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65" r:id="rId7"/>
    <p:sldId id="266" r:id="rId8"/>
    <p:sldId id="273" r:id="rId9"/>
    <p:sldId id="274" r:id="rId10"/>
    <p:sldId id="267" r:id="rId11"/>
    <p:sldId id="268" r:id="rId12"/>
    <p:sldId id="269" r:id="rId13"/>
    <p:sldId id="270" r:id="rId14"/>
    <p:sldId id="271" r:id="rId15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78" autoAdjust="0"/>
  </p:normalViewPr>
  <p:slideViewPr>
    <p:cSldViewPr>
      <p:cViewPr varScale="1">
        <p:scale>
          <a:sx n="198" d="100"/>
          <a:sy n="198" d="100"/>
        </p:scale>
        <p:origin x="1200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D1E3-4C5F-416B-82F4-05E153DB2B2B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4CDB-7C0C-42AA-A512-672142C2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реализации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7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представлено выполненное во время проведенного исследования сравнение двух видов сериализации.</a:t>
            </a:r>
          </a:p>
          <a:p>
            <a:r>
              <a:rPr lang="ru-RU" dirty="0"/>
              <a:t>Во-первых, сразу можно увидеть, что строковой вид занимает почти в два раза больше места, чем байтовый (при условии что один символ это 1 байт).</a:t>
            </a:r>
          </a:p>
          <a:p>
            <a:r>
              <a:rPr lang="ru-RU" dirty="0"/>
              <a:t>Во-вторых для реализации строковой сериализации используются такие операции со строками как разделение и поиск, что выполняется значительно дольше, чем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static_cast</a:t>
            </a:r>
            <a:r>
              <a:rPr lang="en-US" dirty="0"/>
              <a:t>&lt;T&gt;</a:t>
            </a:r>
            <a:br>
              <a:rPr lang="en-US" dirty="0"/>
            </a:br>
            <a:r>
              <a:rPr lang="ru-RU" dirty="0"/>
              <a:t>В-третьих, стоит учесть, что по </a:t>
            </a:r>
            <a:r>
              <a:rPr lang="en-US" dirty="0"/>
              <a:t>TCP </a:t>
            </a:r>
            <a:r>
              <a:rPr lang="ru-RU" dirty="0"/>
              <a:t>передается поток байтов, а не строк. И перевод строк в байты также создает накладные расходы при сериализации.</a:t>
            </a:r>
            <a:br>
              <a:rPr lang="en-US" dirty="0"/>
            </a:br>
            <a:r>
              <a:rPr lang="ru-RU" dirty="0"/>
              <a:t>Следовательно, несмотря на простоту и наглядность строкового метода, было отдано предпочтение побайтовому типу сериализации.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25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Современные приложения могут отображать информацию пользователю разными способами. На слайде представлено два основных способа отображения информации. Каждый подход имеет свои недостатки и преимущества, которые также представлены на слайде. После проведения анализа, выбор пал в сторону реализации через консольный интерфейс по нескольким причинам. Во-первых система должна функционировать на серверах </a:t>
            </a:r>
            <a:r>
              <a:rPr lang="en-US" dirty="0"/>
              <a:t>Linux Debian, </a:t>
            </a:r>
            <a:r>
              <a:rPr lang="ru-RU" dirty="0"/>
              <a:t>где не предусмотрено наличие графической оболочки </a:t>
            </a:r>
            <a:r>
              <a:rPr lang="en-US" dirty="0"/>
              <a:t>GNOME</a:t>
            </a:r>
            <a:r>
              <a:rPr lang="ru-RU" dirty="0"/>
              <a:t> или </a:t>
            </a:r>
            <a:r>
              <a:rPr lang="en-US" dirty="0"/>
              <a:t>KDE. </a:t>
            </a:r>
            <a:r>
              <a:rPr lang="ru-RU" dirty="0"/>
              <a:t>Во-вторых, графический интерфейс оказался бы избыточным для реализации поставленных целей.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98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примеры использования системы мониторинга. В результате помимо отображения таблицы были реализованы две важных операции, а именно сортировка и фильтрации. Данные операции являются обязательными для каждой таблицы, так как они значительно улучшают опыт пользователя с инструментом визуализации.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0916" y="978684"/>
            <a:ext cx="1798225" cy="12827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01" y="293457"/>
            <a:ext cx="133413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073" y="1023424"/>
            <a:ext cx="4859655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"/>
            <a:ext cx="5760085" cy="3240405"/>
            <a:chOff x="0" y="-17"/>
            <a:chExt cx="5760085" cy="3240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023" y="0"/>
              <a:ext cx="3797935" cy="29791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7763" y="2263271"/>
              <a:ext cx="738286" cy="871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-17"/>
              <a:ext cx="4320540" cy="3240405"/>
            </a:xfrm>
            <a:custGeom>
              <a:avLst/>
              <a:gdLst/>
              <a:ahLst/>
              <a:cxnLst/>
              <a:rect l="l" t="t" r="r" b="b"/>
              <a:pathLst>
                <a:path w="4320540" h="3240405">
                  <a:moveTo>
                    <a:pt x="4320053" y="0"/>
                  </a:moveTo>
                  <a:lnTo>
                    <a:pt x="0" y="0"/>
                  </a:lnTo>
                  <a:lnTo>
                    <a:pt x="0" y="3240041"/>
                  </a:lnTo>
                  <a:lnTo>
                    <a:pt x="3600044" y="3240041"/>
                  </a:lnTo>
                  <a:lnTo>
                    <a:pt x="4320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042" y="-17"/>
              <a:ext cx="828040" cy="3240405"/>
            </a:xfrm>
            <a:custGeom>
              <a:avLst/>
              <a:gdLst/>
              <a:ahLst/>
              <a:cxnLst/>
              <a:rect l="l" t="t" r="r" b="b"/>
              <a:pathLst>
                <a:path w="828039" h="3240405">
                  <a:moveTo>
                    <a:pt x="828011" y="0"/>
                  </a:moveTo>
                  <a:lnTo>
                    <a:pt x="720008" y="0"/>
                  </a:lnTo>
                  <a:lnTo>
                    <a:pt x="0" y="3240041"/>
                  </a:lnTo>
                  <a:lnTo>
                    <a:pt x="108002" y="3240041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006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632" y="569323"/>
            <a:ext cx="36468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/>
              <a:t>Московский</a:t>
            </a:r>
            <a:r>
              <a:rPr sz="900" dirty="0"/>
              <a:t> </a:t>
            </a:r>
            <a:r>
              <a:rPr sz="900" spc="-55" dirty="0"/>
              <a:t>государственный</a:t>
            </a:r>
            <a:r>
              <a:rPr sz="900" spc="5" dirty="0"/>
              <a:t> </a:t>
            </a:r>
            <a:r>
              <a:rPr sz="900" spc="-65" dirty="0"/>
              <a:t>технический</a:t>
            </a:r>
            <a:r>
              <a:rPr sz="900" dirty="0"/>
              <a:t> </a:t>
            </a:r>
            <a:r>
              <a:rPr sz="900" spc="-60" dirty="0"/>
              <a:t>университет</a:t>
            </a:r>
            <a:r>
              <a:rPr sz="900" spc="5" dirty="0"/>
              <a:t> </a:t>
            </a:r>
            <a:r>
              <a:rPr sz="900" spc="-50" dirty="0"/>
              <a:t>имени</a:t>
            </a:r>
            <a:r>
              <a:rPr sz="900" dirty="0"/>
              <a:t> </a:t>
            </a:r>
            <a:r>
              <a:rPr sz="900" spc="-120" dirty="0"/>
              <a:t>Н.Э.</a:t>
            </a:r>
            <a:r>
              <a:rPr sz="900" spc="5" dirty="0"/>
              <a:t> </a:t>
            </a:r>
            <a:r>
              <a:rPr sz="900" spc="-20" dirty="0"/>
              <a:t>Баумана</a:t>
            </a: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03301" y="867280"/>
            <a:ext cx="3778250" cy="90826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510" marR="5080">
              <a:lnSpc>
                <a:spcPct val="106700"/>
              </a:lnSpc>
              <a:spcBef>
                <a:spcPts val="20"/>
              </a:spcBef>
            </a:pPr>
            <a:r>
              <a:rPr lang="ru-RU" sz="1400" spc="-10" dirty="0">
                <a:latin typeface="Trebuchet MS"/>
                <a:cs typeface="Trebuchet MS"/>
              </a:rPr>
              <a:t>Разработка сетевых методов автоматизированного запуска распределенной системы выделенных серверов </a:t>
            </a:r>
            <a:r>
              <a:rPr lang="en-US" sz="1400" spc="-10" dirty="0">
                <a:latin typeface="Trebuchet MS"/>
                <a:cs typeface="Trebuchet MS"/>
              </a:rPr>
              <a:t>Unreal Engine 4</a:t>
            </a:r>
            <a:endParaRPr lang="ru-RU"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67" y="2302268"/>
            <a:ext cx="3636010" cy="0"/>
          </a:xfrm>
          <a:custGeom>
            <a:avLst/>
            <a:gdLst/>
            <a:ahLst/>
            <a:cxnLst/>
            <a:rect l="l" t="t" r="r" b="b"/>
            <a:pathLst>
              <a:path w="3636010">
                <a:moveTo>
                  <a:pt x="0" y="0"/>
                </a:moveTo>
                <a:lnTo>
                  <a:pt x="3635997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301" y="2421355"/>
            <a:ext cx="3288665" cy="27892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spc="-65" dirty="0">
                <a:latin typeface="Trebuchet MS"/>
                <a:cs typeface="Trebuchet MS"/>
              </a:rPr>
              <a:t>Докладчик:</a:t>
            </a:r>
            <a:r>
              <a:rPr sz="800" spc="10" dirty="0">
                <a:latin typeface="Trebuchet MS"/>
                <a:cs typeface="Trebuchet MS"/>
              </a:rPr>
              <a:t> </a:t>
            </a:r>
            <a:r>
              <a:rPr lang="ru-RU" sz="800" spc="10" dirty="0">
                <a:latin typeface="Trebuchet MS"/>
                <a:cs typeface="Trebuchet MS"/>
              </a:rPr>
              <a:t>РК6-41М, Боженко Д.В.</a:t>
            </a:r>
          </a:p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spc="-50" dirty="0">
                <a:latin typeface="Trebuchet MS"/>
                <a:cs typeface="Trebuchet MS"/>
              </a:rPr>
              <a:t>Научный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sz="800" spc="-60" dirty="0">
                <a:latin typeface="Trebuchet MS"/>
                <a:cs typeface="Trebuchet MS"/>
              </a:rPr>
              <a:t>руководитель: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lang="ru-RU" sz="800" spc="-40" dirty="0">
                <a:latin typeface="Trebuchet MS"/>
                <a:cs typeface="Trebuchet MS"/>
              </a:rPr>
              <a:t>старший преподаватель, Витюков Ф.А.</a:t>
            </a:r>
            <a:endParaRPr sz="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136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 реализация </a:t>
            </a:r>
            <a:r>
              <a:rPr lang="ru-RU" spc="-40" dirty="0"/>
              <a:t>механизма мониторинга</a:t>
            </a:r>
            <a:r>
              <a:rPr lang="en-US" spc="-40" dirty="0"/>
              <a:t> </a:t>
            </a:r>
            <a:endParaRPr spc="-40" dirty="0"/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10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1EB2A-B8F8-4E58-A82D-3AB828DD92AA}"/>
              </a:ext>
            </a:extLst>
          </p:cNvPr>
          <p:cNvSpPr txBox="1"/>
          <p:nvPr/>
        </p:nvSpPr>
        <p:spPr>
          <a:xfrm>
            <a:off x="1784498" y="572143"/>
            <a:ext cx="1999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/>
              <a:t>Интерфейс взаимодействия </a:t>
            </a:r>
          </a:p>
          <a:p>
            <a:pPr algn="ctr"/>
            <a:r>
              <a:rPr lang="ru-RU" sz="1050" dirty="0"/>
              <a:t>пользователя с ПО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0689A311-C7DD-4E24-97B3-F328EEF5DA2D}"/>
              </a:ext>
            </a:extLst>
          </p:cNvPr>
          <p:cNvSpPr/>
          <p:nvPr/>
        </p:nvSpPr>
        <p:spPr>
          <a:xfrm rot="3345577">
            <a:off x="1702516" y="818371"/>
            <a:ext cx="152400" cy="643886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3CA5B-3A95-4021-B4BF-3BA8A8E444CA}"/>
              </a:ext>
            </a:extLst>
          </p:cNvPr>
          <p:cNvSpPr txBox="1"/>
          <p:nvPr/>
        </p:nvSpPr>
        <p:spPr>
          <a:xfrm>
            <a:off x="776751" y="1334521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Консольный</a:t>
            </a:r>
            <a:r>
              <a:rPr lang="en-US" sz="1050" i="1" dirty="0"/>
              <a:t> (CLI)</a:t>
            </a:r>
            <a:endParaRPr lang="ru-RU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D01A-691D-42F5-8630-6EBCBF8E88EC}"/>
              </a:ext>
            </a:extLst>
          </p:cNvPr>
          <p:cNvSpPr txBox="1"/>
          <p:nvPr/>
        </p:nvSpPr>
        <p:spPr>
          <a:xfrm>
            <a:off x="3552944" y="1324128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Графический</a:t>
            </a:r>
            <a:r>
              <a:rPr lang="en-US" sz="1050" i="1" dirty="0"/>
              <a:t> (GUI)</a:t>
            </a:r>
            <a:endParaRPr lang="ru-RU" sz="1050" i="1" dirty="0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FC36146-AB4B-4B62-BB74-B2C76BE673B6}"/>
              </a:ext>
            </a:extLst>
          </p:cNvPr>
          <p:cNvSpPr/>
          <p:nvPr/>
        </p:nvSpPr>
        <p:spPr>
          <a:xfrm rot="18443305">
            <a:off x="3707563" y="801202"/>
            <a:ext cx="152400" cy="656891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A5B54-A274-41CB-B2DD-C05BBD338634}"/>
              </a:ext>
            </a:extLst>
          </p:cNvPr>
          <p:cNvSpPr txBox="1"/>
          <p:nvPr/>
        </p:nvSpPr>
        <p:spPr>
          <a:xfrm>
            <a:off x="373492" y="1734759"/>
            <a:ext cx="21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700" dirty="0"/>
              <a:t>Необходимы минимальные системные требования</a:t>
            </a:r>
            <a:r>
              <a:rPr lang="en-US" sz="700" dirty="0"/>
              <a:t>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700" dirty="0"/>
              <a:t>Не требует графической подсистемы или оконного окружения.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6840B-8B64-43F2-8A8E-BDFD673F1B80}"/>
              </a:ext>
            </a:extLst>
          </p:cNvPr>
          <p:cNvSpPr txBox="1"/>
          <p:nvPr/>
        </p:nvSpPr>
        <p:spPr>
          <a:xfrm>
            <a:off x="301278" y="154837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F94AE-F269-45EC-AF87-9B575704DABD}"/>
              </a:ext>
            </a:extLst>
          </p:cNvPr>
          <p:cNvSpPr txBox="1"/>
          <p:nvPr/>
        </p:nvSpPr>
        <p:spPr>
          <a:xfrm>
            <a:off x="2969766" y="1755919"/>
            <a:ext cx="2627642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Визуальная наглядность, удобство взаимодействия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Широкие возможности отображения сложных данных</a:t>
            </a:r>
            <a:r>
              <a:rPr lang="en-US" sz="700" dirty="0"/>
              <a:t>.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8BBB5-7EB5-477F-BC38-B5F93EA4C55B}"/>
              </a:ext>
            </a:extLst>
          </p:cNvPr>
          <p:cNvSpPr txBox="1"/>
          <p:nvPr/>
        </p:nvSpPr>
        <p:spPr>
          <a:xfrm>
            <a:off x="2983240" y="2375682"/>
            <a:ext cx="2193229" cy="557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Большие накладные расходы по памяти</a:t>
            </a:r>
            <a:br>
              <a:rPr lang="ru-RU" sz="700" dirty="0"/>
            </a:br>
            <a:r>
              <a:rPr lang="ru-RU" sz="700" dirty="0"/>
              <a:t>(до нескольких сотен Мбайт)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Требует наличие графической подсистемы.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21988-C558-416A-8B9C-19EBF231A0C9}"/>
              </a:ext>
            </a:extLst>
          </p:cNvPr>
          <p:cNvSpPr txBox="1"/>
          <p:nvPr/>
        </p:nvSpPr>
        <p:spPr>
          <a:xfrm>
            <a:off x="2883203" y="15483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55000-F000-485E-A3DE-5D2D9D728DE1}"/>
              </a:ext>
            </a:extLst>
          </p:cNvPr>
          <p:cNvSpPr txBox="1"/>
          <p:nvPr/>
        </p:nvSpPr>
        <p:spPr>
          <a:xfrm>
            <a:off x="2911111" y="220624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78EC2-4E9C-4D7F-879A-5E76A43B9DE8}"/>
              </a:ext>
            </a:extLst>
          </p:cNvPr>
          <p:cNvSpPr txBox="1"/>
          <p:nvPr/>
        </p:nvSpPr>
        <p:spPr>
          <a:xfrm>
            <a:off x="291679" y="219904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30468-8A9F-4955-BB3B-F010A8DF7982}"/>
              </a:ext>
            </a:extLst>
          </p:cNvPr>
          <p:cNvSpPr txBox="1"/>
          <p:nvPr/>
        </p:nvSpPr>
        <p:spPr>
          <a:xfrm>
            <a:off x="368079" y="2398713"/>
            <a:ext cx="2170787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Ограниченные возможности визуализации </a:t>
            </a:r>
            <a:br>
              <a:rPr lang="ru-RU" sz="700" dirty="0"/>
            </a:br>
            <a:r>
              <a:rPr lang="ru-RU" sz="700" dirty="0"/>
              <a:t>и интерактивности.</a:t>
            </a:r>
          </a:p>
        </p:txBody>
      </p:sp>
      <p:pic>
        <p:nvPicPr>
          <p:cNvPr id="32" name="Рисунок 31" descr="Веб-дизайн">
            <a:extLst>
              <a:ext uri="{FF2B5EF4-FFF2-40B4-BE49-F238E27FC236}">
                <a16:creationId xmlns:a16="http://schemas.microsoft.com/office/drawing/2014/main" id="{D02B200C-D5EB-4220-A1BC-90486265A9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992" y="1304281"/>
            <a:ext cx="293610" cy="293610"/>
          </a:xfrm>
          <a:prstGeom prst="rect">
            <a:avLst/>
          </a:prstGeom>
        </p:spPr>
      </p:pic>
      <p:pic>
        <p:nvPicPr>
          <p:cNvPr id="34" name="Рисунок 33" descr="Окно браузера">
            <a:extLst>
              <a:ext uri="{FF2B5EF4-FFF2-40B4-BE49-F238E27FC236}">
                <a16:creationId xmlns:a16="http://schemas.microsoft.com/office/drawing/2014/main" id="{18399624-6902-4CFC-A4B2-BDC992C03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2952" y="1299788"/>
            <a:ext cx="307155" cy="3071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2892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</a:t>
            </a:r>
            <a:r>
              <a:rPr lang="ru-RU" spc="15" dirty="0"/>
              <a:t> </a:t>
            </a:r>
            <a:r>
              <a:rPr lang="ru-RU" spc="-10" dirty="0"/>
              <a:t>реализация механизма мониторинга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Примеры использования через </a:t>
            </a:r>
            <a:r>
              <a:rPr lang="en-US" sz="900" spc="-50" dirty="0"/>
              <a:t>CLI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11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CDFE308-E356-4F78-B937-14C1A087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4" y="631825"/>
            <a:ext cx="2912936" cy="153395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643A256-EEF6-4674-A4B6-36A8C77D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21" y="1154150"/>
            <a:ext cx="2895053" cy="1523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/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Рисунок 11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Сортировка серверов по</a:t>
                </a:r>
              </a:p>
              <a:p>
                <a:r>
                  <a:rPr lang="ru-RU" sz="800" dirty="0"/>
                  <a:t>текущему количеству пользователей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/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/>
                  <a:t>Рисунок 12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Фильтрация серверов по</a:t>
                </a:r>
              </a:p>
              <a:p>
                <a:pPr algn="ctr"/>
                <a:r>
                  <a:rPr lang="ru-RU" sz="800" dirty="0"/>
                  <a:t>введенной строке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178045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6356"/>
            <a:ext cx="4208145" cy="4641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Тестирование</a:t>
            </a:r>
            <a:r>
              <a:rPr spc="-25" dirty="0"/>
              <a:t> </a:t>
            </a:r>
            <a:r>
              <a:rPr spc="-65" dirty="0"/>
              <a:t>ПО</a:t>
            </a:r>
            <a:r>
              <a:rPr spc="-20" dirty="0"/>
              <a:t> </a:t>
            </a:r>
            <a:r>
              <a:rPr spc="-75" dirty="0"/>
              <a:t>/</a:t>
            </a:r>
            <a:r>
              <a:rPr spc="-20" dirty="0"/>
              <a:t> </a:t>
            </a:r>
            <a:r>
              <a:rPr spc="-70" dirty="0"/>
              <a:t>Вычислительный</a:t>
            </a:r>
            <a:r>
              <a:rPr spc="-25" dirty="0"/>
              <a:t> </a:t>
            </a:r>
            <a:r>
              <a:rPr spc="-75" dirty="0"/>
              <a:t>эксперимент</a:t>
            </a:r>
            <a:r>
              <a:rPr spc="-25" dirty="0"/>
              <a:t> </a:t>
            </a:r>
            <a:r>
              <a:rPr spc="-75" dirty="0"/>
              <a:t>/</a:t>
            </a:r>
            <a:r>
              <a:rPr spc="-20" dirty="0"/>
              <a:t> </a:t>
            </a:r>
            <a:r>
              <a:rPr spc="-55" dirty="0"/>
              <a:t>Анализ</a:t>
            </a:r>
            <a:r>
              <a:rPr spc="-20" dirty="0"/>
              <a:t> </a:t>
            </a:r>
            <a:r>
              <a:rPr spc="-55" dirty="0"/>
              <a:t>результатов</a:t>
            </a:r>
          </a:p>
          <a:p>
            <a:pPr marL="12700" marR="758190" indent="141605">
              <a:lnSpc>
                <a:spcPts val="1090"/>
              </a:lnSpc>
              <a:spcBef>
                <a:spcPts val="15"/>
              </a:spcBef>
            </a:pPr>
            <a:r>
              <a:rPr sz="900" spc="-50" dirty="0"/>
              <a:t>Постановка</a:t>
            </a:r>
            <a:r>
              <a:rPr sz="900" spc="-25" dirty="0"/>
              <a:t> </a:t>
            </a:r>
            <a:r>
              <a:rPr sz="900" spc="-45" dirty="0"/>
              <a:t>задачи</a:t>
            </a:r>
            <a:r>
              <a:rPr sz="900" spc="-25" dirty="0"/>
              <a:t> </a:t>
            </a:r>
            <a:r>
              <a:rPr sz="900" spc="-60" dirty="0"/>
              <a:t>для</a:t>
            </a:r>
            <a:r>
              <a:rPr sz="900" spc="-25" dirty="0"/>
              <a:t> </a:t>
            </a:r>
            <a:r>
              <a:rPr sz="900" spc="-45" dirty="0"/>
              <a:t>проведения</a:t>
            </a:r>
            <a:r>
              <a:rPr sz="900" spc="-25" dirty="0"/>
              <a:t> </a:t>
            </a:r>
            <a:r>
              <a:rPr sz="900" spc="-50" dirty="0"/>
              <a:t>тестирования/вычислительного </a:t>
            </a:r>
            <a:r>
              <a:rPr sz="900" spc="-10" dirty="0"/>
              <a:t>экперимента/испытания)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7073" y="1109250"/>
            <a:ext cx="4676775" cy="11455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6055" marR="5080" indent="-115570">
              <a:lnSpc>
                <a:spcPct val="101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представить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описания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тестовых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примеров,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включая: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входные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данные,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принципы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проведения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тестирования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(расчёта,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испытания)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указать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ожидаемый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результат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и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фактически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полученный.</a:t>
            </a:r>
            <a:endParaRPr sz="900">
              <a:latin typeface="Trebuchet MS"/>
              <a:cs typeface="Trebuchet MS"/>
            </a:endParaRP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Обязательно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включение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иллюстраций,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графических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результатов.</a:t>
            </a:r>
            <a:endParaRPr sz="900">
              <a:latin typeface="Trebuchet MS"/>
              <a:cs typeface="Trebuchet MS"/>
            </a:endParaRP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Допускается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включение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“скриншотов”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кратким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описанием.</a:t>
            </a:r>
            <a:endParaRPr sz="900">
              <a:latin typeface="Trebuchet MS"/>
              <a:cs typeface="Trebuchet MS"/>
            </a:endParaRP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spc="-25" dirty="0">
                <a:latin typeface="Trebuchet MS"/>
                <a:cs typeface="Trebuchet MS"/>
              </a:rPr>
              <a:t>...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15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Рекомендуемый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объём: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2-</a:t>
            </a:r>
            <a:r>
              <a:rPr sz="900" spc="-65" dirty="0">
                <a:latin typeface="Trebuchet MS"/>
                <a:cs typeface="Trebuchet MS"/>
              </a:rPr>
              <a:t>4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cлайда.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12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Выводы</a:t>
            </a:r>
            <a:r>
              <a:rPr spc="-50" dirty="0"/>
              <a:t> и</a:t>
            </a:r>
            <a:r>
              <a:rPr spc="-45" dirty="0"/>
              <a:t> </a:t>
            </a:r>
            <a:r>
              <a:rPr spc="-55" dirty="0"/>
              <a:t>заключение</a:t>
            </a:r>
          </a:p>
        </p:txBody>
      </p:sp>
      <p:sp>
        <p:nvSpPr>
          <p:cNvPr id="3" name="object 3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6055" marR="5080" indent="-115570">
              <a:lnSpc>
                <a:spcPct val="101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pc="-70" dirty="0"/>
              <a:t>Выводы</a:t>
            </a:r>
            <a:r>
              <a:rPr spc="-15" dirty="0"/>
              <a:t> </a:t>
            </a:r>
            <a:r>
              <a:rPr spc="-35" dirty="0"/>
              <a:t>о</a:t>
            </a:r>
            <a:r>
              <a:rPr spc="-15" dirty="0"/>
              <a:t> </a:t>
            </a:r>
            <a:r>
              <a:rPr spc="-60" dirty="0"/>
              <a:t>проведённых</a:t>
            </a:r>
            <a:r>
              <a:rPr spc="-10" dirty="0"/>
              <a:t> </a:t>
            </a:r>
            <a:r>
              <a:rPr spc="-60" dirty="0"/>
              <a:t>работах/исследованиях</a:t>
            </a:r>
            <a:r>
              <a:rPr spc="-15" dirty="0"/>
              <a:t> </a:t>
            </a:r>
            <a:r>
              <a:rPr spc="-60" dirty="0"/>
              <a:t>представляются</a:t>
            </a:r>
            <a:r>
              <a:rPr spc="-10" dirty="0"/>
              <a:t> </a:t>
            </a:r>
            <a:r>
              <a:rPr spc="-50" dirty="0"/>
              <a:t>строго</a:t>
            </a:r>
            <a:r>
              <a:rPr spc="-15" dirty="0"/>
              <a:t> </a:t>
            </a:r>
            <a:r>
              <a:rPr spc="-30" dirty="0"/>
              <a:t>по</a:t>
            </a:r>
            <a:r>
              <a:rPr spc="-10" dirty="0"/>
              <a:t> </a:t>
            </a:r>
            <a:r>
              <a:rPr spc="-65" dirty="0"/>
              <a:t>пунктам</a:t>
            </a:r>
            <a:r>
              <a:rPr spc="-15" dirty="0"/>
              <a:t> </a:t>
            </a:r>
            <a:r>
              <a:rPr spc="-75" dirty="0"/>
              <a:t>в</a:t>
            </a:r>
            <a:r>
              <a:rPr spc="-15" dirty="0"/>
              <a:t> </a:t>
            </a:r>
            <a:r>
              <a:rPr spc="-25" dirty="0"/>
              <a:t>форме </a:t>
            </a:r>
            <a:r>
              <a:rPr spc="-50" dirty="0"/>
              <a:t>обоснованного</a:t>
            </a:r>
            <a:r>
              <a:rPr spc="-20" dirty="0"/>
              <a:t> </a:t>
            </a:r>
            <a:r>
              <a:rPr spc="-75" dirty="0"/>
              <a:t>результата,</a:t>
            </a:r>
            <a:r>
              <a:rPr spc="-20" dirty="0"/>
              <a:t> </a:t>
            </a:r>
            <a:r>
              <a:rPr spc="-40" dirty="0"/>
              <a:t>а</a:t>
            </a:r>
            <a:r>
              <a:rPr spc="-20" dirty="0"/>
              <a:t> </a:t>
            </a:r>
            <a:r>
              <a:rPr spc="-45" dirty="0"/>
              <a:t>не</a:t>
            </a:r>
            <a:r>
              <a:rPr spc="-20" dirty="0"/>
              <a:t> </a:t>
            </a:r>
            <a:r>
              <a:rPr spc="-75" dirty="0"/>
              <a:t>в</a:t>
            </a:r>
            <a:r>
              <a:rPr spc="-15" dirty="0"/>
              <a:t> </a:t>
            </a:r>
            <a:r>
              <a:rPr spc="-60" dirty="0"/>
              <a:t>форме</a:t>
            </a:r>
            <a:r>
              <a:rPr spc="-20" dirty="0"/>
              <a:t> </a:t>
            </a:r>
            <a:r>
              <a:rPr spc="-10" dirty="0"/>
              <a:t>констатации.</a:t>
            </a: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50" dirty="0"/>
              <a:t>Не</a:t>
            </a:r>
            <a:r>
              <a:rPr spc="-25" dirty="0"/>
              <a:t> </a:t>
            </a:r>
            <a:r>
              <a:rPr spc="-60" dirty="0"/>
              <a:t>«Получены</a:t>
            </a:r>
            <a:r>
              <a:rPr spc="-20" dirty="0"/>
              <a:t> </a:t>
            </a:r>
            <a:r>
              <a:rPr spc="-70" dirty="0"/>
              <a:t>результаты</a:t>
            </a:r>
            <a:r>
              <a:rPr spc="-20" dirty="0"/>
              <a:t> </a:t>
            </a:r>
            <a:r>
              <a:rPr spc="-140" dirty="0"/>
              <a:t>...»,</a:t>
            </a:r>
            <a:r>
              <a:rPr spc="-20" dirty="0"/>
              <a:t> </a:t>
            </a:r>
            <a:r>
              <a:rPr spc="-40" dirty="0"/>
              <a:t>а</a:t>
            </a:r>
            <a:r>
              <a:rPr spc="-20" dirty="0"/>
              <a:t> </a:t>
            </a:r>
            <a:r>
              <a:rPr spc="-55" dirty="0"/>
              <a:t>«Полученные</a:t>
            </a:r>
            <a:r>
              <a:rPr spc="-20" dirty="0"/>
              <a:t> </a:t>
            </a:r>
            <a:r>
              <a:rPr spc="-70" dirty="0"/>
              <a:t>результаты</a:t>
            </a:r>
            <a:r>
              <a:rPr spc="-20" dirty="0"/>
              <a:t> </a:t>
            </a:r>
            <a:r>
              <a:rPr spc="-60" dirty="0"/>
              <a:t>показали,</a:t>
            </a:r>
            <a:r>
              <a:rPr spc="-20" dirty="0"/>
              <a:t> </a:t>
            </a:r>
            <a:r>
              <a:rPr spc="-55" dirty="0"/>
              <a:t>что</a:t>
            </a:r>
            <a:r>
              <a:rPr spc="-20" dirty="0"/>
              <a:t> ...»</a:t>
            </a: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50" dirty="0"/>
              <a:t>Не</a:t>
            </a:r>
            <a:r>
              <a:rPr spc="-20" dirty="0"/>
              <a:t> </a:t>
            </a:r>
            <a:r>
              <a:rPr spc="-50" dirty="0"/>
              <a:t>«Разработана</a:t>
            </a:r>
            <a:r>
              <a:rPr spc="-15" dirty="0"/>
              <a:t> </a:t>
            </a:r>
            <a:r>
              <a:rPr spc="-45" dirty="0"/>
              <a:t>база</a:t>
            </a:r>
            <a:r>
              <a:rPr spc="-20" dirty="0"/>
              <a:t> </a:t>
            </a:r>
            <a:r>
              <a:rPr spc="-70" dirty="0"/>
              <a:t>данных</a:t>
            </a:r>
            <a:r>
              <a:rPr spc="-15" dirty="0"/>
              <a:t> </a:t>
            </a:r>
            <a:r>
              <a:rPr spc="-140" dirty="0"/>
              <a:t>...»,</a:t>
            </a:r>
            <a:r>
              <a:rPr spc="-15" dirty="0"/>
              <a:t> </a:t>
            </a:r>
            <a:r>
              <a:rPr spc="-40" dirty="0"/>
              <a:t>а</a:t>
            </a:r>
            <a:r>
              <a:rPr spc="-20" dirty="0"/>
              <a:t> </a:t>
            </a:r>
            <a:r>
              <a:rPr spc="-50" dirty="0"/>
              <a:t>«Разработанная</a:t>
            </a:r>
            <a:r>
              <a:rPr spc="-15" dirty="0"/>
              <a:t> </a:t>
            </a:r>
            <a:r>
              <a:rPr spc="-45" dirty="0"/>
              <a:t>база</a:t>
            </a:r>
            <a:r>
              <a:rPr spc="-15" dirty="0"/>
              <a:t> </a:t>
            </a:r>
            <a:r>
              <a:rPr spc="-70" dirty="0"/>
              <a:t>данных</a:t>
            </a:r>
            <a:r>
              <a:rPr spc="-20" dirty="0"/>
              <a:t> </a:t>
            </a:r>
            <a:r>
              <a:rPr spc="-55" dirty="0"/>
              <a:t>позволила</a:t>
            </a:r>
            <a:r>
              <a:rPr spc="-15" dirty="0"/>
              <a:t> </a:t>
            </a:r>
            <a:r>
              <a:rPr spc="-155" dirty="0"/>
              <a:t>...</a:t>
            </a:r>
            <a:r>
              <a:rPr spc="-15" dirty="0"/>
              <a:t> </a:t>
            </a:r>
            <a:r>
              <a:rPr spc="-50" dirty="0"/>
              <a:t>»</a:t>
            </a: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60" dirty="0"/>
              <a:t>Проведённые</a:t>
            </a:r>
            <a:r>
              <a:rPr spc="20" dirty="0"/>
              <a:t> </a:t>
            </a:r>
            <a:r>
              <a:rPr spc="-70" dirty="0"/>
              <a:t>вычислительные</a:t>
            </a:r>
            <a:r>
              <a:rPr spc="20" dirty="0"/>
              <a:t> </a:t>
            </a:r>
            <a:r>
              <a:rPr spc="-65" dirty="0"/>
              <a:t>эксперименты</a:t>
            </a:r>
            <a:r>
              <a:rPr spc="25" dirty="0"/>
              <a:t> </a:t>
            </a:r>
            <a:r>
              <a:rPr spc="-55" dirty="0"/>
              <a:t>доказали</a:t>
            </a:r>
            <a:r>
              <a:rPr spc="20" dirty="0"/>
              <a:t> </a:t>
            </a:r>
            <a:r>
              <a:rPr spc="-55" dirty="0"/>
              <a:t>эффективность</a:t>
            </a:r>
            <a:r>
              <a:rPr spc="25" dirty="0"/>
              <a:t> </a:t>
            </a:r>
            <a:r>
              <a:rPr spc="-25" dirty="0"/>
              <a:t>...</a:t>
            </a:r>
          </a:p>
          <a:p>
            <a:pPr marL="186690" indent="-115570">
              <a:lnSpc>
                <a:spcPct val="100000"/>
              </a:lnSpc>
              <a:spcBef>
                <a:spcPts val="3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45" dirty="0"/>
              <a:t>Показано</a:t>
            </a:r>
            <a:r>
              <a:rPr spc="-30" dirty="0"/>
              <a:t> </a:t>
            </a:r>
            <a:r>
              <a:rPr spc="-155" dirty="0"/>
              <a:t>...,</a:t>
            </a:r>
            <a:r>
              <a:rPr spc="-30" dirty="0"/>
              <a:t> </a:t>
            </a:r>
            <a:r>
              <a:rPr spc="-55" dirty="0"/>
              <a:t>что</a:t>
            </a:r>
            <a:r>
              <a:rPr spc="-25" dirty="0"/>
              <a:t> ...</a:t>
            </a:r>
          </a:p>
          <a:p>
            <a:pPr marL="186690" indent="-115570">
              <a:lnSpc>
                <a:spcPct val="100000"/>
              </a:lnSpc>
              <a:spcBef>
                <a:spcPts val="3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60" dirty="0"/>
              <a:t>Проведены</a:t>
            </a:r>
            <a:r>
              <a:rPr spc="-35" dirty="0"/>
              <a:t> </a:t>
            </a:r>
            <a:r>
              <a:rPr spc="-155" dirty="0"/>
              <a:t>...,</a:t>
            </a:r>
            <a:r>
              <a:rPr spc="-30" dirty="0"/>
              <a:t> </a:t>
            </a:r>
            <a:r>
              <a:rPr spc="-55" dirty="0"/>
              <a:t>что</a:t>
            </a:r>
            <a:r>
              <a:rPr spc="-30" dirty="0"/>
              <a:t> </a:t>
            </a:r>
            <a:r>
              <a:rPr spc="-45" dirty="0"/>
              <a:t>показало</a:t>
            </a:r>
            <a:r>
              <a:rPr spc="-30" dirty="0"/>
              <a:t> </a:t>
            </a:r>
            <a:r>
              <a:rPr spc="-25" dirty="0"/>
              <a:t>...</a:t>
            </a: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i="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i="0" spc="310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i="0" spc="-65" dirty="0">
                <a:solidFill>
                  <a:srgbClr val="000000"/>
                </a:solidFill>
                <a:latin typeface="Trebuchet MS"/>
                <a:cs typeface="Trebuchet MS"/>
              </a:rPr>
              <a:t>Рекомендуемый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85" dirty="0">
                <a:solidFill>
                  <a:srgbClr val="000000"/>
                </a:solidFill>
                <a:latin typeface="Trebuchet MS"/>
                <a:cs typeface="Trebuchet MS"/>
              </a:rPr>
              <a:t>объём: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55" dirty="0">
                <a:solidFill>
                  <a:srgbClr val="000000"/>
                </a:solidFill>
                <a:latin typeface="Trebuchet MS"/>
                <a:cs typeface="Trebuchet MS"/>
              </a:rPr>
              <a:t>строго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150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10" dirty="0">
                <a:solidFill>
                  <a:srgbClr val="000000"/>
                </a:solidFill>
                <a:latin typeface="Trebuchet MS"/>
                <a:cs typeface="Trebuchet MS"/>
              </a:rPr>
              <a:t>cлайд.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13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6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359" y="366682"/>
            <a:ext cx="2225598" cy="28733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567" y="935299"/>
            <a:ext cx="2413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1700" b="1" spc="-25" dirty="0">
                <a:solidFill>
                  <a:srgbClr val="FFFFFF"/>
                </a:solidFill>
                <a:latin typeface="Arial"/>
                <a:cs typeface="Arial"/>
              </a:rPr>
              <a:t>Спасибо </a:t>
            </a:r>
            <a:r>
              <a:rPr lang="ru-RU" sz="1700" b="1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17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1700" b="1" spc="-10" dirty="0">
                <a:solidFill>
                  <a:srgbClr val="FFFFFF"/>
                </a:solidFill>
                <a:latin typeface="Arial"/>
                <a:cs typeface="Arial"/>
              </a:rPr>
              <a:t>внимание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326765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sz="900" spc="-50" dirty="0"/>
              <a:t>Описание</a:t>
            </a:r>
            <a:r>
              <a:rPr sz="900" spc="-10" dirty="0"/>
              <a:t> </a:t>
            </a:r>
            <a:r>
              <a:rPr sz="900" spc="-55" dirty="0"/>
              <a:t>предметной</a:t>
            </a:r>
            <a:r>
              <a:rPr sz="900" spc="-10" dirty="0"/>
              <a:t> </a:t>
            </a:r>
            <a:r>
              <a:rPr sz="900" spc="-65" dirty="0"/>
              <a:t>области,</a:t>
            </a:r>
            <a:r>
              <a:rPr sz="900" spc="-10" dirty="0"/>
              <a:t> </a:t>
            </a:r>
            <a:r>
              <a:rPr sz="900" spc="-40" dirty="0"/>
              <a:t>анализ</a:t>
            </a:r>
            <a:r>
              <a:rPr sz="900" spc="-10" dirty="0"/>
              <a:t> </a:t>
            </a:r>
            <a:r>
              <a:rPr sz="900" spc="-60" dirty="0"/>
              <a:t>её</a:t>
            </a:r>
            <a:r>
              <a:rPr sz="900" spc="-10" dirty="0"/>
              <a:t> </a:t>
            </a:r>
            <a:r>
              <a:rPr sz="900" spc="-55" dirty="0"/>
              <a:t>развития,</a:t>
            </a:r>
            <a:r>
              <a:rPr sz="900" spc="-10" dirty="0"/>
              <a:t> </a:t>
            </a:r>
            <a:r>
              <a:rPr sz="900" spc="-45" dirty="0"/>
              <a:t>актуальность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16001" y="2329370"/>
            <a:ext cx="2030730" cy="0"/>
          </a:xfrm>
          <a:custGeom>
            <a:avLst/>
            <a:gdLst/>
            <a:ahLst/>
            <a:cxnLst/>
            <a:rect l="l" t="t" r="r" b="b"/>
            <a:pathLst>
              <a:path w="2030730">
                <a:moveTo>
                  <a:pt x="0" y="0"/>
                </a:moveTo>
                <a:lnTo>
                  <a:pt x="203037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201" y="856000"/>
            <a:ext cx="5121275" cy="1933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78130" marR="43180" indent="-115570">
              <a:lnSpc>
                <a:spcPct val="101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278130" algn="l"/>
              </a:tabLst>
            </a:pP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Во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введении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должны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быть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представлены: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введение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0" dirty="0">
                <a:solidFill>
                  <a:srgbClr val="7F7F7F"/>
                </a:solidFill>
                <a:latin typeface="Trebuchet MS"/>
                <a:cs typeface="Trebuchet MS"/>
              </a:rPr>
              <a:t>проблему,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описание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объекта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исследований, обзор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научно-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технических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источников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(статей,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патентов,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книг,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электронных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источников)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по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направлению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поставленной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задачи,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примеры</a:t>
            </a:r>
            <a:r>
              <a:rPr sz="900" i="1" spc="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существующих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аналогичных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научно-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технических решений.</a:t>
            </a:r>
            <a:endParaRPr sz="900">
              <a:latin typeface="Trebuchet MS"/>
              <a:cs typeface="Trebuchet MS"/>
            </a:endParaRPr>
          </a:p>
          <a:p>
            <a:pPr marL="27813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278130" algn="l"/>
              </a:tabLst>
            </a:pP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Целью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введения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является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обоснование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актуальности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работ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рамках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поставленной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задачи</a:t>
            </a:r>
            <a:r>
              <a:rPr sz="900" spc="-15" baseline="37037" dirty="0">
                <a:latin typeface="Trebuchet MS"/>
                <a:cs typeface="Trebuchet MS"/>
              </a:rPr>
              <a:t>1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278130" marR="55880" indent="-115570">
              <a:lnSpc>
                <a:spcPct val="101000"/>
              </a:lnSpc>
              <a:spcBef>
                <a:spcPts val="300"/>
              </a:spcBef>
              <a:buClr>
                <a:srgbClr val="006CDC"/>
              </a:buClr>
              <a:buFont typeface="Cambria"/>
              <a:buChar char="•"/>
              <a:tabLst>
                <a:tab pos="278130" algn="l"/>
              </a:tabLst>
            </a:pP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результате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анализа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каждого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источника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делать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него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90" dirty="0">
                <a:solidFill>
                  <a:srgbClr val="7F7F7F"/>
                </a:solidFill>
                <a:latin typeface="Trebuchet MS"/>
                <a:cs typeface="Trebuchet MS"/>
              </a:rPr>
              <a:t>ссылку.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При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90" dirty="0">
                <a:solidFill>
                  <a:srgbClr val="7F7F7F"/>
                </a:solidFill>
                <a:latin typeface="Trebuchet MS"/>
                <a:cs typeface="Trebuchet MS"/>
              </a:rPr>
              <a:t>этом,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отличие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от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статей,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ссылки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источники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презентациях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делают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форме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сносок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том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слайде,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на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котором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эта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ссылка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необходима,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например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так</a:t>
            </a:r>
            <a:r>
              <a:rPr sz="900" spc="-30" baseline="37037" dirty="0">
                <a:latin typeface="Trebuchet MS"/>
                <a:cs typeface="Trebuchet MS"/>
              </a:rPr>
              <a:t>2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309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10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Рекомендуемый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объём: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10" dirty="0">
                <a:latin typeface="Trebuchet MS"/>
                <a:cs typeface="Trebuchet MS"/>
              </a:rPr>
              <a:t>1-</a:t>
            </a:r>
            <a:r>
              <a:rPr sz="900" spc="-95" dirty="0">
                <a:latin typeface="Trebuchet MS"/>
                <a:cs typeface="Trebuchet MS"/>
              </a:rPr>
              <a:t>2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cлайда.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rebuchet MS"/>
              <a:cs typeface="Trebuchet MS"/>
            </a:endParaRPr>
          </a:p>
          <a:p>
            <a:pPr marL="50800" marR="354330" indent="128905">
              <a:lnSpc>
                <a:spcPts val="800"/>
              </a:lnSpc>
            </a:pPr>
            <a:r>
              <a:rPr sz="750" spc="-127" baseline="33333" dirty="0">
                <a:latin typeface="Trebuchet MS"/>
                <a:cs typeface="Trebuchet MS"/>
              </a:rPr>
              <a:t>1</a:t>
            </a:r>
            <a:r>
              <a:rPr sz="750" spc="-142" baseline="33333" dirty="0">
                <a:latin typeface="Trebuchet MS"/>
                <a:cs typeface="Trebuchet MS"/>
              </a:rPr>
              <a:t> </a:t>
            </a:r>
            <a:r>
              <a:rPr sz="700" spc="-70" dirty="0">
                <a:latin typeface="Trebuchet MS"/>
                <a:cs typeface="Trebuchet MS"/>
              </a:rPr>
              <a:t>Тогда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как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40" dirty="0">
                <a:latin typeface="Trebuchet MS"/>
                <a:cs typeface="Trebuchet MS"/>
              </a:rPr>
              <a:t>обоснованием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актуальности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является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55" dirty="0">
                <a:latin typeface="Trebuchet MS"/>
                <a:cs typeface="Trebuchet MS"/>
              </a:rPr>
              <a:t>результат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-40" dirty="0">
                <a:latin typeface="Trebuchet MS"/>
                <a:cs typeface="Trebuchet MS"/>
              </a:rPr>
              <a:t>проведённого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обзора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литературы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65" dirty="0">
                <a:latin typeface="Trebuchet MS"/>
                <a:cs typeface="Trebuchet MS"/>
              </a:rPr>
              <a:t>–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анализ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научно-</a:t>
            </a:r>
            <a:r>
              <a:rPr sz="700" spc="-35" dirty="0">
                <a:latin typeface="Trebuchet MS"/>
                <a:cs typeface="Trebuchet MS"/>
              </a:rPr>
              <a:t>технических</a:t>
            </a:r>
            <a:r>
              <a:rPr sz="700" spc="-10" dirty="0">
                <a:latin typeface="Trebuchet MS"/>
                <a:cs typeface="Trebuchet MS"/>
              </a:rPr>
              <a:t> источников.</a:t>
            </a:r>
            <a:endParaRPr sz="700">
              <a:latin typeface="Trebuchet MS"/>
              <a:cs typeface="Trebuchet MS"/>
            </a:endParaRPr>
          </a:p>
          <a:p>
            <a:pPr marL="50800" marR="161290" indent="125730">
              <a:lnSpc>
                <a:spcPts val="800"/>
              </a:lnSpc>
              <a:spcBef>
                <a:spcPts val="75"/>
              </a:spcBef>
            </a:pPr>
            <a:r>
              <a:rPr sz="750" baseline="33333" dirty="0">
                <a:latin typeface="Trebuchet MS"/>
                <a:cs typeface="Trebuchet MS"/>
              </a:rPr>
              <a:t>2</a:t>
            </a:r>
            <a:r>
              <a:rPr sz="750" spc="157" baseline="33333" dirty="0">
                <a:latin typeface="Trebuchet MS"/>
                <a:cs typeface="Trebuchet MS"/>
              </a:rPr>
              <a:t> </a:t>
            </a:r>
            <a:r>
              <a:rPr sz="700" spc="-55" dirty="0">
                <a:latin typeface="Trebuchet MS"/>
                <a:cs typeface="Trebuchet MS"/>
              </a:rPr>
              <a:t>Frank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60" dirty="0">
                <a:latin typeface="Trebuchet MS"/>
                <a:cs typeface="Trebuchet MS"/>
              </a:rPr>
              <a:t>Eichinger,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40" dirty="0">
                <a:latin typeface="Trebuchet MS"/>
                <a:cs typeface="Trebuchet MS"/>
              </a:rPr>
              <a:t>Klemens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55" dirty="0">
                <a:latin typeface="Trebuchet MS"/>
                <a:cs typeface="Trebuchet MS"/>
              </a:rPr>
              <a:t>Bohm,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25" dirty="0">
                <a:latin typeface="Trebuchet MS"/>
                <a:cs typeface="Trebuchet MS"/>
              </a:rPr>
              <a:t>and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Matthias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70" dirty="0">
                <a:latin typeface="Trebuchet MS"/>
                <a:cs typeface="Trebuchet MS"/>
              </a:rPr>
              <a:t>Huber.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Mining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Edge-Weighted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Call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Graphs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to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Localise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Software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Bugs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80" dirty="0">
                <a:latin typeface="Trebuchet MS"/>
                <a:cs typeface="Trebuchet MS"/>
              </a:rPr>
              <a:t>//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60" dirty="0">
                <a:latin typeface="Trebuchet MS"/>
                <a:cs typeface="Trebuchet MS"/>
              </a:rPr>
              <a:t>Lecture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40" dirty="0">
                <a:latin typeface="Trebuchet MS"/>
                <a:cs typeface="Trebuchet MS"/>
              </a:rPr>
              <a:t>Notes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25" dirty="0">
                <a:latin typeface="Trebuchet MS"/>
                <a:cs typeface="Trebuchet MS"/>
              </a:rPr>
              <a:t>in</a:t>
            </a:r>
            <a:r>
              <a:rPr sz="700" spc="500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Computer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60" dirty="0">
                <a:latin typeface="Trebuchet MS"/>
                <a:cs typeface="Trebuchet MS"/>
              </a:rPr>
              <a:t>Science.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55" dirty="0">
                <a:latin typeface="Trebuchet MS"/>
                <a:cs typeface="Trebuchet MS"/>
              </a:rPr>
              <a:t>2008.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25" dirty="0">
                <a:latin typeface="Trebuchet MS"/>
                <a:cs typeface="Trebuchet MS"/>
              </a:rPr>
              <a:t>P.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10" dirty="0">
                <a:latin typeface="Trebuchet MS"/>
                <a:cs typeface="Trebuchet MS"/>
              </a:rPr>
              <a:t>333–348.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8173" y="2800171"/>
            <a:ext cx="222250" cy="116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2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797050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sz="900" spc="-50" dirty="0"/>
              <a:t>Пример</a:t>
            </a:r>
            <a:r>
              <a:rPr sz="900" spc="-30" dirty="0"/>
              <a:t> </a:t>
            </a:r>
            <a:r>
              <a:rPr sz="900" spc="-70" dirty="0"/>
              <a:t>слайда.</a:t>
            </a:r>
            <a:r>
              <a:rPr sz="900" spc="-25" dirty="0"/>
              <a:t> </a:t>
            </a:r>
            <a:r>
              <a:rPr sz="900" spc="-45" dirty="0"/>
              <a:t>Матрица</a:t>
            </a:r>
            <a:r>
              <a:rPr sz="900" spc="-25" dirty="0"/>
              <a:t> </a:t>
            </a:r>
            <a:r>
              <a:rPr sz="900" spc="-40" dirty="0"/>
              <a:t>трафика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48173" y="2800171"/>
            <a:ext cx="222250" cy="116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3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200" y="816165"/>
            <a:ext cx="5177790" cy="1445260"/>
            <a:chOff x="165200" y="816165"/>
            <a:chExt cx="5177790" cy="1445260"/>
          </a:xfrm>
        </p:grpSpPr>
        <p:sp>
          <p:nvSpPr>
            <p:cNvPr id="3" name="object 3"/>
            <p:cNvSpPr/>
            <p:nvPr/>
          </p:nvSpPr>
          <p:spPr>
            <a:xfrm>
              <a:off x="165200" y="816165"/>
              <a:ext cx="5177790" cy="177800"/>
            </a:xfrm>
            <a:custGeom>
              <a:avLst/>
              <a:gdLst/>
              <a:ahLst/>
              <a:cxnLst/>
              <a:rect l="l" t="t" r="r" b="b"/>
              <a:pathLst>
                <a:path w="5177790" h="177800">
                  <a:moveTo>
                    <a:pt x="512686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7659"/>
                  </a:lnTo>
                  <a:lnTo>
                    <a:pt x="5177663" y="177659"/>
                  </a:lnTo>
                  <a:lnTo>
                    <a:pt x="5177663" y="50800"/>
                  </a:lnTo>
                  <a:lnTo>
                    <a:pt x="5173654" y="31075"/>
                  </a:lnTo>
                  <a:lnTo>
                    <a:pt x="5162740" y="14922"/>
                  </a:lnTo>
                  <a:lnTo>
                    <a:pt x="5146587" y="4008"/>
                  </a:lnTo>
                  <a:lnTo>
                    <a:pt x="5126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00" y="981163"/>
              <a:ext cx="5177663" cy="50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188" y="1025461"/>
              <a:ext cx="5177790" cy="575945"/>
            </a:xfrm>
            <a:custGeom>
              <a:avLst/>
              <a:gdLst/>
              <a:ahLst/>
              <a:cxnLst/>
              <a:rect l="l" t="t" r="r" b="b"/>
              <a:pathLst>
                <a:path w="5177790" h="575944">
                  <a:moveTo>
                    <a:pt x="5177663" y="457060"/>
                  </a:moveTo>
                  <a:lnTo>
                    <a:pt x="5173662" y="437337"/>
                  </a:lnTo>
                  <a:lnTo>
                    <a:pt x="5162740" y="421182"/>
                  </a:lnTo>
                  <a:lnTo>
                    <a:pt x="5146599" y="410273"/>
                  </a:lnTo>
                  <a:lnTo>
                    <a:pt x="5126863" y="406260"/>
                  </a:lnTo>
                  <a:lnTo>
                    <a:pt x="50800" y="406260"/>
                  </a:lnTo>
                  <a:lnTo>
                    <a:pt x="31076" y="410273"/>
                  </a:lnTo>
                  <a:lnTo>
                    <a:pt x="14922" y="421182"/>
                  </a:lnTo>
                  <a:lnTo>
                    <a:pt x="4013" y="437337"/>
                  </a:lnTo>
                  <a:lnTo>
                    <a:pt x="0" y="457060"/>
                  </a:lnTo>
                  <a:lnTo>
                    <a:pt x="0" y="575322"/>
                  </a:lnTo>
                  <a:lnTo>
                    <a:pt x="5177663" y="575322"/>
                  </a:lnTo>
                  <a:lnTo>
                    <a:pt x="5177663" y="457060"/>
                  </a:lnTo>
                  <a:close/>
                </a:path>
                <a:path w="5177790" h="575944">
                  <a:moveTo>
                    <a:pt x="5177663" y="0"/>
                  </a:moveTo>
                  <a:lnTo>
                    <a:pt x="0" y="0"/>
                  </a:lnTo>
                  <a:lnTo>
                    <a:pt x="0" y="266903"/>
                  </a:lnTo>
                  <a:lnTo>
                    <a:pt x="4013" y="286639"/>
                  </a:lnTo>
                  <a:lnTo>
                    <a:pt x="14922" y="302793"/>
                  </a:lnTo>
                  <a:lnTo>
                    <a:pt x="31076" y="313702"/>
                  </a:lnTo>
                  <a:lnTo>
                    <a:pt x="50800" y="317715"/>
                  </a:lnTo>
                  <a:lnTo>
                    <a:pt x="5126863" y="317715"/>
                  </a:lnTo>
                  <a:lnTo>
                    <a:pt x="5146599" y="313702"/>
                  </a:lnTo>
                  <a:lnTo>
                    <a:pt x="5162740" y="302793"/>
                  </a:lnTo>
                  <a:lnTo>
                    <a:pt x="5173662" y="286639"/>
                  </a:lnTo>
                  <a:lnTo>
                    <a:pt x="5177663" y="266903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0" y="1588134"/>
              <a:ext cx="5177663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188" y="1632407"/>
              <a:ext cx="5177790" cy="600710"/>
            </a:xfrm>
            <a:custGeom>
              <a:avLst/>
              <a:gdLst/>
              <a:ahLst/>
              <a:cxnLst/>
              <a:rect l="l" t="t" r="r" b="b"/>
              <a:pathLst>
                <a:path w="5177790" h="600710">
                  <a:moveTo>
                    <a:pt x="5177663" y="455714"/>
                  </a:moveTo>
                  <a:lnTo>
                    <a:pt x="5173662" y="435991"/>
                  </a:lnTo>
                  <a:lnTo>
                    <a:pt x="5162740" y="419836"/>
                  </a:lnTo>
                  <a:lnTo>
                    <a:pt x="5146599" y="408927"/>
                  </a:lnTo>
                  <a:lnTo>
                    <a:pt x="5126863" y="404914"/>
                  </a:lnTo>
                  <a:lnTo>
                    <a:pt x="50800" y="404914"/>
                  </a:lnTo>
                  <a:lnTo>
                    <a:pt x="31076" y="408927"/>
                  </a:lnTo>
                  <a:lnTo>
                    <a:pt x="14922" y="419836"/>
                  </a:lnTo>
                  <a:lnTo>
                    <a:pt x="4013" y="435991"/>
                  </a:lnTo>
                  <a:lnTo>
                    <a:pt x="0" y="455714"/>
                  </a:lnTo>
                  <a:lnTo>
                    <a:pt x="0" y="600163"/>
                  </a:lnTo>
                  <a:lnTo>
                    <a:pt x="5177663" y="600163"/>
                  </a:lnTo>
                  <a:lnTo>
                    <a:pt x="5177663" y="455714"/>
                  </a:lnTo>
                  <a:close/>
                </a:path>
                <a:path w="5177790" h="600710">
                  <a:moveTo>
                    <a:pt x="5177663" y="0"/>
                  </a:moveTo>
                  <a:lnTo>
                    <a:pt x="0" y="0"/>
                  </a:lnTo>
                  <a:lnTo>
                    <a:pt x="0" y="265544"/>
                  </a:lnTo>
                  <a:lnTo>
                    <a:pt x="4013" y="285280"/>
                  </a:lnTo>
                  <a:lnTo>
                    <a:pt x="14922" y="301434"/>
                  </a:lnTo>
                  <a:lnTo>
                    <a:pt x="31076" y="312343"/>
                  </a:lnTo>
                  <a:lnTo>
                    <a:pt x="50800" y="316357"/>
                  </a:lnTo>
                  <a:lnTo>
                    <a:pt x="5126863" y="316357"/>
                  </a:lnTo>
                  <a:lnTo>
                    <a:pt x="5146599" y="312343"/>
                  </a:lnTo>
                  <a:lnTo>
                    <a:pt x="5162740" y="301434"/>
                  </a:lnTo>
                  <a:lnTo>
                    <a:pt x="5173662" y="285280"/>
                  </a:lnTo>
                  <a:lnTo>
                    <a:pt x="5177663" y="26554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876425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sz="900" spc="-55" dirty="0"/>
              <a:t>Концептуальная</a:t>
            </a:r>
            <a:r>
              <a:rPr sz="900" spc="40" dirty="0"/>
              <a:t> </a:t>
            </a:r>
            <a:r>
              <a:rPr sz="900" spc="-50" dirty="0"/>
              <a:t>постановка</a:t>
            </a:r>
            <a:r>
              <a:rPr sz="900" spc="45" dirty="0"/>
              <a:t> </a:t>
            </a:r>
            <a:r>
              <a:rPr sz="900" spc="-30" dirty="0"/>
              <a:t>задачи</a:t>
            </a:r>
            <a:endParaRPr sz="900"/>
          </a:p>
        </p:txBody>
      </p:sp>
      <p:sp>
        <p:nvSpPr>
          <p:cNvPr id="10" name="object 10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3301" y="756975"/>
            <a:ext cx="4887595" cy="14624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-75" dirty="0">
                <a:solidFill>
                  <a:srgbClr val="3333B2"/>
                </a:solidFill>
                <a:latin typeface="Trebuchet MS"/>
                <a:cs typeface="Trebuchet MS"/>
              </a:rPr>
              <a:t>Объект</a:t>
            </a:r>
            <a:r>
              <a:rPr sz="1000" spc="-3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исследований</a:t>
            </a:r>
            <a:endParaRPr sz="1000" dirty="0">
              <a:latin typeface="Trebuchet MS"/>
              <a:cs typeface="Trebuchet MS"/>
            </a:endParaRPr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@Объект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исследований@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Например: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«численность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населения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0" dirty="0">
                <a:solidFill>
                  <a:srgbClr val="7F7F7F"/>
                </a:solidFill>
                <a:latin typeface="Trebuchet MS"/>
                <a:cs typeface="Trebuchet MS"/>
              </a:rPr>
              <a:t>Земли»,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«механические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характеристики</a:t>
            </a:r>
            <a:r>
              <a:rPr sz="900" i="1" spc="4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стеклопластика».</a:t>
            </a: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spc="-65" dirty="0">
                <a:solidFill>
                  <a:srgbClr val="3333B2"/>
                </a:solidFill>
                <a:latin typeface="Trebuchet MS"/>
                <a:cs typeface="Trebuchet MS"/>
              </a:rPr>
              <a:t>Цель</a:t>
            </a:r>
            <a:r>
              <a:rPr sz="1000" spc="-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исследования</a:t>
            </a:r>
            <a:endParaRPr sz="1000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355"/>
              </a:spcBef>
            </a:pP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@Цель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выполнения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работы@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0" dirty="0">
                <a:solidFill>
                  <a:srgbClr val="7F7F7F"/>
                </a:solidFill>
                <a:latin typeface="Trebuchet MS"/>
                <a:cs typeface="Trebuchet MS"/>
              </a:rPr>
              <a:t>Примеры.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«Повысить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эффективность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численного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метода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решения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задачи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40" dirty="0">
                <a:solidFill>
                  <a:srgbClr val="7F7F7F"/>
                </a:solidFill>
                <a:latin typeface="Trebuchet MS"/>
                <a:cs typeface="Trebuchet MS"/>
              </a:rPr>
              <a:t>...».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«Разработать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web-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приложение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для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...».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B2"/>
                </a:solidFill>
                <a:latin typeface="Trebuchet MS"/>
                <a:cs typeface="Trebuchet MS"/>
              </a:rPr>
              <a:t>Задачи</a:t>
            </a:r>
            <a:r>
              <a:rPr sz="1000" spc="-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исследования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3333B2"/>
                </a:solidFill>
                <a:latin typeface="Trebuchet MS"/>
                <a:cs typeface="Trebuchet MS"/>
              </a:rPr>
              <a:t>(примеры</a:t>
            </a:r>
            <a:r>
              <a:rPr sz="1000" spc="-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формулировок)</a:t>
            </a:r>
            <a:endParaRPr sz="1000" dirty="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00" y="2219909"/>
            <a:ext cx="5177663" cy="506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01917" y="2209041"/>
            <a:ext cx="4920615" cy="694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Провести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аналитический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обзор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литературы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90" dirty="0">
                <a:solidFill>
                  <a:srgbClr val="7F7F7F"/>
                </a:solidFill>
                <a:latin typeface="Trebuchet MS"/>
                <a:cs typeface="Trebuchet MS"/>
              </a:rPr>
              <a:t>тему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методов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&lt;анализа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численности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Земли&gt;.</a:t>
            </a:r>
            <a:endParaRPr sz="900">
              <a:latin typeface="Trebuchet MS"/>
              <a:cs typeface="Trebuchet MS"/>
            </a:endParaRP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Представить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математическую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формулировку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задачи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&lt;анализа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численности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населения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Земли&gt;.</a:t>
            </a:r>
            <a:endParaRPr sz="900">
              <a:latin typeface="Trebuchet MS"/>
              <a:cs typeface="Trebuchet MS"/>
            </a:endParaRPr>
          </a:p>
          <a:p>
            <a:pPr marL="141605" marR="94615" indent="-129539">
              <a:lnSpc>
                <a:spcPct val="101000"/>
              </a:lnSpc>
              <a:spcBef>
                <a:spcPts val="300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Разработать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программную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реализацию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численного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метода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&lt;анализа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численности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населения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Земли&gt;.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023" y="2795236"/>
            <a:ext cx="2000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6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872614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sz="900" spc="-65" dirty="0"/>
              <a:t>Математическая</a:t>
            </a:r>
            <a:r>
              <a:rPr sz="900" spc="35" dirty="0"/>
              <a:t> </a:t>
            </a:r>
            <a:r>
              <a:rPr sz="900" spc="-50" dirty="0"/>
              <a:t>постановка</a:t>
            </a:r>
            <a:r>
              <a:rPr sz="900" spc="40" dirty="0"/>
              <a:t> </a:t>
            </a:r>
            <a:r>
              <a:rPr sz="900" spc="-25" dirty="0"/>
              <a:t>задачи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7073" y="998418"/>
            <a:ext cx="4957445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6055" marR="5080" indent="-115570">
              <a:lnSpc>
                <a:spcPct val="101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Математическая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постановка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задачи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обязательна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для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проектов,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предполагающих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применение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методов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математического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моделирования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для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проведения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исследования.</a:t>
            </a:r>
            <a:endParaRPr sz="900">
              <a:latin typeface="Trebuchet MS"/>
              <a:cs typeface="Trebuchet MS"/>
            </a:endParaRPr>
          </a:p>
          <a:p>
            <a:pPr marL="186055" marR="73025" indent="-115570">
              <a:lnSpc>
                <a:spcPct val="101000"/>
              </a:lnSpc>
              <a:spcBef>
                <a:spcPts val="300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описывать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используемые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математические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модели,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вычислительные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0" dirty="0">
                <a:solidFill>
                  <a:srgbClr val="7F7F7F"/>
                </a:solidFill>
                <a:latin typeface="Trebuchet MS"/>
                <a:cs typeface="Trebuchet MS"/>
              </a:rPr>
              <a:t>методы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(особые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условия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их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применения).</a:t>
            </a:r>
            <a:endParaRPr sz="900">
              <a:latin typeface="Trebuchet MS"/>
              <a:cs typeface="Trebuchet MS"/>
            </a:endParaRPr>
          </a:p>
          <a:p>
            <a:pPr marL="186055" marR="313690" indent="-115570">
              <a:lnSpc>
                <a:spcPct val="101000"/>
              </a:lnSpc>
              <a:spcBef>
                <a:spcPts val="29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Модели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описывать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использованием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строгих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формулировок,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не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допускающих</a:t>
            </a:r>
            <a:r>
              <a:rPr sz="900" i="1" spc="4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неоднозначности</a:t>
            </a:r>
            <a:r>
              <a:rPr sz="900" i="1" spc="5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прочтения.</a:t>
            </a:r>
            <a:endParaRPr sz="900">
              <a:latin typeface="Trebuchet MS"/>
              <a:cs typeface="Trebuchet MS"/>
            </a:endParaRPr>
          </a:p>
          <a:p>
            <a:pPr marL="186055" marR="287655" indent="-115570">
              <a:lnSpc>
                <a:spcPct val="101000"/>
              </a:lnSpc>
              <a:spcBef>
                <a:spcPts val="300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Представлять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не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следует,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если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проект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предполагает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разработку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FF0000"/>
                </a:solidFill>
                <a:latin typeface="Trebuchet MS"/>
                <a:cs typeface="Trebuchet MS"/>
                <a:hlinkClick r:id="rId3" action="ppaction://hlinksldjump"/>
              </a:rPr>
              <a:t>ПО</a:t>
            </a:r>
            <a:r>
              <a:rPr sz="90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не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предполагает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проведение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вычислений.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10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Рекомендуемый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объём: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90" dirty="0">
                <a:latin typeface="Trebuchet MS"/>
                <a:cs typeface="Trebuchet MS"/>
              </a:rPr>
              <a:t>2-</a:t>
            </a:r>
            <a:r>
              <a:rPr sz="900" spc="-95" dirty="0">
                <a:latin typeface="Trebuchet MS"/>
                <a:cs typeface="Trebuchet MS"/>
              </a:rPr>
              <a:t>3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cлайда.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5249" y="2795236"/>
            <a:ext cx="1936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85" dirty="0">
                <a:solidFill>
                  <a:srgbClr val="006CDC"/>
                </a:solidFill>
                <a:latin typeface="Trebuchet MS"/>
                <a:cs typeface="Trebuchet MS"/>
              </a:rPr>
              <a:t>7</a:t>
            </a: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391920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70" dirty="0"/>
              <a:t>Вычислительный</a:t>
            </a:r>
            <a:r>
              <a:rPr spc="20" dirty="0"/>
              <a:t> </a:t>
            </a:r>
            <a:r>
              <a:rPr spc="-70" dirty="0"/>
              <a:t>метод</a:t>
            </a:r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7073" y="1069394"/>
            <a:ext cx="4955540" cy="11855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6690" indent="-115570">
              <a:lnSpc>
                <a:spcPct val="100000"/>
              </a:lnSpc>
              <a:spcBef>
                <a:spcPts val="4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Вёрстку</a:t>
            </a:r>
            <a:r>
              <a:rPr sz="900" i="1" spc="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осуществлять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аналогично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математической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постановке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задачи.</a:t>
            </a:r>
            <a:endParaRPr sz="900">
              <a:latin typeface="Trebuchet MS"/>
              <a:cs typeface="Trebuchet MS"/>
            </a:endParaRPr>
          </a:p>
          <a:p>
            <a:pPr marL="186055" marR="340360" indent="-115570">
              <a:lnSpc>
                <a:spcPct val="101000"/>
              </a:lnSpc>
              <a:spcBef>
                <a:spcPts val="300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Метод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описывать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использованием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строгих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формулировок,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не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допускающих</a:t>
            </a:r>
            <a:r>
              <a:rPr sz="900" i="1" spc="4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неоднозначности</a:t>
            </a:r>
            <a:r>
              <a:rPr sz="900" i="1" spc="5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прочтения.</a:t>
            </a:r>
            <a:endParaRPr sz="900">
              <a:latin typeface="Trebuchet MS"/>
              <a:cs typeface="Trebuchet MS"/>
            </a:endParaRPr>
          </a:p>
          <a:p>
            <a:pPr marL="186055" marR="5080" indent="-115570">
              <a:lnSpc>
                <a:spcPct val="101000"/>
              </a:lnSpc>
              <a:spcBef>
                <a:spcPts val="29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Например,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если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метод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предполагает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итерационную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процедуру,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то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должно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быть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представлено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соответствующее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рекуррентное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математическое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выражение.</a:t>
            </a:r>
            <a:endParaRPr sz="900">
              <a:latin typeface="Trebuchet MS"/>
              <a:cs typeface="Trebuchet MS"/>
            </a:endParaRP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Реализацию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метода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описывают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форме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алгоритма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применением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блок-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схем.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10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Рекомендуемый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объём: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90" dirty="0">
                <a:latin typeface="Trebuchet MS"/>
                <a:cs typeface="Trebuchet MS"/>
              </a:rPr>
              <a:t>2-</a:t>
            </a:r>
            <a:r>
              <a:rPr sz="900" spc="-95" dirty="0">
                <a:latin typeface="Trebuchet MS"/>
                <a:cs typeface="Trebuchet MS"/>
              </a:rPr>
              <a:t>3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cлайда.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6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935990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7073" y="1139993"/>
            <a:ext cx="4946650" cy="10090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6690" indent="-115570">
              <a:lnSpc>
                <a:spcPct val="100000"/>
              </a:lnSpc>
              <a:spcBef>
                <a:spcPts val="4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Ключевые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элементы,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составные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части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разрабатываемого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ПО.</a:t>
            </a:r>
            <a:endParaRPr sz="900">
              <a:latin typeface="Trebuchet MS"/>
              <a:cs typeface="Trebuchet MS"/>
            </a:endParaRPr>
          </a:p>
          <a:p>
            <a:pPr marL="186055" marR="5080" indent="-115570">
              <a:lnSpc>
                <a:spcPct val="101000"/>
              </a:lnSpc>
              <a:spcBef>
                <a:spcPts val="300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Представляются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0" dirty="0">
                <a:solidFill>
                  <a:srgbClr val="7F7F7F"/>
                </a:solidFill>
                <a:latin typeface="Trebuchet MS"/>
                <a:cs typeface="Trebuchet MS"/>
              </a:rPr>
              <a:t>схемы,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описывающие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ПО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различных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уровнях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абстракции: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иерархии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классов,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UML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диаграммы,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т.п.</a:t>
            </a:r>
            <a:endParaRPr sz="900">
              <a:latin typeface="Trebuchet MS"/>
              <a:cs typeface="Trebuchet MS"/>
            </a:endParaRPr>
          </a:p>
          <a:p>
            <a:pPr marL="186055" marR="147320" indent="-115570">
              <a:lnSpc>
                <a:spcPct val="101000"/>
              </a:lnSpc>
              <a:spcBef>
                <a:spcPts val="29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минимизировать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текстовые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нерепрезентативные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способы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описания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программных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объектов.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05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Рекомендуемый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объём: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5" dirty="0">
                <a:latin typeface="Trebuchet MS"/>
                <a:cs typeface="Trebuchet MS"/>
              </a:rPr>
              <a:t>1-</a:t>
            </a:r>
            <a:r>
              <a:rPr sz="900" spc="-95" dirty="0">
                <a:latin typeface="Trebuchet MS"/>
                <a:cs typeface="Trebuchet MS"/>
              </a:rPr>
              <a:t>3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cлайда.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7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Реализация сериализации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Описание проблемы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8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8BA9F-85A3-4676-8F1D-3C490EF38AD5}"/>
              </a:ext>
            </a:extLst>
          </p:cNvPr>
          <p:cNvSpPr txBox="1"/>
          <p:nvPr/>
        </p:nvSpPr>
        <p:spPr>
          <a:xfrm>
            <a:off x="587348" y="1155077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Строковая сериализация</a:t>
            </a:r>
          </a:p>
          <a:p>
            <a:pPr algn="ctr"/>
            <a:r>
              <a:rPr lang="ru-RU" sz="1000" dirty="0"/>
              <a:t>(</a:t>
            </a:r>
            <a:r>
              <a:rPr lang="en-US" sz="1000" dirty="0"/>
              <a:t>JSON, CSV, XML)</a:t>
            </a:r>
            <a:endParaRPr lang="ru-R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F896C-FD29-466F-8AAC-76CC266F4490}"/>
              </a:ext>
            </a:extLst>
          </p:cNvPr>
          <p:cNvSpPr txBox="1"/>
          <p:nvPr/>
        </p:nvSpPr>
        <p:spPr>
          <a:xfrm>
            <a:off x="3490171" y="1169828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Бинарная сериализация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FC22E-4828-4480-BBF4-1E90FE39317D}"/>
              </a:ext>
            </a:extLst>
          </p:cNvPr>
          <p:cNvSpPr txBox="1"/>
          <p:nvPr/>
        </p:nvSpPr>
        <p:spPr>
          <a:xfrm>
            <a:off x="237382" y="614166"/>
            <a:ext cx="35637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Сетевая передача требует сериализации структур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9F20D-18CE-4668-91D2-CB56A9354A4B}"/>
              </a:ext>
            </a:extLst>
          </p:cNvPr>
          <p:cNvSpPr txBox="1"/>
          <p:nvPr/>
        </p:nvSpPr>
        <p:spPr>
          <a:xfrm>
            <a:off x="301278" y="875776"/>
            <a:ext cx="1584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Два основных подхода: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5CE5C-53BC-4C17-88FD-C80D32C97FDC}"/>
              </a:ext>
            </a:extLst>
          </p:cNvPr>
          <p:cNvSpPr txBox="1"/>
          <p:nvPr/>
        </p:nvSpPr>
        <p:spPr>
          <a:xfrm>
            <a:off x="399798" y="1622425"/>
            <a:ext cx="2063385" cy="1041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Работает с данными в понятном</a:t>
            </a:r>
            <a:br>
              <a:rPr lang="ru-RU" sz="700" dirty="0"/>
            </a:br>
            <a:r>
              <a:rPr lang="ru-RU" sz="700" dirty="0"/>
              <a:t>для человека представлении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Не требует сложной программной</a:t>
            </a:r>
            <a:br>
              <a:rPr lang="ru-RU" sz="700" dirty="0"/>
            </a:br>
            <a:r>
              <a:rPr lang="ru-RU" sz="700" dirty="0"/>
              <a:t>реализации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Обладает низкой производительностью</a:t>
            </a:r>
            <a:r>
              <a:rPr lang="en-US" sz="7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A4C22-05FF-4200-B9E5-24440DBCCE04}"/>
              </a:ext>
            </a:extLst>
          </p:cNvPr>
          <p:cNvSpPr txBox="1"/>
          <p:nvPr/>
        </p:nvSpPr>
        <p:spPr>
          <a:xfrm>
            <a:off x="2882900" y="1644179"/>
            <a:ext cx="2544286" cy="718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Позволяет сократить объем передаваемых данных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Требует согласованной структуры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Создает более сложную программную реализацию,</a:t>
            </a:r>
            <a:br>
              <a:rPr lang="ru-RU" sz="700" dirty="0"/>
            </a:br>
            <a:r>
              <a:rPr lang="ru-RU" sz="700" dirty="0"/>
              <a:t>требующую контроля.</a:t>
            </a:r>
          </a:p>
        </p:txBody>
      </p:sp>
    </p:spTree>
    <p:extLst>
      <p:ext uri="{BB962C8B-B14F-4D97-AF65-F5344CB8AC3E}">
        <p14:creationId xmlns:p14="http://schemas.microsoft.com/office/powerpoint/2010/main" val="3876330134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Реализация сериализации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Представление в памяти и производительность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9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5E63C27F-3DA8-4F4B-AA6B-10530376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01988"/>
              </p:ext>
            </p:extLst>
          </p:nvPr>
        </p:nvGraphicFramePr>
        <p:xfrm>
          <a:off x="154011" y="819005"/>
          <a:ext cx="2805089" cy="17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088">
                  <a:extLst>
                    <a:ext uri="{9D8B030D-6E8A-4147-A177-3AD203B41FA5}">
                      <a16:colId xmlns:a16="http://schemas.microsoft.com/office/drawing/2014/main" val="23187343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0383443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746164936"/>
                    </a:ext>
                  </a:extLst>
                </a:gridCol>
              </a:tblGrid>
              <a:tr h="193700">
                <a:tc>
                  <a:txBody>
                    <a:bodyPr/>
                    <a:lstStyle/>
                    <a:p>
                      <a:r>
                        <a:rPr lang="ru-RU" sz="7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Пример 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Длина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88847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REGISTER_SERVER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REGISTER_SERVER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15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4699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,uri= + </a:t>
                      </a:r>
                      <a:r>
                        <a:rPr lang="ru-RU" sz="700" dirty="0"/>
                        <a:t>Адрес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,uri=127.0.0.1:7777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19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5915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,uuid= + GUID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,uuid=01234567-89ab-cdef-0123-456789abcdef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44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863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,current_players=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21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43335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,max_players=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18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532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,state=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MATCH_IN_PROGRESS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27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888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0C0365D-98E9-41A3-AE31-0550FB362962}"/>
              </a:ext>
            </a:extLst>
          </p:cNvPr>
          <p:cNvSpPr txBox="1"/>
          <p:nvPr/>
        </p:nvSpPr>
        <p:spPr>
          <a:xfrm>
            <a:off x="64660" y="627123"/>
            <a:ext cx="56364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REGISTER_SERVER,uri=127.0.0.1:7777,uuid=01234567-89ab-cdef-0123-456789abcdef,current_players=10,max_players=20,state=MATCH_IN_PROGRESS</a:t>
            </a:r>
            <a:endParaRPr lang="ru-RU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D3022-4EBB-4B80-AF71-EF9CC720DFBC}"/>
              </a:ext>
            </a:extLst>
          </p:cNvPr>
          <p:cNvSpPr txBox="1"/>
          <p:nvPr/>
        </p:nvSpPr>
        <p:spPr>
          <a:xfrm>
            <a:off x="94295" y="2867435"/>
            <a:ext cx="2060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</a:p>
          <a:p>
            <a:r>
              <a:rPr lang="ru-RU" sz="800" dirty="0"/>
              <a:t>15 + 19 + 44 + 21 + 18 + 27 = 144 байта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3AB6D73-823B-459E-8987-0473847F36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06" y="845555"/>
            <a:ext cx="2719894" cy="15537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2870DB-5D4E-4D91-9529-5731A0B616DF}"/>
              </a:ext>
            </a:extLst>
          </p:cNvPr>
          <p:cNvSpPr txBox="1"/>
          <p:nvPr/>
        </p:nvSpPr>
        <p:spPr>
          <a:xfrm>
            <a:off x="3311955" y="2433060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12. Представление команды в памяти</a:t>
            </a:r>
          </a:p>
          <a:p>
            <a:pPr algn="ctr"/>
            <a:r>
              <a:rPr lang="ru-RU" sz="700" dirty="0"/>
              <a:t>при байтовой сериализации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24E99-7E49-4996-B06A-7366557E6526}"/>
              </a:ext>
            </a:extLst>
          </p:cNvPr>
          <p:cNvSpPr txBox="1"/>
          <p:nvPr/>
        </p:nvSpPr>
        <p:spPr>
          <a:xfrm>
            <a:off x="470530" y="2617727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11. Представление команды в памяти</a:t>
            </a:r>
          </a:p>
          <a:p>
            <a:pPr algn="ctr"/>
            <a:r>
              <a:rPr lang="ru-RU" sz="700" dirty="0"/>
              <a:t>при строковой сериализации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06514440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1274</Words>
  <Application>Microsoft Office PowerPoint</Application>
  <PresentationFormat>Произвольный</PresentationFormat>
  <Paragraphs>164</Paragraphs>
  <Slides>14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Cambria Math</vt:lpstr>
      <vt:lpstr>Trebuchet MS</vt:lpstr>
      <vt:lpstr>Wingdings</vt:lpstr>
      <vt:lpstr>Office Theme</vt:lpstr>
      <vt:lpstr>Московский государственный технический университет имени Н.Э. Баумана</vt:lpstr>
      <vt:lpstr>Введение Описание предметной области, анализ её развития, актуальность</vt:lpstr>
      <vt:lpstr>Введение Пример слайда. Матрица трафика</vt:lpstr>
      <vt:lpstr>Постановка задачи Концептуальная постановка задачи</vt:lpstr>
      <vt:lpstr>Постановка задачи Математическая постановка задачи</vt:lpstr>
      <vt:lpstr>Вычислительный метод Описание</vt:lpstr>
      <vt:lpstr>Архитектура ПО Описание</vt:lpstr>
      <vt:lpstr>Реализация сериализации сетевых пакетов  Описание проблемы</vt:lpstr>
      <vt:lpstr>Реализация сериализации сетевых пакетов  Представление в памяти и производительность</vt:lpstr>
      <vt:lpstr>Программная реализация механизма мониторинга  Описание</vt:lpstr>
      <vt:lpstr>Программная реализация механизма мониторинга Примеры использования через CLI</vt:lpstr>
      <vt:lpstr>Тестирование ПО / Вычислительный эксперимент / Анализ результатов Постановка задачи для проведения тестирования/вычислительного экперимента/испытания)</vt:lpstr>
      <vt:lpstr>Выводы и 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</dc:title>
  <dc:subject>@Название темы, в полной мере раскрывающее раскрывающее раскрывающее раскрывающее замысел@</dc:subject>
  <dc:creator>= =</dc:creator>
  <cp:keywords>@keywordsru@, @keywordsen@</cp:keywords>
  <cp:lastModifiedBy>Dmitriy Bozhenko</cp:lastModifiedBy>
  <cp:revision>9</cp:revision>
  <dcterms:created xsi:type="dcterms:W3CDTF">2025-03-20T11:50:55Z</dcterms:created>
  <dcterms:modified xsi:type="dcterms:W3CDTF">2025-03-27T13:55:32Z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@уч.ст.@, @Фамилия И.О.@, 2022.02.15– 2024, МГТУ им. Н.Э. Баумана</vt:lpwstr>
  </property>
  <property fmtid="{D5CDD505-2E9C-101B-9397-08002B2CF9AE}" pid="5" name="LastSaved">
    <vt:filetime>2024-11-16T00:00:00Z</vt:filetime>
  </property>
</Properties>
</file>