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4B99D-2386-1D11-F1D2-FB308FBA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62CAB-C719-3DF2-26BC-4CA84B25F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309B3-7D56-32C6-7941-F5087B56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73164-774E-1B31-B743-AE08D3D1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7212-0B3F-72C7-083E-F3F71124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9592-7A99-296C-5B20-759F931B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F5C1B-BE84-10C1-807C-5A39F332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6D816-65BA-875B-B27F-910EBE4E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F3094-FE43-378E-84E9-D83EED1D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9CC7E-4DBB-ED9A-9179-68ACB9B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4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E77E9-3C0C-AD37-6BA2-328C9D0C7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84B4D-A40B-77F5-EC7D-7A28064E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0F40E-D855-13ED-FAA7-DF8B7F85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49B4F-EC04-CC19-B62C-5E57CE88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D4D4-CA63-CB8F-4C22-B6111A53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681B-8213-7A40-4EFD-7FC18719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BE06F-E087-1746-B9C6-1EC66357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F2121-EEBF-B1A6-F856-E06E0B34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E8C9D-1AC1-C528-0B74-FA630AF5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4950F-6459-5678-D38F-13E0ADD9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4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3584-0668-A41E-FE52-FB689237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783AA-384C-9487-0A61-1C660D91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1291-8B10-157A-B482-64B31D08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2D188-9DE6-D9B1-1592-960D604F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F08B-D41C-389A-B20E-0971940D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6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E1471-591D-0E0F-92E8-5FA9AC55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3F071-08B6-3EA1-5941-6EA4EB6C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56E51-76EF-6A0D-C3E7-1BC76F431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94CD88-2F82-FC78-34AC-4B434444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96483-AF11-899F-9FC3-EBF4DDF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5A51C-A526-1C6A-9673-9833678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5145-0BB9-17FC-1369-1CE200F8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BA3B7-921E-0B05-98AB-26806A77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EC9DD3-F240-1C8F-80B8-126627844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D6A99E-2379-CC35-7A4D-27C48E1E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F726D-CD98-6A64-057B-A18A1A317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B50BED-2CFC-85AE-8949-D802ED4E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AB097-1D25-4536-23B6-1F5B30C3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B1EAE6-505A-1A77-11F2-59699FE7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B0A2B-41F7-C46C-AD37-9B5541D6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30E6C-7683-BE09-DCF7-2F3731EB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60564-99B5-4B32-2969-572ABF1D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4C2DB-5146-6CE7-DFC7-540EA921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C828CB-1997-537A-5E14-F9B7770B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4CC74-B85D-FF99-A44F-A67032FB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DA06A-DA9C-AB4C-769A-AE6C6F98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6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8B975-6B46-FD32-E5F4-E551DB0D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97D53-417B-FE28-BCE5-702D7B5F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17F14-994A-14C1-368B-81484FAB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0C90C-4386-22A1-0A05-154AA2B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5DC68-B72F-E449-84AC-B4AED17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CEF4D-38A5-4AA0-12E6-E7BAFE9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21A8-6452-FB37-51D0-B62B72D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E9C0FB-8B52-FC7D-47FA-361B1917D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13441-CA85-35DE-E6B8-D820D27C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4B107-1EA1-D1A4-C4AC-D4A8F42D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D3684-9411-D05F-AE4B-754141C7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6E4B77-EE12-50ED-8048-12847C69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6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8EA3C-890D-0D6E-0FCD-1F90C6E6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ACA43-D962-A265-291E-B0CE972B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23FAC-60F4-B20A-DBF2-1CCF8A73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9D51F-4D73-4319-91A3-DFAB167E150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83F3D-46E9-1B04-F85D-80EC74CB0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F7DC4-82BE-87FC-E706-9F72F6312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889D-77D5-436D-BAA0-42E3BBF83B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8DC34A-A771-2843-4B3A-17B7F4267EFE}"/>
              </a:ext>
            </a:extLst>
          </p:cNvPr>
          <p:cNvSpPr/>
          <p:nvPr/>
        </p:nvSpPr>
        <p:spPr>
          <a:xfrm>
            <a:off x="2945420" y="2650958"/>
            <a:ext cx="5533295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로또 번호 자동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BB37-1169-C9BC-3CAF-184E4324C9F3}"/>
              </a:ext>
            </a:extLst>
          </p:cNvPr>
          <p:cNvSpPr txBox="1"/>
          <p:nvPr/>
        </p:nvSpPr>
        <p:spPr>
          <a:xfrm>
            <a:off x="4591783" y="3411386"/>
            <a:ext cx="203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1 2 3 4 5 6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D0F85-4D31-6A50-A546-50C1B667044D}"/>
              </a:ext>
            </a:extLst>
          </p:cNvPr>
          <p:cNvSpPr txBox="1"/>
          <p:nvPr/>
        </p:nvSpPr>
        <p:spPr>
          <a:xfrm>
            <a:off x="3686177" y="4382988"/>
            <a:ext cx="417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내 당첨금액은 얼마일까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7CA96-96E0-A924-7853-F48357DF6375}"/>
              </a:ext>
            </a:extLst>
          </p:cNvPr>
          <p:cNvSpPr txBox="1"/>
          <p:nvPr/>
        </p:nvSpPr>
        <p:spPr>
          <a:xfrm>
            <a:off x="4282952" y="147183"/>
            <a:ext cx="265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한 우물 </a:t>
            </a:r>
            <a:r>
              <a:rPr lang="ko-KR" altLang="en-US" sz="2800" dirty="0" err="1"/>
              <a:t>로또왕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90FC7-AA1C-36D6-EEEA-BE28157B4658}"/>
              </a:ext>
            </a:extLst>
          </p:cNvPr>
          <p:cNvSpPr txBox="1"/>
          <p:nvPr/>
        </p:nvSpPr>
        <p:spPr>
          <a:xfrm>
            <a:off x="4282951" y="670403"/>
            <a:ext cx="26530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우물 </a:t>
            </a:r>
            <a:r>
              <a:rPr lang="ko-KR" altLang="en-US" sz="1400" dirty="0" err="1"/>
              <a:t>로또왕은</a:t>
            </a:r>
            <a:r>
              <a:rPr lang="ko-KR" altLang="en-US" sz="1400" dirty="0"/>
              <a:t> 로또 </a:t>
            </a:r>
            <a:r>
              <a:rPr lang="en-US" altLang="ko-KR" sz="1400" dirty="0"/>
              <a:t>1</a:t>
            </a:r>
            <a:r>
              <a:rPr lang="ko-KR" altLang="en-US" sz="1400" dirty="0"/>
              <a:t>회부터 현재까지 동일한 로또 번호로 로또를 샀을 때 </a:t>
            </a:r>
            <a:r>
              <a:rPr lang="ko-KR" altLang="en-US" sz="1400" dirty="0" err="1"/>
              <a:t>당첨액</a:t>
            </a:r>
            <a:r>
              <a:rPr lang="en-US" altLang="ko-KR" sz="1400" dirty="0"/>
              <a:t>/</a:t>
            </a:r>
            <a:r>
              <a:rPr lang="ko-KR" altLang="en-US" sz="1400" dirty="0"/>
              <a:t>횟수가 가장 높은 사람이 이기는 게임</a:t>
            </a:r>
            <a:r>
              <a:rPr lang="en-US" altLang="ko-KR" sz="1400" dirty="0"/>
              <a:t>~~…… =&gt; </a:t>
            </a:r>
            <a:r>
              <a:rPr lang="ko-KR" altLang="en-US" sz="1400" dirty="0"/>
              <a:t>말 </a:t>
            </a:r>
            <a:r>
              <a:rPr lang="ko-KR" altLang="en-US" sz="1400" dirty="0" err="1"/>
              <a:t>다듬어보기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48B0FD-CBD9-6DBC-7467-26584AAE08C6}"/>
              </a:ext>
            </a:extLst>
          </p:cNvPr>
          <p:cNvSpPr/>
          <p:nvPr/>
        </p:nvSpPr>
        <p:spPr>
          <a:xfrm>
            <a:off x="7795857" y="1949547"/>
            <a:ext cx="650628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EE82B-D02A-09FA-F3C8-B6A67A2AB782}"/>
              </a:ext>
            </a:extLst>
          </p:cNvPr>
          <p:cNvSpPr/>
          <p:nvPr/>
        </p:nvSpPr>
        <p:spPr>
          <a:xfrm>
            <a:off x="4400002" y="5128147"/>
            <a:ext cx="2746496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 확인하기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CFB06-B73E-A8FB-2705-E587C8956AB4}"/>
              </a:ext>
            </a:extLst>
          </p:cNvPr>
          <p:cNvSpPr txBox="1"/>
          <p:nvPr/>
        </p:nvSpPr>
        <p:spPr>
          <a:xfrm>
            <a:off x="8880231" y="1471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BFAC7-854F-431E-7352-0BFFDA3600AC}"/>
              </a:ext>
            </a:extLst>
          </p:cNvPr>
          <p:cNvSpPr txBox="1"/>
          <p:nvPr/>
        </p:nvSpPr>
        <p:spPr>
          <a:xfrm>
            <a:off x="8891957" y="48422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게임에 대한 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5CFB1F-22E0-01CD-358F-AD6B42D14EF4}"/>
              </a:ext>
            </a:extLst>
          </p:cNvPr>
          <p:cNvSpPr/>
          <p:nvPr/>
        </p:nvSpPr>
        <p:spPr>
          <a:xfrm>
            <a:off x="2980587" y="1949547"/>
            <a:ext cx="650628" cy="52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89F0D4-8CA1-20FE-FDDE-74EE1D2A4C02}"/>
              </a:ext>
            </a:extLst>
          </p:cNvPr>
          <p:cNvSpPr/>
          <p:nvPr/>
        </p:nvSpPr>
        <p:spPr>
          <a:xfrm>
            <a:off x="3757241" y="1949757"/>
            <a:ext cx="650628" cy="52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C108FF-2AA2-B484-F2F0-8318E2AB25DE}"/>
              </a:ext>
            </a:extLst>
          </p:cNvPr>
          <p:cNvSpPr/>
          <p:nvPr/>
        </p:nvSpPr>
        <p:spPr>
          <a:xfrm>
            <a:off x="4533895" y="1949547"/>
            <a:ext cx="650628" cy="52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ECA992-FF08-53F9-9322-9CE60EA5E0FF}"/>
              </a:ext>
            </a:extLst>
          </p:cNvPr>
          <p:cNvSpPr/>
          <p:nvPr/>
        </p:nvSpPr>
        <p:spPr>
          <a:xfrm>
            <a:off x="5304689" y="1949547"/>
            <a:ext cx="674078" cy="52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9EB5F-3D53-EB90-BA92-D860B8FFDAA2}"/>
              </a:ext>
            </a:extLst>
          </p:cNvPr>
          <p:cNvSpPr/>
          <p:nvPr/>
        </p:nvSpPr>
        <p:spPr>
          <a:xfrm>
            <a:off x="6098933" y="1949757"/>
            <a:ext cx="674078" cy="52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4C1C88-6C40-C5B1-E42C-0C604DD036CC}"/>
              </a:ext>
            </a:extLst>
          </p:cNvPr>
          <p:cNvSpPr/>
          <p:nvPr/>
        </p:nvSpPr>
        <p:spPr>
          <a:xfrm>
            <a:off x="6893177" y="1951796"/>
            <a:ext cx="674078" cy="523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014AB0-85EB-1F56-F381-0A4027BF61EF}"/>
              </a:ext>
            </a:extLst>
          </p:cNvPr>
          <p:cNvSpPr txBox="1"/>
          <p:nvPr/>
        </p:nvSpPr>
        <p:spPr>
          <a:xfrm>
            <a:off x="8982811" y="194954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로또 번호 </a:t>
            </a:r>
            <a:r>
              <a:rPr lang="en-US" altLang="ko-KR" dirty="0">
                <a:solidFill>
                  <a:schemeClr val="accent2"/>
                </a:solidFill>
              </a:rPr>
              <a:t>6</a:t>
            </a:r>
            <a:r>
              <a:rPr lang="ko-KR" altLang="en-US" dirty="0">
                <a:solidFill>
                  <a:schemeClr val="accent2"/>
                </a:solidFill>
              </a:rPr>
              <a:t>자리 수동입력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B94F-F80A-5B79-9094-F87830621738}"/>
              </a:ext>
            </a:extLst>
          </p:cNvPr>
          <p:cNvSpPr txBox="1"/>
          <p:nvPr/>
        </p:nvSpPr>
        <p:spPr>
          <a:xfrm>
            <a:off x="8982811" y="272790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로또 번호 </a:t>
            </a:r>
            <a:r>
              <a:rPr lang="en-US" altLang="ko-KR" dirty="0">
                <a:solidFill>
                  <a:schemeClr val="accent2"/>
                </a:solidFill>
              </a:rPr>
              <a:t>6</a:t>
            </a:r>
            <a:r>
              <a:rPr lang="ko-KR" altLang="en-US" dirty="0">
                <a:solidFill>
                  <a:schemeClr val="accent2"/>
                </a:solidFill>
              </a:rPr>
              <a:t>자리 자동 생성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DB41-977E-7814-AC95-645403E816A1}"/>
              </a:ext>
            </a:extLst>
          </p:cNvPr>
          <p:cNvSpPr txBox="1"/>
          <p:nvPr/>
        </p:nvSpPr>
        <p:spPr>
          <a:xfrm>
            <a:off x="8982811" y="3391435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수동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자동 생성버튼 누르면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아래 입력된 번호 나타남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714619-B372-8E65-BBA5-E2EA3246FE35}"/>
              </a:ext>
            </a:extLst>
          </p:cNvPr>
          <p:cNvCxnSpPr>
            <a:stCxn id="12" idx="3"/>
          </p:cNvCxnSpPr>
          <p:nvPr/>
        </p:nvCxnSpPr>
        <p:spPr>
          <a:xfrm>
            <a:off x="8446485" y="2211158"/>
            <a:ext cx="609592" cy="137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996AF9-EED0-3442-19C9-3382C277FC42}"/>
              </a:ext>
            </a:extLst>
          </p:cNvPr>
          <p:cNvCxnSpPr>
            <a:stCxn id="6" idx="3"/>
          </p:cNvCxnSpPr>
          <p:nvPr/>
        </p:nvCxnSpPr>
        <p:spPr>
          <a:xfrm>
            <a:off x="8478715" y="2912569"/>
            <a:ext cx="577362" cy="67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B9BA94-67A8-519B-9380-5B3131EA6AE2}"/>
              </a:ext>
            </a:extLst>
          </p:cNvPr>
          <p:cNvSpPr txBox="1"/>
          <p:nvPr/>
        </p:nvSpPr>
        <p:spPr>
          <a:xfrm>
            <a:off x="8982811" y="506659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버튼 클릭 시 랭킹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확인 페이지로 이동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16ADFC-31A7-571F-AFE3-B15D4A324F39}"/>
              </a:ext>
            </a:extLst>
          </p:cNvPr>
          <p:cNvSpPr/>
          <p:nvPr/>
        </p:nvSpPr>
        <p:spPr>
          <a:xfrm>
            <a:off x="254977" y="211015"/>
            <a:ext cx="108106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08BAF2-0E53-A2DF-2CD7-1BDC615802C3}"/>
              </a:ext>
            </a:extLst>
          </p:cNvPr>
          <p:cNvSpPr/>
          <p:nvPr/>
        </p:nvSpPr>
        <p:spPr>
          <a:xfrm>
            <a:off x="1541585" y="205153"/>
            <a:ext cx="113127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11E01-8797-39B3-7ED3-37D8C3093C7C}"/>
              </a:ext>
            </a:extLst>
          </p:cNvPr>
          <p:cNvSpPr txBox="1"/>
          <p:nvPr/>
        </p:nvSpPr>
        <p:spPr>
          <a:xfrm>
            <a:off x="85241" y="850392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^ </a:t>
            </a:r>
            <a:r>
              <a:rPr lang="ko-KR" altLang="en-US" dirty="0">
                <a:solidFill>
                  <a:schemeClr val="accent2"/>
                </a:solidFill>
              </a:rPr>
              <a:t>로그인 이후 마이페이지 버튼으로 변경</a:t>
            </a:r>
          </a:p>
        </p:txBody>
      </p:sp>
    </p:spTree>
    <p:extLst>
      <p:ext uri="{BB962C8B-B14F-4D97-AF65-F5344CB8AC3E}">
        <p14:creationId xmlns:p14="http://schemas.microsoft.com/office/powerpoint/2010/main" val="68977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A349A4-7B66-6C95-311A-6EC00B926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3137"/>
              </p:ext>
            </p:extLst>
          </p:nvPr>
        </p:nvGraphicFramePr>
        <p:xfrm>
          <a:off x="187850" y="1222131"/>
          <a:ext cx="10787186" cy="5213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1355">
                  <a:extLst>
                    <a:ext uri="{9D8B030D-6E8A-4147-A177-3AD203B41FA5}">
                      <a16:colId xmlns:a16="http://schemas.microsoft.com/office/drawing/2014/main" val="3550580737"/>
                    </a:ext>
                  </a:extLst>
                </a:gridCol>
                <a:gridCol w="5416062">
                  <a:extLst>
                    <a:ext uri="{9D8B030D-6E8A-4147-A177-3AD203B41FA5}">
                      <a16:colId xmlns:a16="http://schemas.microsoft.com/office/drawing/2014/main" val="2688414971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3235289229"/>
                    </a:ext>
                  </a:extLst>
                </a:gridCol>
              </a:tblGrid>
              <a:tr h="483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등수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63789"/>
                  </a:ext>
                </a:extLst>
              </a:tr>
              <a:tr h="464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2 3 5 7 8 10</a:t>
                      </a:r>
                    </a:p>
                    <a:p>
                      <a:pPr latinLnBrk="1"/>
                      <a:r>
                        <a:rPr lang="ko-KR" altLang="en-US" dirty="0"/>
                        <a:t>당첨금액 </a:t>
                      </a:r>
                      <a:r>
                        <a:rPr lang="en-US" altLang="ko-KR" dirty="0"/>
                        <a:t>: 10000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당첨횟수 </a:t>
                      </a:r>
                      <a:r>
                        <a:rPr lang="en-US" altLang="ko-KR" dirty="0"/>
                        <a:t>: 5</a:t>
                      </a:r>
                      <a:r>
                        <a:rPr lang="ko-KR" altLang="en-US" dirty="0"/>
                        <a:t>회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76284"/>
                  </a:ext>
                </a:extLst>
              </a:tr>
              <a:tr h="4264674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1624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938CC4-3139-6F60-7421-C043D4DC3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69507"/>
              </p:ext>
            </p:extLst>
          </p:nvPr>
        </p:nvGraphicFramePr>
        <p:xfrm>
          <a:off x="376399" y="2687320"/>
          <a:ext cx="7793891" cy="246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14">
                  <a:extLst>
                    <a:ext uri="{9D8B030D-6E8A-4147-A177-3AD203B41FA5}">
                      <a16:colId xmlns:a16="http://schemas.microsoft.com/office/drawing/2014/main" val="2465257360"/>
                    </a:ext>
                  </a:extLst>
                </a:gridCol>
                <a:gridCol w="2550069">
                  <a:extLst>
                    <a:ext uri="{9D8B030D-6E8A-4147-A177-3AD203B41FA5}">
                      <a16:colId xmlns:a16="http://schemas.microsoft.com/office/drawing/2014/main" val="2203501890"/>
                    </a:ext>
                  </a:extLst>
                </a:gridCol>
                <a:gridCol w="2963287">
                  <a:extLst>
                    <a:ext uri="{9D8B030D-6E8A-4147-A177-3AD203B41FA5}">
                      <a16:colId xmlns:a16="http://schemas.microsoft.com/office/drawing/2014/main" val="3090338616"/>
                    </a:ext>
                  </a:extLst>
                </a:gridCol>
                <a:gridCol w="1256721">
                  <a:extLst>
                    <a:ext uri="{9D8B030D-6E8A-4147-A177-3AD203B41FA5}">
                      <a16:colId xmlns:a16="http://schemas.microsoft.com/office/drawing/2014/main" val="1643067986"/>
                    </a:ext>
                  </a:extLst>
                </a:gridCol>
              </a:tblGrid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9441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1 2 3 4 5 6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17216"/>
                  </a:ext>
                </a:extLst>
              </a:tr>
              <a:tr h="38764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ⓥ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     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    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1 2 3 </a:t>
                      </a:r>
                      <a:r>
                        <a:rPr lang="en-US" altLang="ko-KR" dirty="0"/>
                        <a:t>4 5 6</a:t>
                      </a:r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10000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123</a:t>
                      </a:r>
                      <a:r>
                        <a:rPr lang="ko-KR" altLang="en-US" dirty="0"/>
                        <a:t>회  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    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3 4 5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1000000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623</a:t>
                      </a:r>
                      <a:r>
                        <a:rPr lang="ko-KR" altLang="en-US" dirty="0"/>
                        <a:t>회 </a:t>
                      </a:r>
                      <a:r>
                        <a:rPr lang="en-US" altLang="ko-KR" dirty="0"/>
                        <a:t>  1</a:t>
                      </a:r>
                      <a:r>
                        <a:rPr lang="ko-KR" altLang="en-US" dirty="0"/>
                        <a:t>등    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1 2 3 4 5 6   </a:t>
                      </a:r>
                      <a:r>
                        <a:rPr lang="en-US" altLang="ko-KR" dirty="0"/>
                        <a:t>1000000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72656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13 25 34 35 36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61922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1 3 23 33 34 40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925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CD016B-D91A-44D0-1AC6-2E92352420DA}"/>
              </a:ext>
            </a:extLst>
          </p:cNvPr>
          <p:cNvSpPr txBox="1"/>
          <p:nvPr/>
        </p:nvSpPr>
        <p:spPr>
          <a:xfrm>
            <a:off x="376399" y="21802"/>
            <a:ext cx="338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수동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자동 랭킹 분리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금액선택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ko-KR" altLang="en-US" dirty="0">
                <a:solidFill>
                  <a:schemeClr val="accent2"/>
                </a:solidFill>
              </a:rPr>
              <a:t>금액 높은 순 정렬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횟수선택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ko-KR" altLang="en-US" dirty="0">
                <a:solidFill>
                  <a:schemeClr val="accent2"/>
                </a:solidFill>
              </a:rPr>
              <a:t>횟수 높은 순 정렬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E7AEA-29A5-6764-F201-1DE7471DFB58}"/>
              </a:ext>
            </a:extLst>
          </p:cNvPr>
          <p:cNvSpPr txBox="1"/>
          <p:nvPr/>
        </p:nvSpPr>
        <p:spPr>
          <a:xfrm>
            <a:off x="1188222" y="5417152"/>
            <a:ext cx="5788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Row </a:t>
            </a:r>
            <a:r>
              <a:rPr lang="ko-KR" altLang="en-US" dirty="0">
                <a:solidFill>
                  <a:schemeClr val="accent2"/>
                </a:solidFill>
              </a:rPr>
              <a:t>클릭 시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몇 회에서 몇 등 했고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얼마 당첨되었고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번호에서 어떤 부분 맞았는지 보여줌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(=&gt;</a:t>
            </a:r>
            <a:r>
              <a:rPr lang="ko-KR" altLang="en-US" dirty="0">
                <a:solidFill>
                  <a:schemeClr val="accent2"/>
                </a:solidFill>
              </a:rPr>
              <a:t> 보류</a:t>
            </a:r>
            <a:r>
              <a:rPr lang="en-US" altLang="ko-KR" dirty="0">
                <a:solidFill>
                  <a:schemeClr val="accent2"/>
                </a:solidFill>
              </a:rPr>
              <a:t>… 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… </a:t>
            </a:r>
            <a:r>
              <a:rPr lang="ko-KR" altLang="en-US" dirty="0">
                <a:solidFill>
                  <a:schemeClr val="accent2"/>
                </a:solidFill>
              </a:rPr>
              <a:t>일단 </a:t>
            </a:r>
            <a:r>
              <a:rPr lang="en-US" altLang="ko-KR" dirty="0">
                <a:solidFill>
                  <a:schemeClr val="accent2"/>
                </a:solidFill>
              </a:rPr>
              <a:t>DB</a:t>
            </a:r>
            <a:r>
              <a:rPr lang="ko-KR" altLang="en-US" dirty="0">
                <a:solidFill>
                  <a:schemeClr val="accent2"/>
                </a:solidFill>
              </a:rPr>
              <a:t>에는 해당 정보 저장해두기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번호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어디서 몇 등 블라인드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C060048D-7BC2-4113-1D60-CD470AA17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06156"/>
              </p:ext>
            </p:extLst>
          </p:nvPr>
        </p:nvGraphicFramePr>
        <p:xfrm>
          <a:off x="8661685" y="2687320"/>
          <a:ext cx="5003799" cy="155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52">
                  <a:extLst>
                    <a:ext uri="{9D8B030D-6E8A-4147-A177-3AD203B41FA5}">
                      <a16:colId xmlns:a16="http://schemas.microsoft.com/office/drawing/2014/main" val="2465257360"/>
                    </a:ext>
                  </a:extLst>
                </a:gridCol>
                <a:gridCol w="677552">
                  <a:extLst>
                    <a:ext uri="{9D8B030D-6E8A-4147-A177-3AD203B41FA5}">
                      <a16:colId xmlns:a16="http://schemas.microsoft.com/office/drawing/2014/main" val="1984780394"/>
                    </a:ext>
                  </a:extLst>
                </a:gridCol>
                <a:gridCol w="1740764">
                  <a:extLst>
                    <a:ext uri="{9D8B030D-6E8A-4147-A177-3AD203B41FA5}">
                      <a16:colId xmlns:a16="http://schemas.microsoft.com/office/drawing/2014/main" val="22035018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3090338616"/>
                    </a:ext>
                  </a:extLst>
                </a:gridCol>
              </a:tblGrid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9441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2 3 5 7 8 10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17216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2 3 5 </a:t>
                      </a:r>
                      <a:r>
                        <a:rPr lang="en-US" altLang="ko-KR" dirty="0"/>
                        <a:t>7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8 </a:t>
                      </a:r>
                      <a:r>
                        <a:rPr lang="en-US" altLang="ko-K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61922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2 3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5 7 </a:t>
                      </a:r>
                      <a:r>
                        <a:rPr lang="en-US" altLang="ko-KR" dirty="0"/>
                        <a:t>8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9253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301F30B-C3A3-6C0B-C65B-B7D1119F2698}"/>
              </a:ext>
            </a:extLst>
          </p:cNvPr>
          <p:cNvSpPr/>
          <p:nvPr/>
        </p:nvSpPr>
        <p:spPr>
          <a:xfrm>
            <a:off x="8661685" y="5809129"/>
            <a:ext cx="2185609" cy="369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 등록하기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B3C4C-A21B-9AF0-78E4-2D68BE165BB2}"/>
              </a:ext>
            </a:extLst>
          </p:cNvPr>
          <p:cNvSpPr txBox="1"/>
          <p:nvPr/>
        </p:nvSpPr>
        <p:spPr>
          <a:xfrm>
            <a:off x="8521925" y="5056750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로그인 되어있으면 바로 등록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로그인 안 되어있으면 </a:t>
            </a:r>
            <a:r>
              <a:rPr lang="ko-KR" altLang="en-US" dirty="0" err="1">
                <a:solidFill>
                  <a:schemeClr val="accent2"/>
                </a:solidFill>
              </a:rPr>
              <a:t>로그인페이지</a:t>
            </a:r>
            <a:r>
              <a:rPr lang="ko-KR" altLang="en-US" dirty="0">
                <a:solidFill>
                  <a:schemeClr val="accent2"/>
                </a:solidFill>
              </a:rPr>
              <a:t>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59C2A-0321-4B10-1496-81391AC34BAC}"/>
              </a:ext>
            </a:extLst>
          </p:cNvPr>
          <p:cNvSpPr txBox="1"/>
          <p:nvPr/>
        </p:nvSpPr>
        <p:spPr>
          <a:xfrm>
            <a:off x="8658825" y="4237892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당첨된 </a:t>
            </a:r>
            <a:r>
              <a:rPr lang="ko-KR" altLang="en-US" dirty="0" err="1">
                <a:solidFill>
                  <a:schemeClr val="accent2"/>
                </a:solidFill>
              </a:rPr>
              <a:t>회차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등수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맞은 번호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당첨금액 리스트</a:t>
            </a:r>
          </a:p>
        </p:txBody>
      </p:sp>
    </p:spTree>
    <p:extLst>
      <p:ext uri="{BB962C8B-B14F-4D97-AF65-F5344CB8AC3E}">
        <p14:creationId xmlns:p14="http://schemas.microsoft.com/office/powerpoint/2010/main" val="382998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A177EA6-2813-4CE3-DDF0-94C969B96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8256"/>
              </p:ext>
            </p:extLst>
          </p:nvPr>
        </p:nvGraphicFramePr>
        <p:xfrm>
          <a:off x="791308" y="1043160"/>
          <a:ext cx="9952892" cy="246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81">
                  <a:extLst>
                    <a:ext uri="{9D8B030D-6E8A-4147-A177-3AD203B41FA5}">
                      <a16:colId xmlns:a16="http://schemas.microsoft.com/office/drawing/2014/main" val="2465257360"/>
                    </a:ext>
                  </a:extLst>
                </a:gridCol>
                <a:gridCol w="2804293">
                  <a:extLst>
                    <a:ext uri="{9D8B030D-6E8A-4147-A177-3AD203B41FA5}">
                      <a16:colId xmlns:a16="http://schemas.microsoft.com/office/drawing/2014/main" val="2203501890"/>
                    </a:ext>
                  </a:extLst>
                </a:gridCol>
                <a:gridCol w="3258706">
                  <a:extLst>
                    <a:ext uri="{9D8B030D-6E8A-4147-A177-3AD203B41FA5}">
                      <a16:colId xmlns:a16="http://schemas.microsoft.com/office/drawing/2014/main" val="3090338616"/>
                    </a:ext>
                  </a:extLst>
                </a:gridCol>
                <a:gridCol w="900043">
                  <a:extLst>
                    <a:ext uri="{9D8B030D-6E8A-4147-A177-3AD203B41FA5}">
                      <a16:colId xmlns:a16="http://schemas.microsoft.com/office/drawing/2014/main" val="1643067986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3131103087"/>
                    </a:ext>
                  </a:extLst>
                </a:gridCol>
              </a:tblGrid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9441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1 2 3 4 5 6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2022-05-22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17216"/>
                  </a:ext>
                </a:extLst>
              </a:tr>
              <a:tr h="38764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ⓥ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     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    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1 2 3 </a:t>
                      </a:r>
                      <a:r>
                        <a:rPr lang="en-US" altLang="ko-KR" dirty="0"/>
                        <a:t>4 5 6</a:t>
                      </a:r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10000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123</a:t>
                      </a:r>
                      <a:r>
                        <a:rPr lang="ko-KR" altLang="en-US" dirty="0"/>
                        <a:t>회  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    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3 4 5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1000000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623</a:t>
                      </a:r>
                      <a:r>
                        <a:rPr lang="ko-KR" altLang="en-US" dirty="0"/>
                        <a:t>회 </a:t>
                      </a:r>
                      <a:r>
                        <a:rPr lang="en-US" altLang="ko-KR" dirty="0"/>
                        <a:t>  1</a:t>
                      </a:r>
                      <a:r>
                        <a:rPr lang="ko-KR" altLang="en-US" dirty="0"/>
                        <a:t>등    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1 2 3 4 5 6   </a:t>
                      </a:r>
                      <a:r>
                        <a:rPr lang="en-US" altLang="ko-KR" dirty="0"/>
                        <a:t>1000000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72656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13 25 34 35 36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2022-05-26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61922"/>
                  </a:ext>
                </a:extLst>
              </a:tr>
              <a:tr h="38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1235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1 3 23 33 34 40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1,000,000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2022-04-03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925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E10714-153F-91A8-478A-B93CAB29C6FB}"/>
              </a:ext>
            </a:extLst>
          </p:cNvPr>
          <p:cNvSpPr txBox="1"/>
          <p:nvPr/>
        </p:nvSpPr>
        <p:spPr>
          <a:xfrm>
            <a:off x="791308" y="3626650"/>
            <a:ext cx="587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등수는 현재 등수로 할 건지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등록 당시 등수로 할 건지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아니면 둘 다 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3C7AC-B7B2-A7F8-8D1A-E83B6F282B86}"/>
              </a:ext>
            </a:extLst>
          </p:cNvPr>
          <p:cNvSpPr txBox="1"/>
          <p:nvPr/>
        </p:nvSpPr>
        <p:spPr>
          <a:xfrm>
            <a:off x="728091" y="74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마이페이지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19C97-7690-472E-4B26-E802592AB489}"/>
              </a:ext>
            </a:extLst>
          </p:cNvPr>
          <p:cNvSpPr txBox="1"/>
          <p:nvPr/>
        </p:nvSpPr>
        <p:spPr>
          <a:xfrm>
            <a:off x="6746631" y="5491674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뭔가 시각화 하고싶은데 뭘로 시각화 할지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아이디어가 없음</a:t>
            </a:r>
            <a:r>
              <a:rPr lang="en-US" altLang="ko-KR" dirty="0">
                <a:solidFill>
                  <a:schemeClr val="accent2"/>
                </a:solidFill>
              </a:rPr>
              <a:t>~~~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6D21F-B5C3-6695-83A6-6A2593CA8E5B}"/>
              </a:ext>
            </a:extLst>
          </p:cNvPr>
          <p:cNvSpPr txBox="1"/>
          <p:nvPr/>
        </p:nvSpPr>
        <p:spPr>
          <a:xfrm>
            <a:off x="791308" y="4391499"/>
            <a:ext cx="561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Row </a:t>
            </a:r>
            <a:r>
              <a:rPr lang="ko-KR" altLang="en-US" dirty="0">
                <a:solidFill>
                  <a:schemeClr val="accent2"/>
                </a:solidFill>
              </a:rPr>
              <a:t>클릭 시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몇 회에서 몇 등 했고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얼마 당첨되었고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번호에서 어떤 부분 맞았는지 보여줌</a:t>
            </a:r>
          </a:p>
        </p:txBody>
      </p:sp>
    </p:spTree>
    <p:extLst>
      <p:ext uri="{BB962C8B-B14F-4D97-AF65-F5344CB8AC3E}">
        <p14:creationId xmlns:p14="http://schemas.microsoft.com/office/powerpoint/2010/main" val="8956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420</Words>
  <Application>Microsoft Office PowerPoint</Application>
  <PresentationFormat>와이드스크린</PresentationFormat>
  <Paragraphs>104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다영</dc:creator>
  <cp:lastModifiedBy>이 다영</cp:lastModifiedBy>
  <cp:revision>5</cp:revision>
  <dcterms:created xsi:type="dcterms:W3CDTF">2022-05-29T02:46:48Z</dcterms:created>
  <dcterms:modified xsi:type="dcterms:W3CDTF">2022-05-29T04:08:39Z</dcterms:modified>
</cp:coreProperties>
</file>