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8" r:id="rId6"/>
    <p:sldId id="265" r:id="rId7"/>
    <p:sldId id="267" r:id="rId8"/>
    <p:sldId id="269" r:id="rId9"/>
    <p:sldId id="270" r:id="rId10"/>
    <p:sldId id="261" r:id="rId11"/>
    <p:sldId id="262" r:id="rId12"/>
    <p:sldId id="263" r:id="rId13"/>
    <p:sldId id="257" r:id="rId14"/>
    <p:sldId id="266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0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F25DFC-5546-4C80-8A8B-A366DF880D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4635C5-1730-46C8-987C-72CA06CFE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B294CA-606F-4B03-9494-19C79CFDE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A4507-E0E0-4341-A634-970C9C823A7C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F40AE9-7291-4E88-897C-FCDCC58CF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553ACC-BE8B-428D-BB81-FB268FF4C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DAB1-9273-4167-A92C-D2990EF70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174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C4B4D-1A24-481C-9D2E-7E2025835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E982F9-5DBB-400D-B957-F557B9D2A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1816AE-85EE-4B98-9B75-B79E121CC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A4507-E0E0-4341-A634-970C9C823A7C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DC448F-82DD-4B67-8252-CBC93E877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AD22E2-D667-4C49-8808-20D150A47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DAB1-9273-4167-A92C-D2990EF70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320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45AB02-7EA5-4F02-8F79-F0D7A0F57F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9DE1EB-03CE-4266-824D-A508E9E959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B0FC23-53DE-41B5-8610-3205C0748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A4507-E0E0-4341-A634-970C9C823A7C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228577-5BB8-459E-BAA7-2255C2628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A96DA7-48AF-4AB8-99A7-B4396E6E1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DAB1-9273-4167-A92C-D2990EF70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409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282140-D748-4616-A7B4-6472336DB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6F058B-4B75-4274-82ED-0C9CAE669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44F0FB-2AEF-489C-A988-07560CC14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A4507-E0E0-4341-A634-970C9C823A7C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634E4C-6436-4B36-83FE-F53E20B0E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3B827F-0429-405B-8401-F0CFFE7E0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DAB1-9273-4167-A92C-D2990EF70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390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91D6A0-FCE0-4BA5-8557-E2A0BB4E7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CE46C8-3CA7-4BA6-A989-C6CE91F6A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6A3813-3502-4297-8D0B-C51E53845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A4507-E0E0-4341-A634-970C9C823A7C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E2031C-645C-4D03-90B4-C6213D852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739EDD-5550-4883-BF34-781391C8E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DAB1-9273-4167-A92C-D2990EF70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09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3FA3BF-6881-4D8C-9AAA-B61A7F0C4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E69F3D-A8E2-4C50-B0FB-7079CE6BC0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005865-6FCA-4364-B4AD-9F5C1FB537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032F75-7206-4398-BBA9-56D041BF5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A4507-E0E0-4341-A634-970C9C823A7C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9DDBA8-3E1A-4CF7-8746-45DDEBD91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DDF8A5-8163-43E5-8AFE-EF46032DA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DAB1-9273-4167-A92C-D2990EF70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078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8BBB0A-DA1A-4252-9E3C-2D366E163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A1D185-9169-42B4-9300-93FF0D50A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A68D12-D5E1-408B-992B-669730B3F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1A7FB5F-E18B-4C95-8C1F-29C15E62CD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6516E08-1C45-420B-A195-D6748B01B5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37130C2-E062-4ABE-836F-DED6BE5C7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A4507-E0E0-4341-A634-970C9C823A7C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7BC8780-8EA3-4A0D-95D3-3E08F4BA9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AE798A5-0B7F-4D8F-991A-A6057C3A6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DAB1-9273-4167-A92C-D2990EF70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809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F36489-F4FC-4FE9-9866-EBEDA2046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B787DCE-5135-4155-857C-9DA225DE8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A4507-E0E0-4341-A634-970C9C823A7C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0DA7D8-623A-4AE5-9ABE-8572FC524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903487-3F73-49D2-AB06-E6493327A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DAB1-9273-4167-A92C-D2990EF70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471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28DD26-EF1B-475F-8384-783CEC4E3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A4507-E0E0-4341-A634-970C9C823A7C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B5F7FE3-F7A5-45AA-8437-BB3B468C0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58EC2E-9795-45C7-B150-4C1D1D039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DAB1-9273-4167-A92C-D2990EF70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569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D8E56C-2B5D-4C6A-AEFB-57F4CD653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9B8307-DC79-4262-9322-2E178EC0F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BBBEE7-ED3F-4A3A-B03B-BD9452DAA9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B74432-58E4-4699-AED8-025A35FA0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A4507-E0E0-4341-A634-970C9C823A7C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084317-9A20-4A74-8D97-1ECA23224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AF309E-AC1B-4B45-9CEB-7E5A954CB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DAB1-9273-4167-A92C-D2990EF70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844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5D4360-6F33-4A3C-A50F-1488BCC88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5612C89-B592-4E42-A333-5EF469019A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D67219-89F8-4936-8978-0087DBF2A1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35C709-1733-434A-B28C-9CECB7969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A4507-E0E0-4341-A634-970C9C823A7C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0A77EB-BA59-40E9-8A1E-E40AEC093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1F3216-66E6-4964-B8C1-4B0D8776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DAB1-9273-4167-A92C-D2990EF70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790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742B78D-2396-4C73-8B0F-FA0C76B2F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D307FC-1666-4AA4-AA85-3D4A5B8B5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E58E7E-09C5-44EF-89E1-BF7E7C0108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A4507-E0E0-4341-A634-970C9C823A7C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1606BB-6C05-4BA6-B145-79F9D9E98A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B197CF-7F88-461A-A31F-CE15EC1D6D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EDAB1-9273-4167-A92C-D2990EF70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066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8FA0B6-83BA-4E3E-A44F-10B0F297F7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868362"/>
            <a:ext cx="9753600" cy="2387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/>
              <a:t>데이터베이스 기말프로젝트</a:t>
            </a:r>
            <a:br>
              <a:rPr lang="en-US" altLang="ko-KR"/>
            </a:br>
            <a:r>
              <a:rPr lang="ko-KR" altLang="en-US" sz="4800"/>
              <a:t>영어학원 출결 관리 시스템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C4DC36D-2170-4219-858C-3C5E265882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컴퓨터과학과</a:t>
            </a:r>
            <a:endParaRPr lang="en-US" altLang="ko-KR"/>
          </a:p>
          <a:p>
            <a:r>
              <a:rPr lang="en-US" altLang="ko-KR"/>
              <a:t>201733005</a:t>
            </a:r>
          </a:p>
          <a:p>
            <a:r>
              <a:rPr lang="ko-KR" altLang="en-US"/>
              <a:t>김신영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56477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566508-CAD4-4D51-B4AB-4E6F7DFE2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01600"/>
            <a:ext cx="10515600" cy="959644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전체 기능</a:t>
            </a:r>
          </a:p>
        </p:txBody>
      </p:sp>
    </p:spTree>
    <p:extLst>
      <p:ext uri="{BB962C8B-B14F-4D97-AF65-F5344CB8AC3E}">
        <p14:creationId xmlns:p14="http://schemas.microsoft.com/office/powerpoint/2010/main" val="2810301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566508-CAD4-4D51-B4AB-4E6F7DFE2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01600"/>
            <a:ext cx="10515600" cy="959644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구현 기능</a:t>
            </a:r>
          </a:p>
        </p:txBody>
      </p:sp>
    </p:spTree>
    <p:extLst>
      <p:ext uri="{BB962C8B-B14F-4D97-AF65-F5344CB8AC3E}">
        <p14:creationId xmlns:p14="http://schemas.microsoft.com/office/powerpoint/2010/main" val="3658177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566508-CAD4-4D51-B4AB-4E6F7DFE2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01600"/>
            <a:ext cx="10515600" cy="959644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구현 방법 </a:t>
            </a:r>
            <a:r>
              <a:rPr lang="en-US" altLang="ko-KR" sz="3200" dirty="0"/>
              <a:t>– </a:t>
            </a:r>
            <a:r>
              <a:rPr lang="ko-KR" altLang="en-US" sz="3200" dirty="0"/>
              <a:t>구현에 사용한 </a:t>
            </a:r>
            <a:r>
              <a:rPr lang="en-US" altLang="ko-KR" sz="3200" dirty="0"/>
              <a:t>SQL</a:t>
            </a:r>
            <a:r>
              <a:rPr lang="ko-KR" altLang="en-US" sz="3200" dirty="0"/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2926989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EC2C2D8-155E-4084-AD99-EB0047A9B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721" y="1489289"/>
            <a:ext cx="9368558" cy="23962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4BD014-16BE-4E35-BB5A-9CBC2D3A5347}"/>
              </a:ext>
            </a:extLst>
          </p:cNvPr>
          <p:cNvSpPr txBox="1"/>
          <p:nvPr/>
        </p:nvSpPr>
        <p:spPr>
          <a:xfrm>
            <a:off x="2717800" y="4437965"/>
            <a:ext cx="7594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반과 선생님과의 관계</a:t>
            </a:r>
            <a:r>
              <a:rPr lang="en-US" altLang="ko-KR" dirty="0"/>
              <a:t>. </a:t>
            </a:r>
            <a:r>
              <a:rPr lang="ko-KR" altLang="en-US" dirty="0"/>
              <a:t>반에서 선생님을 참조하여 해당 반의 담당 선생님이 누구인지 확인하는 쿼리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‘</a:t>
            </a:r>
            <a:r>
              <a:rPr lang="ko-KR" altLang="en-US" dirty="0"/>
              <a:t>규칙 </a:t>
            </a:r>
            <a:r>
              <a:rPr lang="en-US" altLang="ko-KR" dirty="0"/>
              <a:t>4-1 </a:t>
            </a:r>
            <a:r>
              <a:rPr lang="ko-KR" altLang="en-US" dirty="0"/>
              <a:t>일반적인 일대일 관계는 외래키를 서로 주고받는다</a:t>
            </a:r>
            <a:r>
              <a:rPr lang="en-US" altLang="ko-KR" dirty="0"/>
              <a:t>’ </a:t>
            </a:r>
            <a:r>
              <a:rPr lang="ko-KR" altLang="en-US" dirty="0"/>
              <a:t>에 의해 서로를 참조하도록</a:t>
            </a:r>
            <a:r>
              <a:rPr lang="en-US" altLang="ko-KR" dirty="0"/>
              <a:t> </a:t>
            </a:r>
            <a:r>
              <a:rPr lang="ko-KR" altLang="en-US" dirty="0"/>
              <a:t>하려 했으나 쉽게 되지 않아 시간 관계상 생략하고 </a:t>
            </a:r>
            <a:r>
              <a:rPr lang="en-US" altLang="ko-KR" dirty="0"/>
              <a:t>class</a:t>
            </a:r>
            <a:r>
              <a:rPr lang="ko-KR" altLang="en-US" dirty="0"/>
              <a:t>에서 </a:t>
            </a:r>
            <a:r>
              <a:rPr lang="en-US" altLang="ko-KR" dirty="0"/>
              <a:t>teacher</a:t>
            </a:r>
            <a:r>
              <a:rPr lang="ko-KR" altLang="en-US" dirty="0"/>
              <a:t>를 참조하는 것만 일단 구현</a:t>
            </a:r>
          </a:p>
        </p:txBody>
      </p:sp>
    </p:spTree>
    <p:extLst>
      <p:ext uri="{BB962C8B-B14F-4D97-AF65-F5344CB8AC3E}">
        <p14:creationId xmlns:p14="http://schemas.microsoft.com/office/powerpoint/2010/main" val="1259388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4C3EA79-6C0E-4684-90DC-ED0D119B8DC6}"/>
              </a:ext>
            </a:extLst>
          </p:cNvPr>
          <p:cNvSpPr/>
          <p:nvPr/>
        </p:nvSpPr>
        <p:spPr>
          <a:xfrm>
            <a:off x="5492750" y="3225800"/>
            <a:ext cx="1206500" cy="40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student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79FF384-27AD-4460-9FB8-5335C18E0C70}"/>
              </a:ext>
            </a:extLst>
          </p:cNvPr>
          <p:cNvSpPr/>
          <p:nvPr/>
        </p:nvSpPr>
        <p:spPr>
          <a:xfrm>
            <a:off x="8674100" y="2133600"/>
            <a:ext cx="1206500" cy="40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payment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8237FAC-86E1-4E38-8E41-671CCED31F29}"/>
              </a:ext>
            </a:extLst>
          </p:cNvPr>
          <p:cNvSpPr/>
          <p:nvPr/>
        </p:nvSpPr>
        <p:spPr>
          <a:xfrm>
            <a:off x="2406649" y="2133600"/>
            <a:ext cx="1206500" cy="40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textbook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7C63C42-6FD9-4E12-8E0B-6AE1FD6C08E3}"/>
              </a:ext>
            </a:extLst>
          </p:cNvPr>
          <p:cNvSpPr/>
          <p:nvPr/>
        </p:nvSpPr>
        <p:spPr>
          <a:xfrm>
            <a:off x="5492750" y="4368800"/>
            <a:ext cx="1206500" cy="40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teacher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3D2B7A6-96F3-4C2B-9919-9526590606ED}"/>
              </a:ext>
            </a:extLst>
          </p:cNvPr>
          <p:cNvSpPr/>
          <p:nvPr/>
        </p:nvSpPr>
        <p:spPr>
          <a:xfrm>
            <a:off x="2406649" y="4368800"/>
            <a:ext cx="1206500" cy="40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class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047F40B-5C25-47FF-938C-C606FC0F6DF3}"/>
              </a:ext>
            </a:extLst>
          </p:cNvPr>
          <p:cNvSpPr/>
          <p:nvPr/>
        </p:nvSpPr>
        <p:spPr>
          <a:xfrm>
            <a:off x="8562975" y="4368800"/>
            <a:ext cx="1428750" cy="40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attendance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273C007-D6AF-4134-8C70-2F5EAEA040D8}"/>
              </a:ext>
            </a:extLst>
          </p:cNvPr>
          <p:cNvCxnSpPr>
            <a:cxnSpLocks/>
            <a:endCxn id="6" idx="3"/>
          </p:cNvCxnSpPr>
          <p:nvPr/>
        </p:nvCxnSpPr>
        <p:spPr>
          <a:xfrm rot="10800000">
            <a:off x="3613149" y="2336800"/>
            <a:ext cx="1879600" cy="9398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0">
            <a:extLst>
              <a:ext uri="{FF2B5EF4-FFF2-40B4-BE49-F238E27FC236}">
                <a16:creationId xmlns:a16="http://schemas.microsoft.com/office/drawing/2014/main" id="{EACE457C-AFBB-477D-AB25-63153E93E4A8}"/>
              </a:ext>
            </a:extLst>
          </p:cNvPr>
          <p:cNvCxnSpPr>
            <a:cxnSpLocks/>
            <a:endCxn id="8" idx="3"/>
          </p:cNvCxnSpPr>
          <p:nvPr/>
        </p:nvCxnSpPr>
        <p:spPr>
          <a:xfrm rot="10800000" flipV="1">
            <a:off x="3613149" y="3556000"/>
            <a:ext cx="1879600" cy="10160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0">
            <a:extLst>
              <a:ext uri="{FF2B5EF4-FFF2-40B4-BE49-F238E27FC236}">
                <a16:creationId xmlns:a16="http://schemas.microsoft.com/office/drawing/2014/main" id="{FD165AC0-FD5B-4AC2-B183-93F4B5AB8828}"/>
              </a:ext>
            </a:extLst>
          </p:cNvPr>
          <p:cNvCxnSpPr>
            <a:cxnSpLocks/>
            <a:stCxn id="5" idx="1"/>
          </p:cNvCxnSpPr>
          <p:nvPr/>
        </p:nvCxnSpPr>
        <p:spPr>
          <a:xfrm rot="10800000" flipV="1">
            <a:off x="6699250" y="2336800"/>
            <a:ext cx="1974851" cy="9652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10">
            <a:extLst>
              <a:ext uri="{FF2B5EF4-FFF2-40B4-BE49-F238E27FC236}">
                <a16:creationId xmlns:a16="http://schemas.microsoft.com/office/drawing/2014/main" id="{E384AA3C-C76B-4880-B715-8240E70A80F0}"/>
              </a:ext>
            </a:extLst>
          </p:cNvPr>
          <p:cNvCxnSpPr>
            <a:cxnSpLocks/>
            <a:stCxn id="9" idx="1"/>
          </p:cNvCxnSpPr>
          <p:nvPr/>
        </p:nvCxnSpPr>
        <p:spPr>
          <a:xfrm rot="10800000">
            <a:off x="6699249" y="3556000"/>
            <a:ext cx="1863727" cy="10160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10">
            <a:extLst>
              <a:ext uri="{FF2B5EF4-FFF2-40B4-BE49-F238E27FC236}">
                <a16:creationId xmlns:a16="http://schemas.microsoft.com/office/drawing/2014/main" id="{D43BD585-A22B-4EEB-B37A-FE929BCDFE9F}"/>
              </a:ext>
            </a:extLst>
          </p:cNvPr>
          <p:cNvCxnSpPr>
            <a:cxnSpLocks/>
            <a:stCxn id="9" idx="1"/>
            <a:endCxn id="7" idx="3"/>
          </p:cNvCxnSpPr>
          <p:nvPr/>
        </p:nvCxnSpPr>
        <p:spPr>
          <a:xfrm flipH="1">
            <a:off x="6699250" y="4572000"/>
            <a:ext cx="18637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10">
            <a:extLst>
              <a:ext uri="{FF2B5EF4-FFF2-40B4-BE49-F238E27FC236}">
                <a16:creationId xmlns:a16="http://schemas.microsoft.com/office/drawing/2014/main" id="{425BFC6E-95B7-4309-A1AE-DCBD6EAA3640}"/>
              </a:ext>
            </a:extLst>
          </p:cNvPr>
          <p:cNvCxnSpPr>
            <a:cxnSpLocks/>
            <a:stCxn id="7" idx="1"/>
            <a:endCxn id="8" idx="3"/>
          </p:cNvCxnSpPr>
          <p:nvPr/>
        </p:nvCxnSpPr>
        <p:spPr>
          <a:xfrm flipH="1">
            <a:off x="3613149" y="4572000"/>
            <a:ext cx="1879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10">
            <a:extLst>
              <a:ext uri="{FF2B5EF4-FFF2-40B4-BE49-F238E27FC236}">
                <a16:creationId xmlns:a16="http://schemas.microsoft.com/office/drawing/2014/main" id="{C7625A17-E4B6-44FC-961A-D0B11AC686A5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>
            <a:off x="3613149" y="4572000"/>
            <a:ext cx="1879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275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F535D34-97A4-4F0A-AD07-42C5843C7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767" y="816712"/>
            <a:ext cx="7712466" cy="522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838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E24B13-C889-41E8-B382-AE4C5AC4A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목차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F54667-AB61-40F0-AA3F-0A70EAAED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데이터베이스 설계</a:t>
            </a:r>
            <a:endParaRPr lang="en-US" altLang="ko-KR"/>
          </a:p>
          <a:p>
            <a:r>
              <a:rPr lang="ko-KR" altLang="en-US"/>
              <a:t>전체 기능</a:t>
            </a:r>
            <a:endParaRPr lang="en-US" altLang="ko-KR"/>
          </a:p>
          <a:p>
            <a:r>
              <a:rPr lang="ko-KR" altLang="en-US"/>
              <a:t>구현한 기능</a:t>
            </a:r>
            <a:endParaRPr lang="en-US" altLang="ko-KR"/>
          </a:p>
          <a:p>
            <a:r>
              <a:rPr lang="ko-KR" altLang="en-US"/>
              <a:t>해당 기능을 구현하기 위해 사용한 </a:t>
            </a:r>
            <a:r>
              <a:rPr lang="en-US" altLang="ko-KR"/>
              <a:t>SQL</a:t>
            </a:r>
            <a:r>
              <a:rPr lang="ko-KR" altLang="en-US"/>
              <a:t>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8034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566508-CAD4-4D51-B4AB-4E6F7DFE2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01600"/>
            <a:ext cx="10515600" cy="959644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데이터베이스 설계 </a:t>
            </a:r>
            <a:r>
              <a:rPr lang="en-US" altLang="ko-KR" sz="3200" dirty="0"/>
              <a:t>– </a:t>
            </a:r>
            <a:r>
              <a:rPr lang="ko-KR" altLang="en-US" sz="3200" dirty="0"/>
              <a:t>테이블 구성과 참조 관계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0E072B3-F714-4AF9-AD2D-DB4BB5138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143" y="1785854"/>
            <a:ext cx="8123713" cy="328629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C5F31A8-8DB4-4810-A058-FC6B23748DF6}"/>
              </a:ext>
            </a:extLst>
          </p:cNvPr>
          <p:cNvSpPr txBox="1"/>
          <p:nvPr/>
        </p:nvSpPr>
        <p:spPr>
          <a:xfrm>
            <a:off x="2451100" y="5626100"/>
            <a:ext cx="5372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총 </a:t>
            </a:r>
            <a:r>
              <a:rPr lang="en-US" altLang="ko-KR" dirty="0"/>
              <a:t>6</a:t>
            </a:r>
            <a:r>
              <a:rPr lang="ko-KR" altLang="en-US" dirty="0"/>
              <a:t>개의 참조가 있는데</a:t>
            </a:r>
            <a:r>
              <a:rPr lang="en-US" altLang="ko-KR" dirty="0"/>
              <a:t>, </a:t>
            </a:r>
            <a:r>
              <a:rPr lang="ko-KR" altLang="en-US" dirty="0"/>
              <a:t>이 참조들을 차례대로 설명하면서 테이블 스키마도 함께 소개하는 방식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095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F3CCA62B-CC15-49D8-BB59-EC62528114CD}"/>
              </a:ext>
            </a:extLst>
          </p:cNvPr>
          <p:cNvSpPr txBox="1"/>
          <p:nvPr/>
        </p:nvSpPr>
        <p:spPr>
          <a:xfrm>
            <a:off x="447331" y="170934"/>
            <a:ext cx="4810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+mj-ea"/>
                <a:ea typeface="+mj-ea"/>
              </a:rPr>
              <a:t>학생 테이블 </a:t>
            </a:r>
            <a:r>
              <a:rPr lang="en-US" altLang="ko-KR" sz="3200" dirty="0">
                <a:latin typeface="+mj-ea"/>
                <a:ea typeface="+mj-ea"/>
              </a:rPr>
              <a:t>-&gt; </a:t>
            </a:r>
            <a:r>
              <a:rPr lang="ko-KR" altLang="en-US" sz="3200" dirty="0">
                <a:latin typeface="+mj-ea"/>
                <a:ea typeface="+mj-ea"/>
              </a:rPr>
              <a:t>반</a:t>
            </a:r>
            <a:r>
              <a:rPr lang="en-US" altLang="ko-KR" sz="3200" dirty="0">
                <a:latin typeface="+mj-ea"/>
                <a:ea typeface="+mj-ea"/>
              </a:rPr>
              <a:t>, </a:t>
            </a:r>
            <a:r>
              <a:rPr lang="ko-KR" altLang="en-US" sz="3200" dirty="0">
                <a:latin typeface="+mj-ea"/>
                <a:ea typeface="+mj-ea"/>
              </a:rPr>
              <a:t>교재</a:t>
            </a:r>
            <a:r>
              <a:rPr lang="en-US" altLang="ko-KR" sz="3200" dirty="0">
                <a:latin typeface="+mj-ea"/>
                <a:ea typeface="+mj-ea"/>
              </a:rPr>
              <a:t> </a:t>
            </a:r>
            <a:endParaRPr lang="ko-KR" altLang="en-US" sz="3200" dirty="0">
              <a:latin typeface="+mj-ea"/>
              <a:ea typeface="+mj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33B6D96-7D09-4F3B-B23E-BB794D979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786" y="3605177"/>
            <a:ext cx="5734850" cy="149563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AB159E6-1108-4FAE-B5C2-74B6077CE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974" y="1269293"/>
            <a:ext cx="5915851" cy="192431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9AB231D-2DAE-4006-8E23-8C3EE2F6A3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3800" y="3605177"/>
            <a:ext cx="5649113" cy="1552792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53E87C44-BA9B-4105-9C29-E442A502B8D4}"/>
              </a:ext>
            </a:extLst>
          </p:cNvPr>
          <p:cNvSpPr/>
          <p:nvPr/>
        </p:nvSpPr>
        <p:spPr>
          <a:xfrm>
            <a:off x="3518618" y="2615941"/>
            <a:ext cx="3876540" cy="2057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29EFE8D-3514-4BBE-90B9-889DBEB5A587}"/>
              </a:ext>
            </a:extLst>
          </p:cNvPr>
          <p:cNvSpPr/>
          <p:nvPr/>
        </p:nvSpPr>
        <p:spPr>
          <a:xfrm>
            <a:off x="3518618" y="2801906"/>
            <a:ext cx="3876540" cy="2057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4F5B4C7F-B33F-4332-8FBF-A91D437ED9C5}"/>
              </a:ext>
            </a:extLst>
          </p:cNvPr>
          <p:cNvCxnSpPr>
            <a:cxnSpLocks/>
            <a:stCxn id="15" idx="3"/>
            <a:endCxn id="21" idx="0"/>
          </p:cNvCxnSpPr>
          <p:nvPr/>
        </p:nvCxnSpPr>
        <p:spPr>
          <a:xfrm>
            <a:off x="7395158" y="2718811"/>
            <a:ext cx="852291" cy="1675344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E119018-7F5D-4BDD-ACEB-5B0017EF7B88}"/>
              </a:ext>
            </a:extLst>
          </p:cNvPr>
          <p:cNvSpPr/>
          <p:nvPr/>
        </p:nvSpPr>
        <p:spPr>
          <a:xfrm>
            <a:off x="6413243" y="4394155"/>
            <a:ext cx="3668411" cy="2091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2630D5C-6AAD-445B-809D-10F0F23A1D32}"/>
              </a:ext>
            </a:extLst>
          </p:cNvPr>
          <p:cNvSpPr/>
          <p:nvPr/>
        </p:nvSpPr>
        <p:spPr>
          <a:xfrm>
            <a:off x="525452" y="4352994"/>
            <a:ext cx="3668411" cy="2091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2C20558F-CACC-4F84-AAC0-5F0A2CE0988A}"/>
              </a:ext>
            </a:extLst>
          </p:cNvPr>
          <p:cNvCxnSpPr>
            <a:cxnSpLocks/>
            <a:stCxn id="17" idx="2"/>
            <a:endCxn id="22" idx="0"/>
          </p:cNvCxnSpPr>
          <p:nvPr/>
        </p:nvCxnSpPr>
        <p:spPr>
          <a:xfrm rot="5400000">
            <a:off x="3235599" y="2131705"/>
            <a:ext cx="1345348" cy="3097230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2408635-C415-4EFA-95F7-6F159AC320F7}"/>
              </a:ext>
            </a:extLst>
          </p:cNvPr>
          <p:cNvSpPr txBox="1"/>
          <p:nvPr/>
        </p:nvSpPr>
        <p:spPr>
          <a:xfrm>
            <a:off x="9681056" y="3187151"/>
            <a:ext cx="1420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교재 테이블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F023BDA-31CF-4DF1-8F51-F4741C74690C}"/>
              </a:ext>
            </a:extLst>
          </p:cNvPr>
          <p:cNvSpPr txBox="1"/>
          <p:nvPr/>
        </p:nvSpPr>
        <p:spPr>
          <a:xfrm>
            <a:off x="3225211" y="5768181"/>
            <a:ext cx="6316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반</a:t>
            </a:r>
            <a:r>
              <a:rPr lang="en-US" altLang="ko-KR" dirty="0"/>
              <a:t>, </a:t>
            </a:r>
            <a:r>
              <a:rPr lang="ko-KR" altLang="en-US" dirty="0"/>
              <a:t>교재와 학생은 일반적인 일대다 관계이므로</a:t>
            </a:r>
            <a:r>
              <a:rPr lang="en-US" altLang="ko-KR" dirty="0"/>
              <a:t>, 1</a:t>
            </a:r>
            <a:r>
              <a:rPr lang="ko-KR" altLang="en-US" dirty="0"/>
              <a:t>측 개체의 기본키들을 </a:t>
            </a:r>
            <a:r>
              <a:rPr lang="en-US" altLang="ko-KR" dirty="0"/>
              <a:t>n</a:t>
            </a:r>
            <a:r>
              <a:rPr lang="ko-KR" altLang="en-US" dirty="0"/>
              <a:t>측 개체인 학생 테이블에 포함시켰다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2ABF59-6B58-4A28-8F1F-BEA0FD14B9F5}"/>
              </a:ext>
            </a:extLst>
          </p:cNvPr>
          <p:cNvSpPr txBox="1"/>
          <p:nvPr/>
        </p:nvSpPr>
        <p:spPr>
          <a:xfrm>
            <a:off x="729420" y="3193612"/>
            <a:ext cx="1348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반 테이블</a:t>
            </a:r>
          </a:p>
        </p:txBody>
      </p:sp>
    </p:spTree>
    <p:extLst>
      <p:ext uri="{BB962C8B-B14F-4D97-AF65-F5344CB8AC3E}">
        <p14:creationId xmlns:p14="http://schemas.microsoft.com/office/powerpoint/2010/main" val="156160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36D06981-6CA6-4DF9-834C-14CFE917E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831864"/>
            <a:ext cx="5915851" cy="1924319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B1C07B2-BCF6-40D2-92E3-4E4D7DEE83B8}"/>
              </a:ext>
            </a:extLst>
          </p:cNvPr>
          <p:cNvSpPr/>
          <p:nvPr/>
        </p:nvSpPr>
        <p:spPr>
          <a:xfrm>
            <a:off x="6310725" y="5609892"/>
            <a:ext cx="1067975" cy="2194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3CCA62B-CC15-49D8-BB59-EC62528114CD}"/>
              </a:ext>
            </a:extLst>
          </p:cNvPr>
          <p:cNvSpPr txBox="1"/>
          <p:nvPr/>
        </p:nvSpPr>
        <p:spPr>
          <a:xfrm>
            <a:off x="447331" y="170934"/>
            <a:ext cx="30539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+mj-ea"/>
                <a:ea typeface="+mj-ea"/>
              </a:rPr>
              <a:t>출석 테이블</a:t>
            </a:r>
            <a:endParaRPr lang="en-US" altLang="ko-KR" sz="3200" dirty="0">
              <a:latin typeface="+mj-ea"/>
              <a:ea typeface="+mj-ea"/>
            </a:endParaRPr>
          </a:p>
          <a:p>
            <a:r>
              <a:rPr lang="en-US" altLang="ko-KR" sz="3200" dirty="0">
                <a:latin typeface="+mj-ea"/>
                <a:ea typeface="+mj-ea"/>
              </a:rPr>
              <a:t>-&gt; </a:t>
            </a:r>
            <a:r>
              <a:rPr lang="ko-KR" altLang="en-US" sz="3200" dirty="0">
                <a:latin typeface="+mj-ea"/>
                <a:ea typeface="+mj-ea"/>
              </a:rPr>
              <a:t>학생</a:t>
            </a:r>
            <a:r>
              <a:rPr lang="en-US" altLang="ko-KR" sz="3200" dirty="0">
                <a:latin typeface="+mj-ea"/>
                <a:ea typeface="+mj-ea"/>
              </a:rPr>
              <a:t>, </a:t>
            </a:r>
            <a:r>
              <a:rPr lang="ko-KR" altLang="en-US" sz="3200" dirty="0">
                <a:latin typeface="+mj-ea"/>
                <a:ea typeface="+mj-ea"/>
              </a:rPr>
              <a:t>선생님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277C91-6472-4F45-BCFC-56D083525B94}"/>
              </a:ext>
            </a:extLst>
          </p:cNvPr>
          <p:cNvSpPr txBox="1"/>
          <p:nvPr/>
        </p:nvSpPr>
        <p:spPr>
          <a:xfrm>
            <a:off x="6877424" y="2589389"/>
            <a:ext cx="52462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일대다 관계인 학생과 출석의 관계에서</a:t>
            </a:r>
            <a:r>
              <a:rPr lang="en-US" altLang="ko-KR" dirty="0"/>
              <a:t>, </a:t>
            </a:r>
            <a:r>
              <a:rPr lang="ko-KR" altLang="en-US" dirty="0"/>
              <a:t>출석이 학생 없이 존재할 수는 없으므로 출석은 학생과의 관계에서 의존적이라고 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따라서 강한 개체인 학생 개체 릴레이션의 기본키를 외래키로서 포함하여 기본키를 구성하였다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D608319-BC52-4C14-99DB-4F6CE1CFD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943" y="170934"/>
            <a:ext cx="8210726" cy="1754326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7BAE9C62-4B97-4C8D-9613-07FD46AFAD20}"/>
              </a:ext>
            </a:extLst>
          </p:cNvPr>
          <p:cNvSpPr/>
          <p:nvPr/>
        </p:nvSpPr>
        <p:spPr>
          <a:xfrm>
            <a:off x="3679960" y="1144652"/>
            <a:ext cx="1095240" cy="2142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5D982BE1-1BEA-4550-8DA8-3CC24469DFEF}"/>
              </a:ext>
            </a:extLst>
          </p:cNvPr>
          <p:cNvCxnSpPr>
            <a:cxnSpLocks/>
            <a:stCxn id="18" idx="3"/>
            <a:endCxn id="19" idx="0"/>
          </p:cNvCxnSpPr>
          <p:nvPr/>
        </p:nvCxnSpPr>
        <p:spPr>
          <a:xfrm>
            <a:off x="4775200" y="1251776"/>
            <a:ext cx="2069513" cy="4358116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CE0C86F3-5492-4B91-A70C-B28684AA2B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161" y="5084118"/>
            <a:ext cx="5646905" cy="1480036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FB60F958-DCB5-4C8B-B450-C4D96829BF3C}"/>
              </a:ext>
            </a:extLst>
          </p:cNvPr>
          <p:cNvSpPr/>
          <p:nvPr/>
        </p:nvSpPr>
        <p:spPr>
          <a:xfrm>
            <a:off x="394875" y="5824136"/>
            <a:ext cx="976726" cy="2210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9440904-DFDD-4293-ABDC-777FA0398916}"/>
              </a:ext>
            </a:extLst>
          </p:cNvPr>
          <p:cNvSpPr/>
          <p:nvPr/>
        </p:nvSpPr>
        <p:spPr>
          <a:xfrm>
            <a:off x="3679960" y="1538353"/>
            <a:ext cx="1298440" cy="2142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13648279-FDD2-4AD2-A370-9C80B65A15C7}"/>
              </a:ext>
            </a:extLst>
          </p:cNvPr>
          <p:cNvCxnSpPr>
            <a:cxnSpLocks/>
            <a:stCxn id="24" idx="1"/>
            <a:endCxn id="22" idx="0"/>
          </p:cNvCxnSpPr>
          <p:nvPr/>
        </p:nvCxnSpPr>
        <p:spPr>
          <a:xfrm rot="10800000" flipV="1">
            <a:off x="883238" y="1645476"/>
            <a:ext cx="2796722" cy="4178659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27A25D3-5E2E-4F3C-B4C2-344BAD3AF585}"/>
              </a:ext>
            </a:extLst>
          </p:cNvPr>
          <p:cNvSpPr txBox="1"/>
          <p:nvPr/>
        </p:nvSpPr>
        <p:spPr>
          <a:xfrm>
            <a:off x="1072006" y="2799637"/>
            <a:ext cx="46810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학생의 출석을 승인한 선생님을 확인하기 위해 매 출석 마다 승인한 선생님의 </a:t>
            </a:r>
            <a:r>
              <a:rPr lang="en-US" altLang="ko-KR" dirty="0"/>
              <a:t>id</a:t>
            </a:r>
            <a:r>
              <a:rPr lang="ko-KR" altLang="en-US" dirty="0"/>
              <a:t>를 참조하여 함께 저장한다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이로서 출석에 선생님의 책임을 부여하였다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9992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F3CCA62B-CC15-49D8-BB59-EC62528114CD}"/>
              </a:ext>
            </a:extLst>
          </p:cNvPr>
          <p:cNvSpPr txBox="1"/>
          <p:nvPr/>
        </p:nvSpPr>
        <p:spPr>
          <a:xfrm>
            <a:off x="447331" y="170934"/>
            <a:ext cx="3667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+mj-ea"/>
                <a:ea typeface="+mj-ea"/>
              </a:rPr>
              <a:t>결제 </a:t>
            </a:r>
            <a:r>
              <a:rPr lang="ko-KR" altLang="en-US" sz="3200">
                <a:latin typeface="+mj-ea"/>
                <a:ea typeface="+mj-ea"/>
              </a:rPr>
              <a:t>내역 </a:t>
            </a:r>
            <a:r>
              <a:rPr lang="en-US" altLang="ko-KR" sz="3200" dirty="0">
                <a:latin typeface="+mj-ea"/>
                <a:ea typeface="+mj-ea"/>
              </a:rPr>
              <a:t>-&gt; </a:t>
            </a:r>
            <a:r>
              <a:rPr lang="ko-KR" altLang="en-US" sz="3200" dirty="0">
                <a:latin typeface="+mj-ea"/>
                <a:ea typeface="+mj-ea"/>
              </a:rPr>
              <a:t>학생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F5FA3F3-4500-4EA0-8237-37F831908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227" y="1029934"/>
            <a:ext cx="7556142" cy="155427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BEC5E2C-5627-4475-AD8D-876029606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074" y="4565380"/>
            <a:ext cx="5915851" cy="1924319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7BAE9C62-4B97-4C8D-9613-07FD46AFAD20}"/>
              </a:ext>
            </a:extLst>
          </p:cNvPr>
          <p:cNvSpPr/>
          <p:nvPr/>
        </p:nvSpPr>
        <p:spPr>
          <a:xfrm>
            <a:off x="1193454" y="1995552"/>
            <a:ext cx="1095240" cy="2142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5D982BE1-1BEA-4550-8DA8-3CC24469DFEF}"/>
              </a:ext>
            </a:extLst>
          </p:cNvPr>
          <p:cNvCxnSpPr>
            <a:cxnSpLocks/>
            <a:stCxn id="18" idx="3"/>
            <a:endCxn id="19" idx="0"/>
          </p:cNvCxnSpPr>
          <p:nvPr/>
        </p:nvCxnSpPr>
        <p:spPr>
          <a:xfrm>
            <a:off x="2288694" y="2102676"/>
            <a:ext cx="441219" cy="3230856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B1C07B2-BCF6-40D2-92E3-4E4D7DEE83B8}"/>
              </a:ext>
            </a:extLst>
          </p:cNvPr>
          <p:cNvSpPr/>
          <p:nvPr/>
        </p:nvSpPr>
        <p:spPr>
          <a:xfrm>
            <a:off x="2195925" y="5333532"/>
            <a:ext cx="1067975" cy="2194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71ED7A-3FB6-4500-BCFB-11EBBBE5CB04}"/>
              </a:ext>
            </a:extLst>
          </p:cNvPr>
          <p:cNvSpPr txBox="1"/>
          <p:nvPr/>
        </p:nvSpPr>
        <p:spPr>
          <a:xfrm>
            <a:off x="2898536" y="2849356"/>
            <a:ext cx="59158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결제 테이블은 학생 테이블을 참조하는 방식에서 출석 테이블과 비슷하다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출석 테이블과 같은 이유로</a:t>
            </a:r>
            <a:r>
              <a:rPr lang="en-US" altLang="ko-KR" dirty="0"/>
              <a:t>(</a:t>
            </a:r>
            <a:r>
              <a:rPr lang="ko-KR" altLang="en-US" dirty="0"/>
              <a:t>출석은 학생에 의존적이다</a:t>
            </a:r>
            <a:r>
              <a:rPr lang="en-US" altLang="ko-KR" dirty="0"/>
              <a:t>)</a:t>
            </a:r>
            <a:r>
              <a:rPr lang="ko-KR" altLang="en-US" dirty="0"/>
              <a:t> 기본키에 학생 아이디를 참조하는 외래키를 포함하였다</a:t>
            </a:r>
            <a:r>
              <a:rPr lang="en-US" altLang="ko-KR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E8C330-0C6B-4410-B693-B2BF3D5BD86D}"/>
              </a:ext>
            </a:extLst>
          </p:cNvPr>
          <p:cNvSpPr txBox="1"/>
          <p:nvPr/>
        </p:nvSpPr>
        <p:spPr>
          <a:xfrm>
            <a:off x="8458200" y="4981570"/>
            <a:ext cx="256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매 결제마다 결제한 학생의 정보를 기본키로서 포함하여 저장한다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3602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F3CCA62B-CC15-49D8-BB59-EC62528114CD}"/>
              </a:ext>
            </a:extLst>
          </p:cNvPr>
          <p:cNvSpPr txBox="1"/>
          <p:nvPr/>
        </p:nvSpPr>
        <p:spPr>
          <a:xfrm>
            <a:off x="447331" y="170934"/>
            <a:ext cx="4213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+mj-ea"/>
                <a:ea typeface="+mj-ea"/>
              </a:rPr>
              <a:t>반 테이블 </a:t>
            </a:r>
            <a:r>
              <a:rPr lang="en-US" altLang="ko-KR" sz="3200" dirty="0">
                <a:latin typeface="+mj-ea"/>
                <a:ea typeface="+mj-ea"/>
              </a:rPr>
              <a:t>-&gt; </a:t>
            </a:r>
            <a:r>
              <a:rPr lang="ko-KR" altLang="en-US" sz="3200" dirty="0">
                <a:latin typeface="+mj-ea"/>
                <a:ea typeface="+mj-ea"/>
              </a:rPr>
              <a:t>선생님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34E3E4E-74DC-41FD-92DE-1FB5B0FA0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8944" y="935797"/>
            <a:ext cx="6791283" cy="185113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988C8BB-5812-4D5A-A1D1-3330015A9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3636" y="5071458"/>
            <a:ext cx="5896798" cy="1571844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8B560D-EA9C-4362-8435-3C0019C82BF4}"/>
              </a:ext>
            </a:extLst>
          </p:cNvPr>
          <p:cNvSpPr/>
          <p:nvPr/>
        </p:nvSpPr>
        <p:spPr>
          <a:xfrm>
            <a:off x="4620936" y="2314280"/>
            <a:ext cx="4265843" cy="2833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044FF8C6-CBBA-4E51-A36C-D9FD4D44EA48}"/>
              </a:ext>
            </a:extLst>
          </p:cNvPr>
          <p:cNvCxnSpPr>
            <a:cxnSpLocks/>
            <a:stCxn id="13" idx="3"/>
            <a:endCxn id="15" idx="0"/>
          </p:cNvCxnSpPr>
          <p:nvPr/>
        </p:nvCxnSpPr>
        <p:spPr>
          <a:xfrm flipH="1">
            <a:off x="6740287" y="2455948"/>
            <a:ext cx="2146492" cy="3381801"/>
          </a:xfrm>
          <a:prstGeom prst="bentConnector4">
            <a:avLst>
              <a:gd name="adj1" fmla="val -10650"/>
              <a:gd name="adj2" fmla="val 5209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0155B4A-6BED-4BA3-A3C6-73BFE666EF19}"/>
              </a:ext>
            </a:extLst>
          </p:cNvPr>
          <p:cNvSpPr/>
          <p:nvPr/>
        </p:nvSpPr>
        <p:spPr>
          <a:xfrm>
            <a:off x="4841687" y="5837749"/>
            <a:ext cx="3797199" cy="2446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A56EDE7-877C-4562-AFDB-B3D52BB42B61}"/>
              </a:ext>
            </a:extLst>
          </p:cNvPr>
          <p:cNvSpPr/>
          <p:nvPr/>
        </p:nvSpPr>
        <p:spPr>
          <a:xfrm>
            <a:off x="4620936" y="1827458"/>
            <a:ext cx="4265843" cy="2833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D68E6151-33C5-4500-A926-D773162612BE}"/>
              </a:ext>
            </a:extLst>
          </p:cNvPr>
          <p:cNvCxnSpPr>
            <a:cxnSpLocks/>
            <a:stCxn id="21" idx="1"/>
            <a:endCxn id="17" idx="1"/>
          </p:cNvCxnSpPr>
          <p:nvPr/>
        </p:nvCxnSpPr>
        <p:spPr>
          <a:xfrm rot="10800000">
            <a:off x="4620937" y="1969127"/>
            <a:ext cx="220751" cy="4393749"/>
          </a:xfrm>
          <a:prstGeom prst="bentConnector3">
            <a:avLst>
              <a:gd name="adj1" fmla="val 20355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4A4A112-16D3-4225-BB3B-9AB8BB584AE8}"/>
              </a:ext>
            </a:extLst>
          </p:cNvPr>
          <p:cNvSpPr/>
          <p:nvPr/>
        </p:nvSpPr>
        <p:spPr>
          <a:xfrm>
            <a:off x="4841687" y="6240525"/>
            <a:ext cx="3797199" cy="2446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5DE79D-696B-4A4D-8CCE-8377D13CA7D4}"/>
              </a:ext>
            </a:extLst>
          </p:cNvPr>
          <p:cNvSpPr txBox="1"/>
          <p:nvPr/>
        </p:nvSpPr>
        <p:spPr>
          <a:xfrm>
            <a:off x="447331" y="3105709"/>
            <a:ext cx="3591206" cy="646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대</a:t>
            </a:r>
            <a:r>
              <a:rPr lang="en-US" altLang="ko-KR" dirty="0"/>
              <a:t>1 </a:t>
            </a:r>
            <a:r>
              <a:rPr lang="ko-KR" altLang="en-US" dirty="0"/>
              <a:t>관계인 반과 교사 테이블은 서로 외래키를 주고받도록 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9129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4D9A35-5FC0-422B-87F6-2060251946C0}"/>
              </a:ext>
            </a:extLst>
          </p:cNvPr>
          <p:cNvSpPr txBox="1"/>
          <p:nvPr/>
        </p:nvSpPr>
        <p:spPr>
          <a:xfrm>
            <a:off x="4826000" y="2654300"/>
            <a:ext cx="378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지금까지 참조  </a:t>
            </a:r>
          </a:p>
        </p:txBody>
      </p:sp>
    </p:spTree>
    <p:extLst>
      <p:ext uri="{BB962C8B-B14F-4D97-AF65-F5344CB8AC3E}">
        <p14:creationId xmlns:p14="http://schemas.microsoft.com/office/powerpoint/2010/main" val="272611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256</Words>
  <Application>Microsoft Office PowerPoint</Application>
  <PresentationFormat>와이드스크린</PresentationFormat>
  <Paragraphs>43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데이터베이스 기말프로젝트 영어학원 출결 관리 시스템</vt:lpstr>
      <vt:lpstr>PowerPoint 프레젠테이션</vt:lpstr>
      <vt:lpstr>목차</vt:lpstr>
      <vt:lpstr>데이터베이스 설계 – 테이블 구성과 참조 관계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전체 기능</vt:lpstr>
      <vt:lpstr>구현 기능</vt:lpstr>
      <vt:lpstr>구현 방법 – 구현에 사용한 SQL문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김신영 (컴퓨터과학과)</dc:creator>
  <cp:lastModifiedBy>김신영 (컴퓨터과학과)</cp:lastModifiedBy>
  <cp:revision>13</cp:revision>
  <dcterms:created xsi:type="dcterms:W3CDTF">2021-06-13T02:21:27Z</dcterms:created>
  <dcterms:modified xsi:type="dcterms:W3CDTF">2021-06-14T14:45:01Z</dcterms:modified>
</cp:coreProperties>
</file>