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77" r:id="rId6"/>
    <p:sldId id="261" r:id="rId7"/>
    <p:sldId id="268" r:id="rId8"/>
    <p:sldId id="269" r:id="rId9"/>
    <p:sldId id="270" r:id="rId10"/>
    <p:sldId id="271" r:id="rId11"/>
    <p:sldId id="278" r:id="rId12"/>
    <p:sldId id="272" r:id="rId13"/>
    <p:sldId id="275" r:id="rId14"/>
    <p:sldId id="276" r:id="rId15"/>
    <p:sldId id="273" r:id="rId16"/>
    <p:sldId id="274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10" autoAdjust="0"/>
  </p:normalViewPr>
  <p:slideViewPr>
    <p:cSldViewPr snapToGrid="0">
      <p:cViewPr varScale="1">
        <p:scale>
          <a:sx n="65" d="100"/>
          <a:sy n="6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34D7-B16F-47F1-B6D7-BBCA530BE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08081-F2CC-4F41-9350-6D48ED05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06FD2-6B9B-48F2-8A45-C87424C0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25954-CC47-40FD-BBCA-FC6D921E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5AB56-555A-4A07-9F74-8709A14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C8119-00C2-47D4-A822-5B8BDDF1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529816-1F52-4898-BEEB-B5C78BA8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49FE3-DBB9-49FC-A58C-CAA49B7F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70A09-506F-4F77-B1BD-1EB03723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05236-74E1-4821-972F-BD87374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1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1B2CE-2172-456F-B69E-A2EAA650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AF01CE-30B8-4A81-B25F-6DEAD4B7D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6942D-E283-4F5D-90E3-2E9F0FEE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D3DE7-4401-4021-BCFD-630D1F17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C8F54-F491-46A9-BE6A-9C9D2484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04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33A7-707A-44B2-859D-0838B362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40C3E-A761-4991-905C-A441C6B9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18B80-2F1A-482F-A4B0-23C04FA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19AA3-0B19-4D75-8A58-D3BA9546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394A4-E2AC-4722-8C24-D8F912EE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8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2509-B849-4517-AC52-F4EC8B38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A033F-EF1C-406B-A7CE-2C7B6024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F2542-092D-46C2-8A87-BB19F451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346D-C209-42C0-84F9-87E8F2DA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CA78B-98E6-4CFC-9F16-F3EBD9A8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76CA7-9BC9-4B26-BFF0-100B908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B2223-D6C3-4D65-A06F-177FBDF0B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52DA70-8A62-4568-9D86-BA59BD94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FED0B-B988-4617-ADF0-CA76D1C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0EFD1-EB0A-4173-9E84-C479B83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1A819-C2D8-42E2-905C-817F40B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3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B9A4-8AF4-4190-A3AB-E660FF9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E3BBD-67F7-4F44-BCE5-DA9E3A6A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3E1B51-6712-4028-9206-C029CD97C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3E606-C1AB-45C4-BEB4-B2AE9E67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F8BC3-6DF1-4CFE-BE8F-1B0B05B03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B733A7-C91C-41D7-9085-1423B7E8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9A81D-322B-4824-97A3-5D671087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5C121-E800-462D-9865-7EDE02B0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73BDA-7D04-473D-AA3A-0FFD3BB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F136D-2C97-4CDB-8E6B-67CFAFD2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6A526-A9CD-4035-9773-DD12C7D1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8532F-54E8-4BEE-8501-8FF40A1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18EED-8FEF-4211-AF0B-A4963780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9388D-F34C-46ED-848E-31D2488C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3B14C-6ADC-4B64-9E9C-3C2521D8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4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D25A3-D681-4E57-AA5C-9A1A5581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B9A8B-EEC7-451B-995C-70394C43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524F0-8439-4EF6-8637-4C5E4B755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3D75C-A3A0-435D-9A0C-D85125B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4E27F-3E2D-48FA-865E-33159355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25E3F-BA90-4AD8-9443-EB9838A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E8BFC-2190-4995-8347-B90393B0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E46A24-D35B-4B54-869D-4FE43498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80618-0253-4494-A855-CFCDA0424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95EB02-882B-4717-92FE-43008246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4CE6C3-454C-4A48-B8B9-B8B619AD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B46EA-9478-485B-983A-11048650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7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FFDE40-1877-4609-8AE1-7F821533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56479-EBD4-4E58-B232-0954D64F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8E49-E720-4E43-8ED9-78022B351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E2B9-C0E5-40A6-9922-DE8B86278034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0B51C-7E37-4F31-9154-6E7118F04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1B1FF-BCC9-4A84-A84D-00732A14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9B48-7CB3-49D3-B208-FDEBDF3CC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9192B-4090-4B8A-A376-0E8333C1A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바둑알 검출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4257C-FC61-43EF-A238-96DE22F63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컴퓨터과학과</a:t>
            </a:r>
            <a:endParaRPr lang="en-US" altLang="ko-KR" dirty="0"/>
          </a:p>
          <a:p>
            <a:r>
              <a:rPr lang="en-US" altLang="ko-KR" dirty="0"/>
              <a:t>201733005</a:t>
            </a:r>
          </a:p>
          <a:p>
            <a:r>
              <a:rPr lang="ko-KR" altLang="en-US" dirty="0"/>
              <a:t>김신영</a:t>
            </a:r>
          </a:p>
        </p:txBody>
      </p:sp>
    </p:spTree>
    <p:extLst>
      <p:ext uri="{BB962C8B-B14F-4D97-AF65-F5344CB8AC3E}">
        <p14:creationId xmlns:p14="http://schemas.microsoft.com/office/powerpoint/2010/main" val="160468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ED2879-482B-4E57-B4F9-48390B88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" y="681037"/>
            <a:ext cx="5802106" cy="6004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5062E-7A78-44D0-94C0-52092B7404EE}"/>
              </a:ext>
            </a:extLst>
          </p:cNvPr>
          <p:cNvSpPr txBox="1"/>
          <p:nvPr/>
        </p:nvSpPr>
        <p:spPr>
          <a:xfrm>
            <a:off x="6096000" y="612844"/>
            <a:ext cx="58021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얻어낸 바둑판의 모든 점들에 대해 </a:t>
            </a:r>
            <a:r>
              <a:rPr lang="en-US" altLang="ko-KR" dirty="0"/>
              <a:t>for</a:t>
            </a:r>
            <a:r>
              <a:rPr lang="ko-KR" altLang="en-US" dirty="0"/>
              <a:t>문으로 연산을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빈칸으로 가정하여 점을 찍는다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빈칸에 해당하는 영역인</a:t>
            </a:r>
            <a:r>
              <a:rPr lang="en-US" altLang="ko-KR" dirty="0"/>
              <a:t> </a:t>
            </a:r>
            <a:r>
              <a:rPr lang="ko-KR" altLang="en-US" dirty="0"/>
              <a:t>큰 사각형 </a:t>
            </a:r>
            <a:r>
              <a:rPr lang="en-US" altLang="ko-KR" dirty="0" err="1"/>
              <a:t>blank_area</a:t>
            </a:r>
            <a:r>
              <a:rPr lang="en-US" altLang="ko-KR" dirty="0"/>
              <a:t> </a:t>
            </a:r>
            <a:r>
              <a:rPr lang="ko-KR" altLang="en-US" dirty="0"/>
              <a:t>사각형을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점 마다 바둑알의 개수만큼 반복하여 바둑알의 존재여부를 검사하게 되는데</a:t>
            </a:r>
            <a:r>
              <a:rPr lang="en-US" altLang="ko-KR" dirty="0"/>
              <a:t>, &amp; </a:t>
            </a:r>
            <a:r>
              <a:rPr lang="ko-KR" altLang="en-US" dirty="0"/>
              <a:t>연산을 사용하였다</a:t>
            </a:r>
            <a:r>
              <a:rPr lang="en-US" altLang="ko-KR" dirty="0"/>
              <a:t>. </a:t>
            </a:r>
            <a:r>
              <a:rPr lang="ko-KR" altLang="en-US" dirty="0"/>
              <a:t>뒷장에서 자세히 설명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전에 바둑알 벡터의 </a:t>
            </a:r>
            <a:r>
              <a:rPr lang="en-US" altLang="ko-KR" dirty="0" err="1"/>
              <a:t>val</a:t>
            </a:r>
            <a:r>
              <a:rPr lang="en-US" altLang="ko-KR" dirty="0"/>
              <a:t>[2]</a:t>
            </a:r>
            <a:r>
              <a:rPr lang="ko-KR" altLang="en-US" dirty="0"/>
              <a:t>값으로 저장해 두었던 흑백 여부를 활용하여 미리 출력해둔 점을 지우고 </a:t>
            </a:r>
            <a:r>
              <a:rPr lang="en-US" altLang="ko-KR" dirty="0"/>
              <a:t>b</a:t>
            </a:r>
            <a:r>
              <a:rPr lang="ko-KR" altLang="en-US" dirty="0"/>
              <a:t>나 </a:t>
            </a:r>
            <a:r>
              <a:rPr lang="en-US" altLang="ko-KR" dirty="0"/>
              <a:t>w</a:t>
            </a:r>
            <a:r>
              <a:rPr lang="ko-KR" altLang="en-US" dirty="0"/>
              <a:t>를 출력한다</a:t>
            </a:r>
            <a:r>
              <a:rPr lang="en-US" altLang="ko-KR" dirty="0"/>
              <a:t>. </a:t>
            </a:r>
            <a:r>
              <a:rPr lang="ko-KR" altLang="en-US" dirty="0"/>
              <a:t>콘솔 창에서는 정확히 확인이 되는데 텍스트파일로 내보내는 과정에서는 </a:t>
            </a:r>
            <a:r>
              <a:rPr lang="en-US" altLang="ko-KR" dirty="0"/>
              <a:t>\b</a:t>
            </a:r>
            <a:r>
              <a:rPr lang="ko-KR" altLang="en-US" dirty="0"/>
              <a:t>연산이 의도대로 되지 않아 점이 알파벳과 붙어서 출력되었다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줄의 연산이 끝나면 줄 바꿈을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41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7658413" y="4461312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4853528" y="3969345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43B75-28C6-4CE7-8D2C-0FCE23A5AEB4}"/>
              </a:ext>
            </a:extLst>
          </p:cNvPr>
          <p:cNvSpPr/>
          <p:nvPr/>
        </p:nvSpPr>
        <p:spPr>
          <a:xfrm>
            <a:off x="6630189" y="1395232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6D71AD-6490-4A6E-91C6-F3FCCF1B83D1}"/>
              </a:ext>
            </a:extLst>
          </p:cNvPr>
          <p:cNvSpPr/>
          <p:nvPr/>
        </p:nvSpPr>
        <p:spPr>
          <a:xfrm>
            <a:off x="6096000" y="908033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45246A-0D98-4BDC-A3D8-6AB9F092FF27}"/>
              </a:ext>
            </a:extLst>
          </p:cNvPr>
          <p:cNvSpPr/>
          <p:nvPr/>
        </p:nvSpPr>
        <p:spPr>
          <a:xfrm>
            <a:off x="2035279" y="2240418"/>
            <a:ext cx="1200449" cy="11885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32F0D8-77AB-47F0-B5A7-107363ECF0A0}"/>
              </a:ext>
            </a:extLst>
          </p:cNvPr>
          <p:cNvSpPr/>
          <p:nvPr/>
        </p:nvSpPr>
        <p:spPr>
          <a:xfrm>
            <a:off x="251479" y="844963"/>
            <a:ext cx="2270696" cy="2172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7DC93A-D93D-4397-9F91-8B75A8C3443D}"/>
              </a:ext>
            </a:extLst>
          </p:cNvPr>
          <p:cNvSpPr/>
          <p:nvPr/>
        </p:nvSpPr>
        <p:spPr>
          <a:xfrm>
            <a:off x="2035279" y="2240418"/>
            <a:ext cx="486896" cy="77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33C68D-E91F-498E-963E-ADE6CB5E4E35}"/>
              </a:ext>
            </a:extLst>
          </p:cNvPr>
          <p:cNvSpPr txBox="1"/>
          <p:nvPr/>
        </p:nvSpPr>
        <p:spPr>
          <a:xfrm>
            <a:off x="2635503" y="1425285"/>
            <a:ext cx="19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사각형에 대한 </a:t>
            </a:r>
            <a:r>
              <a:rPr lang="en-US" altLang="ko-KR" dirty="0"/>
              <a:t>&amp; </a:t>
            </a:r>
            <a:r>
              <a:rPr lang="ko-KR" altLang="en-US" dirty="0"/>
              <a:t>연산의 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ABFBE-6FB2-4EB7-BF15-8DF947CB9924}"/>
              </a:ext>
            </a:extLst>
          </p:cNvPr>
          <p:cNvSpPr txBox="1"/>
          <p:nvPr/>
        </p:nvSpPr>
        <p:spPr>
          <a:xfrm>
            <a:off x="8858862" y="4732437"/>
            <a:ext cx="356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영역 내에 존재하지 않는 경우</a:t>
            </a:r>
            <a:r>
              <a:rPr lang="en-US" altLang="ko-KR" dirty="0"/>
              <a:t>, &amp;</a:t>
            </a:r>
            <a:r>
              <a:rPr lang="ko-KR" altLang="en-US" dirty="0"/>
              <a:t>연산의 결과는 </a:t>
            </a:r>
            <a:r>
              <a:rPr lang="en-US" altLang="ko-KR" dirty="0" err="1"/>
              <a:t>Rect</a:t>
            </a:r>
            <a:r>
              <a:rPr lang="en-US" altLang="ko-KR" dirty="0"/>
              <a:t>(0,0,0,0)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532A3-22BF-4FA2-A66F-50EBD403CEC6}"/>
              </a:ext>
            </a:extLst>
          </p:cNvPr>
          <p:cNvSpPr txBox="1"/>
          <p:nvPr/>
        </p:nvSpPr>
        <p:spPr>
          <a:xfrm>
            <a:off x="8543655" y="1601167"/>
            <a:ext cx="3470788" cy="65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영역 내에 존재하는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&amp;</a:t>
            </a:r>
            <a:r>
              <a:rPr lang="ko-KR" altLang="en-US" dirty="0"/>
              <a:t>연산의 결과는 내부의 사각형</a:t>
            </a:r>
            <a:endParaRPr lang="en-US" altLang="ko-KR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30E69F7-838D-4156-95CB-CC98E3AA01F5}"/>
              </a:ext>
            </a:extLst>
          </p:cNvPr>
          <p:cNvSpPr/>
          <p:nvPr/>
        </p:nvSpPr>
        <p:spPr>
          <a:xfrm>
            <a:off x="4483510" y="2071616"/>
            <a:ext cx="1327355" cy="28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E53A7C0-FFAF-41AD-A438-92E4C0423D6C}"/>
              </a:ext>
            </a:extLst>
          </p:cNvPr>
          <p:cNvSpPr/>
          <p:nvPr/>
        </p:nvSpPr>
        <p:spPr>
          <a:xfrm rot="2182780">
            <a:off x="2615290" y="4078740"/>
            <a:ext cx="1327355" cy="288126"/>
          </a:xfrm>
          <a:prstGeom prst="rightArrow">
            <a:avLst>
              <a:gd name="adj1" fmla="val 50000"/>
              <a:gd name="adj2" fmla="val 56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1CEBB8-0A83-4B30-AD81-AB0B17EF36AE}"/>
              </a:ext>
            </a:extLst>
          </p:cNvPr>
          <p:cNvSpPr/>
          <p:nvPr/>
        </p:nvSpPr>
        <p:spPr>
          <a:xfrm>
            <a:off x="6637328" y="1405583"/>
            <a:ext cx="1193310" cy="117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점과 흑백 구분하여 출력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4A800-096F-4A87-B629-B058BB83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473" y="611227"/>
            <a:ext cx="1582730" cy="15587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1A861D-B150-4012-816C-A5D0AD06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73" y="5145463"/>
            <a:ext cx="1582729" cy="15827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3FB6B1-3B35-4825-8B15-991E237C7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474" y="3117244"/>
            <a:ext cx="1582729" cy="1606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4FDE67-29B9-4B65-8B58-599281616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26" y="938934"/>
            <a:ext cx="4267262" cy="4032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BA638A-E2DB-47C5-A624-A8F28B5E2D5A}"/>
              </a:ext>
            </a:extLst>
          </p:cNvPr>
          <p:cNvSpPr txBox="1"/>
          <p:nvPr/>
        </p:nvSpPr>
        <p:spPr>
          <a:xfrm>
            <a:off x="511771" y="1457363"/>
            <a:ext cx="4370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나타내는 </a:t>
            </a:r>
            <a:r>
              <a:rPr lang="en-US" altLang="ko-KR" dirty="0" err="1"/>
              <a:t>blank_area</a:t>
            </a:r>
            <a:r>
              <a:rPr lang="en-US" altLang="ko-KR" dirty="0"/>
              <a:t> </a:t>
            </a:r>
            <a:r>
              <a:rPr lang="ko-KR" altLang="en-US" dirty="0"/>
              <a:t>사각형과 바둑알의 범위를 나타내는 </a:t>
            </a:r>
            <a:r>
              <a:rPr lang="en-US" altLang="ko-KR" dirty="0" err="1"/>
              <a:t>egg_area</a:t>
            </a:r>
            <a:r>
              <a:rPr lang="en-US" altLang="ko-KR" dirty="0"/>
              <a:t> </a:t>
            </a:r>
            <a:r>
              <a:rPr lang="ko-KR" altLang="en-US" dirty="0"/>
              <a:t>사각형의 </a:t>
            </a:r>
            <a:r>
              <a:rPr lang="en-US" altLang="ko-KR" dirty="0"/>
              <a:t>&amp; </a:t>
            </a:r>
            <a:r>
              <a:rPr lang="ko-KR" altLang="en-US" dirty="0"/>
              <a:t>연산의 결과인 </a:t>
            </a:r>
            <a:r>
              <a:rPr lang="en-US" altLang="ko-KR" dirty="0" err="1"/>
              <a:t>Rect</a:t>
            </a:r>
            <a:r>
              <a:rPr lang="en-US" altLang="ko-KR" dirty="0"/>
              <a:t> k</a:t>
            </a:r>
            <a:r>
              <a:rPr lang="ko-KR" altLang="en-US" dirty="0"/>
              <a:t>를 바탕으로 빈칸과 바둑알이 있는 칸 여부를 판단하게 된다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667D2-EBBC-4F55-8E74-0B421673A631}"/>
              </a:ext>
            </a:extLst>
          </p:cNvPr>
          <p:cNvSpPr txBox="1"/>
          <p:nvPr/>
        </p:nvSpPr>
        <p:spPr>
          <a:xfrm>
            <a:off x="5555077" y="1071321"/>
            <a:ext cx="352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문에 해당하지 않는 경우 점만 출력하고 다음 점으로 넘어간다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0728F-5326-4D4E-B906-368E28D66FE3}"/>
              </a:ext>
            </a:extLst>
          </p:cNvPr>
          <p:cNvSpPr txBox="1"/>
          <p:nvPr/>
        </p:nvSpPr>
        <p:spPr>
          <a:xfrm>
            <a:off x="3949877" y="4554450"/>
            <a:ext cx="27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blank_area</a:t>
            </a:r>
            <a:r>
              <a:rPr lang="en-US" altLang="ko-KR" dirty="0"/>
              <a:t> &amp; </a:t>
            </a:r>
            <a:r>
              <a:rPr lang="en-US" altLang="ko-KR" dirty="0" err="1"/>
              <a:t>egg_area</a:t>
            </a:r>
            <a:endParaRPr lang="en-US" altLang="ko-KR" dirty="0"/>
          </a:p>
          <a:p>
            <a:r>
              <a:rPr lang="en-US" altLang="ko-KR" dirty="0"/>
              <a:t>==</a:t>
            </a:r>
          </a:p>
          <a:p>
            <a:r>
              <a:rPr lang="en-US" altLang="ko-KR" dirty="0" err="1"/>
              <a:t>egg_area</a:t>
            </a:r>
            <a:r>
              <a:rPr lang="en-US" altLang="ko-KR" dirty="0"/>
              <a:t> </a:t>
            </a:r>
            <a:r>
              <a:rPr lang="ko-KR" altLang="en-US" dirty="0"/>
              <a:t>인 경우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384947-29FB-4F7E-8E3F-E68E2AABA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41" y="4249495"/>
            <a:ext cx="2661359" cy="4377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019935-5B7F-45D3-BDA6-34C74797E7C9}"/>
              </a:ext>
            </a:extLst>
          </p:cNvPr>
          <p:cNvSpPr txBox="1"/>
          <p:nvPr/>
        </p:nvSpPr>
        <p:spPr>
          <a:xfrm>
            <a:off x="792935" y="4829286"/>
            <a:ext cx="2661359" cy="122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 k</a:t>
            </a:r>
            <a:r>
              <a:rPr lang="ko-KR" altLang="en-US" dirty="0"/>
              <a:t>가 바둑알의 영역과 </a:t>
            </a:r>
            <a:r>
              <a:rPr lang="ko-KR" altLang="en-US" dirty="0">
                <a:solidFill>
                  <a:srgbClr val="FF0000"/>
                </a:solidFill>
              </a:rPr>
              <a:t>같다면</a:t>
            </a:r>
            <a:r>
              <a:rPr lang="en-US" altLang="ko-KR" dirty="0"/>
              <a:t>, </a:t>
            </a:r>
            <a:r>
              <a:rPr lang="ko-KR" altLang="en-US" dirty="0"/>
              <a:t>바둑알의 영역이 빈칸의 </a:t>
            </a:r>
            <a:r>
              <a:rPr lang="ko-KR" altLang="en-US" dirty="0">
                <a:solidFill>
                  <a:srgbClr val="FF0000"/>
                </a:solidFill>
              </a:rPr>
              <a:t>영역 내부</a:t>
            </a:r>
            <a:r>
              <a:rPr lang="ko-KR" altLang="en-US" dirty="0"/>
              <a:t>에 존재한다는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136E46-DF66-44B6-9FA2-BF3EE1498432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 flipV="1">
            <a:off x="6726834" y="3920599"/>
            <a:ext cx="2596640" cy="10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686BCAA-6FEC-4FFD-B14A-2B44FC81E618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6726834" y="5016115"/>
            <a:ext cx="2596639" cy="92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202EBA-4EC3-4903-BE32-7FFCFF56181D}"/>
              </a:ext>
            </a:extLst>
          </p:cNvPr>
          <p:cNvSpPr txBox="1"/>
          <p:nvPr/>
        </p:nvSpPr>
        <p:spPr>
          <a:xfrm>
            <a:off x="7110245" y="3977524"/>
            <a:ext cx="15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e.val</a:t>
            </a:r>
            <a:r>
              <a:rPr lang="en-US" altLang="ko-KR" dirty="0"/>
              <a:t>[2] == 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995B-15C7-42FD-B80B-1CEDC1ABC3BF}"/>
              </a:ext>
            </a:extLst>
          </p:cNvPr>
          <p:cNvSpPr txBox="1"/>
          <p:nvPr/>
        </p:nvSpPr>
        <p:spPr>
          <a:xfrm>
            <a:off x="7159266" y="5577954"/>
            <a:ext cx="158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e.val</a:t>
            </a:r>
            <a:r>
              <a:rPr lang="en-US" altLang="ko-KR" dirty="0"/>
              <a:t>[2] == 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DE008-4203-41AD-AFA8-9F97604D7C87}"/>
              </a:ext>
            </a:extLst>
          </p:cNvPr>
          <p:cNvSpPr txBox="1"/>
          <p:nvPr/>
        </p:nvSpPr>
        <p:spPr>
          <a:xfrm>
            <a:off x="11189109" y="3735932"/>
            <a:ext cx="91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 </a:t>
            </a:r>
            <a:r>
              <a:rPr lang="ko-KR" altLang="en-US" dirty="0"/>
              <a:t>출력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D1C325-2A3B-4C38-A305-588E9A928B1C}"/>
              </a:ext>
            </a:extLst>
          </p:cNvPr>
          <p:cNvSpPr txBox="1"/>
          <p:nvPr/>
        </p:nvSpPr>
        <p:spPr>
          <a:xfrm>
            <a:off x="11189109" y="5714081"/>
            <a:ext cx="91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03226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특정 폴더의 모든 이미지 파일 처리하기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CCC80-6832-4007-877D-E6BF04F9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18" y="867642"/>
            <a:ext cx="9280164" cy="3872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4077F-CC7D-4DC2-B1C3-95C3155197BF}"/>
              </a:ext>
            </a:extLst>
          </p:cNvPr>
          <p:cNvSpPr txBox="1"/>
          <p:nvPr/>
        </p:nvSpPr>
        <p:spPr>
          <a:xfrm>
            <a:off x="2005779" y="4926546"/>
            <a:ext cx="7767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접근하려는 폴더의 경로를 </a:t>
            </a:r>
            <a:r>
              <a:rPr lang="en-US" altLang="ko-KR" dirty="0"/>
              <a:t>String </a:t>
            </a:r>
            <a:r>
              <a:rPr lang="ko-KR" altLang="en-US" dirty="0"/>
              <a:t>형태로 저장해 놓고</a:t>
            </a:r>
            <a:r>
              <a:rPr lang="en-US" altLang="ko-KR" dirty="0"/>
              <a:t>, glob() </a:t>
            </a:r>
            <a:r>
              <a:rPr lang="ko-KR" altLang="en-US" dirty="0"/>
              <a:t>함수를 사용하여 폴더 내의 이미지 파일들을 벡터에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 파일의 수 만큼 </a:t>
            </a:r>
            <a:r>
              <a:rPr lang="en-US" altLang="ko-KR" dirty="0" err="1"/>
              <a:t>go_find_eggs</a:t>
            </a:r>
            <a:r>
              <a:rPr lang="en-US" altLang="ko-KR" dirty="0"/>
              <a:t>() </a:t>
            </a:r>
            <a:r>
              <a:rPr lang="ko-KR" altLang="en-US" dirty="0"/>
              <a:t>함수를 수행하면 모든 이미지 파일에 대해 처리를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01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0368040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처리한 이미지 파일들 특정 파일에 각기 다른 이름으로 저장하기 구현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E04D5-4552-4B92-BB56-2E2AF140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22" y="2003849"/>
            <a:ext cx="8031555" cy="184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FFB9A-C03C-4680-AAE1-D4C83F219C6B}"/>
              </a:ext>
            </a:extLst>
          </p:cNvPr>
          <p:cNvSpPr txBox="1"/>
          <p:nvPr/>
        </p:nvSpPr>
        <p:spPr>
          <a:xfrm>
            <a:off x="2344993" y="4100052"/>
            <a:ext cx="7536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output_path</a:t>
            </a:r>
            <a:r>
              <a:rPr lang="en-US" altLang="ko-KR" dirty="0"/>
              <a:t> </a:t>
            </a:r>
            <a:r>
              <a:rPr lang="ko-KR" altLang="en-US" dirty="0"/>
              <a:t>문자열에</a:t>
            </a:r>
            <a:r>
              <a:rPr lang="en-US" altLang="ko-KR" dirty="0"/>
              <a:t>, </a:t>
            </a:r>
            <a:r>
              <a:rPr lang="ko-KR" altLang="en-US" dirty="0"/>
              <a:t>함수의 인자로 넘겨받은 함수의 반복 횟수와</a:t>
            </a:r>
            <a:endParaRPr lang="en-US" altLang="ko-KR" dirty="0"/>
          </a:p>
          <a:p>
            <a:r>
              <a:rPr lang="en-US" altLang="ko-KR" dirty="0"/>
              <a:t>.jpg </a:t>
            </a:r>
            <a:r>
              <a:rPr lang="ko-KR" altLang="en-US" dirty="0"/>
              <a:t>문자열을 포함하여 서로 다른 이미지 파일로 저장되도록 </a:t>
            </a:r>
            <a:r>
              <a:rPr lang="en-US" altLang="ko-KR" dirty="0" err="1"/>
              <a:t>imwrite</a:t>
            </a:r>
            <a:r>
              <a:rPr lang="en-US" altLang="ko-KR" dirty="0"/>
              <a:t>()</a:t>
            </a:r>
            <a:r>
              <a:rPr lang="ko-KR" altLang="en-US" dirty="0"/>
              <a:t>함수에 사용하였다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82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7. </a:t>
            </a:r>
            <a:r>
              <a:rPr lang="ko-KR" altLang="en-US" sz="2400" dirty="0"/>
              <a:t>미흡한 점과 아쉬운 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946354" y="1443841"/>
            <a:ext cx="10299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점을 구하는 반복문에 사각형 검출을 통해 얻어낸 </a:t>
            </a:r>
            <a:r>
              <a:rPr lang="en-US" altLang="ko-KR" dirty="0">
                <a:solidFill>
                  <a:srgbClr val="FF0000"/>
                </a:solidFill>
              </a:rPr>
              <a:t>x, y</a:t>
            </a:r>
            <a:r>
              <a:rPr lang="ko-KR" altLang="en-US" dirty="0">
                <a:solidFill>
                  <a:srgbClr val="FF0000"/>
                </a:solidFill>
              </a:rPr>
              <a:t> 좌표를 바로 사용할 경우 출력에 문제</a:t>
            </a:r>
            <a:r>
              <a:rPr lang="ko-KR" altLang="en-US" dirty="0"/>
              <a:t>가 생기는데 원인을 찾지 못하여 해결을 못함</a:t>
            </a:r>
            <a:r>
              <a:rPr lang="en-US" altLang="ko-KR" dirty="0"/>
              <a:t>. </a:t>
            </a:r>
            <a:r>
              <a:rPr lang="ko-KR" altLang="en-US" dirty="0"/>
              <a:t>좌표를 직접 입력해야 한다는 한계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\b(</a:t>
            </a:r>
            <a:r>
              <a:rPr lang="ko-KR" altLang="en-US" dirty="0"/>
              <a:t>문자열 한 칸 지우기</a:t>
            </a:r>
            <a:r>
              <a:rPr lang="en-US" altLang="ko-KR" dirty="0"/>
              <a:t>) </a:t>
            </a:r>
            <a:r>
              <a:rPr lang="ko-KR" altLang="en-US" dirty="0"/>
              <a:t>입력이 </a:t>
            </a:r>
            <a:r>
              <a:rPr lang="en-US" altLang="ko-KR" dirty="0" err="1">
                <a:solidFill>
                  <a:srgbClr val="FF0000"/>
                </a:solidFill>
              </a:rPr>
              <a:t>fout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방식에서는 작동하지 않아 </a:t>
            </a:r>
            <a:r>
              <a:rPr lang="en-US" altLang="ko-KR" dirty="0" err="1"/>
              <a:t>fout</a:t>
            </a:r>
            <a:r>
              <a:rPr lang="en-US" altLang="ko-KR" dirty="0"/>
              <a:t> </a:t>
            </a:r>
            <a:r>
              <a:rPr lang="ko-KR" altLang="en-US" dirty="0"/>
              <a:t>방식으로 텍스트 파일로 출력하였을 때 </a:t>
            </a:r>
            <a:r>
              <a:rPr lang="en-US" altLang="ko-KR" dirty="0" err="1"/>
              <a:t>cout</a:t>
            </a:r>
            <a:r>
              <a:rPr lang="ko-KR" altLang="en-US" dirty="0"/>
              <a:t>과 같은 결과를 내지 못함</a:t>
            </a:r>
            <a:r>
              <a:rPr lang="en-US" altLang="ko-KR" dirty="0"/>
              <a:t>. </a:t>
            </a:r>
            <a:r>
              <a:rPr lang="en-US" altLang="ko-KR" dirty="0" err="1"/>
              <a:t>fout</a:t>
            </a:r>
            <a:r>
              <a:rPr lang="en-US" altLang="ko-KR" dirty="0"/>
              <a:t> </a:t>
            </a:r>
            <a:r>
              <a:rPr lang="ko-KR" altLang="en-US" dirty="0"/>
              <a:t>에서 문자열 한 칸 지우는 연산을 찾을 수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사용할 수 있는 다른 방식이 존재할 것 같은데</a:t>
            </a:r>
            <a:r>
              <a:rPr lang="en-US" altLang="ko-KR" dirty="0"/>
              <a:t>, </a:t>
            </a:r>
            <a:r>
              <a:rPr lang="ko-KR" altLang="en-US" dirty="0"/>
              <a:t>구현하지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흑백 판단 구현에서 </a:t>
            </a:r>
            <a:r>
              <a:rPr lang="ko-KR" altLang="en-US" dirty="0">
                <a:solidFill>
                  <a:srgbClr val="FF0000"/>
                </a:solidFill>
              </a:rPr>
              <a:t>평균 </a:t>
            </a:r>
            <a:r>
              <a:rPr lang="ko-KR" altLang="en-US" dirty="0" err="1">
                <a:solidFill>
                  <a:srgbClr val="FF0000"/>
                </a:solidFill>
              </a:rPr>
              <a:t>그레이스케일</a:t>
            </a:r>
            <a:r>
              <a:rPr lang="ko-KR" altLang="en-US" dirty="0">
                <a:solidFill>
                  <a:srgbClr val="FF0000"/>
                </a:solidFill>
              </a:rPr>
              <a:t> 값 사용하여 연산하는 것을 활용하지 못함</a:t>
            </a:r>
            <a:r>
              <a:rPr lang="en-US" altLang="ko-KR" dirty="0"/>
              <a:t>. </a:t>
            </a:r>
            <a:r>
              <a:rPr lang="ko-KR" altLang="en-US" dirty="0"/>
              <a:t>숫자의 영향을 적게 받는 </a:t>
            </a:r>
            <a:r>
              <a:rPr lang="en-US" altLang="ko-KR" dirty="0"/>
              <a:t>Point </a:t>
            </a:r>
            <a:r>
              <a:rPr lang="en-US" altLang="ko-KR" dirty="0" err="1"/>
              <a:t>clean_gray</a:t>
            </a:r>
            <a:r>
              <a:rPr lang="en-US" altLang="ko-KR" dirty="0"/>
              <a:t> </a:t>
            </a:r>
            <a:r>
              <a:rPr lang="ko-KR" altLang="en-US" dirty="0"/>
              <a:t>를 사용하는 것이 </a:t>
            </a:r>
            <a:r>
              <a:rPr lang="en-US" altLang="ko-KR" dirty="0"/>
              <a:t>img3, 4, 10</a:t>
            </a:r>
            <a:r>
              <a:rPr lang="ko-KR" altLang="en-US" dirty="0"/>
              <a:t>에 대해서는 문제가 없지만</a:t>
            </a:r>
            <a:r>
              <a:rPr lang="en-US" altLang="ko-KR" dirty="0"/>
              <a:t>, </a:t>
            </a:r>
            <a:r>
              <a:rPr lang="ko-KR" altLang="en-US" dirty="0"/>
              <a:t>또 다른 많은 경우에서는 매우 정확히 동작하지 않을 가능성도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1479754" y="2875002"/>
            <a:ext cx="923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질문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49344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1479754" y="2875002"/>
            <a:ext cx="9232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9235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2AFE-AEDA-43A3-9B26-733CEB23B965}"/>
              </a:ext>
            </a:extLst>
          </p:cNvPr>
          <p:cNvSpPr txBox="1"/>
          <p:nvPr/>
        </p:nvSpPr>
        <p:spPr>
          <a:xfrm>
            <a:off x="2059858" y="856276"/>
            <a:ext cx="8072284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프로젝트 배경지식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바둑알에 대한 정보 얻기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바둑판에 대한 정보 얻기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텍스트로 출력 구현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폴더 내 이미지 읽기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처리한 이미지 폴더로 내보내기</a:t>
            </a:r>
            <a:endParaRPr lang="en-US" altLang="ko-KR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/>
              <a:t>미흡한 점과 아쉬운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2316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프로젝트 이해 배경지식 </a:t>
            </a:r>
            <a:r>
              <a:rPr lang="en-US" altLang="ko-KR" sz="2400" dirty="0"/>
              <a:t>– </a:t>
            </a:r>
            <a:r>
              <a:rPr lang="ko-KR" altLang="en-US" sz="2400" dirty="0"/>
              <a:t>사용한 사각형 영역들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0B610-EA54-40A6-907C-786A2C228BE1}"/>
              </a:ext>
            </a:extLst>
          </p:cNvPr>
          <p:cNvSpPr/>
          <p:nvPr/>
        </p:nvSpPr>
        <p:spPr>
          <a:xfrm>
            <a:off x="2260507" y="2502613"/>
            <a:ext cx="2262433" cy="22247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E5CBF-D88A-4061-8417-3472CA5A83D7}"/>
              </a:ext>
            </a:extLst>
          </p:cNvPr>
          <p:cNvSpPr/>
          <p:nvPr/>
        </p:nvSpPr>
        <p:spPr>
          <a:xfrm>
            <a:off x="2590444" y="2870258"/>
            <a:ext cx="1602557" cy="1489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2260505" y="2466475"/>
            <a:ext cx="2262435" cy="2260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33AE53-D1FA-434D-A889-16C1EB10CC40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3394181" y="1337188"/>
            <a:ext cx="0" cy="449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FB68B-D264-495D-9DDF-E23D50C09689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1041814" y="3583856"/>
            <a:ext cx="4704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1041814" y="1337188"/>
            <a:ext cx="4704733" cy="449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1506A-F771-49B7-97AB-061AA050DA11}"/>
              </a:ext>
            </a:extLst>
          </p:cNvPr>
          <p:cNvSpPr txBox="1"/>
          <p:nvPr/>
        </p:nvSpPr>
        <p:spPr>
          <a:xfrm>
            <a:off x="6076484" y="1993095"/>
            <a:ext cx="520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사각형 </a:t>
            </a:r>
            <a:r>
              <a:rPr lang="en-US" altLang="ko-KR" dirty="0"/>
              <a:t>1 – </a:t>
            </a:r>
            <a:r>
              <a:rPr lang="ko-KR" altLang="en-US" dirty="0"/>
              <a:t>바둑알 </a:t>
            </a:r>
            <a:r>
              <a:rPr lang="ko-KR" altLang="en-US" dirty="0">
                <a:solidFill>
                  <a:srgbClr val="FF0000"/>
                </a:solidFill>
              </a:rPr>
              <a:t>내부의</a:t>
            </a:r>
            <a:r>
              <a:rPr lang="ko-KR" altLang="en-US" dirty="0"/>
              <a:t> 사각형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</a:t>
            </a:r>
            <a:r>
              <a:rPr lang="en-US" altLang="ko-KR" dirty="0"/>
              <a:t>2 – </a:t>
            </a:r>
            <a:r>
              <a:rPr lang="ko-KR" altLang="en-US" dirty="0"/>
              <a:t>바둑알을 </a:t>
            </a:r>
            <a:r>
              <a:rPr lang="ko-KR" altLang="en-US" dirty="0">
                <a:solidFill>
                  <a:srgbClr val="FF0000"/>
                </a:solidFill>
              </a:rPr>
              <a:t>감싸는</a:t>
            </a:r>
            <a:r>
              <a:rPr lang="ko-KR" altLang="en-US" dirty="0"/>
              <a:t> 사각형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사각형 </a:t>
            </a:r>
            <a:r>
              <a:rPr lang="en-US" altLang="ko-KR" dirty="0"/>
              <a:t>3 – </a:t>
            </a:r>
            <a:r>
              <a:rPr lang="ko-KR" altLang="en-US" dirty="0"/>
              <a:t>바둑알을 둘 수 있는 </a:t>
            </a:r>
            <a:r>
              <a:rPr lang="ko-KR" altLang="en-US" dirty="0">
                <a:solidFill>
                  <a:srgbClr val="FF0000"/>
                </a:solidFill>
              </a:rPr>
              <a:t>한 칸의 범위</a:t>
            </a:r>
            <a:r>
              <a:rPr lang="ko-KR" altLang="en-US" dirty="0"/>
              <a:t>를 나타내는 사각형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4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1783989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바둑알 검출하기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F09FE6-44A8-44EA-A0FD-5B703661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8" y="1374948"/>
            <a:ext cx="7702695" cy="4108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AE5B6-3DF4-4FC3-8915-A3B7BF98213B}"/>
              </a:ext>
            </a:extLst>
          </p:cNvPr>
          <p:cNvSpPr txBox="1"/>
          <p:nvPr/>
        </p:nvSpPr>
        <p:spPr>
          <a:xfrm>
            <a:off x="8023814" y="1742207"/>
            <a:ext cx="40653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링크로 받아온 이미지 파일을 읽기</a:t>
            </a:r>
            <a:r>
              <a:rPr lang="en-US" altLang="ko-KR" dirty="0"/>
              <a:t>. </a:t>
            </a:r>
            <a:r>
              <a:rPr lang="ko-KR" altLang="en-US" dirty="0" err="1"/>
              <a:t>허프</a:t>
            </a:r>
            <a:r>
              <a:rPr lang="ko-KR" altLang="en-US" dirty="0"/>
              <a:t> 원 검출을 사용하여 </a:t>
            </a:r>
            <a:r>
              <a:rPr lang="en-US" altLang="ko-KR" dirty="0"/>
              <a:t>circles </a:t>
            </a:r>
            <a:r>
              <a:rPr lang="ko-KR" altLang="en-US" dirty="0"/>
              <a:t>벡터에 모든 원에 대한 정보 저장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원이 잘 검출되지 않고</a:t>
            </a:r>
            <a:r>
              <a:rPr lang="en-US" altLang="ko-KR" dirty="0"/>
              <a:t>, </a:t>
            </a:r>
            <a:r>
              <a:rPr lang="ko-KR" altLang="en-US" dirty="0"/>
              <a:t>큰 원들까지 검출되어 여러 파라미터 값들을 변경하는 데에 시간을 엄청 소비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원의 최소</a:t>
            </a:r>
            <a:r>
              <a:rPr lang="en-US" altLang="ko-KR" dirty="0"/>
              <a:t>, </a:t>
            </a:r>
            <a:r>
              <a:rPr lang="ko-KR" altLang="en-US" dirty="0"/>
              <a:t>최대 반지름 값인 마지막 두 번째 파라미터만 수정하면서 해결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A0844C-7E9D-41EF-A456-755A7EF364C5}"/>
              </a:ext>
            </a:extLst>
          </p:cNvPr>
          <p:cNvSpPr/>
          <p:nvPr/>
        </p:nvSpPr>
        <p:spPr>
          <a:xfrm>
            <a:off x="6862916" y="5093109"/>
            <a:ext cx="766916" cy="314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2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흑백 판단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E0B610-EA54-40A6-907C-786A2C228BE1}"/>
              </a:ext>
            </a:extLst>
          </p:cNvPr>
          <p:cNvSpPr/>
          <p:nvPr/>
        </p:nvSpPr>
        <p:spPr>
          <a:xfrm>
            <a:off x="1739397" y="2335464"/>
            <a:ext cx="2262433" cy="222472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E5CBF-D88A-4061-8417-3472CA5A83D7}"/>
              </a:ext>
            </a:extLst>
          </p:cNvPr>
          <p:cNvSpPr/>
          <p:nvPr/>
        </p:nvSpPr>
        <p:spPr>
          <a:xfrm>
            <a:off x="2069334" y="2703109"/>
            <a:ext cx="1602557" cy="1489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FDDCB5-A615-46D9-A0F8-63F885026D64}"/>
              </a:ext>
            </a:extLst>
          </p:cNvPr>
          <p:cNvSpPr/>
          <p:nvPr/>
        </p:nvSpPr>
        <p:spPr>
          <a:xfrm>
            <a:off x="1739395" y="2299326"/>
            <a:ext cx="2262435" cy="22608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33AE53-D1FA-434D-A889-16C1EB10CC40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2873071" y="1170039"/>
            <a:ext cx="0" cy="4493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2FB68B-D264-495D-9DDF-E23D50C09689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520704" y="3416707"/>
            <a:ext cx="4704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094C9D-F951-485B-98CB-380C87B7D195}"/>
              </a:ext>
            </a:extLst>
          </p:cNvPr>
          <p:cNvSpPr/>
          <p:nvPr/>
        </p:nvSpPr>
        <p:spPr>
          <a:xfrm>
            <a:off x="520704" y="1170039"/>
            <a:ext cx="4704733" cy="44933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5310A-D840-4115-B4CB-1DB198FE6097}"/>
              </a:ext>
            </a:extLst>
          </p:cNvPr>
          <p:cNvSpPr txBox="1"/>
          <p:nvPr/>
        </p:nvSpPr>
        <p:spPr>
          <a:xfrm>
            <a:off x="6096000" y="816077"/>
            <a:ext cx="52012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 내부의 사각형을 구하고</a:t>
            </a:r>
            <a:r>
              <a:rPr lang="en-US" altLang="ko-KR" dirty="0"/>
              <a:t>, </a:t>
            </a:r>
            <a:r>
              <a:rPr lang="ko-KR" altLang="en-US" dirty="0"/>
              <a:t>그 사각형에 포함되는 모든 픽셀들의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값의 평균을 구하려고 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바둑알이 짝수 개일 경우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상위 </a:t>
            </a:r>
            <a:r>
              <a:rPr lang="en-US" altLang="ko-KR" dirty="0"/>
              <a:t>n/2</a:t>
            </a:r>
            <a:r>
              <a:rPr lang="ko-KR" altLang="en-US" dirty="0"/>
              <a:t>개를 백</a:t>
            </a:r>
            <a:r>
              <a:rPr lang="en-US" altLang="ko-KR" dirty="0"/>
              <a:t>, </a:t>
            </a:r>
            <a:r>
              <a:rPr lang="ko-KR" altLang="en-US" dirty="0"/>
              <a:t>나머지를 흑으로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바둑알이 홀수 개일 경우 흑의 선공</a:t>
            </a:r>
            <a:r>
              <a:rPr lang="en-US" altLang="ko-KR" dirty="0"/>
              <a:t>(</a:t>
            </a:r>
            <a:r>
              <a:rPr lang="ko-KR" altLang="en-US" dirty="0"/>
              <a:t>보통 바둑은 흑이 선공이므로</a:t>
            </a:r>
            <a:r>
              <a:rPr lang="en-US" altLang="ko-KR" dirty="0"/>
              <a:t>) </a:t>
            </a:r>
            <a:r>
              <a:rPr lang="ko-KR" altLang="en-US" dirty="0"/>
              <a:t>기준으로</a:t>
            </a:r>
            <a:r>
              <a:rPr lang="en-US" altLang="ko-KR" dirty="0"/>
              <a:t>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하위 </a:t>
            </a:r>
            <a:r>
              <a:rPr lang="en-US" altLang="ko-KR" dirty="0"/>
              <a:t>(n+1)/2</a:t>
            </a:r>
            <a:r>
              <a:rPr lang="ko-KR" altLang="en-US" dirty="0"/>
              <a:t>개를 흑</a:t>
            </a:r>
            <a:r>
              <a:rPr lang="en-US" altLang="ko-KR" dirty="0"/>
              <a:t>, </a:t>
            </a:r>
            <a:r>
              <a:rPr lang="ko-KR" altLang="en-US" dirty="0"/>
              <a:t>나머지를 백으로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평균 </a:t>
            </a:r>
            <a:r>
              <a:rPr lang="ko-KR" altLang="en-US" dirty="0" err="1"/>
              <a:t>그레이스케일</a:t>
            </a:r>
            <a:r>
              <a:rPr lang="ko-KR" altLang="en-US" dirty="0"/>
              <a:t> 값 구하는 데에 실패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사각형을 그려보고 숫자의 영향을 적게 받는 점 </a:t>
            </a:r>
            <a:r>
              <a:rPr lang="en-US" altLang="ko-KR" dirty="0" err="1"/>
              <a:t>clean_gray</a:t>
            </a:r>
            <a:r>
              <a:rPr lang="ko-KR" altLang="en-US" dirty="0"/>
              <a:t>를 생각했음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원의 중심으로부터 내부 사각형의 한 면의 절반 만큼 </a:t>
            </a:r>
            <a:r>
              <a:rPr lang="en-US" altLang="ko-KR" dirty="0"/>
              <a:t>y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방향으로 수직이동한 점이 </a:t>
            </a:r>
            <a:r>
              <a:rPr lang="en-US" altLang="ko-KR" dirty="0" err="1"/>
              <a:t>clean_gray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99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11783989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>
                <a:solidFill>
                  <a:srgbClr val="FF0000"/>
                </a:solidFill>
              </a:rPr>
              <a:t>바둑알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흑백 판단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2263CE-A56A-4483-9387-CD77F6F1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728947"/>
            <a:ext cx="5445809" cy="6027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37BB0-0905-4DF4-9CA3-77A9C0CC24E0}"/>
              </a:ext>
            </a:extLst>
          </p:cNvPr>
          <p:cNvSpPr txBox="1"/>
          <p:nvPr/>
        </p:nvSpPr>
        <p:spPr>
          <a:xfrm>
            <a:off x="5710136" y="738675"/>
            <a:ext cx="630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바둑알의 흑백 정보를 포함하여 담을 </a:t>
            </a:r>
            <a:r>
              <a:rPr lang="en-US" altLang="ko-KR" dirty="0"/>
              <a:t>egg </a:t>
            </a:r>
            <a:r>
              <a:rPr lang="ko-KR" altLang="en-US" dirty="0"/>
              <a:t>벡터 생성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6782A-41D6-4E59-8C97-D6216699692D}"/>
              </a:ext>
            </a:extLst>
          </p:cNvPr>
          <p:cNvSpPr txBox="1"/>
          <p:nvPr/>
        </p:nvSpPr>
        <p:spPr>
          <a:xfrm>
            <a:off x="5710136" y="3517491"/>
            <a:ext cx="6403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 내부에서 숫자의 영향을 적게 받는 점 </a:t>
            </a:r>
            <a:r>
              <a:rPr lang="en-US" altLang="ko-KR" dirty="0"/>
              <a:t>Point clean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 err="1"/>
              <a:t>그레이스케일</a:t>
            </a:r>
            <a:r>
              <a:rPr lang="ko-KR" altLang="en-US" dirty="0"/>
              <a:t> 값을 </a:t>
            </a:r>
            <a:r>
              <a:rPr lang="en-US" altLang="ko-KR" dirty="0"/>
              <a:t>int </a:t>
            </a:r>
            <a:r>
              <a:rPr lang="en-US" altLang="ko-KR" dirty="0" err="1"/>
              <a:t>clean_gray</a:t>
            </a:r>
            <a:r>
              <a:rPr lang="ko-KR" altLang="en-US" dirty="0"/>
              <a:t>값으로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보다 작으면 </a:t>
            </a:r>
            <a:r>
              <a:rPr lang="ko-KR" altLang="en-US" dirty="0" err="1">
                <a:solidFill>
                  <a:srgbClr val="FF0000"/>
                </a:solidFill>
              </a:rPr>
              <a:t>흑돌로</a:t>
            </a:r>
            <a:r>
              <a:rPr lang="ko-KR" altLang="en-US" dirty="0">
                <a:solidFill>
                  <a:srgbClr val="FF0000"/>
                </a:solidFill>
              </a:rPr>
              <a:t> 판단하여 </a:t>
            </a:r>
            <a:r>
              <a:rPr lang="en-US" altLang="ko-KR" dirty="0" err="1">
                <a:solidFill>
                  <a:srgbClr val="FF0000"/>
                </a:solidFill>
              </a:rPr>
              <a:t>val</a:t>
            </a:r>
            <a:r>
              <a:rPr lang="en-US" altLang="ko-KR" dirty="0">
                <a:solidFill>
                  <a:srgbClr val="FF0000"/>
                </a:solidFill>
              </a:rPr>
              <a:t>[2]</a:t>
            </a:r>
            <a:r>
              <a:rPr lang="ko-KR" altLang="en-US" dirty="0">
                <a:solidFill>
                  <a:srgbClr val="FF0000"/>
                </a:solidFill>
              </a:rPr>
              <a:t>값에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>
                <a:solidFill>
                  <a:srgbClr val="FF0000"/>
                </a:solidFill>
              </a:rPr>
              <a:t>128</a:t>
            </a:r>
            <a:r>
              <a:rPr lang="ko-KR" altLang="en-US" dirty="0">
                <a:solidFill>
                  <a:srgbClr val="FF0000"/>
                </a:solidFill>
              </a:rPr>
              <a:t>보다 크면 </a:t>
            </a:r>
            <a:r>
              <a:rPr lang="ko-KR" altLang="en-US" dirty="0" err="1">
                <a:solidFill>
                  <a:srgbClr val="FF0000"/>
                </a:solidFill>
              </a:rPr>
              <a:t>백돌로</a:t>
            </a:r>
            <a:r>
              <a:rPr lang="ko-KR" altLang="en-US" dirty="0">
                <a:solidFill>
                  <a:srgbClr val="FF0000"/>
                </a:solidFill>
              </a:rPr>
              <a:t> 판단하여 </a:t>
            </a:r>
            <a:r>
              <a:rPr lang="en-US" altLang="ko-KR" dirty="0" err="1">
                <a:solidFill>
                  <a:srgbClr val="FF0000"/>
                </a:solidFill>
              </a:rPr>
              <a:t>val</a:t>
            </a:r>
            <a:r>
              <a:rPr lang="en-US" altLang="ko-KR" dirty="0">
                <a:solidFill>
                  <a:srgbClr val="FF0000"/>
                </a:solidFill>
              </a:rPr>
              <a:t>[2]</a:t>
            </a:r>
            <a:r>
              <a:rPr lang="ko-KR" altLang="en-US" dirty="0">
                <a:solidFill>
                  <a:srgbClr val="FF0000"/>
                </a:solidFill>
              </a:rPr>
              <a:t>값에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부여한다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[0]</a:t>
            </a:r>
            <a:r>
              <a:rPr lang="ko-KR" altLang="en-US" dirty="0"/>
              <a:t>에는 원의 </a:t>
            </a:r>
            <a:r>
              <a:rPr lang="en-US" altLang="ko-KR" dirty="0"/>
              <a:t>x</a:t>
            </a:r>
            <a:r>
              <a:rPr lang="ko-KR" altLang="en-US" dirty="0"/>
              <a:t>좌표에서 반지름 길이를 뺀 값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[1]</a:t>
            </a:r>
            <a:r>
              <a:rPr lang="ko-KR" altLang="en-US" dirty="0"/>
              <a:t>에는 원의 </a:t>
            </a:r>
            <a:r>
              <a:rPr lang="en-US" altLang="ko-KR" dirty="0"/>
              <a:t>y</a:t>
            </a:r>
            <a:r>
              <a:rPr lang="ko-KR" altLang="en-US" dirty="0"/>
              <a:t>좌표에서 반지름 길이를 뺀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원을 감싸는 사각형을 그리기 위한 준비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DD953-3DC3-4BE0-987A-FA1874328807}"/>
              </a:ext>
            </a:extLst>
          </p:cNvPr>
          <p:cNvSpPr txBox="1"/>
          <p:nvPr/>
        </p:nvSpPr>
        <p:spPr>
          <a:xfrm>
            <a:off x="5710136" y="2404861"/>
            <a:ext cx="616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바둑알 내부의 사각형 정보인데</a:t>
            </a:r>
            <a:r>
              <a:rPr lang="en-US" altLang="ko-KR" dirty="0"/>
              <a:t>, </a:t>
            </a:r>
            <a:r>
              <a:rPr lang="ko-KR" altLang="en-US" dirty="0"/>
              <a:t>위에서 설명했듯이 사용하는 데에 실패함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7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>
                <a:solidFill>
                  <a:srgbClr val="FF0000"/>
                </a:solidFill>
              </a:rPr>
              <a:t>바둑판</a:t>
            </a:r>
            <a:r>
              <a:rPr lang="ko-KR" altLang="en-US" sz="2400" dirty="0"/>
              <a:t>에 대한 정보 얻기 </a:t>
            </a:r>
            <a:r>
              <a:rPr lang="en-US" altLang="ko-KR" sz="2400" dirty="0"/>
              <a:t>– </a:t>
            </a:r>
            <a:r>
              <a:rPr lang="ko-KR" altLang="en-US" sz="2400" dirty="0"/>
              <a:t>바둑판의 네 꼭지점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300E90-EFB4-4A0D-BB8D-FF27445D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5" y="1123495"/>
            <a:ext cx="6176257" cy="5129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6735096" y="3688405"/>
            <a:ext cx="508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외곽선 검출과 근사화를 통해서 바둑판 사각형의 네 꼭지점 좌표 구하기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9DDD9-2A9E-41FF-B2F8-1FCC23353615}"/>
              </a:ext>
            </a:extLst>
          </p:cNvPr>
          <p:cNvSpPr txBox="1"/>
          <p:nvPr/>
        </p:nvSpPr>
        <p:spPr>
          <a:xfrm>
            <a:off x="6735096" y="4900061"/>
            <a:ext cx="499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 꼭지점을 출력하여 확인해 보았다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5C4BB-2C37-41BD-8A6C-A086D97C721D}"/>
              </a:ext>
            </a:extLst>
          </p:cNvPr>
          <p:cNvSpPr txBox="1"/>
          <p:nvPr/>
        </p:nvSpPr>
        <p:spPr>
          <a:xfrm>
            <a:off x="6735096" y="1123495"/>
            <a:ext cx="4994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초기에는 마우스 클릭 이벤트로 좌표를 얻는 방식으로 사각형의 네 좌표를 구했는데</a:t>
            </a:r>
            <a:r>
              <a:rPr lang="en-US" altLang="ko-KR" dirty="0"/>
              <a:t>, </a:t>
            </a:r>
            <a:r>
              <a:rPr lang="ko-KR" altLang="en-US" dirty="0"/>
              <a:t>이후 외곽선 검출 방법으로 사각형을 검출해서 바둑판을 검출하는 방식을 추가했다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마우스로 검출한 사각형 꼭지점은</a:t>
            </a:r>
            <a:br>
              <a:rPr lang="en-US" altLang="ko-KR" dirty="0"/>
            </a:br>
            <a:r>
              <a:rPr lang="en-US" altLang="ko-KR" dirty="0"/>
              <a:t>(33,33), (33, 467), (467, 33), (467, 467)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43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>
                <a:solidFill>
                  <a:srgbClr val="FF0000"/>
                </a:solidFill>
              </a:rPr>
              <a:t>바둑판</a:t>
            </a:r>
            <a:r>
              <a:rPr lang="ko-KR" altLang="en-US" sz="2400" dirty="0"/>
              <a:t>에 대한 정보 얻기</a:t>
            </a:r>
            <a:r>
              <a:rPr lang="en-US" altLang="ko-KR" sz="2400" dirty="0"/>
              <a:t> – </a:t>
            </a:r>
            <a:r>
              <a:rPr lang="ko-KR" altLang="en-US" sz="2400" dirty="0"/>
              <a:t>바둑판의 모든 빈칸</a:t>
            </a:r>
            <a:r>
              <a:rPr lang="en-US" altLang="ko-KR" sz="2400" dirty="0"/>
              <a:t>(</a:t>
            </a:r>
            <a:r>
              <a:rPr lang="ko-KR" altLang="en-US" sz="2400" dirty="0"/>
              <a:t>점</a:t>
            </a:r>
            <a:r>
              <a:rPr lang="en-US" altLang="ko-KR" sz="2400" dirty="0"/>
              <a:t>)</a:t>
            </a:r>
            <a:r>
              <a:rPr lang="ko-KR" altLang="en-US" sz="2400" dirty="0"/>
              <a:t>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6489289" y="971651"/>
            <a:ext cx="5083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위에서 구한 </a:t>
            </a:r>
            <a:r>
              <a:rPr lang="en-US" altLang="ko-KR" dirty="0" err="1"/>
              <a:t>fx</a:t>
            </a:r>
            <a:r>
              <a:rPr lang="en-US" altLang="ko-KR" dirty="0"/>
              <a:t> </a:t>
            </a:r>
            <a:r>
              <a:rPr lang="ko-KR" altLang="en-US" dirty="0"/>
              <a:t>값과 </a:t>
            </a:r>
            <a:r>
              <a:rPr lang="en-US" altLang="ko-KR" dirty="0" err="1"/>
              <a:t>ly</a:t>
            </a:r>
            <a:r>
              <a:rPr lang="en-US" altLang="ko-KR" dirty="0"/>
              <a:t> </a:t>
            </a:r>
            <a:r>
              <a:rPr lang="ko-KR" altLang="en-US" dirty="0"/>
              <a:t>값을 사용하면 완벽하게 작동되지 않아</a:t>
            </a:r>
            <a:r>
              <a:rPr lang="en-US" altLang="ko-KR" dirty="0"/>
              <a:t>, 467</a:t>
            </a:r>
            <a:r>
              <a:rPr lang="ko-KR" altLang="en-US" dirty="0"/>
              <a:t>과 </a:t>
            </a:r>
            <a:r>
              <a:rPr lang="en-US" altLang="ko-KR" dirty="0"/>
              <a:t>33</a:t>
            </a:r>
            <a:r>
              <a:rPr lang="ko-KR" altLang="en-US" dirty="0"/>
              <a:t>을 직접 사용했다</a:t>
            </a:r>
            <a:r>
              <a:rPr lang="en-US" altLang="ko-KR" dirty="0"/>
              <a:t>. </a:t>
            </a:r>
            <a:r>
              <a:rPr lang="ko-KR" altLang="en-US" dirty="0"/>
              <a:t>이 점은 해결을 못했다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78FC1A-B51A-4160-8865-89D7A543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6" y="944087"/>
            <a:ext cx="5769301" cy="3313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9D6DE-B121-4888-9ADE-19AD2AEC397D}"/>
              </a:ext>
            </a:extLst>
          </p:cNvPr>
          <p:cNvSpPr txBox="1"/>
          <p:nvPr/>
        </p:nvSpPr>
        <p:spPr>
          <a:xfrm>
            <a:off x="228376" y="5055176"/>
            <a:ext cx="83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점마다 두 개의 값을 저장할 수 있는 </a:t>
            </a:r>
            <a:r>
              <a:rPr lang="en-US" altLang="ko-KR" dirty="0"/>
              <a:t>dot </a:t>
            </a:r>
            <a:r>
              <a:rPr lang="ko-KR" altLang="en-US" dirty="0"/>
              <a:t>벡터를 생성하였고</a:t>
            </a:r>
            <a:r>
              <a:rPr lang="en-US" altLang="ko-KR" dirty="0"/>
              <a:t>, (33,33)</a:t>
            </a:r>
            <a:r>
              <a:rPr lang="ko-KR" altLang="en-US" dirty="0"/>
              <a:t>에서 시작하여 </a:t>
            </a:r>
            <a:r>
              <a:rPr lang="en-US" altLang="ko-KR" dirty="0"/>
              <a:t>(467,467)</a:t>
            </a:r>
            <a:r>
              <a:rPr lang="ko-KR" altLang="en-US" dirty="0"/>
              <a:t>까지 한 칸의 길이 만큼 더하면서 각 점을 </a:t>
            </a:r>
            <a:r>
              <a:rPr lang="en-US" altLang="ko-KR" dirty="0"/>
              <a:t>dot </a:t>
            </a:r>
            <a:r>
              <a:rPr lang="ko-KR" altLang="en-US" dirty="0"/>
              <a:t>벡터에 저장하였다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4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F7276-B00C-4B31-9B50-C8EECA2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3" y="101174"/>
            <a:ext cx="9587845" cy="5798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지금까지 얻어낸 정보들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1EF3B-92C4-445D-BE4A-43D0095CFE73}"/>
              </a:ext>
            </a:extLst>
          </p:cNvPr>
          <p:cNvSpPr txBox="1"/>
          <p:nvPr/>
        </p:nvSpPr>
        <p:spPr>
          <a:xfrm>
            <a:off x="727586" y="2158748"/>
            <a:ext cx="10736828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/>
              <a:t>바둑알을 감싸는 사각형의 왼쪽 위 꼭지점</a:t>
            </a:r>
            <a:r>
              <a:rPr lang="en-US" altLang="ko-KR" sz="2800" dirty="0"/>
              <a:t>-&gt; </a:t>
            </a:r>
            <a:r>
              <a:rPr lang="en-US" altLang="ko-KR" sz="2800" dirty="0">
                <a:solidFill>
                  <a:srgbClr val="FF0000"/>
                </a:solidFill>
              </a:rPr>
              <a:t>vector&lt;Vec3f&gt; egg</a:t>
            </a:r>
          </a:p>
          <a:p>
            <a:pPr>
              <a:lnSpc>
                <a:spcPct val="200000"/>
              </a:lnSpc>
            </a:pPr>
            <a:r>
              <a:rPr lang="ko-KR" altLang="en-US" sz="2800" dirty="0"/>
              <a:t>바둑알의 흑백 여부 </a:t>
            </a:r>
            <a:r>
              <a:rPr lang="en-US" altLang="ko-KR" sz="2800" dirty="0"/>
              <a:t>-&gt; </a:t>
            </a:r>
            <a:r>
              <a:rPr lang="en-US" altLang="ko-KR" sz="2800" dirty="0" err="1">
                <a:solidFill>
                  <a:srgbClr val="FF0000"/>
                </a:solidFill>
              </a:rPr>
              <a:t>egg.val</a:t>
            </a:r>
            <a:r>
              <a:rPr lang="en-US" altLang="ko-KR" sz="2800" dirty="0">
                <a:solidFill>
                  <a:srgbClr val="FF0000"/>
                </a:solidFill>
              </a:rPr>
              <a:t>[2]</a:t>
            </a:r>
          </a:p>
          <a:p>
            <a:pPr>
              <a:lnSpc>
                <a:spcPct val="200000"/>
              </a:lnSpc>
            </a:pPr>
            <a:r>
              <a:rPr lang="ko-KR" altLang="en-US" sz="2800" dirty="0"/>
              <a:t>바둑알이 위치할 수 있는 바둑판의 점들 </a:t>
            </a:r>
            <a:r>
              <a:rPr lang="en-US" altLang="ko-KR" sz="2800" dirty="0"/>
              <a:t>-&gt; </a:t>
            </a:r>
            <a:r>
              <a:rPr lang="en-US" altLang="ko-KR" sz="2800" dirty="0">
                <a:solidFill>
                  <a:srgbClr val="FF0000"/>
                </a:solidFill>
              </a:rPr>
              <a:t>vector&lt;Vec2i&gt; dot</a:t>
            </a:r>
          </a:p>
        </p:txBody>
      </p:sp>
    </p:spTree>
    <p:extLst>
      <p:ext uri="{BB962C8B-B14F-4D97-AF65-F5344CB8AC3E}">
        <p14:creationId xmlns:p14="http://schemas.microsoft.com/office/powerpoint/2010/main" val="69950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971</Words>
  <Application>Microsoft Office PowerPoint</Application>
  <PresentationFormat>와이드스크린</PresentationFormat>
  <Paragraphs>112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바둑알 검출 프로그램</vt:lpstr>
      <vt:lpstr>목차</vt:lpstr>
      <vt:lpstr>1. 프로젝트 이해 배경지식 – 사용한 사각형 영역들</vt:lpstr>
      <vt:lpstr>2. 바둑알에 대한 정보 얻기 – 바둑알 검출하기</vt:lpstr>
      <vt:lpstr>2. 바둑알에 대한 정보 얻기 – 흑백 판단</vt:lpstr>
      <vt:lpstr>2. 바둑알에 대한 정보 얻기 – 흑백 판단</vt:lpstr>
      <vt:lpstr>3. 바둑판에 대한 정보 얻기 – 바둑판의 네 꼭지점</vt:lpstr>
      <vt:lpstr>3. 바둑판에 대한 정보 얻기 – 바둑판의 모든 빈칸(점)들</vt:lpstr>
      <vt:lpstr>지금까지 얻어낸 정보들</vt:lpstr>
      <vt:lpstr>4. 점과 흑백 구분하여 출력 구현</vt:lpstr>
      <vt:lpstr>4. 점과 흑백 구분하여 출력 구현</vt:lpstr>
      <vt:lpstr>4. 점과 흑백 구분하여 출력 구현</vt:lpstr>
      <vt:lpstr>5. 특정 폴더의 모든 이미지 파일 처리하기 구현</vt:lpstr>
      <vt:lpstr>6. 처리한 이미지 파일들 특정 파일에 각기 다른 이름으로 저장하기 구현 </vt:lpstr>
      <vt:lpstr>7. 미흡한 점과 아쉬운 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바둑알 검출 프로그램</dc:title>
  <dc:creator>김신영 (컴퓨터과학과)</dc:creator>
  <cp:lastModifiedBy>김신영 (컴퓨터과학과)</cp:lastModifiedBy>
  <cp:revision>59</cp:revision>
  <dcterms:created xsi:type="dcterms:W3CDTF">2021-05-28T15:07:22Z</dcterms:created>
  <dcterms:modified xsi:type="dcterms:W3CDTF">2022-02-07T03:39:23Z</dcterms:modified>
</cp:coreProperties>
</file>