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9" r:id="rId3"/>
    <p:sldId id="270" r:id="rId4"/>
    <p:sldId id="278" r:id="rId5"/>
    <p:sldId id="279" r:id="rId6"/>
    <p:sldId id="280" r:id="rId7"/>
    <p:sldId id="272" r:id="rId8"/>
    <p:sldId id="271" r:id="rId9"/>
    <p:sldId id="273" r:id="rId10"/>
    <p:sldId id="281" r:id="rId11"/>
    <p:sldId id="282" r:id="rId12"/>
    <p:sldId id="295" r:id="rId13"/>
    <p:sldId id="286" r:id="rId14"/>
    <p:sldId id="288" r:id="rId15"/>
    <p:sldId id="289" r:id="rId16"/>
    <p:sldId id="291" r:id="rId17"/>
    <p:sldId id="274" r:id="rId18"/>
    <p:sldId id="292" r:id="rId19"/>
    <p:sldId id="276" r:id="rId20"/>
    <p:sldId id="277" r:id="rId21"/>
    <p:sldId id="293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9" autoAdjust="0"/>
  </p:normalViewPr>
  <p:slideViewPr>
    <p:cSldViewPr>
      <p:cViewPr varScale="1">
        <p:scale>
          <a:sx n="118" d="100"/>
          <a:sy n="118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75DF79FC-FDC0-2445-8536-7D0866BC08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8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15D669F-93FD-534D-B544-48B05D724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Mass Storage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0 - Striping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spread data over disks?</a:t>
            </a:r>
          </a:p>
          <a:p>
            <a:r>
              <a:rPr lang="en-US"/>
              <a:t>Place interleaved chunks of data on separate disk</a:t>
            </a:r>
          </a:p>
          <a:p>
            <a:r>
              <a:rPr lang="en-US"/>
              <a:t>Advantage:  Parallel I/O</a:t>
            </a:r>
          </a:p>
          <a:p>
            <a:pPr lvl="1"/>
            <a:r>
              <a:rPr lang="en-US"/>
              <a:t>High I/O request rate  OR</a:t>
            </a:r>
          </a:p>
          <a:p>
            <a:pPr lvl="1"/>
            <a:r>
              <a:rPr lang="en-US"/>
              <a:t>High data transfer capacity</a:t>
            </a:r>
          </a:p>
        </p:txBody>
      </p:sp>
      <p:grpSp>
        <p:nvGrpSpPr>
          <p:cNvPr id="626697" name="Group 9"/>
          <p:cNvGrpSpPr>
            <a:grpSpLocks/>
          </p:cNvGrpSpPr>
          <p:nvPr/>
        </p:nvGrpSpPr>
        <p:grpSpPr bwMode="auto">
          <a:xfrm>
            <a:off x="762000" y="4876800"/>
            <a:ext cx="1447800" cy="914400"/>
            <a:chOff x="480" y="3072"/>
            <a:chExt cx="912" cy="576"/>
          </a:xfrm>
        </p:grpSpPr>
        <p:sp>
          <p:nvSpPr>
            <p:cNvPr id="626692" name="Oval 4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693" name="Oval 5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694" name="Line 6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696" name="Line 8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6698" name="Text Box 10"/>
          <p:cNvSpPr txBox="1">
            <a:spLocks noChangeArrowheads="1"/>
          </p:cNvSpPr>
          <p:nvPr/>
        </p:nvSpPr>
        <p:spPr bwMode="auto">
          <a:xfrm>
            <a:off x="914400" y="5181600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0, 4, 8, 12…</a:t>
            </a:r>
          </a:p>
        </p:txBody>
      </p: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2743200" y="4876800"/>
            <a:ext cx="1447800" cy="914400"/>
            <a:chOff x="480" y="3072"/>
            <a:chExt cx="912" cy="576"/>
          </a:xfrm>
        </p:grpSpPr>
        <p:sp>
          <p:nvSpPr>
            <p:cNvPr id="626700" name="Oval 12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1" name="Oval 13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2" name="Line 14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3" name="Line 15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2895600" y="5181600"/>
            <a:ext cx="1149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1, 5, 9, 13…</a:t>
            </a:r>
          </a:p>
        </p:txBody>
      </p:sp>
      <p:grpSp>
        <p:nvGrpSpPr>
          <p:cNvPr id="626705" name="Group 17"/>
          <p:cNvGrpSpPr>
            <a:grpSpLocks/>
          </p:cNvGrpSpPr>
          <p:nvPr/>
        </p:nvGrpSpPr>
        <p:grpSpPr bwMode="auto">
          <a:xfrm>
            <a:off x="4648200" y="4876800"/>
            <a:ext cx="1447800" cy="914400"/>
            <a:chOff x="480" y="3072"/>
            <a:chExt cx="912" cy="576"/>
          </a:xfrm>
        </p:grpSpPr>
        <p:sp>
          <p:nvSpPr>
            <p:cNvPr id="626706" name="Oval 18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7" name="Oval 19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8" name="Line 20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09" name="Line 21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6710" name="Text Box 22"/>
          <p:cNvSpPr txBox="1">
            <a:spLocks noChangeArrowheads="1"/>
          </p:cNvSpPr>
          <p:nvPr/>
        </p:nvSpPr>
        <p:spPr bwMode="auto">
          <a:xfrm>
            <a:off x="4800600" y="5181600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2, 6, 10, 14…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6629400" y="4876800"/>
            <a:ext cx="1447800" cy="914400"/>
            <a:chOff x="480" y="3072"/>
            <a:chExt cx="912" cy="576"/>
          </a:xfrm>
        </p:grpSpPr>
        <p:sp>
          <p:nvSpPr>
            <p:cNvPr id="626712" name="Oval 24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14" name="Line 26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715" name="Line 27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6716" name="Text Box 28"/>
          <p:cNvSpPr txBox="1">
            <a:spLocks noChangeArrowheads="1"/>
          </p:cNvSpPr>
          <p:nvPr/>
        </p:nvSpPr>
        <p:spPr bwMode="auto">
          <a:xfrm>
            <a:off x="6781800" y="5181600"/>
            <a:ext cx="1247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3, 7, 11, 15…</a:t>
            </a:r>
          </a:p>
        </p:txBody>
      </p:sp>
      <p:sp>
        <p:nvSpPr>
          <p:cNvPr id="626717" name="Text Box 29"/>
          <p:cNvSpPr txBox="1">
            <a:spLocks noChangeArrowheads="1"/>
          </p:cNvSpPr>
          <p:nvPr/>
        </p:nvSpPr>
        <p:spPr bwMode="auto">
          <a:xfrm>
            <a:off x="3959225" y="59801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RAID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Lost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Disk failure?</a:t>
            </a:r>
          </a:p>
          <a:p>
            <a:pPr>
              <a:lnSpc>
                <a:spcPct val="90000"/>
              </a:lnSpc>
            </a:pPr>
            <a:r>
              <a:rPr lang="en-US" sz="2400"/>
              <a:t>Can recovery from backup but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recent changes are lost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Replacement of disk and restoration = downtime</a:t>
            </a:r>
          </a:p>
          <a:p>
            <a:pPr>
              <a:lnSpc>
                <a:spcPct val="90000"/>
              </a:lnSpc>
            </a:pPr>
            <a:r>
              <a:rPr lang="en-US" sz="2400"/>
              <a:t>Multiple disks increase chance of failure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disks each have MTTF of 20,000 hours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RAID with 4 disk have MTTF of 5,000 hours</a:t>
            </a:r>
          </a:p>
          <a:p>
            <a:pPr>
              <a:lnSpc>
                <a:spcPct val="90000"/>
              </a:lnSpc>
            </a:pPr>
            <a:r>
              <a:rPr lang="en-US" sz="240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Mirror data on multiple disks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one disk fails, you can continue operation</a:t>
            </a:r>
          </a:p>
          <a:p>
            <a:pPr>
              <a:lnSpc>
                <a:spcPct val="90000"/>
              </a:lnSpc>
            </a:pPr>
            <a:r>
              <a:rPr lang="en-US" sz="2400"/>
              <a:t>Reads can be serviced by disk with minimum seek/latency</a:t>
            </a:r>
          </a:p>
          <a:p>
            <a:pPr>
              <a:lnSpc>
                <a:spcPct val="90000"/>
              </a:lnSpc>
            </a:pPr>
            <a:r>
              <a:rPr lang="en-US" sz="2400"/>
              <a:t>Writes must be performed to all copies (in parallel)</a:t>
            </a:r>
          </a:p>
        </p:txBody>
      </p:sp>
      <p:grpSp>
        <p:nvGrpSpPr>
          <p:cNvPr id="627823" name="Group 111"/>
          <p:cNvGrpSpPr>
            <a:grpSpLocks/>
          </p:cNvGrpSpPr>
          <p:nvPr/>
        </p:nvGrpSpPr>
        <p:grpSpPr bwMode="auto">
          <a:xfrm>
            <a:off x="320675" y="5816600"/>
            <a:ext cx="885825" cy="454025"/>
            <a:chOff x="202" y="3666"/>
            <a:chExt cx="558" cy="286"/>
          </a:xfrm>
        </p:grpSpPr>
        <p:grpSp>
          <p:nvGrpSpPr>
            <p:cNvPr id="627716" name="Group 4"/>
            <p:cNvGrpSpPr>
              <a:grpSpLocks/>
            </p:cNvGrpSpPr>
            <p:nvPr/>
          </p:nvGrpSpPr>
          <p:grpSpPr bwMode="auto">
            <a:xfrm>
              <a:off x="205" y="3666"/>
              <a:ext cx="543" cy="286"/>
              <a:chOff x="480" y="3072"/>
              <a:chExt cx="912" cy="576"/>
            </a:xfrm>
          </p:grpSpPr>
          <p:sp>
            <p:nvSpPr>
              <p:cNvPr id="627717" name="Oval 5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18" name="Oval 6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19" name="Line 7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720" name="Line 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7721" name="Text Box 9"/>
            <p:cNvSpPr txBox="1">
              <a:spLocks noChangeArrowheads="1"/>
            </p:cNvSpPr>
            <p:nvPr/>
          </p:nvSpPr>
          <p:spPr bwMode="auto">
            <a:xfrm>
              <a:off x="202" y="3712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0,4,8,12…</a:t>
              </a:r>
            </a:p>
          </p:txBody>
        </p:sp>
      </p:grpSp>
      <p:grpSp>
        <p:nvGrpSpPr>
          <p:cNvPr id="627824" name="Group 112"/>
          <p:cNvGrpSpPr>
            <a:grpSpLocks/>
          </p:cNvGrpSpPr>
          <p:nvPr/>
        </p:nvGrpSpPr>
        <p:grpSpPr bwMode="auto">
          <a:xfrm>
            <a:off x="1293813" y="5816600"/>
            <a:ext cx="885825" cy="454025"/>
            <a:chOff x="815" y="3667"/>
            <a:chExt cx="558" cy="286"/>
          </a:xfrm>
        </p:grpSpPr>
        <p:sp>
          <p:nvSpPr>
            <p:cNvPr id="627745" name="Text Box 33"/>
            <p:cNvSpPr txBox="1">
              <a:spLocks noChangeArrowheads="1"/>
            </p:cNvSpPr>
            <p:nvPr/>
          </p:nvSpPr>
          <p:spPr bwMode="auto">
            <a:xfrm>
              <a:off x="815" y="3720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1,5,9,13…</a:t>
              </a:r>
            </a:p>
          </p:txBody>
        </p:sp>
        <p:grpSp>
          <p:nvGrpSpPr>
            <p:cNvPr id="627808" name="Group 96"/>
            <p:cNvGrpSpPr>
              <a:grpSpLocks/>
            </p:cNvGrpSpPr>
            <p:nvPr/>
          </p:nvGrpSpPr>
          <p:grpSpPr bwMode="auto">
            <a:xfrm>
              <a:off x="829" y="3667"/>
              <a:ext cx="543" cy="286"/>
              <a:chOff x="480" y="3072"/>
              <a:chExt cx="912" cy="576"/>
            </a:xfrm>
          </p:grpSpPr>
          <p:sp>
            <p:nvSpPr>
              <p:cNvPr id="627809" name="Oval 9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0" name="Oval 98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1" name="Line 99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2" name="Line 100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7825" name="Group 113"/>
          <p:cNvGrpSpPr>
            <a:grpSpLocks/>
          </p:cNvGrpSpPr>
          <p:nvPr/>
        </p:nvGrpSpPr>
        <p:grpSpPr bwMode="auto">
          <a:xfrm>
            <a:off x="2301875" y="5816600"/>
            <a:ext cx="969963" cy="454025"/>
            <a:chOff x="1461" y="3667"/>
            <a:chExt cx="611" cy="286"/>
          </a:xfrm>
        </p:grpSpPr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1461" y="3725"/>
              <a:ext cx="6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2,6,10,14…</a:t>
              </a:r>
            </a:p>
          </p:txBody>
        </p:sp>
        <p:grpSp>
          <p:nvGrpSpPr>
            <p:cNvPr id="627813" name="Group 101"/>
            <p:cNvGrpSpPr>
              <a:grpSpLocks/>
            </p:cNvGrpSpPr>
            <p:nvPr/>
          </p:nvGrpSpPr>
          <p:grpSpPr bwMode="auto">
            <a:xfrm>
              <a:off x="1479" y="3667"/>
              <a:ext cx="543" cy="286"/>
              <a:chOff x="480" y="3072"/>
              <a:chExt cx="912" cy="576"/>
            </a:xfrm>
          </p:grpSpPr>
          <p:sp>
            <p:nvSpPr>
              <p:cNvPr id="627814" name="Oval 102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5" name="Oval 103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6" name="Line 104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17" name="Line 105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7826" name="Group 114"/>
          <p:cNvGrpSpPr>
            <a:grpSpLocks/>
          </p:cNvGrpSpPr>
          <p:nvPr/>
        </p:nvGrpSpPr>
        <p:grpSpPr bwMode="auto">
          <a:xfrm>
            <a:off x="3333750" y="5816600"/>
            <a:ext cx="969963" cy="454025"/>
            <a:chOff x="2116" y="3667"/>
            <a:chExt cx="611" cy="286"/>
          </a:xfrm>
        </p:grpSpPr>
        <p:sp>
          <p:nvSpPr>
            <p:cNvPr id="627757" name="Text Box 45"/>
            <p:cNvSpPr txBox="1">
              <a:spLocks noChangeArrowheads="1"/>
            </p:cNvSpPr>
            <p:nvPr/>
          </p:nvSpPr>
          <p:spPr bwMode="auto">
            <a:xfrm>
              <a:off x="2116" y="3720"/>
              <a:ext cx="6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3,7,11,15…</a:t>
              </a:r>
            </a:p>
          </p:txBody>
        </p:sp>
        <p:grpSp>
          <p:nvGrpSpPr>
            <p:cNvPr id="627818" name="Group 106"/>
            <p:cNvGrpSpPr>
              <a:grpSpLocks/>
            </p:cNvGrpSpPr>
            <p:nvPr/>
          </p:nvGrpSpPr>
          <p:grpSpPr bwMode="auto">
            <a:xfrm>
              <a:off x="2145" y="3667"/>
              <a:ext cx="543" cy="286"/>
              <a:chOff x="480" y="3072"/>
              <a:chExt cx="912" cy="576"/>
            </a:xfrm>
          </p:grpSpPr>
          <p:sp>
            <p:nvSpPr>
              <p:cNvPr id="627819" name="Oval 10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20" name="Oval 108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21" name="Line 109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22" name="Line 110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7827" name="Group 115"/>
          <p:cNvGrpSpPr>
            <a:grpSpLocks/>
          </p:cNvGrpSpPr>
          <p:nvPr/>
        </p:nvGrpSpPr>
        <p:grpSpPr bwMode="auto">
          <a:xfrm>
            <a:off x="4521200" y="5816600"/>
            <a:ext cx="885825" cy="454025"/>
            <a:chOff x="202" y="3666"/>
            <a:chExt cx="558" cy="286"/>
          </a:xfrm>
        </p:grpSpPr>
        <p:grpSp>
          <p:nvGrpSpPr>
            <p:cNvPr id="627828" name="Group 116"/>
            <p:cNvGrpSpPr>
              <a:grpSpLocks/>
            </p:cNvGrpSpPr>
            <p:nvPr/>
          </p:nvGrpSpPr>
          <p:grpSpPr bwMode="auto">
            <a:xfrm>
              <a:off x="205" y="3666"/>
              <a:ext cx="543" cy="286"/>
              <a:chOff x="480" y="3072"/>
              <a:chExt cx="912" cy="576"/>
            </a:xfrm>
          </p:grpSpPr>
          <p:sp>
            <p:nvSpPr>
              <p:cNvPr id="627829" name="Oval 117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30" name="Oval 118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31" name="Line 119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32" name="Line 120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7833" name="Text Box 121"/>
            <p:cNvSpPr txBox="1">
              <a:spLocks noChangeArrowheads="1"/>
            </p:cNvSpPr>
            <p:nvPr/>
          </p:nvSpPr>
          <p:spPr bwMode="auto">
            <a:xfrm>
              <a:off x="202" y="3712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0,4,8,12…</a:t>
              </a:r>
            </a:p>
          </p:txBody>
        </p:sp>
      </p:grpSp>
      <p:grpSp>
        <p:nvGrpSpPr>
          <p:cNvPr id="627834" name="Group 122"/>
          <p:cNvGrpSpPr>
            <a:grpSpLocks/>
          </p:cNvGrpSpPr>
          <p:nvPr/>
        </p:nvGrpSpPr>
        <p:grpSpPr bwMode="auto">
          <a:xfrm>
            <a:off x="5494338" y="5816600"/>
            <a:ext cx="885825" cy="454025"/>
            <a:chOff x="815" y="3667"/>
            <a:chExt cx="558" cy="286"/>
          </a:xfrm>
        </p:grpSpPr>
        <p:sp>
          <p:nvSpPr>
            <p:cNvPr id="627835" name="Text Box 123"/>
            <p:cNvSpPr txBox="1">
              <a:spLocks noChangeArrowheads="1"/>
            </p:cNvSpPr>
            <p:nvPr/>
          </p:nvSpPr>
          <p:spPr bwMode="auto">
            <a:xfrm>
              <a:off x="815" y="3720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1,5,9,13…</a:t>
              </a:r>
            </a:p>
          </p:txBody>
        </p:sp>
        <p:grpSp>
          <p:nvGrpSpPr>
            <p:cNvPr id="627836" name="Group 124"/>
            <p:cNvGrpSpPr>
              <a:grpSpLocks/>
            </p:cNvGrpSpPr>
            <p:nvPr/>
          </p:nvGrpSpPr>
          <p:grpSpPr bwMode="auto">
            <a:xfrm>
              <a:off x="829" y="3667"/>
              <a:ext cx="543" cy="286"/>
              <a:chOff x="480" y="3072"/>
              <a:chExt cx="912" cy="576"/>
            </a:xfrm>
          </p:grpSpPr>
          <p:sp>
            <p:nvSpPr>
              <p:cNvPr id="627837" name="Oval 125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38" name="Oval 126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39" name="Line 127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40" name="Line 12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7841" name="Group 129"/>
          <p:cNvGrpSpPr>
            <a:grpSpLocks/>
          </p:cNvGrpSpPr>
          <p:nvPr/>
        </p:nvGrpSpPr>
        <p:grpSpPr bwMode="auto">
          <a:xfrm>
            <a:off x="6502400" y="5816600"/>
            <a:ext cx="969963" cy="454025"/>
            <a:chOff x="1461" y="3667"/>
            <a:chExt cx="611" cy="286"/>
          </a:xfrm>
        </p:grpSpPr>
        <p:sp>
          <p:nvSpPr>
            <p:cNvPr id="627842" name="Text Box 130"/>
            <p:cNvSpPr txBox="1">
              <a:spLocks noChangeArrowheads="1"/>
            </p:cNvSpPr>
            <p:nvPr/>
          </p:nvSpPr>
          <p:spPr bwMode="auto">
            <a:xfrm>
              <a:off x="1461" y="3725"/>
              <a:ext cx="6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2,6,10,14…</a:t>
              </a:r>
            </a:p>
          </p:txBody>
        </p:sp>
        <p:grpSp>
          <p:nvGrpSpPr>
            <p:cNvPr id="627843" name="Group 131"/>
            <p:cNvGrpSpPr>
              <a:grpSpLocks/>
            </p:cNvGrpSpPr>
            <p:nvPr/>
          </p:nvGrpSpPr>
          <p:grpSpPr bwMode="auto">
            <a:xfrm>
              <a:off x="1479" y="3667"/>
              <a:ext cx="543" cy="286"/>
              <a:chOff x="480" y="3072"/>
              <a:chExt cx="912" cy="576"/>
            </a:xfrm>
          </p:grpSpPr>
          <p:sp>
            <p:nvSpPr>
              <p:cNvPr id="627844" name="Oval 132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45" name="Oval 133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46" name="Line 134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47" name="Line 135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27848" name="Group 136"/>
          <p:cNvGrpSpPr>
            <a:grpSpLocks/>
          </p:cNvGrpSpPr>
          <p:nvPr/>
        </p:nvGrpSpPr>
        <p:grpSpPr bwMode="auto">
          <a:xfrm>
            <a:off x="7534275" y="5816600"/>
            <a:ext cx="969963" cy="454025"/>
            <a:chOff x="2116" y="3667"/>
            <a:chExt cx="611" cy="286"/>
          </a:xfrm>
        </p:grpSpPr>
        <p:sp>
          <p:nvSpPr>
            <p:cNvPr id="627849" name="Text Box 137"/>
            <p:cNvSpPr txBox="1">
              <a:spLocks noChangeArrowheads="1"/>
            </p:cNvSpPr>
            <p:nvPr/>
          </p:nvSpPr>
          <p:spPr bwMode="auto">
            <a:xfrm>
              <a:off x="2116" y="3720"/>
              <a:ext cx="6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3,7,11,15…</a:t>
              </a:r>
            </a:p>
          </p:txBody>
        </p:sp>
        <p:grpSp>
          <p:nvGrpSpPr>
            <p:cNvPr id="627850" name="Group 138"/>
            <p:cNvGrpSpPr>
              <a:grpSpLocks/>
            </p:cNvGrpSpPr>
            <p:nvPr/>
          </p:nvGrpSpPr>
          <p:grpSpPr bwMode="auto">
            <a:xfrm>
              <a:off x="2145" y="3667"/>
              <a:ext cx="543" cy="286"/>
              <a:chOff x="480" y="3072"/>
              <a:chExt cx="912" cy="576"/>
            </a:xfrm>
          </p:grpSpPr>
          <p:sp>
            <p:nvSpPr>
              <p:cNvPr id="627851" name="Oval 139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52" name="Oval 140"/>
              <p:cNvSpPr>
                <a:spLocks noChangeArrowheads="1"/>
              </p:cNvSpPr>
              <p:nvPr/>
            </p:nvSpPr>
            <p:spPr bwMode="auto">
              <a:xfrm>
                <a:off x="480" y="3552"/>
                <a:ext cx="912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53" name="Line 141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854" name="Line 14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27855" name="Text Box 143"/>
          <p:cNvSpPr txBox="1">
            <a:spLocks noChangeArrowheads="1"/>
          </p:cNvSpPr>
          <p:nvPr/>
        </p:nvSpPr>
        <p:spPr bwMode="auto">
          <a:xfrm>
            <a:off x="3330575" y="6361113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RAID 1 - Mirroring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with Parity Blocks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sz="2800" dirty="0"/>
              <a:t>RAID </a:t>
            </a:r>
            <a:r>
              <a:rPr lang="en-US" sz="2800" dirty="0" smtClean="0"/>
              <a:t>2-4 – Various Parity Strategies</a:t>
            </a:r>
            <a:endParaRPr lang="en-US" sz="2800" dirty="0"/>
          </a:p>
          <a:p>
            <a:pPr lvl="1">
              <a:buFontTx/>
              <a:buNone/>
            </a:pPr>
            <a:endParaRPr lang="en-US" sz="2400" dirty="0"/>
          </a:p>
          <a:p>
            <a:r>
              <a:rPr lang="en-US" sz="2800" dirty="0"/>
              <a:t>RAID 5 (Block Distributed Parity) - RAID 4 but distribute parity blocks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/>
              <a:t>RAID 6 (P+Q Redundancy) – RAID 5 with additional redundancy information (needs N+2 disks), but can recover from 2 disk failures</a:t>
            </a:r>
          </a:p>
        </p:txBody>
      </p:sp>
      <p:grpSp>
        <p:nvGrpSpPr>
          <p:cNvPr id="630819" name="Group 35"/>
          <p:cNvGrpSpPr>
            <a:grpSpLocks/>
          </p:cNvGrpSpPr>
          <p:nvPr/>
        </p:nvGrpSpPr>
        <p:grpSpPr bwMode="auto">
          <a:xfrm>
            <a:off x="1884363" y="3124200"/>
            <a:ext cx="854075" cy="700087"/>
            <a:chOff x="480" y="3072"/>
            <a:chExt cx="912" cy="576"/>
          </a:xfrm>
        </p:grpSpPr>
        <p:sp>
          <p:nvSpPr>
            <p:cNvPr id="630820" name="Oval 36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1" name="Oval 37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2" name="Line 38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3" name="Line 39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0824" name="Text Box 40"/>
          <p:cNvSpPr txBox="1">
            <a:spLocks noChangeArrowheads="1"/>
          </p:cNvSpPr>
          <p:nvPr/>
        </p:nvSpPr>
        <p:spPr bwMode="auto">
          <a:xfrm>
            <a:off x="2049463" y="3211512"/>
            <a:ext cx="461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blk1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2874963" y="3124200"/>
            <a:ext cx="854075" cy="700087"/>
            <a:chOff x="480" y="3072"/>
            <a:chExt cx="912" cy="576"/>
          </a:xfrm>
        </p:grpSpPr>
        <p:sp>
          <p:nvSpPr>
            <p:cNvPr id="630826" name="Oval 42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8" name="Line 44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29" name="Line 45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0830" name="Group 46"/>
          <p:cNvGrpSpPr>
            <a:grpSpLocks/>
          </p:cNvGrpSpPr>
          <p:nvPr/>
        </p:nvGrpSpPr>
        <p:grpSpPr bwMode="auto">
          <a:xfrm>
            <a:off x="3889375" y="3124200"/>
            <a:ext cx="854075" cy="700087"/>
            <a:chOff x="480" y="3072"/>
            <a:chExt cx="912" cy="576"/>
          </a:xfrm>
        </p:grpSpPr>
        <p:sp>
          <p:nvSpPr>
            <p:cNvPr id="630831" name="Oval 47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2" name="Oval 48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3" name="Line 49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4" name="Line 50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0835" name="Group 51"/>
          <p:cNvGrpSpPr>
            <a:grpSpLocks/>
          </p:cNvGrpSpPr>
          <p:nvPr/>
        </p:nvGrpSpPr>
        <p:grpSpPr bwMode="auto">
          <a:xfrm>
            <a:off x="4938713" y="3124200"/>
            <a:ext cx="854075" cy="700087"/>
            <a:chOff x="480" y="3072"/>
            <a:chExt cx="912" cy="576"/>
          </a:xfrm>
        </p:grpSpPr>
        <p:sp>
          <p:nvSpPr>
            <p:cNvPr id="630836" name="Oval 52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7" name="Oval 53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8" name="Line 54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39" name="Line 55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0840" name="Group 56"/>
          <p:cNvGrpSpPr>
            <a:grpSpLocks/>
          </p:cNvGrpSpPr>
          <p:nvPr/>
        </p:nvGrpSpPr>
        <p:grpSpPr bwMode="auto">
          <a:xfrm>
            <a:off x="6084888" y="3124200"/>
            <a:ext cx="854075" cy="700087"/>
            <a:chOff x="480" y="3072"/>
            <a:chExt cx="912" cy="576"/>
          </a:xfrm>
        </p:grpSpPr>
        <p:sp>
          <p:nvSpPr>
            <p:cNvPr id="630841" name="Oval 57"/>
            <p:cNvSpPr>
              <a:spLocks noChangeArrowheads="1"/>
            </p:cNvSpPr>
            <p:nvPr/>
          </p:nvSpPr>
          <p:spPr bwMode="auto">
            <a:xfrm>
              <a:off x="480" y="307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42" name="Oval 58"/>
            <p:cNvSpPr>
              <a:spLocks noChangeArrowheads="1"/>
            </p:cNvSpPr>
            <p:nvPr/>
          </p:nvSpPr>
          <p:spPr bwMode="auto">
            <a:xfrm>
              <a:off x="480" y="3552"/>
              <a:ext cx="91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43" name="Line 59"/>
            <p:cNvSpPr>
              <a:spLocks noChangeShapeType="1"/>
            </p:cNvSpPr>
            <p:nvPr/>
          </p:nvSpPr>
          <p:spPr bwMode="auto">
            <a:xfrm>
              <a:off x="480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844" name="Line 60"/>
            <p:cNvSpPr>
              <a:spLocks noChangeShapeType="1"/>
            </p:cNvSpPr>
            <p:nvPr/>
          </p:nvSpPr>
          <p:spPr bwMode="auto">
            <a:xfrm>
              <a:off x="1392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0845" name="Text Box 61"/>
          <p:cNvSpPr txBox="1">
            <a:spLocks noChangeArrowheads="1"/>
          </p:cNvSpPr>
          <p:nvPr/>
        </p:nvSpPr>
        <p:spPr bwMode="auto">
          <a:xfrm>
            <a:off x="3886200" y="3897312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RAID 5</a:t>
            </a:r>
          </a:p>
        </p:txBody>
      </p:sp>
      <p:sp>
        <p:nvSpPr>
          <p:cNvPr id="630846" name="Text Box 62"/>
          <p:cNvSpPr txBox="1">
            <a:spLocks noChangeArrowheads="1"/>
          </p:cNvSpPr>
          <p:nvPr/>
        </p:nvSpPr>
        <p:spPr bwMode="auto">
          <a:xfrm>
            <a:off x="3073400" y="3211512"/>
            <a:ext cx="461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blk2</a:t>
            </a:r>
          </a:p>
        </p:txBody>
      </p:sp>
      <p:sp>
        <p:nvSpPr>
          <p:cNvPr id="630847" name="Text Box 63"/>
          <p:cNvSpPr txBox="1">
            <a:spLocks noChangeArrowheads="1"/>
          </p:cNvSpPr>
          <p:nvPr/>
        </p:nvSpPr>
        <p:spPr bwMode="auto">
          <a:xfrm>
            <a:off x="4106863" y="3211512"/>
            <a:ext cx="461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blk3</a:t>
            </a:r>
          </a:p>
        </p:txBody>
      </p:sp>
      <p:sp>
        <p:nvSpPr>
          <p:cNvPr id="630848" name="Text Box 64"/>
          <p:cNvSpPr txBox="1">
            <a:spLocks noChangeArrowheads="1"/>
          </p:cNvSpPr>
          <p:nvPr/>
        </p:nvSpPr>
        <p:spPr bwMode="auto">
          <a:xfrm>
            <a:off x="5097463" y="3211512"/>
            <a:ext cx="461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blk4</a:t>
            </a:r>
          </a:p>
        </p:txBody>
      </p:sp>
      <p:sp>
        <p:nvSpPr>
          <p:cNvPr id="630849" name="Text Box 65"/>
          <p:cNvSpPr txBox="1">
            <a:spLocks noChangeArrowheads="1"/>
          </p:cNvSpPr>
          <p:nvPr/>
        </p:nvSpPr>
        <p:spPr bwMode="auto">
          <a:xfrm>
            <a:off x="6237288" y="3211512"/>
            <a:ext cx="588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p(0-3)</a:t>
            </a:r>
          </a:p>
        </p:txBody>
      </p:sp>
      <p:sp>
        <p:nvSpPr>
          <p:cNvPr id="630850" name="Text Box 66"/>
          <p:cNvSpPr txBox="1">
            <a:spLocks noChangeArrowheads="1"/>
          </p:cNvSpPr>
          <p:nvPr/>
        </p:nvSpPr>
        <p:spPr bwMode="auto">
          <a:xfrm>
            <a:off x="2049463" y="3363912"/>
            <a:ext cx="461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blk5</a:t>
            </a:r>
          </a:p>
        </p:txBody>
      </p:sp>
      <p:sp>
        <p:nvSpPr>
          <p:cNvPr id="630851" name="Text Box 67"/>
          <p:cNvSpPr txBox="1">
            <a:spLocks noChangeArrowheads="1"/>
          </p:cNvSpPr>
          <p:nvPr/>
        </p:nvSpPr>
        <p:spPr bwMode="auto">
          <a:xfrm>
            <a:off x="3073400" y="3363912"/>
            <a:ext cx="461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blk6</a:t>
            </a:r>
          </a:p>
        </p:txBody>
      </p:sp>
      <p:sp>
        <p:nvSpPr>
          <p:cNvPr id="630852" name="Text Box 68"/>
          <p:cNvSpPr txBox="1">
            <a:spLocks noChangeArrowheads="1"/>
          </p:cNvSpPr>
          <p:nvPr/>
        </p:nvSpPr>
        <p:spPr bwMode="auto">
          <a:xfrm>
            <a:off x="4106863" y="3363912"/>
            <a:ext cx="461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blk7</a:t>
            </a:r>
          </a:p>
        </p:txBody>
      </p:sp>
      <p:sp>
        <p:nvSpPr>
          <p:cNvPr id="630853" name="Text Box 69"/>
          <p:cNvSpPr txBox="1">
            <a:spLocks noChangeArrowheads="1"/>
          </p:cNvSpPr>
          <p:nvPr/>
        </p:nvSpPr>
        <p:spPr bwMode="auto">
          <a:xfrm>
            <a:off x="5035550" y="3363912"/>
            <a:ext cx="588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p(5-8)</a:t>
            </a:r>
          </a:p>
        </p:txBody>
      </p:sp>
      <p:sp>
        <p:nvSpPr>
          <p:cNvPr id="630854" name="Text Box 70"/>
          <p:cNvSpPr txBox="1">
            <a:spLocks noChangeArrowheads="1"/>
          </p:cNvSpPr>
          <p:nvPr/>
        </p:nvSpPr>
        <p:spPr bwMode="auto">
          <a:xfrm>
            <a:off x="6302375" y="3363912"/>
            <a:ext cx="461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blk8</a:t>
            </a:r>
          </a:p>
        </p:txBody>
      </p:sp>
    </p:spTree>
    <p:extLst>
      <p:ext uri="{BB962C8B-B14F-4D97-AF65-F5344CB8AC3E}">
        <p14:creationId xmlns:p14="http://schemas.microsoft.com/office/powerpoint/2010/main" val="79845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Stripe then mirror</a:t>
            </a:r>
          </a:p>
          <a:p>
            <a:r>
              <a:rPr lang="en-US"/>
              <a:t>Given 8 disks</a:t>
            </a:r>
          </a:p>
          <a:p>
            <a:pPr lvl="1"/>
            <a:r>
              <a:rPr lang="en-US"/>
              <a:t>Divide into 2 sets of 4 disks</a:t>
            </a:r>
          </a:p>
          <a:p>
            <a:pPr lvl="1"/>
            <a:r>
              <a:rPr lang="en-US"/>
              <a:t>Stripe (RAID 0) across the first set</a:t>
            </a:r>
          </a:p>
          <a:p>
            <a:pPr lvl="1"/>
            <a:r>
              <a:rPr lang="en-US"/>
              <a:t>Mirror (RAID 1) across the second set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0+1</a:t>
            </a:r>
          </a:p>
        </p:txBody>
      </p:sp>
      <p:pic>
        <p:nvPicPr>
          <p:cNvPr id="631843" name="Picture 35"/>
          <p:cNvPicPr>
            <a:picLocks noChangeAspect="1" noChangeArrowheads="1"/>
          </p:cNvPicPr>
          <p:nvPr/>
        </p:nvPicPr>
        <p:blipFill>
          <a:blip r:embed="rId2"/>
          <a:srcRect b="58681"/>
          <a:stretch>
            <a:fillRect/>
          </a:stretch>
        </p:blipFill>
        <p:spPr bwMode="auto">
          <a:xfrm>
            <a:off x="2133600" y="4419600"/>
            <a:ext cx="404018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then stripe</a:t>
            </a:r>
          </a:p>
          <a:p>
            <a:r>
              <a:rPr lang="en-US"/>
              <a:t>Given 8 disks</a:t>
            </a:r>
          </a:p>
          <a:p>
            <a:pPr lvl="1"/>
            <a:r>
              <a:rPr lang="en-US"/>
              <a:t>Divide into 4 sets of 2 disks</a:t>
            </a:r>
          </a:p>
          <a:p>
            <a:pPr lvl="1"/>
            <a:r>
              <a:rPr lang="en-US"/>
              <a:t>Mirror (RAID 1) each set</a:t>
            </a:r>
          </a:p>
          <a:p>
            <a:pPr lvl="1"/>
            <a:r>
              <a:rPr lang="en-US"/>
              <a:t>Stripe (RAID 0) across all sets</a:t>
            </a:r>
          </a:p>
          <a:p>
            <a:endParaRPr lang="en-US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 1+0</a:t>
            </a: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2"/>
          <a:srcRect t="51190" b="4994"/>
          <a:stretch>
            <a:fillRect/>
          </a:stretch>
        </p:blipFill>
        <p:spPr bwMode="auto">
          <a:xfrm>
            <a:off x="2133600" y="4038600"/>
            <a:ext cx="4040188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sz="2800" dirty="0"/>
              <a:t>Fault tolerance!</a:t>
            </a:r>
          </a:p>
          <a:p>
            <a:r>
              <a:rPr lang="en-US" sz="2800" dirty="0"/>
              <a:t>Drive 3 Fails</a:t>
            </a:r>
          </a:p>
          <a:p>
            <a:pPr lvl="1"/>
            <a:r>
              <a:rPr lang="en-US" sz="2400" dirty="0"/>
              <a:t>RAID 0+1 – Loses stripe (1-4)</a:t>
            </a:r>
          </a:p>
          <a:p>
            <a:pPr lvl="1"/>
            <a:r>
              <a:rPr lang="en-US" sz="2400" dirty="0"/>
              <a:t>RAID 1+0 – All drives</a:t>
            </a:r>
            <a:r>
              <a:rPr lang="en-US" sz="2400" dirty="0" smtClean="0"/>
              <a:t> except 3 </a:t>
            </a:r>
            <a:r>
              <a:rPr lang="en-US" sz="2400" dirty="0"/>
              <a:t>continue to operate</a:t>
            </a:r>
          </a:p>
          <a:p>
            <a:r>
              <a:rPr lang="en-US" sz="2800" dirty="0"/>
              <a:t>Now Drive 6 Fails</a:t>
            </a:r>
          </a:p>
          <a:p>
            <a:pPr lvl="1"/>
            <a:r>
              <a:rPr lang="en-US" sz="2400" dirty="0"/>
              <a:t>RAID 0+1 – Loses second stripe (5-8) and operation halts</a:t>
            </a:r>
          </a:p>
          <a:p>
            <a:pPr lvl="1"/>
            <a:r>
              <a:rPr lang="en-US" sz="2400" dirty="0"/>
              <a:t>RAID 1+0 – All drives</a:t>
            </a:r>
            <a:r>
              <a:rPr lang="en-US" sz="2400" dirty="0" smtClean="0"/>
              <a:t> except 3 </a:t>
            </a:r>
            <a:r>
              <a:rPr lang="en-US" sz="2400" dirty="0"/>
              <a:t>and 6 continue to operate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0+1 and 1+0:  What’s the diff?</a:t>
            </a:r>
          </a:p>
        </p:txBody>
      </p:sp>
      <p:grpSp>
        <p:nvGrpSpPr>
          <p:cNvPr id="634909" name="Group 29"/>
          <p:cNvGrpSpPr>
            <a:grpSpLocks/>
          </p:cNvGrpSpPr>
          <p:nvPr/>
        </p:nvGrpSpPr>
        <p:grpSpPr bwMode="auto">
          <a:xfrm>
            <a:off x="746125" y="4459288"/>
            <a:ext cx="3749675" cy="1636712"/>
            <a:chOff x="470" y="2809"/>
            <a:chExt cx="2303" cy="990"/>
          </a:xfrm>
        </p:grpSpPr>
        <p:pic>
          <p:nvPicPr>
            <p:cNvPr id="634885" name="Picture 5"/>
            <p:cNvPicPr>
              <a:picLocks noChangeAspect="1" noChangeArrowheads="1"/>
            </p:cNvPicPr>
            <p:nvPr/>
          </p:nvPicPr>
          <p:blipFill>
            <a:blip r:embed="rId2"/>
            <a:srcRect b="58681"/>
            <a:stretch>
              <a:fillRect/>
            </a:stretch>
          </p:blipFill>
          <p:spPr bwMode="auto">
            <a:xfrm>
              <a:off x="470" y="2809"/>
              <a:ext cx="2303" cy="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4887" name="Text Box 7"/>
            <p:cNvSpPr txBox="1">
              <a:spLocks noChangeArrowheads="1"/>
            </p:cNvSpPr>
            <p:nvPr/>
          </p:nvSpPr>
          <p:spPr bwMode="auto">
            <a:xfrm>
              <a:off x="768" y="2832"/>
              <a:ext cx="17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634888" name="Text Box 8"/>
            <p:cNvSpPr txBox="1">
              <a:spLocks noChangeArrowheads="1"/>
            </p:cNvSpPr>
            <p:nvPr/>
          </p:nvSpPr>
          <p:spPr bwMode="auto">
            <a:xfrm>
              <a:off x="1286" y="2832"/>
              <a:ext cx="17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634889" name="Text Box 9"/>
            <p:cNvSpPr txBox="1">
              <a:spLocks noChangeArrowheads="1"/>
            </p:cNvSpPr>
            <p:nvPr/>
          </p:nvSpPr>
          <p:spPr bwMode="auto">
            <a:xfrm>
              <a:off x="1920" y="2832"/>
              <a:ext cx="17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634890" name="Text Box 10"/>
            <p:cNvSpPr txBox="1">
              <a:spLocks noChangeArrowheads="1"/>
            </p:cNvSpPr>
            <p:nvPr/>
          </p:nvSpPr>
          <p:spPr bwMode="auto">
            <a:xfrm>
              <a:off x="2438" y="2832"/>
              <a:ext cx="17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34891" name="Text Box 11"/>
            <p:cNvSpPr txBox="1">
              <a:spLocks noChangeArrowheads="1"/>
            </p:cNvSpPr>
            <p:nvPr/>
          </p:nvSpPr>
          <p:spPr bwMode="auto">
            <a:xfrm>
              <a:off x="762" y="3417"/>
              <a:ext cx="17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634892" name="Text Box 12"/>
            <p:cNvSpPr txBox="1">
              <a:spLocks noChangeArrowheads="1"/>
            </p:cNvSpPr>
            <p:nvPr/>
          </p:nvSpPr>
          <p:spPr bwMode="auto">
            <a:xfrm>
              <a:off x="1285" y="3417"/>
              <a:ext cx="17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6</a:t>
              </a:r>
            </a:p>
          </p:txBody>
        </p:sp>
        <p:sp>
          <p:nvSpPr>
            <p:cNvPr id="634894" name="Text Box 14"/>
            <p:cNvSpPr txBox="1">
              <a:spLocks noChangeArrowheads="1"/>
            </p:cNvSpPr>
            <p:nvPr/>
          </p:nvSpPr>
          <p:spPr bwMode="auto">
            <a:xfrm>
              <a:off x="1920" y="3417"/>
              <a:ext cx="17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  <p:sp>
          <p:nvSpPr>
            <p:cNvPr id="634895" name="Text Box 15"/>
            <p:cNvSpPr txBox="1">
              <a:spLocks noChangeArrowheads="1"/>
            </p:cNvSpPr>
            <p:nvPr/>
          </p:nvSpPr>
          <p:spPr bwMode="auto">
            <a:xfrm>
              <a:off x="2453" y="3417"/>
              <a:ext cx="17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</p:grpSp>
      <p:grpSp>
        <p:nvGrpSpPr>
          <p:cNvPr id="634907" name="Group 27"/>
          <p:cNvGrpSpPr>
            <a:grpSpLocks/>
          </p:cNvGrpSpPr>
          <p:nvPr/>
        </p:nvGrpSpPr>
        <p:grpSpPr bwMode="auto">
          <a:xfrm>
            <a:off x="4954588" y="4394200"/>
            <a:ext cx="3656012" cy="1703388"/>
            <a:chOff x="3121" y="2768"/>
            <a:chExt cx="2303" cy="1073"/>
          </a:xfrm>
        </p:grpSpPr>
        <p:pic>
          <p:nvPicPr>
            <p:cNvPr id="634886" name="Picture 6"/>
            <p:cNvPicPr>
              <a:picLocks noChangeAspect="1" noChangeArrowheads="1"/>
            </p:cNvPicPr>
            <p:nvPr/>
          </p:nvPicPr>
          <p:blipFill>
            <a:blip r:embed="rId2"/>
            <a:srcRect t="51190" b="4994"/>
            <a:stretch>
              <a:fillRect/>
            </a:stretch>
          </p:blipFill>
          <p:spPr bwMode="auto">
            <a:xfrm>
              <a:off x="3121" y="2768"/>
              <a:ext cx="2303" cy="1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4896" name="Text Box 16"/>
            <p:cNvSpPr txBox="1">
              <a:spLocks noChangeArrowheads="1"/>
            </p:cNvSpPr>
            <p:nvPr/>
          </p:nvSpPr>
          <p:spPr bwMode="auto">
            <a:xfrm>
              <a:off x="3408" y="28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634897" name="Text Box 17"/>
            <p:cNvSpPr txBox="1">
              <a:spLocks noChangeArrowheads="1"/>
            </p:cNvSpPr>
            <p:nvPr/>
          </p:nvSpPr>
          <p:spPr bwMode="auto">
            <a:xfrm>
              <a:off x="3931" y="28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3</a:t>
              </a:r>
            </a:p>
          </p:txBody>
        </p:sp>
        <p:sp>
          <p:nvSpPr>
            <p:cNvPr id="634898" name="Text Box 18"/>
            <p:cNvSpPr txBox="1">
              <a:spLocks noChangeArrowheads="1"/>
            </p:cNvSpPr>
            <p:nvPr/>
          </p:nvSpPr>
          <p:spPr bwMode="auto">
            <a:xfrm>
              <a:off x="4566" y="28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  <p:sp>
          <p:nvSpPr>
            <p:cNvPr id="634899" name="Text Box 19"/>
            <p:cNvSpPr txBox="1">
              <a:spLocks noChangeArrowheads="1"/>
            </p:cNvSpPr>
            <p:nvPr/>
          </p:nvSpPr>
          <p:spPr bwMode="auto">
            <a:xfrm>
              <a:off x="5099" y="28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  <p:sp>
          <p:nvSpPr>
            <p:cNvPr id="634900" name="Text Box 20"/>
            <p:cNvSpPr txBox="1">
              <a:spLocks noChangeArrowheads="1"/>
            </p:cNvSpPr>
            <p:nvPr/>
          </p:nvSpPr>
          <p:spPr bwMode="auto">
            <a:xfrm>
              <a:off x="3413" y="355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2</a:t>
              </a:r>
            </a:p>
          </p:txBody>
        </p:sp>
        <p:sp>
          <p:nvSpPr>
            <p:cNvPr id="634901" name="Text Box 21"/>
            <p:cNvSpPr txBox="1">
              <a:spLocks noChangeArrowheads="1"/>
            </p:cNvSpPr>
            <p:nvPr/>
          </p:nvSpPr>
          <p:spPr bwMode="auto">
            <a:xfrm>
              <a:off x="3936" y="355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34902" name="Text Box 22"/>
            <p:cNvSpPr txBox="1">
              <a:spLocks noChangeArrowheads="1"/>
            </p:cNvSpPr>
            <p:nvPr/>
          </p:nvSpPr>
          <p:spPr bwMode="auto">
            <a:xfrm>
              <a:off x="4571" y="355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6</a:t>
              </a:r>
            </a:p>
          </p:txBody>
        </p:sp>
        <p:sp>
          <p:nvSpPr>
            <p:cNvPr id="634903" name="Text Box 23"/>
            <p:cNvSpPr txBox="1">
              <a:spLocks noChangeArrowheads="1"/>
            </p:cNvSpPr>
            <p:nvPr/>
          </p:nvSpPr>
          <p:spPr bwMode="auto">
            <a:xfrm>
              <a:off x="5104" y="355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</p:grpSp>
      <p:sp>
        <p:nvSpPr>
          <p:cNvPr id="634905" name="Text Box 25"/>
          <p:cNvSpPr txBox="1">
            <a:spLocks noChangeArrowheads="1"/>
          </p:cNvSpPr>
          <p:nvPr/>
        </p:nvSpPr>
        <p:spPr bwMode="auto">
          <a:xfrm>
            <a:off x="1981200" y="6146800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RAID 0+1</a:t>
            </a:r>
          </a:p>
        </p:txBody>
      </p:sp>
      <p:sp>
        <p:nvSpPr>
          <p:cNvPr id="634906" name="Text Box 26"/>
          <p:cNvSpPr txBox="1">
            <a:spLocks noChangeArrowheads="1"/>
          </p:cNvSpPr>
          <p:nvPr/>
        </p:nvSpPr>
        <p:spPr bwMode="auto">
          <a:xfrm>
            <a:off x="6324600" y="6146800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RAID 1+0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Tertiary Storage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r>
              <a:rPr lang="en-US"/>
              <a:t>Characteristics</a:t>
            </a:r>
          </a:p>
          <a:p>
            <a:pPr lvl="1"/>
            <a:r>
              <a:rPr lang="en-US"/>
              <a:t>Large data storage</a:t>
            </a:r>
          </a:p>
          <a:p>
            <a:pPr lvl="1"/>
            <a:r>
              <a:rPr lang="en-US"/>
              <a:t>Inexpensive (per byte)</a:t>
            </a:r>
          </a:p>
          <a:p>
            <a:pPr lvl="1"/>
            <a:r>
              <a:rPr lang="en-US"/>
              <a:t>Removable (Slow access)</a:t>
            </a:r>
          </a:p>
          <a:p>
            <a:pPr lvl="1"/>
            <a:r>
              <a:rPr lang="en-US"/>
              <a:t>Large seek time (Slow access)</a:t>
            </a:r>
          </a:p>
          <a:p>
            <a:r>
              <a:rPr lang="en-US"/>
              <a:t>CD, DVD, Magnetic Tape,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Tape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r>
              <a:rPr lang="en-US" sz="2800"/>
              <a:t>Removable cartridges of tape</a:t>
            </a:r>
          </a:p>
          <a:p>
            <a:r>
              <a:rPr lang="en-US" sz="2800"/>
              <a:t>Poor random access so typically used for backup</a:t>
            </a:r>
          </a:p>
          <a:p>
            <a:r>
              <a:rPr lang="en-US" sz="2800"/>
              <a:t>Tape material stretches and contracts</a:t>
            </a:r>
          </a:p>
          <a:p>
            <a:r>
              <a:rPr lang="en-US" sz="2800"/>
              <a:t>Difficult to accurately perform random writes</a:t>
            </a:r>
          </a:p>
          <a:p>
            <a:r>
              <a:rPr lang="en-US" sz="2800"/>
              <a:t>Typically append-only or overwrite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Tape Types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6248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Linear – Bits</a:t>
            </a:r>
          </a:p>
          <a:p>
            <a:r>
              <a:rPr lang="en-US" sz="2400"/>
              <a:t>Written in lines perpendicular to tape edge</a:t>
            </a:r>
          </a:p>
          <a:p>
            <a:r>
              <a:rPr lang="en-US" sz="2400"/>
              <a:t>Read by stationary head</a:t>
            </a:r>
          </a:p>
          <a:p>
            <a:pPr>
              <a:buFontTx/>
              <a:buNone/>
            </a:pPr>
            <a:r>
              <a:rPr lang="en-US" sz="2400"/>
              <a:t>Helical – Bits</a:t>
            </a:r>
          </a:p>
          <a:p>
            <a:r>
              <a:rPr lang="en-US" sz="2400"/>
              <a:t>Written at an angle (10-20</a:t>
            </a:r>
            <a:r>
              <a:rPr lang="en-US" sz="2400" baseline="30000"/>
              <a:t>0</a:t>
            </a:r>
            <a:r>
              <a:rPr lang="en-US" sz="2400"/>
              <a:t>) across tape</a:t>
            </a:r>
          </a:p>
          <a:p>
            <a:pPr lvl="1"/>
            <a:r>
              <a:rPr lang="en-US" sz="2000"/>
              <a:t>Decreases intersymbol interference allowing greater bit density (i.e., more bits-per-inch)</a:t>
            </a:r>
          </a:p>
          <a:p>
            <a:pPr lvl="1"/>
            <a:r>
              <a:rPr lang="en-US" sz="2000"/>
              <a:t>Allows greater data rate and faster seek</a:t>
            </a:r>
          </a:p>
          <a:p>
            <a:r>
              <a:rPr lang="en-US" sz="2400"/>
              <a:t>Read by rotating head</a:t>
            </a:r>
          </a:p>
          <a:p>
            <a:pPr lvl="1"/>
            <a:r>
              <a:rPr lang="en-US" sz="2000"/>
              <a:t>Destructive!  (Think sander)</a:t>
            </a:r>
          </a:p>
          <a:p>
            <a:pPr>
              <a:buFontTx/>
              <a:buNone/>
            </a:pPr>
            <a:r>
              <a:rPr lang="en-US" sz="2400"/>
              <a:t>Tape Jukeboxes</a:t>
            </a:r>
          </a:p>
        </p:txBody>
      </p:sp>
      <p:graphicFrame>
        <p:nvGraphicFramePr>
          <p:cNvPr id="64103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990600"/>
          <a:ext cx="20574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69" name="Image" r:id="rId3" imgW="2486962" imgH="2014561" progId="">
                  <p:embed/>
                </p:oleObj>
              </mc:Choice>
              <mc:Fallback>
                <p:oleObj name="Image" r:id="rId3" imgW="2486962" imgH="201456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20574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8" name="Object 14"/>
          <p:cNvGraphicFramePr>
            <a:graphicFrameLocks noChangeAspect="1"/>
          </p:cNvGraphicFramePr>
          <p:nvPr/>
        </p:nvGraphicFramePr>
        <p:xfrm>
          <a:off x="7010400" y="2743200"/>
          <a:ext cx="16335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70" name="Image" r:id="rId5" imgW="1633731" imgH="734383" progId="">
                  <p:embed/>
                </p:oleObj>
              </mc:Choice>
              <mc:Fallback>
                <p:oleObj name="Image" r:id="rId5" imgW="1633731" imgH="734383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43200"/>
                        <a:ext cx="16335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40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81800" y="3581400"/>
          <a:ext cx="187642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71" name="Image" r:id="rId7" imgW="2267717" imgH="2072469" progId="">
                  <p:embed/>
                </p:oleObj>
              </mc:Choice>
              <mc:Fallback>
                <p:oleObj name="Image" r:id="rId7" imgW="2267717" imgH="207246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81400"/>
                        <a:ext cx="187642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42" name="Object 18"/>
          <p:cNvGraphicFramePr>
            <a:graphicFrameLocks noChangeAspect="1"/>
          </p:cNvGraphicFramePr>
          <p:nvPr/>
        </p:nvGraphicFramePr>
        <p:xfrm>
          <a:off x="6934200" y="5486400"/>
          <a:ext cx="1597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72" name="Image" r:id="rId9" imgW="1597020" imgH="844226" progId="">
                  <p:embed/>
                </p:oleObj>
              </mc:Choice>
              <mc:Fallback>
                <p:oleObj name="Image" r:id="rId9" imgW="1597020" imgH="844226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86400"/>
                        <a:ext cx="15970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CD-ROM 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Compact Disc, Read-Only Memory</a:t>
            </a:r>
          </a:p>
          <a:p>
            <a:pPr>
              <a:lnSpc>
                <a:spcPct val="90000"/>
              </a:lnSpc>
            </a:pPr>
            <a:r>
              <a:rPr lang="en-US" sz="2400"/>
              <a:t>Offspring of videodisc technology from the early 70s</a:t>
            </a:r>
          </a:p>
          <a:p>
            <a:pPr>
              <a:lnSpc>
                <a:spcPct val="90000"/>
              </a:lnSpc>
            </a:pPr>
            <a:r>
              <a:rPr lang="en-US" sz="2400"/>
              <a:t>CD-ROM is digital data format built on top of CD audio standard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Audio standard provided a mechanism for reading a byte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CD-ROM added standard file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Leveraged cheap audio CD manufacturing technology for CD-ROMs</a:t>
            </a:r>
          </a:p>
          <a:p>
            <a:pPr>
              <a:lnSpc>
                <a:spcPct val="90000"/>
              </a:lnSpc>
            </a:pPr>
            <a:r>
              <a:rPr lang="en-US" sz="2400"/>
              <a:t>CD designed for audio applications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High-storage capacity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Moderate transfer rates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Poor seek performance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CD-ROM seek time is 500msec and can take over a second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Magnetic disks average seek time is around 25 msec</a:t>
            </a:r>
          </a:p>
          <a:p>
            <a:pPr>
              <a:lnSpc>
                <a:spcPct val="90000"/>
              </a:lnSpc>
            </a:pPr>
            <a:r>
              <a:rPr lang="en-US" sz="2400"/>
              <a:t>Data encoded by burning (or not) pits into the surface</a:t>
            </a:r>
          </a:p>
          <a:p>
            <a:pPr>
              <a:lnSpc>
                <a:spcPct val="90000"/>
              </a:lnSpc>
            </a:pPr>
            <a:r>
              <a:rPr lang="en-US" sz="2400"/>
              <a:t>Read a CD with a laser:  Lands reflect light; pits scatter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Magnetic Disks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Parts</a:t>
            </a:r>
          </a:p>
          <a:p>
            <a:r>
              <a:rPr lang="en-US"/>
              <a:t>Components of delay</a:t>
            </a:r>
          </a:p>
          <a:p>
            <a:pPr lvl="1"/>
            <a:r>
              <a:rPr lang="en-US"/>
              <a:t>Seek Time – Move head</a:t>
            </a:r>
          </a:p>
          <a:p>
            <a:pPr lvl="1"/>
            <a:r>
              <a:rPr lang="en-US"/>
              <a:t>Latency – Spin sector under head</a:t>
            </a:r>
          </a:p>
          <a:p>
            <a:pPr lvl="1"/>
            <a:r>
              <a:rPr lang="en-US"/>
              <a:t>Transfer Rate – Read data</a:t>
            </a:r>
          </a:p>
          <a:p>
            <a:r>
              <a:rPr lang="en-US"/>
              <a:t>I/O bus connection</a:t>
            </a:r>
          </a:p>
          <a:p>
            <a:r>
              <a:rPr lang="en-US"/>
              <a:t>Disk controller</a:t>
            </a:r>
          </a:p>
        </p:txBody>
      </p:sp>
      <p:pic>
        <p:nvPicPr>
          <p:cNvPr id="561157" name="Picture 5" descr="fg12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13843"/>
          <a:stretch>
            <a:fillRect/>
          </a:stretch>
        </p:blipFill>
        <p:spPr bwMode="auto">
          <a:xfrm>
            <a:off x="5257800" y="3352800"/>
            <a:ext cx="3808413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DVD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Digital Video Disc or Digital Versatile Disc</a:t>
            </a:r>
          </a:p>
          <a:p>
            <a:r>
              <a:rPr lang="en-US"/>
              <a:t>Formats:  DVD +/-  R/RW</a:t>
            </a:r>
          </a:p>
          <a:p>
            <a:r>
              <a:rPr lang="en-US"/>
              <a:t>Speed:  1x DVD-ROM = 1.321 MB/s (9x CD)</a:t>
            </a:r>
          </a:p>
          <a:p>
            <a:r>
              <a:rPr lang="en-US"/>
              <a:t>Video encoded as MPEG-2</a:t>
            </a:r>
          </a:p>
          <a:p>
            <a:r>
              <a:rPr lang="en-US"/>
              <a:t>Country codes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DVD Size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Much larger than CD</a:t>
            </a:r>
          </a:p>
          <a:p>
            <a:pPr lvl="1"/>
            <a:r>
              <a:rPr lang="en-US"/>
              <a:t>Smaller pit length (~2.08x)</a:t>
            </a:r>
          </a:p>
          <a:p>
            <a:pPr lvl="1"/>
            <a:r>
              <a:rPr lang="en-US"/>
              <a:t>Tighter tracks (~2.16x)</a:t>
            </a:r>
          </a:p>
          <a:p>
            <a:pPr lvl="1"/>
            <a:r>
              <a:rPr lang="en-US"/>
              <a:t>Slightly larger data area</a:t>
            </a:r>
          </a:p>
          <a:p>
            <a:pPr lvl="1"/>
            <a:r>
              <a:rPr lang="en-US"/>
              <a:t>7 times a standard CD-ROM</a:t>
            </a:r>
          </a:p>
          <a:p>
            <a:r>
              <a:rPr lang="en-US"/>
              <a:t>Dual-layer discs</a:t>
            </a:r>
          </a:p>
          <a:p>
            <a:r>
              <a:rPr lang="en-US"/>
              <a:t>Double-sided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Scheduling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sz="2800"/>
              <a:t>Need to minimize seek and latency</a:t>
            </a:r>
          </a:p>
          <a:p>
            <a:r>
              <a:rPr lang="en-US" sz="2800"/>
              <a:t>To which cylinder do I next move the head?</a:t>
            </a:r>
          </a:p>
          <a:p>
            <a:r>
              <a:rPr lang="en-US" sz="2800"/>
              <a:t>Does it matter?</a:t>
            </a:r>
          </a:p>
          <a:p>
            <a:r>
              <a:rPr lang="en-US" sz="2800"/>
              <a:t>Consider FCFS</a:t>
            </a:r>
          </a:p>
        </p:txBody>
      </p:sp>
      <p:pic>
        <p:nvPicPr>
          <p:cNvPr id="612676" name="Picture 3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4724400" cy="3422650"/>
          </a:xfrm>
          <a:prstGeom prst="rect">
            <a:avLst/>
          </a:prstGeom>
          <a:noFill/>
        </p:spPr>
      </p:pic>
      <p:sp>
        <p:nvSpPr>
          <p:cNvPr id="612677" name="Rectangle 325"/>
          <p:cNvSpPr>
            <a:spLocks noChangeArrowheads="1"/>
          </p:cNvSpPr>
          <p:nvPr/>
        </p:nvSpPr>
        <p:spPr bwMode="auto">
          <a:xfrm>
            <a:off x="6172200" y="48006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Total head movement = 640 cylinders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Seek Time First (SSTF)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/>
              <a:t>FCFS exhibits wild swings</a:t>
            </a:r>
          </a:p>
          <a:p>
            <a:r>
              <a:rPr lang="en-US"/>
              <a:t>Idea:  Go to nearest cylinder</a:t>
            </a:r>
          </a:p>
        </p:txBody>
      </p:sp>
      <p:pic>
        <p:nvPicPr>
          <p:cNvPr id="623620" name="Picture 4"/>
          <p:cNvPicPr>
            <a:picLocks noChangeAspect="1" noChangeArrowheads="1"/>
          </p:cNvPicPr>
          <p:nvPr/>
        </p:nvPicPr>
        <p:blipFill>
          <a:blip r:embed="rId2"/>
          <a:srcRect l="829" t="6129" r="829" b="6129"/>
          <a:stretch>
            <a:fillRect/>
          </a:stretch>
        </p:blipFill>
        <p:spPr bwMode="auto">
          <a:xfrm>
            <a:off x="609600" y="2133600"/>
            <a:ext cx="5568950" cy="37274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6172200" y="40386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Total head movement = 236 cylinders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(AKA Elevator)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SSTF may cause starvation (like SJF)</a:t>
            </a:r>
          </a:p>
          <a:p>
            <a:r>
              <a:rPr lang="en-US"/>
              <a:t>Idea:  Keep moving in the same direction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5195888" cy="3919538"/>
          </a:xfrm>
          <a:prstGeom prst="rect">
            <a:avLst/>
          </a:prstGeom>
          <a:noFill/>
        </p:spPr>
      </p:pic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6172200" y="44196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Total head movement = 208 cylinders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Scan (C-Scan)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Scan finishes a pass, it first covers the cylinders it just completed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Idea:  Always scan from lowest to highest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Reduces average wait time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/>
              <a:t>Look/C-Look is a variant of Scan where arm stops at </a:t>
            </a:r>
            <a:r>
              <a:rPr lang="en-US" sz="2800" smtClean="0"/>
              <a:t>final </a:t>
            </a:r>
            <a:r>
              <a:rPr lang="en-US" sz="2800"/>
              <a:t>request (instead of min/max cylinder)</a:t>
            </a:r>
          </a:p>
        </p:txBody>
      </p:sp>
      <p:pic>
        <p:nvPicPr>
          <p:cNvPr id="625668" name="Picture 4"/>
          <p:cNvPicPr>
            <a:picLocks noChangeAspect="1" noChangeArrowheads="1"/>
          </p:cNvPicPr>
          <p:nvPr/>
        </p:nvPicPr>
        <p:blipFill>
          <a:blip r:embed="rId2"/>
          <a:srcRect l="706" t="3731" r="925" b="3731"/>
          <a:stretch>
            <a:fillRect/>
          </a:stretch>
        </p:blipFill>
        <p:spPr bwMode="auto">
          <a:xfrm>
            <a:off x="2286000" y="2667000"/>
            <a:ext cx="4419600" cy="31178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Network-Attached Storage (NAS)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Individual storage systems accessible over network (as opposed to local bus in host-attached storage)</a:t>
            </a:r>
          </a:p>
          <a:p>
            <a:r>
              <a:rPr lang="en-US" sz="2800"/>
              <a:t>NFS (*NIX) and CIFS, Common Internet File System (Microsoft Standard)</a:t>
            </a:r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3232150"/>
            <a:ext cx="6497638" cy="274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Storage-Area Network (SAN)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NAS congests shared network</a:t>
            </a:r>
          </a:p>
          <a:p>
            <a:r>
              <a:rPr lang="en-US"/>
              <a:t>SAN uses dedicated network</a:t>
            </a:r>
          </a:p>
          <a:p>
            <a:r>
              <a:rPr lang="en-US"/>
              <a:t>Connects storage units and servers using specialized (i.e., not TCP/IP) protocols</a:t>
            </a:r>
          </a:p>
        </p:txBody>
      </p:sp>
      <p:pic>
        <p:nvPicPr>
          <p:cNvPr id="6133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5561013" cy="3179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disk slow (even with good scheduling)</a:t>
            </a:r>
          </a:p>
          <a:p>
            <a:r>
              <a:rPr lang="en-US" dirty="0"/>
              <a:t>Idea: Spread data over several smaller (cheaper) disks and read in parallel</a:t>
            </a:r>
          </a:p>
          <a:p>
            <a:r>
              <a:rPr lang="en-US" dirty="0"/>
              <a:t>Redundant Array of </a:t>
            </a:r>
            <a:br>
              <a:rPr lang="en-US" dirty="0"/>
            </a:br>
            <a:r>
              <a:rPr lang="en-US" dirty="0"/>
              <a:t>Independent (originally Inexpensive) Disks</a:t>
            </a:r>
          </a:p>
          <a:p>
            <a:r>
              <a:rPr lang="en-US" dirty="0"/>
              <a:t>SLED (Single Large Expensive Disk)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343400"/>
            <a:ext cx="2765831" cy="2076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890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ＭＳ Ｐゴシック</vt:lpstr>
      <vt:lpstr>Arial</vt:lpstr>
      <vt:lpstr>Default Design</vt:lpstr>
      <vt:lpstr>Image</vt:lpstr>
      <vt:lpstr>Mass Storage</vt:lpstr>
      <vt:lpstr>Magnetic Disks</vt:lpstr>
      <vt:lpstr>Disk Scheduling</vt:lpstr>
      <vt:lpstr>Shortest Seek Time First (SSTF)</vt:lpstr>
      <vt:lpstr>Scan (AKA Elevator)</vt:lpstr>
      <vt:lpstr>Circular Scan (C-Scan)</vt:lpstr>
      <vt:lpstr>Network-Attached Storage (NAS)</vt:lpstr>
      <vt:lpstr>Storage-Area Network (SAN)</vt:lpstr>
      <vt:lpstr>RAID</vt:lpstr>
      <vt:lpstr>RAID 0 - Striping</vt:lpstr>
      <vt:lpstr>Data Lost</vt:lpstr>
      <vt:lpstr>RAID with Parity Blocks</vt:lpstr>
      <vt:lpstr>RAID 0+1</vt:lpstr>
      <vt:lpstr>RAID 1+0</vt:lpstr>
      <vt:lpstr>0+1 and 1+0:  What’s the diff?</vt:lpstr>
      <vt:lpstr>Tertiary Storage</vt:lpstr>
      <vt:lpstr>Magnetic Tape</vt:lpstr>
      <vt:lpstr>Tape Types</vt:lpstr>
      <vt:lpstr>CD-ROM </vt:lpstr>
      <vt:lpstr>DVD</vt:lpstr>
      <vt:lpstr>DVD Size</vt:lpstr>
    </vt:vector>
  </TitlesOfParts>
  <Company>Baylor University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Matthew Fendt</cp:lastModifiedBy>
  <cp:revision>225</cp:revision>
  <dcterms:created xsi:type="dcterms:W3CDTF">2009-11-16T13:49:58Z</dcterms:created>
  <dcterms:modified xsi:type="dcterms:W3CDTF">2015-03-17T18:45:31Z</dcterms:modified>
</cp:coreProperties>
</file>