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76" r:id="rId12"/>
    <p:sldId id="279" r:id="rId13"/>
    <p:sldId id="280" r:id="rId14"/>
    <p:sldId id="283" r:id="rId15"/>
    <p:sldId id="285" r:id="rId16"/>
    <p:sldId id="286" r:id="rId17"/>
    <p:sldId id="287" r:id="rId18"/>
    <p:sldId id="29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EFF"/>
    <a:srgbClr val="D6D6D6"/>
    <a:srgbClr val="DAEBF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6C2F63-5F25-CB43-AD1E-2F5E35E67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6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46F4DB2-3857-854C-9963-514208171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7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291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2291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nfs.sourceforge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File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Tree-Structured Directory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4864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400"/>
              <a:t>Directory contains both files and other directories</a:t>
            </a:r>
          </a:p>
          <a:p>
            <a:pPr eaLnBrk="1" hangingPunct="1">
              <a:lnSpc>
                <a:spcPct val="89000"/>
              </a:lnSpc>
            </a:pPr>
            <a:r>
              <a:rPr lang="en-US" sz="2400"/>
              <a:t>Top-level directory is called the root (e.g. “/” in *NIX)</a:t>
            </a:r>
          </a:p>
          <a:p>
            <a:pPr eaLnBrk="1" hangingPunct="1">
              <a:lnSpc>
                <a:spcPct val="89000"/>
              </a:lnSpc>
            </a:pPr>
            <a:r>
              <a:rPr lang="en-US" sz="2400"/>
              <a:t>Each process designates a current/working directory	</a:t>
            </a:r>
          </a:p>
          <a:p>
            <a:pPr eaLnBrk="1" hangingPunct="1">
              <a:lnSpc>
                <a:spcPct val="89000"/>
              </a:lnSpc>
            </a:pPr>
            <a:r>
              <a:rPr lang="en-US" sz="2400"/>
              <a:t>Paths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Tells you where a file or directory is in the tree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Absolute – Path specified from the root (e.g., /var/log/apache/error.log)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Relative – Path specified from the current/working directory (e.g., apache/error.log)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Path Separator – Special character in path name separating directories (‘/’ for *NIX, ‘\’ for Windows)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Special relative directory paths</a:t>
            </a:r>
          </a:p>
          <a:p>
            <a:pPr lvl="2" eaLnBrk="1" hangingPunct="1">
              <a:lnSpc>
                <a:spcPct val="89000"/>
              </a:lnSpc>
            </a:pPr>
            <a:r>
              <a:rPr lang="en-US" sz="1800"/>
              <a:t>‘.’ – current directory</a:t>
            </a:r>
          </a:p>
          <a:p>
            <a:pPr lvl="2" eaLnBrk="1" hangingPunct="1">
              <a:lnSpc>
                <a:spcPct val="89000"/>
              </a:lnSpc>
            </a:pPr>
            <a:r>
              <a:rPr lang="en-US" sz="1800"/>
              <a:t>‘..’ – parent directory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Directories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6388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/>
              <a:t>More general than tree structure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Add connections across the tree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Create links from one file (or directory) to another</a:t>
            </a:r>
          </a:p>
          <a:p>
            <a:pPr eaLnBrk="1" hangingPunct="1"/>
            <a:r>
              <a:rPr lang="en-US" sz="2800"/>
              <a:t>Types - Acyclic and General</a:t>
            </a:r>
          </a:p>
          <a:p>
            <a:pPr eaLnBrk="1" hangingPunct="1"/>
            <a:r>
              <a:rPr lang="en-US" sz="2800"/>
              <a:t>General graph directory structures allow loops which complicates search (infinite loops)</a:t>
            </a:r>
          </a:p>
        </p:txBody>
      </p:sp>
      <p:pic>
        <p:nvPicPr>
          <p:cNvPr id="25604" name="Picture 4" descr="fg10_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62000" y="3581400"/>
            <a:ext cx="38481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 descr="fg10_12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 r="30237"/>
          <a:stretch>
            <a:fillRect/>
          </a:stretch>
        </p:blipFill>
        <p:spPr bwMode="auto">
          <a:xfrm>
            <a:off x="4953000" y="3733800"/>
            <a:ext cx="36607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783263" y="6008688"/>
            <a:ext cx="1825625" cy="323850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tucker-todo.txt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6772275" cy="4256088"/>
          </a:xfrm>
        </p:spPr>
        <p:txBody>
          <a:bodyPr/>
          <a:lstStyle/>
          <a:p>
            <a:pPr eaLnBrk="1" hangingPunct="1"/>
            <a:r>
              <a:rPr lang="en-US" sz="2400" dirty="0"/>
              <a:t>A link is a reference to a file/directory</a:t>
            </a:r>
          </a:p>
          <a:p>
            <a:pPr eaLnBrk="1" hangingPunct="1"/>
            <a:r>
              <a:rPr lang="en-US" sz="2400" dirty="0"/>
              <a:t>Useful for sharing files/directories</a:t>
            </a:r>
          </a:p>
          <a:p>
            <a:pPr eaLnBrk="1" hangingPunct="1"/>
            <a:r>
              <a:rPr lang="en-US" sz="2400" dirty="0"/>
              <a:t>A file/directory can be shared by giving each person her own link (pointer to it)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-111" charset="0"/>
              </a:rPr>
              <a:t>ln &lt;existing-file&gt; &lt;new name&gt;</a:t>
            </a:r>
          </a:p>
          <a:p>
            <a:pPr eaLnBrk="1" hangingPunct="1"/>
            <a:r>
              <a:rPr lang="en-US" sz="2400" dirty="0"/>
              <a:t>In directory  ~</a:t>
            </a:r>
            <a:r>
              <a:rPr lang="en-US" sz="2400" dirty="0" err="1"/>
              <a:t>fendt</a:t>
            </a:r>
            <a:endParaRPr lang="en-US" sz="2400" dirty="0"/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-111" charset="0"/>
              </a:rPr>
              <a:t>ln </a:t>
            </a:r>
            <a:r>
              <a:rPr lang="en-US" sz="1800" dirty="0" err="1">
                <a:latin typeface="Courier New" pitchFamily="-111" charset="0"/>
              </a:rPr>
              <a:t>example.c</a:t>
            </a:r>
            <a:r>
              <a:rPr lang="en-US" sz="1800" dirty="0">
                <a:latin typeface="Courier New" pitchFamily="-111" charset="0"/>
              </a:rPr>
              <a:t> /home/www/</a:t>
            </a:r>
            <a:r>
              <a:rPr lang="en-US" sz="1800" dirty="0" err="1">
                <a:latin typeface="Courier New" pitchFamily="-111" charset="0"/>
              </a:rPr>
              <a:t>ex.c</a:t>
            </a:r>
            <a:endParaRPr lang="en-US" sz="1800" dirty="0">
              <a:latin typeface="Courier New" pitchFamily="-111" charset="0"/>
            </a:endParaRPr>
          </a:p>
          <a:p>
            <a:pPr lvl="1" eaLnBrk="1" hangingPunct="1">
              <a:buFontTx/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3238" y="3700463"/>
            <a:ext cx="309562" cy="322262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/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524750" y="4521200"/>
            <a:ext cx="522288" cy="322263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tmp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626225" y="4521200"/>
            <a:ext cx="628650" cy="322263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home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851525" y="4521200"/>
            <a:ext cx="520700" cy="322263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bin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065838" y="5191125"/>
            <a:ext cx="522287" cy="323850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www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7085013" y="5191125"/>
            <a:ext cx="721378" cy="307629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400" b="1" dirty="0" err="1">
                <a:solidFill>
                  <a:srgbClr val="000080"/>
                </a:solidFill>
                <a:latin typeface="Courier New" pitchFamily="-111" charset="0"/>
              </a:rPr>
              <a:t>fendt</a:t>
            </a:r>
            <a:endParaRPr lang="en-US" sz="1400" b="1" dirty="0">
              <a:solidFill>
                <a:srgbClr val="000080"/>
              </a:solidFill>
              <a:latin typeface="Courier New" pitchFamily="-111" charset="0"/>
            </a:endParaRP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5783263" y="6005513"/>
            <a:ext cx="1825625" cy="32385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endParaRPr lang="en-US" sz="1400" b="1">
              <a:solidFill>
                <a:srgbClr val="000080"/>
              </a:solidFill>
              <a:latin typeface="Courier New" pitchFamily="-111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641850" y="5989638"/>
            <a:ext cx="760413" cy="323850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a.txt</a:t>
            </a:r>
          </a:p>
        </p:txBody>
      </p:sp>
      <p:cxnSp>
        <p:nvCxnSpPr>
          <p:cNvPr id="26637" name="AutoShape 13"/>
          <p:cNvCxnSpPr>
            <a:cxnSpLocks noChangeShapeType="1"/>
            <a:stCxn id="26629" idx="2"/>
            <a:endCxn id="26632" idx="0"/>
          </p:cNvCxnSpPr>
          <p:nvPr/>
        </p:nvCxnSpPr>
        <p:spPr bwMode="auto">
          <a:xfrm flipH="1">
            <a:off x="6121400" y="4040188"/>
            <a:ext cx="896938" cy="479425"/>
          </a:xfrm>
          <a:prstGeom prst="straightConnector1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stealth" w="med" len="med"/>
          </a:ln>
        </p:spPr>
      </p:cxnSp>
      <p:cxnSp>
        <p:nvCxnSpPr>
          <p:cNvPr id="26638" name="AutoShape 14"/>
          <p:cNvCxnSpPr>
            <a:cxnSpLocks noChangeShapeType="1"/>
            <a:stCxn id="26629" idx="2"/>
            <a:endCxn id="26631" idx="0"/>
          </p:cNvCxnSpPr>
          <p:nvPr/>
        </p:nvCxnSpPr>
        <p:spPr bwMode="auto">
          <a:xfrm flipH="1">
            <a:off x="6950075" y="4040188"/>
            <a:ext cx="68263" cy="479425"/>
          </a:xfrm>
          <a:prstGeom prst="straightConnector1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stealth" w="med" len="med"/>
          </a:ln>
        </p:spPr>
      </p:cxnSp>
      <p:cxnSp>
        <p:nvCxnSpPr>
          <p:cNvPr id="26639" name="AutoShape 15"/>
          <p:cNvCxnSpPr>
            <a:cxnSpLocks noChangeShapeType="1"/>
            <a:stCxn id="26629" idx="2"/>
            <a:endCxn id="26630" idx="0"/>
          </p:cNvCxnSpPr>
          <p:nvPr/>
        </p:nvCxnSpPr>
        <p:spPr bwMode="auto">
          <a:xfrm>
            <a:off x="7018338" y="4040188"/>
            <a:ext cx="779462" cy="479425"/>
          </a:xfrm>
          <a:prstGeom prst="straightConnector1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stealth" w="med" len="med"/>
          </a:ln>
        </p:spPr>
      </p:cxnSp>
      <p:cxnSp>
        <p:nvCxnSpPr>
          <p:cNvPr id="26640" name="AutoShape 16"/>
          <p:cNvCxnSpPr>
            <a:cxnSpLocks noChangeShapeType="1"/>
            <a:stCxn id="26631" idx="2"/>
            <a:endCxn id="26633" idx="0"/>
          </p:cNvCxnSpPr>
          <p:nvPr/>
        </p:nvCxnSpPr>
        <p:spPr bwMode="auto">
          <a:xfrm flipH="1">
            <a:off x="6327775" y="4852988"/>
            <a:ext cx="612775" cy="328612"/>
          </a:xfrm>
          <a:prstGeom prst="straightConnector1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stealth" w="med" len="med"/>
          </a:ln>
        </p:spPr>
      </p:cxnSp>
      <p:cxnSp>
        <p:nvCxnSpPr>
          <p:cNvPr id="26641" name="AutoShape 17"/>
          <p:cNvCxnSpPr>
            <a:cxnSpLocks noChangeShapeType="1"/>
            <a:stCxn id="26631" idx="2"/>
            <a:endCxn id="26634" idx="0"/>
          </p:cNvCxnSpPr>
          <p:nvPr/>
        </p:nvCxnSpPr>
        <p:spPr bwMode="auto">
          <a:xfrm>
            <a:off x="6940550" y="4843463"/>
            <a:ext cx="505152" cy="347662"/>
          </a:xfrm>
          <a:prstGeom prst="straightConnector1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stealth" w="med" len="med"/>
          </a:ln>
        </p:spPr>
      </p:cxnSp>
      <p:cxnSp>
        <p:nvCxnSpPr>
          <p:cNvPr id="26642" name="AutoShape 18"/>
          <p:cNvCxnSpPr>
            <a:cxnSpLocks noChangeShapeType="1"/>
            <a:stCxn id="26633" idx="2"/>
            <a:endCxn id="26635" idx="0"/>
          </p:cNvCxnSpPr>
          <p:nvPr/>
        </p:nvCxnSpPr>
        <p:spPr bwMode="auto">
          <a:xfrm>
            <a:off x="6327775" y="5524500"/>
            <a:ext cx="368300" cy="471488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med" len="med"/>
          </a:ln>
        </p:spPr>
      </p:cxnSp>
      <p:cxnSp>
        <p:nvCxnSpPr>
          <p:cNvPr id="26643" name="AutoShape 19"/>
          <p:cNvCxnSpPr>
            <a:cxnSpLocks noChangeShapeType="1"/>
            <a:stCxn id="26633" idx="2"/>
            <a:endCxn id="26636" idx="0"/>
          </p:cNvCxnSpPr>
          <p:nvPr/>
        </p:nvCxnSpPr>
        <p:spPr bwMode="auto">
          <a:xfrm flipH="1">
            <a:off x="5022850" y="5524500"/>
            <a:ext cx="1304925" cy="455613"/>
          </a:xfrm>
          <a:prstGeom prst="straightConnector1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stealth" w="med" len="med"/>
          </a:ln>
        </p:spPr>
      </p:cxn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7837488" y="5989638"/>
            <a:ext cx="760412" cy="323850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lIns="91294" tIns="45647" rIns="91294" bIns="45647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400" b="1">
                <a:solidFill>
                  <a:srgbClr val="000080"/>
                </a:solidFill>
                <a:latin typeface="Courier New" pitchFamily="-111" charset="0"/>
              </a:rPr>
              <a:t>g.txt</a:t>
            </a:r>
          </a:p>
        </p:txBody>
      </p:sp>
      <p:cxnSp>
        <p:nvCxnSpPr>
          <p:cNvPr id="26645" name="AutoShape 21"/>
          <p:cNvCxnSpPr>
            <a:cxnSpLocks noChangeShapeType="1"/>
            <a:stCxn id="26634" idx="2"/>
            <a:endCxn id="26644" idx="0"/>
          </p:cNvCxnSpPr>
          <p:nvPr/>
        </p:nvCxnSpPr>
        <p:spPr bwMode="auto">
          <a:xfrm>
            <a:off x="7445702" y="5498754"/>
            <a:ext cx="771992" cy="490884"/>
          </a:xfrm>
          <a:prstGeom prst="straightConnector1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stealth" w="med" len="med"/>
          </a:ln>
        </p:spPr>
      </p:cxnSp>
      <p:cxnSp>
        <p:nvCxnSpPr>
          <p:cNvPr id="26646" name="AutoShape 22"/>
          <p:cNvCxnSpPr>
            <a:cxnSpLocks noChangeShapeType="1"/>
            <a:stCxn id="26634" idx="2"/>
            <a:endCxn id="26635" idx="0"/>
          </p:cNvCxnSpPr>
          <p:nvPr/>
        </p:nvCxnSpPr>
        <p:spPr bwMode="auto">
          <a:xfrm flipH="1">
            <a:off x="6696076" y="5498754"/>
            <a:ext cx="749626" cy="506759"/>
          </a:xfrm>
          <a:prstGeom prst="straightConnector1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stealth" w="med" len="med"/>
          </a:ln>
        </p:spPr>
      </p:cxn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1749481" y="3987531"/>
            <a:ext cx="2776427" cy="33840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600" b="1" dirty="0">
                <a:solidFill>
                  <a:srgbClr val="000080"/>
                </a:solidFill>
                <a:latin typeface="Courier New" pitchFamily="-111" charset="0"/>
              </a:rPr>
              <a:t>/home/</a:t>
            </a:r>
            <a:r>
              <a:rPr lang="en-US" sz="1600" b="1" dirty="0" err="1">
                <a:solidFill>
                  <a:srgbClr val="000080"/>
                </a:solidFill>
                <a:latin typeface="Courier New" pitchFamily="-111" charset="0"/>
              </a:rPr>
              <a:t>fendt</a:t>
            </a:r>
            <a:r>
              <a:rPr lang="en-US" sz="1600" b="1" dirty="0">
                <a:solidFill>
                  <a:srgbClr val="000080"/>
                </a:solidFill>
                <a:latin typeface="Courier New" pitchFamily="-111" charset="0"/>
              </a:rPr>
              <a:t>/</a:t>
            </a:r>
            <a:r>
              <a:rPr lang="en-US" sz="1600" b="1" dirty="0" err="1">
                <a:solidFill>
                  <a:srgbClr val="000080"/>
                </a:solidFill>
                <a:latin typeface="Courier New" pitchFamily="-111" charset="0"/>
              </a:rPr>
              <a:t>example.c</a:t>
            </a:r>
            <a:endParaRPr lang="en-US" sz="1600" b="1" dirty="0">
              <a:solidFill>
                <a:srgbClr val="000080"/>
              </a:solidFill>
              <a:latin typeface="Courier New" pitchFamily="-111" charset="0"/>
            </a:endParaRP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1789113" y="4721225"/>
            <a:ext cx="1924050" cy="3651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600" b="1">
                <a:solidFill>
                  <a:srgbClr val="000080"/>
                </a:solidFill>
                <a:latin typeface="Courier New" pitchFamily="-111" charset="0"/>
              </a:rPr>
              <a:t>/home/www/ex.c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914400" y="4340225"/>
            <a:ext cx="5889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b="1" i="1"/>
              <a:t>and</a:t>
            </a:r>
            <a:endParaRPr lang="en-US" sz="2000" b="1" i="1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4033838" y="4554538"/>
            <a:ext cx="1757362" cy="1465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Links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9000"/>
              </a:lnSpc>
              <a:buFontTx/>
              <a:buNone/>
            </a:pPr>
            <a:r>
              <a:rPr lang="en-US" sz="2400"/>
              <a:t>Changes to a file affect every link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000">
                <a:latin typeface="Courier New" pitchFamily="-111" charset="0"/>
              </a:rPr>
              <a:t>% cat file_a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000">
                <a:latin typeface="Courier New" pitchFamily="-111" charset="0"/>
              </a:rPr>
              <a:t>This is file A.</a:t>
            </a:r>
            <a:endParaRPr lang="en-US" sz="2000"/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000">
                <a:latin typeface="Courier New" pitchFamily="-111" charset="0"/>
              </a:rPr>
              <a:t>% ln file_a file_b</a:t>
            </a:r>
            <a:endParaRPr lang="en-US" sz="2000"/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000">
                <a:latin typeface="Courier New" pitchFamily="-111" charset="0"/>
              </a:rPr>
              <a:t>% cat file_b</a:t>
            </a:r>
            <a:endParaRPr lang="en-US" sz="2000"/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000">
                <a:latin typeface="Courier New" pitchFamily="-111" charset="0"/>
              </a:rPr>
              <a:t>This is file A.</a:t>
            </a:r>
            <a:endParaRPr lang="en-US" sz="2000"/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000">
                <a:latin typeface="Courier New" pitchFamily="-111" charset="0"/>
              </a:rPr>
              <a:t>% echo “appending this to b” &gt;&gt; file_b</a:t>
            </a:r>
            <a:endParaRPr lang="en-US" sz="2000"/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000">
                <a:latin typeface="Courier New" pitchFamily="-111" charset="0"/>
              </a:rPr>
              <a:t>% cat file_b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000">
                <a:latin typeface="Courier New" pitchFamily="-111" charset="0"/>
              </a:rPr>
              <a:t>This is file A.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000">
                <a:latin typeface="Courier New" pitchFamily="-111" charset="0"/>
              </a:rPr>
              <a:t>appending this to b</a:t>
            </a:r>
            <a:endParaRPr lang="en-US" sz="2000"/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000">
                <a:latin typeface="Courier New" pitchFamily="-111" charset="0"/>
              </a:rPr>
              <a:t>% cat file_a</a:t>
            </a:r>
            <a:endParaRPr lang="en-US" sz="2000"/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000">
                <a:latin typeface="Courier New" pitchFamily="-111" charset="0"/>
              </a:rPr>
              <a:t>This is file A.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000">
                <a:latin typeface="Courier New" pitchFamily="-111" charset="0"/>
              </a:rPr>
              <a:t>appending this to b</a:t>
            </a:r>
            <a:endParaRPr lang="en-US" sz="2000"/>
          </a:p>
          <a:p>
            <a:pPr lvl="1" eaLnBrk="1" hangingPunct="1">
              <a:lnSpc>
                <a:spcPct val="89000"/>
              </a:lnSpc>
              <a:buFontTx/>
              <a:buNone/>
            </a:pPr>
            <a:endParaRPr lang="en-US" sz="2000"/>
          </a:p>
          <a:p>
            <a:pPr lvl="1" eaLnBrk="1" hangingPunct="1">
              <a:lnSpc>
                <a:spcPct val="89000"/>
              </a:lnSpc>
              <a:buFontTx/>
              <a:buNone/>
            </a:pPr>
            <a:endParaRPr lang="en-US" sz="2000">
              <a:latin typeface="Courier New" pitchFamily="-111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Linking Directories?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153400" cy="5334000"/>
          </a:xfrm>
          <a:noFill/>
        </p:spPr>
        <p:txBody>
          <a:bodyPr/>
          <a:lstStyle/>
          <a:p>
            <a:pPr eaLnBrk="1" hangingPunct="1"/>
            <a:r>
              <a:rPr lang="en-US" sz="2400"/>
              <a:t>Should it be permitted?</a:t>
            </a:r>
          </a:p>
          <a:p>
            <a:pPr eaLnBrk="1" hangingPunct="1"/>
            <a:r>
              <a:rPr lang="en-US" sz="2400"/>
              <a:t>Problem:  Cycles in a file system degrade performance</a:t>
            </a:r>
          </a:p>
          <a:p>
            <a:pPr lvl="2" eaLnBrk="1" hangingPunct="1">
              <a:buFontTx/>
              <a:buNone/>
            </a:pPr>
            <a:r>
              <a:rPr lang="en-US" sz="1800"/>
              <a:t>Avoid traversing portion of file system multiple times</a:t>
            </a:r>
          </a:p>
          <a:p>
            <a:pPr lvl="1" eaLnBrk="1" hangingPunct="1"/>
            <a:r>
              <a:rPr lang="en-US" sz="2000"/>
              <a:t>Determine deletion: Reference count may be non-zero, even if there is no possible way to refer (find) to file or directory</a:t>
            </a:r>
          </a:p>
          <a:p>
            <a:pPr lvl="3" eaLnBrk="1" hangingPunct="1">
              <a:buFontTx/>
              <a:buNone/>
            </a:pPr>
            <a:r>
              <a:rPr lang="en-US" sz="1600"/>
              <a:t>Self-referencing</a:t>
            </a:r>
          </a:p>
          <a:p>
            <a:pPr eaLnBrk="1" hangingPunct="1"/>
            <a:r>
              <a:rPr lang="en-US" sz="2400"/>
              <a:t>How do we guarantee no cycles?</a:t>
            </a:r>
          </a:p>
          <a:p>
            <a:pPr lvl="1" eaLnBrk="1" hangingPunct="1"/>
            <a:r>
              <a:rPr lang="en-US" sz="2000"/>
              <a:t>Allow only links to file not subdirectories</a:t>
            </a:r>
          </a:p>
          <a:p>
            <a:pPr lvl="1" eaLnBrk="1" hangingPunct="1"/>
            <a:r>
              <a:rPr lang="en-US" sz="2000"/>
              <a:t>Garbage collection (mark everything that can be accessed via root directory then delete everything else)</a:t>
            </a:r>
          </a:p>
          <a:p>
            <a:pPr lvl="1" eaLnBrk="1" hangingPunct="1"/>
            <a:r>
              <a:rPr lang="en-US" sz="2000"/>
              <a:t>Every time a new link is added use a cycle detection</a:t>
            </a:r>
            <a:br>
              <a:rPr lang="en-US" sz="2000"/>
            </a:br>
            <a:r>
              <a:rPr lang="en-US" sz="2000"/>
              <a:t>algorithm to determine whether it is OK?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 Types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1068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Links come in two flavors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Hard link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Reference (file system specific) to start of file on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Link and original file must be on same file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Often indistinguishable from original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Symbolic link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>
                <a:solidFill>
                  <a:schemeClr val="tx2"/>
                </a:solidFill>
              </a:rPr>
              <a:t>Indirect </a:t>
            </a:r>
            <a:r>
              <a:rPr lang="en-US" sz="2400">
                <a:solidFill>
                  <a:schemeClr val="tx2"/>
                </a:solidFill>
              </a:rPr>
              <a:t>reference</a:t>
            </a:r>
            <a:r>
              <a:rPr lang="en-US" sz="2400"/>
              <a:t> to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Stores the </a:t>
            </a:r>
            <a:r>
              <a:rPr lang="en-US" sz="2400">
                <a:solidFill>
                  <a:schemeClr val="tx2"/>
                </a:solidFill>
              </a:rPr>
              <a:t>pathname</a:t>
            </a:r>
            <a:r>
              <a:rPr lang="en-US" sz="2400"/>
              <a:t> of the file that it points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Symbolic links can link across file systems</a:t>
            </a:r>
            <a:endParaRPr lang="en-US" sz="1600">
              <a:solidFill>
                <a:srgbClr val="000080"/>
              </a:solidFill>
              <a:latin typeface="Courier New" pitchFamily="-111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Locking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What happens when </a:t>
            </a:r>
          </a:p>
          <a:p>
            <a:pPr lvl="1" eaLnBrk="1" hangingPunct="1"/>
            <a:r>
              <a:rPr lang="en-US"/>
              <a:t>two processes edit the same file?</a:t>
            </a:r>
          </a:p>
          <a:p>
            <a:pPr lvl="1" eaLnBrk="1" hangingPunct="1"/>
            <a:r>
              <a:rPr lang="en-US"/>
              <a:t>one process reads what another process is in the middle of updating?</a:t>
            </a:r>
          </a:p>
          <a:p>
            <a:pPr eaLnBrk="1" hangingPunct="1"/>
            <a:r>
              <a:rPr lang="en-US"/>
              <a:t>We need to coordinate</a:t>
            </a:r>
          </a:p>
          <a:p>
            <a:pPr eaLnBrk="1" hangingPunct="1"/>
            <a:r>
              <a:rPr lang="en-US"/>
              <a:t>Most OSs provide file locks</a:t>
            </a:r>
          </a:p>
          <a:p>
            <a:pPr eaLnBrk="1" hangingPunct="1"/>
            <a:r>
              <a:rPr lang="en-US"/>
              <a:t>File locking is really record locking</a:t>
            </a:r>
          </a:p>
          <a:p>
            <a:pPr lvl="1" eaLnBrk="1" hangingPunct="1">
              <a:buFontTx/>
              <a:buNone/>
            </a:pPr>
            <a:r>
              <a:rPr lang="en-US"/>
              <a:t>Lock range of bytes (not necessarily entire file)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Lock Types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638800"/>
          </a:xfrm>
        </p:spPr>
        <p:txBody>
          <a:bodyPr/>
          <a:lstStyle/>
          <a:p>
            <a:pPr eaLnBrk="1" hangingPunct="1"/>
            <a:r>
              <a:rPr lang="en-US"/>
              <a:t>Enforcement</a:t>
            </a:r>
          </a:p>
          <a:p>
            <a:pPr lvl="1" eaLnBrk="1" hangingPunct="1"/>
            <a:r>
              <a:rPr lang="en-US"/>
              <a:t>Mandatory:  OS enforces lock (Windows)</a:t>
            </a:r>
          </a:p>
          <a:p>
            <a:pPr lvl="1" eaLnBrk="1" hangingPunct="1"/>
            <a:r>
              <a:rPr lang="en-US"/>
              <a:t>Advisory:  Software must enforce (*NIX)</a:t>
            </a:r>
          </a:p>
          <a:p>
            <a:pPr eaLnBrk="1" hangingPunct="1"/>
            <a:r>
              <a:rPr lang="en-US"/>
              <a:t>Operation</a:t>
            </a:r>
          </a:p>
          <a:p>
            <a:pPr lvl="1" eaLnBrk="1" hangingPunct="1"/>
            <a:r>
              <a:rPr lang="en-US"/>
              <a:t>Read:  Allows many readers and no writers</a:t>
            </a:r>
          </a:p>
          <a:p>
            <a:pPr lvl="1" eaLnBrk="1" hangingPunct="1"/>
            <a:r>
              <a:rPr lang="en-US"/>
              <a:t>Writer:  Allows only one writer and no readers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Locking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SummerLockingWriter.java </a:t>
            </a:r>
          </a:p>
          <a:p>
            <a:pPr lvl="1" eaLnBrk="1" hangingPunct="1"/>
            <a:r>
              <a:rPr lang="en-US" sz="1400" dirty="0" err="1"/>
              <a:t>RandomAccessFile</a:t>
            </a:r>
            <a:r>
              <a:rPr lang="en-US" sz="1400" dirty="0"/>
              <a:t> </a:t>
            </a:r>
            <a:r>
              <a:rPr lang="en-US" sz="1400" dirty="0" err="1"/>
              <a:t>JavaDoc</a:t>
            </a:r>
            <a:endParaRPr lang="en-US" sz="1400" dirty="0"/>
          </a:p>
          <a:p>
            <a:pPr lvl="1" eaLnBrk="1" hangingPunct="1"/>
            <a:r>
              <a:rPr lang="en-US" sz="1800" dirty="0" err="1"/>
              <a:t>FileChannel</a:t>
            </a:r>
            <a:endParaRPr lang="en-US" sz="1800" dirty="0"/>
          </a:p>
          <a:p>
            <a:pPr lvl="1" eaLnBrk="1" hangingPunct="1"/>
            <a:r>
              <a:rPr lang="en-US" sz="1800" dirty="0" err="1"/>
              <a:t>FileLock</a:t>
            </a:r>
            <a:r>
              <a:rPr lang="en-US" sz="1800" dirty="0"/>
              <a:t> (shared, byte range, etc.)</a:t>
            </a:r>
          </a:p>
          <a:p>
            <a:pPr lvl="2" eaLnBrk="1" hangingPunct="1"/>
            <a:r>
              <a:rPr lang="en-US" sz="1600" dirty="0"/>
              <a:t>Can lock byte range (not needed here; just for example)</a:t>
            </a:r>
          </a:p>
          <a:p>
            <a:pPr lvl="1" eaLnBrk="1" hangingPunct="1"/>
            <a:r>
              <a:rPr lang="en-US" sz="1800" dirty="0"/>
              <a:t>Run (and leave running)</a:t>
            </a:r>
          </a:p>
          <a:p>
            <a:pPr eaLnBrk="1" hangingPunct="1"/>
            <a:r>
              <a:rPr lang="en-US" sz="2000" dirty="0" err="1"/>
              <a:t>SummerLockingDisplay.java</a:t>
            </a:r>
            <a:endParaRPr lang="en-US" sz="2000" dirty="0"/>
          </a:p>
          <a:p>
            <a:pPr lvl="1" eaLnBrk="1" hangingPunct="1"/>
            <a:r>
              <a:rPr lang="en-US" sz="1800" dirty="0"/>
              <a:t>Run – Explain Exceptions (truncation race) and bad sum (write race)</a:t>
            </a:r>
          </a:p>
          <a:p>
            <a:pPr eaLnBrk="1" hangingPunct="1"/>
            <a:r>
              <a:rPr lang="en-US" sz="2000" dirty="0"/>
              <a:t>Enable locking and run on NFS</a:t>
            </a:r>
          </a:p>
          <a:p>
            <a:pPr lvl="1" eaLnBrk="1" hangingPunct="1"/>
            <a:r>
              <a:rPr lang="en-US" sz="1800" dirty="0"/>
              <a:t>Doesn’t work.  Why?  In Linux 2.6 kernel, cache coherency was weakened for efficiency impacting lock sharing.  Can add mount option to fix (</a:t>
            </a:r>
            <a:r>
              <a:rPr lang="en-US" sz="1800" dirty="0" err="1"/>
              <a:t>noac</a:t>
            </a:r>
            <a:r>
              <a:rPr lang="en-US" sz="1800" dirty="0"/>
              <a:t>) – See </a:t>
            </a:r>
            <a:r>
              <a:rPr lang="en-US" sz="1800" dirty="0">
                <a:hlinkClick r:id="rId2"/>
              </a:rPr>
              <a:t>http://nfs.sourceforge.net</a:t>
            </a:r>
            <a:endParaRPr lang="en-US" sz="1800" dirty="0"/>
          </a:p>
          <a:p>
            <a:pPr lvl="1" eaLnBrk="1" hangingPunct="1"/>
            <a:r>
              <a:rPr lang="en-US" sz="1800" dirty="0"/>
              <a:t>Run on local FS (/</a:t>
            </a:r>
            <a:r>
              <a:rPr lang="en-US" sz="1800" dirty="0" err="1"/>
              <a:t>tmp</a:t>
            </a:r>
            <a:r>
              <a:rPr lang="en-US" sz="1800" dirty="0"/>
              <a:t>) – Compare execution time with and w/o locks</a:t>
            </a:r>
          </a:p>
          <a:p>
            <a:pPr eaLnBrk="1" hangingPunct="1"/>
            <a:r>
              <a:rPr lang="en-US" sz="2000" dirty="0" err="1"/>
              <a:t>sumWriter.c</a:t>
            </a:r>
            <a:endParaRPr lang="en-US" sz="2000" dirty="0"/>
          </a:p>
          <a:p>
            <a:pPr lvl="1" eaLnBrk="1" hangingPunct="1"/>
            <a:r>
              <a:rPr lang="en-US" sz="1800" dirty="0"/>
              <a:t>Man </a:t>
            </a:r>
            <a:r>
              <a:rPr lang="en-US" sz="1800" dirty="0" err="1"/>
              <a:t>fcntl</a:t>
            </a:r>
            <a:r>
              <a:rPr lang="en-US" sz="1800" dirty="0"/>
              <a:t> and lock types</a:t>
            </a:r>
          </a:p>
          <a:p>
            <a:pPr eaLnBrk="1" hangingPunct="1"/>
            <a:r>
              <a:rPr lang="en-US" sz="2000"/>
              <a:t>Why does or  </a:t>
            </a:r>
            <a:r>
              <a:rPr lang="en-US" sz="2000" dirty="0"/>
              <a:t>doesn’t it work?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Main Memory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Problems with memory…</a:t>
            </a:r>
          </a:p>
          <a:p>
            <a:pPr eaLnBrk="1" hangingPunct="1"/>
            <a:r>
              <a:rPr lang="en-US" dirty="0"/>
              <a:t>Limited Capacity</a:t>
            </a:r>
          </a:p>
          <a:p>
            <a:pPr lvl="1" eaLnBrk="1" hangingPunct="1">
              <a:buFontTx/>
              <a:buNone/>
            </a:pPr>
            <a:r>
              <a:rPr lang="en-US" dirty="0"/>
              <a:t>Already using secondary storage to compensate</a:t>
            </a:r>
          </a:p>
          <a:p>
            <a:pPr eaLnBrk="1" hangingPunct="1"/>
            <a:r>
              <a:rPr lang="en-US" dirty="0"/>
              <a:t>Cost</a:t>
            </a:r>
          </a:p>
          <a:p>
            <a:pPr lvl="1" eaLnBrk="1" hangingPunct="1">
              <a:buFontTx/>
              <a:buNone/>
            </a:pPr>
            <a:r>
              <a:rPr lang="en-US" dirty="0"/>
              <a:t>Expensive per byte</a:t>
            </a:r>
          </a:p>
          <a:p>
            <a:pPr eaLnBrk="1" hangingPunct="1"/>
            <a:r>
              <a:rPr lang="en-US" dirty="0"/>
              <a:t>Persistence</a:t>
            </a:r>
          </a:p>
          <a:p>
            <a:pPr lvl="1" eaLnBrk="1" hangingPunct="1">
              <a:buFontTx/>
              <a:buNone/>
            </a:pPr>
            <a:r>
              <a:rPr lang="en-US" dirty="0"/>
              <a:t>Process termination, machine crashing, output from one process as input to another, etc.</a:t>
            </a:r>
          </a:p>
          <a:p>
            <a:pPr eaLnBrk="1" hangingPunct="1"/>
            <a:r>
              <a:rPr lang="en-US" dirty="0"/>
              <a:t>Portability</a:t>
            </a:r>
          </a:p>
          <a:p>
            <a:pPr lvl="1" eaLnBrk="1" hangingPunct="1">
              <a:buFontTx/>
              <a:buNone/>
            </a:pPr>
            <a:r>
              <a:rPr lang="en-US" dirty="0"/>
              <a:t>Share with different computers, off-site backup,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Secondary Storage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15400" cy="5181600"/>
          </a:xfrm>
        </p:spPr>
        <p:txBody>
          <a:bodyPr/>
          <a:lstStyle/>
          <a:p>
            <a:pPr eaLnBrk="1" hangingPunct="1"/>
            <a:r>
              <a:rPr lang="en-US" dirty="0"/>
              <a:t>Cannot put everything in main memory so…</a:t>
            </a:r>
          </a:p>
          <a:p>
            <a:pPr lvl="1" eaLnBrk="1" hangingPunct="1">
              <a:buFontTx/>
              <a:buNone/>
            </a:pPr>
            <a:r>
              <a:rPr lang="en-US" dirty="0"/>
              <a:t>Write data to secondary (or below) storage</a:t>
            </a:r>
          </a:p>
          <a:p>
            <a:pPr eaLnBrk="1" hangingPunct="1"/>
            <a:r>
              <a:rPr lang="en-US" dirty="0"/>
              <a:t>How do we write to secondary storage?</a:t>
            </a:r>
          </a:p>
          <a:p>
            <a:pPr lvl="1" eaLnBrk="1" hangingPunct="1">
              <a:buFontTx/>
              <a:buNone/>
            </a:pPr>
            <a:r>
              <a:rPr lang="en-US" dirty="0"/>
              <a:t>Device writes sequence of bytes</a:t>
            </a:r>
          </a:p>
          <a:p>
            <a:pPr eaLnBrk="1" hangingPunct="1"/>
            <a:r>
              <a:rPr lang="en-US" dirty="0"/>
              <a:t>Burning questions</a:t>
            </a:r>
          </a:p>
          <a:p>
            <a:pPr lvl="1" eaLnBrk="1" hangingPunct="1"/>
            <a:r>
              <a:rPr lang="en-US" dirty="0"/>
              <a:t>Where to write (disk sharing)?</a:t>
            </a:r>
          </a:p>
          <a:p>
            <a:pPr lvl="1" eaLnBrk="1" hangingPunct="1"/>
            <a:r>
              <a:rPr lang="en-US" dirty="0"/>
              <a:t>For next process, where to read?</a:t>
            </a:r>
          </a:p>
          <a:p>
            <a:pPr eaLnBrk="1" hangingPunct="1"/>
            <a:r>
              <a:rPr lang="en-US" dirty="0"/>
              <a:t>Need 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Abstraction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77200" cy="5257800"/>
          </a:xfrm>
          <a:noFill/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2"/>
                </a:solidFill>
              </a:rPr>
              <a:t>Logical storage unit mapped by OS to device</a:t>
            </a:r>
          </a:p>
          <a:p>
            <a:pPr eaLnBrk="1" hangingPunct="1"/>
            <a:r>
              <a:rPr lang="en-US" sz="2800">
                <a:solidFill>
                  <a:schemeClr val="tx2"/>
                </a:solidFill>
              </a:rPr>
              <a:t>User view</a:t>
            </a:r>
          </a:p>
          <a:p>
            <a:pPr lvl="1" eaLnBrk="1" hangingPunct="1"/>
            <a:r>
              <a:rPr lang="en-US" sz="2400"/>
              <a:t>Named collection of bytes (defined by user)</a:t>
            </a:r>
          </a:p>
          <a:p>
            <a:pPr lvl="2" eaLnBrk="1" hangingPunct="1"/>
            <a:r>
              <a:rPr lang="en-US" sz="2000"/>
              <a:t>Untyped or typed</a:t>
            </a:r>
          </a:p>
          <a:p>
            <a:pPr lvl="2" eaLnBrk="1" hangingPunct="1"/>
            <a:r>
              <a:rPr lang="en-US" sz="2000"/>
              <a:t>Examples: text, source, object, executables, application-specific</a:t>
            </a:r>
          </a:p>
          <a:p>
            <a:pPr lvl="1" eaLnBrk="1" hangingPunct="1"/>
            <a:r>
              <a:rPr lang="en-US" sz="2400"/>
              <a:t>Permanently and conveniently available</a:t>
            </a:r>
          </a:p>
          <a:p>
            <a:pPr eaLnBrk="1" hangingPunct="1"/>
            <a:r>
              <a:rPr lang="en-US" sz="2800">
                <a:solidFill>
                  <a:schemeClr val="tx2"/>
                </a:solidFill>
              </a:rPr>
              <a:t>Operating system view</a:t>
            </a:r>
            <a:endParaRPr lang="en-US" sz="2800"/>
          </a:p>
          <a:p>
            <a:pPr lvl="1" eaLnBrk="1" hangingPunct="1"/>
            <a:r>
              <a:rPr lang="en-US" sz="2400"/>
              <a:t>Map bytes as collection of blocks on physical non-volatile storage device</a:t>
            </a:r>
          </a:p>
          <a:p>
            <a:pPr lvl="2" eaLnBrk="1" hangingPunct="1"/>
            <a:r>
              <a:rPr lang="en-US" sz="2000"/>
              <a:t>Magnetic disks, tapes, NVRAM, battery-backed RAM</a:t>
            </a:r>
          </a:p>
          <a:p>
            <a:pPr lvl="2" eaLnBrk="1" hangingPunct="1"/>
            <a:r>
              <a:rPr lang="en-US" sz="2000"/>
              <a:t>Persistent across reboots and power failure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Metadata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320088" cy="4367213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/>
              <a:t>System information associated with each file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 i="1"/>
              <a:t>Name</a:t>
            </a:r>
            <a:r>
              <a:rPr lang="en-US" sz="2000"/>
              <a:t> – Symbol for user access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Type – Generalization of the kind of data in file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Location – Pointer to file on device/disk.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Size – Current file size (blocks, bytes, etc.)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Permission – Controls file operation (e.g., read, write, delete, etc.) access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Protection – Controls file use (e.g., read-only)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Access – File locks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Special – File properties (e.g., hidden, system, archivable, etc.)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Usage data – Time (creation, modification), date, owner</a:t>
            </a:r>
          </a:p>
          <a:p>
            <a:pPr eaLnBrk="1" hangingPunct="1">
              <a:lnSpc>
                <a:spcPct val="89000"/>
              </a:lnSpc>
            </a:pPr>
            <a:r>
              <a:rPr lang="en-US" sz="2800"/>
              <a:t>Metadata is stored on disk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Create</a:t>
            </a:r>
          </a:p>
          <a:p>
            <a:pPr eaLnBrk="1" hangingPunct="1"/>
            <a:r>
              <a:rPr lang="en-US"/>
              <a:t>Read/Write</a:t>
            </a:r>
          </a:p>
          <a:p>
            <a:pPr lvl="1" eaLnBrk="1" hangingPunct="1"/>
            <a:r>
              <a:rPr lang="en-US"/>
              <a:t>Sequential Access</a:t>
            </a:r>
          </a:p>
          <a:p>
            <a:pPr lvl="1" eaLnBrk="1" hangingPunct="1"/>
            <a:r>
              <a:rPr lang="en-US"/>
              <a:t>Random Access</a:t>
            </a:r>
          </a:p>
          <a:p>
            <a:pPr lvl="2" eaLnBrk="1" hangingPunct="1"/>
            <a:r>
              <a:rPr lang="en-US"/>
              <a:t>Relative Offset</a:t>
            </a:r>
          </a:p>
          <a:p>
            <a:pPr lvl="2" eaLnBrk="1" hangingPunct="1"/>
            <a:r>
              <a:rPr lang="en-US"/>
              <a:t>Absolute Offset</a:t>
            </a:r>
          </a:p>
          <a:p>
            <a:pPr eaLnBrk="1" hangingPunct="1"/>
            <a:r>
              <a:rPr lang="en-US"/>
              <a:t>Get/Set Attributes</a:t>
            </a:r>
          </a:p>
          <a:p>
            <a:pPr eaLnBrk="1" hangingPunct="1"/>
            <a:r>
              <a:rPr lang="en-US"/>
              <a:t>Rename</a:t>
            </a:r>
          </a:p>
          <a:p>
            <a:pPr eaLnBrk="1" hangingPunct="1"/>
            <a:r>
              <a:rPr lang="en-US"/>
              <a:t>Delete</a:t>
            </a:r>
          </a:p>
          <a:p>
            <a:pPr eaLnBrk="1" hangingPunct="1"/>
            <a:r>
              <a:rPr lang="en-US"/>
              <a:t>Truncate</a:t>
            </a:r>
          </a:p>
        </p:txBody>
      </p:sp>
      <p:pic>
        <p:nvPicPr>
          <p:cNvPr id="20484" name="Picture 4" descr="fg10_0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981200"/>
            <a:ext cx="39624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Internal File Structure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OS writes sequence of bytes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Application can encode complex structure</a:t>
            </a: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endParaRPr lang="en-US" sz="2800"/>
          </a:p>
          <a:p>
            <a:pPr eaLnBrk="1" hangingPunct="1">
              <a:lnSpc>
                <a:spcPct val="80000"/>
              </a:lnSpc>
            </a:pPr>
            <a:endParaRPr lang="en-US" sz="2800"/>
          </a:p>
          <a:p>
            <a:pPr eaLnBrk="1" hangingPunct="1">
              <a:lnSpc>
                <a:spcPct val="80000"/>
              </a:lnSpc>
            </a:pPr>
            <a:endParaRPr lang="en-US" sz="2800"/>
          </a:p>
          <a:p>
            <a:pPr eaLnBrk="1" hangingPunct="1">
              <a:lnSpc>
                <a:spcPct val="80000"/>
              </a:lnSpc>
            </a:pPr>
            <a:endParaRPr lang="en-US" sz="28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Associates file with purpose and/or application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Determines internal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Determined by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Extension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Magic number (at the start of file)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OS Metadata</a:t>
            </a:r>
          </a:p>
        </p:txBody>
      </p:sp>
      <p:pic>
        <p:nvPicPr>
          <p:cNvPr id="21508" name="Picture 4" descr="fg10_0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600200"/>
            <a:ext cx="44958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Directories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4267200"/>
          </a:xfrm>
        </p:spPr>
        <p:txBody>
          <a:bodyPr/>
          <a:lstStyle/>
          <a:p>
            <a:pPr eaLnBrk="1" hangingPunct="1"/>
            <a:r>
              <a:rPr lang="en-US" dirty="0"/>
              <a:t>Need to store many files</a:t>
            </a:r>
          </a:p>
          <a:p>
            <a:pPr eaLnBrk="1" hangingPunct="1"/>
            <a:r>
              <a:rPr lang="en-US" dirty="0"/>
              <a:t>Directory contains a set of files</a:t>
            </a:r>
          </a:p>
          <a:p>
            <a:pPr eaLnBrk="1" hangingPunct="1"/>
            <a:r>
              <a:rPr lang="en-US" dirty="0"/>
              <a:t>Operations</a:t>
            </a:r>
          </a:p>
          <a:p>
            <a:pPr lvl="1" eaLnBrk="1" hangingPunct="1"/>
            <a:r>
              <a:rPr lang="en-US" dirty="0"/>
              <a:t>Create/Delete file</a:t>
            </a:r>
          </a:p>
          <a:p>
            <a:pPr lvl="1" eaLnBrk="1" hangingPunct="1"/>
            <a:r>
              <a:rPr lang="en-US" dirty="0"/>
              <a:t>List directory contents</a:t>
            </a:r>
          </a:p>
          <a:p>
            <a:pPr lvl="1" eaLnBrk="1" hangingPunct="1"/>
            <a:r>
              <a:rPr lang="en-US" dirty="0"/>
              <a:t>Search for a file</a:t>
            </a:r>
          </a:p>
          <a:p>
            <a:pPr lvl="1" eaLnBrk="1" hangingPunct="1"/>
            <a:r>
              <a:rPr lang="en-US" dirty="0"/>
              <a:t>Navigate directory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Directory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4876800"/>
          </a:xfrm>
        </p:spPr>
        <p:txBody>
          <a:bodyPr/>
          <a:lstStyle/>
          <a:p>
            <a:pPr eaLnBrk="1" hangingPunct="1">
              <a:lnSpc>
                <a:spcPct val="89000"/>
              </a:lnSpc>
              <a:buFontTx/>
              <a:buNone/>
            </a:pPr>
            <a:r>
              <a:rPr lang="en-US" sz="3600"/>
              <a:t>Single-level directory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3200"/>
              <a:t>Each file has unique name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3200"/>
              <a:t>Special part of disk holds directory listing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2800"/>
              <a:t>&lt;file name, meta-data index&gt; pairs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3200"/>
              <a:t>Simple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3200"/>
              <a:t>Problem:  Each file must have a unique name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12855</TotalTime>
  <Words>990</Words>
  <Application>Microsoft Office PowerPoint</Application>
  <PresentationFormat>On-screen Show (4:3)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ＭＳ Ｐゴシック</vt:lpstr>
      <vt:lpstr>Arial</vt:lpstr>
      <vt:lpstr>Courier New</vt:lpstr>
      <vt:lpstr>Default Design</vt:lpstr>
      <vt:lpstr>File Systems</vt:lpstr>
      <vt:lpstr>Main Memory </vt:lpstr>
      <vt:lpstr>Secondary Storage</vt:lpstr>
      <vt:lpstr>File Abstraction</vt:lpstr>
      <vt:lpstr>File Metadata</vt:lpstr>
      <vt:lpstr>File Operations</vt:lpstr>
      <vt:lpstr>Internal File Structure</vt:lpstr>
      <vt:lpstr>Directories</vt:lpstr>
      <vt:lpstr>Directory</vt:lpstr>
      <vt:lpstr>Tree-Structured Directory</vt:lpstr>
      <vt:lpstr>Graph Directories</vt:lpstr>
      <vt:lpstr>Links</vt:lpstr>
      <vt:lpstr>Creating Links</vt:lpstr>
      <vt:lpstr>Linking Directories?</vt:lpstr>
      <vt:lpstr>Link Types</vt:lpstr>
      <vt:lpstr>File Locking</vt:lpstr>
      <vt:lpstr>Lock Types</vt:lpstr>
      <vt:lpstr>File Locking Example</vt:lpstr>
    </vt:vector>
  </TitlesOfParts>
  <Company>Baylor University 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</dc:title>
  <dc:creator>donahoo</dc:creator>
  <cp:lastModifiedBy>Yang, Yu</cp:lastModifiedBy>
  <cp:revision>193</cp:revision>
  <dcterms:created xsi:type="dcterms:W3CDTF">2010-03-22T13:14:47Z</dcterms:created>
  <dcterms:modified xsi:type="dcterms:W3CDTF">2018-04-04T00:32:50Z</dcterms:modified>
</cp:coreProperties>
</file>