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6" r:id="rId2"/>
    <p:sldId id="257" r:id="rId3"/>
    <p:sldId id="259" r:id="rId4"/>
    <p:sldId id="270" r:id="rId5"/>
    <p:sldId id="271" r:id="rId6"/>
    <p:sldId id="281" r:id="rId7"/>
    <p:sldId id="273" r:id="rId8"/>
    <p:sldId id="272" r:id="rId9"/>
    <p:sldId id="274" r:id="rId10"/>
    <p:sldId id="275" r:id="rId11"/>
    <p:sldId id="276" r:id="rId12"/>
    <p:sldId id="27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293" r:id="rId31"/>
    <p:sldId id="278" r:id="rId32"/>
    <p:sldId id="307" r:id="rId33"/>
    <p:sldId id="282" r:id="rId34"/>
    <p:sldId id="299" r:id="rId35"/>
    <p:sldId id="300" r:id="rId36"/>
    <p:sldId id="301" r:id="rId37"/>
    <p:sldId id="303" r:id="rId38"/>
    <p:sldId id="302" r:id="rId39"/>
    <p:sldId id="304" r:id="rId40"/>
    <p:sldId id="305" r:id="rId41"/>
    <p:sldId id="306"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EFF"/>
    <a:srgbClr val="D6D6D6"/>
    <a:srgbClr val="DAEBF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US"/>
          </a:p>
        </p:txBody>
      </p:sp>
      <p:sp>
        <p:nvSpPr>
          <p:cNvPr id="276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US"/>
          </a:p>
        </p:txBody>
      </p:sp>
      <p:sp>
        <p:nvSpPr>
          <p:cNvPr id="276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US"/>
          </a:p>
        </p:txBody>
      </p:sp>
      <p:sp>
        <p:nvSpPr>
          <p:cNvPr id="276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BD97BD1-2C8A-7041-81D7-80ECAAA52FC4}" type="slidenum">
              <a:rPr lang="en-US"/>
              <a:pPr>
                <a:defRPr/>
              </a:pPr>
              <a:t>‹#›</a:t>
            </a:fld>
            <a:endParaRPr lang="en-US"/>
          </a:p>
        </p:txBody>
      </p:sp>
    </p:spTree>
    <p:extLst>
      <p:ext uri="{BB962C8B-B14F-4D97-AF65-F5344CB8AC3E}">
        <p14:creationId xmlns:p14="http://schemas.microsoft.com/office/powerpoint/2010/main" val="1288127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87E1BF-6D74-6440-9AC2-4224BB852B7B}" type="slidenum">
              <a:rPr lang="en-US"/>
              <a:pPr>
                <a:defRPr/>
              </a:pPr>
              <a:t>‹#›</a:t>
            </a:fld>
            <a:endParaRPr lang="en-US"/>
          </a:p>
        </p:txBody>
      </p:sp>
    </p:spTree>
    <p:extLst>
      <p:ext uri="{BB962C8B-B14F-4D97-AF65-F5344CB8AC3E}">
        <p14:creationId xmlns:p14="http://schemas.microsoft.com/office/powerpoint/2010/main" val="844830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027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154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085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2291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14400"/>
            <a:ext cx="42291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10000"/>
            <a:ext cx="42291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773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2291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2291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460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553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236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291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2291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19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46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503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28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378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726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914400"/>
            <a:ext cx="8610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3600">
          <a:solidFill>
            <a:schemeClr val="tx2"/>
          </a:solidFill>
          <a:latin typeface="+mj-lt"/>
          <a:ea typeface="ＭＳ Ｐゴシック" pitchFamily="-111" charset="-128"/>
          <a:cs typeface="ＭＳ Ｐゴシック" pitchFamily="-111" charset="-128"/>
        </a:defRPr>
      </a:lvl1pPr>
      <a:lvl2pPr algn="ctr" rtl="0" eaLnBrk="0" fontAlgn="base" hangingPunct="0">
        <a:spcBef>
          <a:spcPct val="0"/>
        </a:spcBef>
        <a:spcAft>
          <a:spcPct val="0"/>
        </a:spcAft>
        <a:defRPr sz="3600">
          <a:solidFill>
            <a:schemeClr val="tx2"/>
          </a:solidFill>
          <a:latin typeface="Arial" pitchFamily="-110" charset="0"/>
          <a:ea typeface="ＭＳ Ｐゴシック" pitchFamily="-111" charset="-128"/>
          <a:cs typeface="ＭＳ Ｐゴシック" pitchFamily="-111" charset="-128"/>
        </a:defRPr>
      </a:lvl2pPr>
      <a:lvl3pPr algn="ctr" rtl="0" eaLnBrk="0" fontAlgn="base" hangingPunct="0">
        <a:spcBef>
          <a:spcPct val="0"/>
        </a:spcBef>
        <a:spcAft>
          <a:spcPct val="0"/>
        </a:spcAft>
        <a:defRPr sz="3600">
          <a:solidFill>
            <a:schemeClr val="tx2"/>
          </a:solidFill>
          <a:latin typeface="Arial" pitchFamily="-110" charset="0"/>
          <a:ea typeface="ＭＳ Ｐゴシック" pitchFamily="-111" charset="-128"/>
          <a:cs typeface="ＭＳ Ｐゴシック" pitchFamily="-111" charset="-128"/>
        </a:defRPr>
      </a:lvl3pPr>
      <a:lvl4pPr algn="ctr" rtl="0" eaLnBrk="0" fontAlgn="base" hangingPunct="0">
        <a:spcBef>
          <a:spcPct val="0"/>
        </a:spcBef>
        <a:spcAft>
          <a:spcPct val="0"/>
        </a:spcAft>
        <a:defRPr sz="3600">
          <a:solidFill>
            <a:schemeClr val="tx2"/>
          </a:solidFill>
          <a:latin typeface="Arial" pitchFamily="-110" charset="0"/>
          <a:ea typeface="ＭＳ Ｐゴシック" pitchFamily="-111" charset="-128"/>
          <a:cs typeface="ＭＳ Ｐゴシック" pitchFamily="-111" charset="-128"/>
        </a:defRPr>
      </a:lvl4pPr>
      <a:lvl5pPr algn="ctr" rtl="0" eaLnBrk="0" fontAlgn="base" hangingPunct="0">
        <a:spcBef>
          <a:spcPct val="0"/>
        </a:spcBef>
        <a:spcAft>
          <a:spcPct val="0"/>
        </a:spcAft>
        <a:defRPr sz="3600">
          <a:solidFill>
            <a:schemeClr val="tx2"/>
          </a:solidFill>
          <a:latin typeface="Arial" pitchFamily="-110" charset="0"/>
          <a:ea typeface="ＭＳ Ｐゴシック" pitchFamily="-111" charset="-128"/>
          <a:cs typeface="ＭＳ Ｐゴシック" pitchFamily="-111" charset="-128"/>
        </a:defRPr>
      </a:lvl5pPr>
      <a:lvl6pPr marL="457200" algn="ctr" rtl="0" fontAlgn="base">
        <a:spcBef>
          <a:spcPct val="0"/>
        </a:spcBef>
        <a:spcAft>
          <a:spcPct val="0"/>
        </a:spcAft>
        <a:defRPr sz="3600">
          <a:solidFill>
            <a:schemeClr val="tx2"/>
          </a:solidFill>
          <a:latin typeface="Arial" pitchFamily="-110" charset="0"/>
        </a:defRPr>
      </a:lvl6pPr>
      <a:lvl7pPr marL="914400" algn="ctr" rtl="0" fontAlgn="base">
        <a:spcBef>
          <a:spcPct val="0"/>
        </a:spcBef>
        <a:spcAft>
          <a:spcPct val="0"/>
        </a:spcAft>
        <a:defRPr sz="3600">
          <a:solidFill>
            <a:schemeClr val="tx2"/>
          </a:solidFill>
          <a:latin typeface="Arial" pitchFamily="-110" charset="0"/>
        </a:defRPr>
      </a:lvl7pPr>
      <a:lvl8pPr marL="1371600" algn="ctr" rtl="0" fontAlgn="base">
        <a:spcBef>
          <a:spcPct val="0"/>
        </a:spcBef>
        <a:spcAft>
          <a:spcPct val="0"/>
        </a:spcAft>
        <a:defRPr sz="3600">
          <a:solidFill>
            <a:schemeClr val="tx2"/>
          </a:solidFill>
          <a:latin typeface="Arial" pitchFamily="-110" charset="0"/>
        </a:defRPr>
      </a:lvl8pPr>
      <a:lvl9pPr marL="1828800" algn="ctr" rtl="0" fontAlgn="base">
        <a:spcBef>
          <a:spcPct val="0"/>
        </a:spcBef>
        <a:spcAft>
          <a:spcPct val="0"/>
        </a:spcAft>
        <a:defRPr sz="3600">
          <a:solidFill>
            <a:schemeClr val="tx2"/>
          </a:solidFill>
          <a:latin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0"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0"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0"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p:nvPr>
        </p:nvSpPr>
        <p:spPr/>
        <p:txBody>
          <a:bodyPr/>
          <a:lstStyle/>
          <a:p>
            <a:pPr eaLnBrk="1" hangingPunct="1"/>
            <a:r>
              <a:rPr lang="en-US">
                <a:latin typeface="Arial" charset="0"/>
                <a:ea typeface="ＭＳ Ｐゴシック" charset="0"/>
                <a:cs typeface="ＭＳ Ｐゴシック" charset="0"/>
              </a:rPr>
              <a:t>Security</a:t>
            </a:r>
          </a:p>
        </p:txBody>
      </p:sp>
      <p:sp>
        <p:nvSpPr>
          <p:cNvPr id="4098" name="Rectangle 3"/>
          <p:cNvSpPr>
            <a:spLocks noGrp="1" noChangeArrowheads="1"/>
          </p:cNvSpPr>
          <p:nvPr>
            <p:ph type="subTitle" idx="1"/>
          </p:nvPr>
        </p:nvSpPr>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Slow:  Asymmetric Encryption at Play</a:t>
            </a:r>
          </a:p>
        </p:txBody>
      </p:sp>
      <p:sp>
        <p:nvSpPr>
          <p:cNvPr id="13314" name="Rectangle 3"/>
          <p:cNvSpPr>
            <a:spLocks noGrp="1" noChangeArrowheads="1"/>
          </p:cNvSpPr>
          <p:nvPr>
            <p:ph type="body" idx="1"/>
          </p:nvPr>
        </p:nvSpPr>
        <p:spPr>
          <a:xfrm>
            <a:off x="228600" y="914400"/>
            <a:ext cx="8915400" cy="5943600"/>
          </a:xfrm>
        </p:spPr>
        <p:txBody>
          <a:bodyPr/>
          <a:lstStyle/>
          <a:p>
            <a:pPr eaLnBrk="1" hangingPunct="1"/>
            <a:r>
              <a:rPr lang="en-US" sz="2800">
                <a:latin typeface="Arial" charset="0"/>
                <a:ea typeface="ＭＳ Ｐゴシック" charset="0"/>
                <a:cs typeface="ＭＳ Ｐゴシック" charset="0"/>
              </a:rPr>
              <a:t>Asymmetric encryption about 1000 times slower than symmetric encryption</a:t>
            </a:r>
          </a:p>
          <a:p>
            <a:pPr eaLnBrk="1" hangingPunct="1"/>
            <a:r>
              <a:rPr lang="en-US" sz="2800">
                <a:latin typeface="Arial" charset="0"/>
                <a:ea typeface="ＭＳ Ｐゴシック" charset="0"/>
                <a:cs typeface="ＭＳ Ｐゴシック" charset="0"/>
              </a:rPr>
              <a:t>Idea for privacy</a:t>
            </a:r>
          </a:p>
          <a:p>
            <a:pPr lvl="1" eaLnBrk="1" hangingPunct="1"/>
            <a:r>
              <a:rPr lang="en-US" sz="2400">
                <a:latin typeface="Arial" charset="0"/>
                <a:ea typeface="ＭＳ Ｐゴシック" charset="0"/>
              </a:rPr>
              <a:t>Generate random session key, K</a:t>
            </a:r>
          </a:p>
          <a:p>
            <a:pPr lvl="1" eaLnBrk="1" hangingPunct="1"/>
            <a:r>
              <a:rPr lang="en-US" sz="2400">
                <a:latin typeface="Arial" charset="0"/>
                <a:ea typeface="ＭＳ Ｐゴシック" charset="0"/>
              </a:rPr>
              <a:t>Encrypt message with K, E</a:t>
            </a:r>
            <a:r>
              <a:rPr lang="en-US" sz="2400" baseline="-25000">
                <a:latin typeface="Arial" charset="0"/>
                <a:ea typeface="ＭＳ Ｐゴシック" charset="0"/>
              </a:rPr>
              <a:t>k</a:t>
            </a:r>
            <a:r>
              <a:rPr lang="en-US" sz="2400">
                <a:latin typeface="Arial" charset="0"/>
                <a:ea typeface="ＭＳ Ｐゴシック" charset="0"/>
              </a:rPr>
              <a:t>(M)</a:t>
            </a:r>
          </a:p>
          <a:p>
            <a:pPr lvl="1" eaLnBrk="1" hangingPunct="1"/>
            <a:r>
              <a:rPr lang="en-US" sz="2400">
                <a:latin typeface="Arial" charset="0"/>
                <a:ea typeface="ＭＳ Ｐゴシック" charset="0"/>
              </a:rPr>
              <a:t>Encrypt K with public key, E</a:t>
            </a:r>
            <a:r>
              <a:rPr lang="en-US" sz="2400" baseline="-25000">
                <a:latin typeface="Arial" charset="0"/>
                <a:ea typeface="ＭＳ Ｐゴシック" charset="0"/>
              </a:rPr>
              <a:t>PA</a:t>
            </a:r>
            <a:r>
              <a:rPr lang="en-US" sz="2400">
                <a:latin typeface="Arial" charset="0"/>
                <a:ea typeface="ＭＳ Ｐゴシック" charset="0"/>
              </a:rPr>
              <a:t>(K)</a:t>
            </a:r>
          </a:p>
          <a:p>
            <a:pPr lvl="1" eaLnBrk="1" hangingPunct="1"/>
            <a:r>
              <a:rPr lang="en-US" sz="2400">
                <a:latin typeface="Arial" charset="0"/>
                <a:ea typeface="ＭＳ Ｐゴシック" charset="0"/>
              </a:rPr>
              <a:t>Send E</a:t>
            </a:r>
            <a:r>
              <a:rPr lang="en-US" sz="2400" baseline="-25000">
                <a:latin typeface="Arial" charset="0"/>
                <a:ea typeface="ＭＳ Ｐゴシック" charset="0"/>
              </a:rPr>
              <a:t>k</a:t>
            </a:r>
            <a:r>
              <a:rPr lang="en-US" sz="2400">
                <a:latin typeface="Arial" charset="0"/>
                <a:ea typeface="ＭＳ Ｐゴシック" charset="0"/>
              </a:rPr>
              <a:t>(M) and E</a:t>
            </a:r>
            <a:r>
              <a:rPr lang="en-US" sz="2400" baseline="-25000">
                <a:latin typeface="Arial" charset="0"/>
                <a:ea typeface="ＭＳ Ｐゴシック" charset="0"/>
              </a:rPr>
              <a:t>PA</a:t>
            </a:r>
            <a:r>
              <a:rPr lang="en-US" sz="2400">
                <a:latin typeface="Arial" charset="0"/>
                <a:ea typeface="ＭＳ Ｐゴシック" charset="0"/>
              </a:rPr>
              <a:t>(K)</a:t>
            </a:r>
          </a:p>
          <a:p>
            <a:pPr lvl="1" eaLnBrk="1" hangingPunct="1"/>
            <a:r>
              <a:rPr lang="en-US" sz="2400">
                <a:latin typeface="Arial" charset="0"/>
                <a:ea typeface="ＭＳ Ｐゴシック" charset="0"/>
              </a:rPr>
              <a:t>Only Alice can decrypt K and K need to decrypt M</a:t>
            </a:r>
          </a:p>
          <a:p>
            <a:pPr eaLnBrk="1" hangingPunct="1"/>
            <a:r>
              <a:rPr lang="en-US" sz="2800">
                <a:latin typeface="Arial" charset="0"/>
                <a:ea typeface="ＭＳ Ｐゴシック" charset="0"/>
                <a:cs typeface="ＭＳ Ｐゴシック" charset="0"/>
              </a:rPr>
              <a:t>K is fixed-length and small so cheap to encrypt with asymmetric encryption</a:t>
            </a:r>
          </a:p>
          <a:p>
            <a:pPr eaLnBrk="1" hangingPunct="1"/>
            <a:r>
              <a:rPr lang="en-US" sz="2800">
                <a:latin typeface="Arial" charset="0"/>
                <a:ea typeface="ＭＳ Ｐゴシック" charset="0"/>
                <a:cs typeface="ＭＳ Ｐゴシック" charset="0"/>
              </a:rPr>
              <a:t>M encrypted with cheaper symmetric encryption</a:t>
            </a:r>
          </a:p>
          <a:p>
            <a:pPr eaLnBrk="1" hangingPunct="1"/>
            <a:r>
              <a:rPr lang="en-US" sz="2800">
                <a:latin typeface="Arial" charset="0"/>
                <a:ea typeface="ＭＳ Ｐゴシック" charset="0"/>
                <a:cs typeface="ＭＳ Ｐゴシック" charset="0"/>
              </a:rPr>
              <a:t>Authentication?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One-Way Hash Functions</a:t>
            </a:r>
          </a:p>
        </p:txBody>
      </p:sp>
      <p:sp>
        <p:nvSpPr>
          <p:cNvPr id="14338" name="Rectangle 3"/>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One-way (</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cryptographic</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 hash functions f(M)</a:t>
            </a:r>
          </a:p>
          <a:p>
            <a:pPr lvl="1" eaLnBrk="1" hangingPunct="1"/>
            <a:r>
              <a:rPr lang="en-US" sz="2400">
                <a:latin typeface="Arial" charset="0"/>
                <a:ea typeface="ＭＳ Ｐゴシック" charset="0"/>
              </a:rPr>
              <a:t>Generates fixed-size fingerprint of data</a:t>
            </a:r>
          </a:p>
          <a:p>
            <a:pPr lvl="1" eaLnBrk="1" hangingPunct="1"/>
            <a:r>
              <a:rPr lang="en-US" sz="2400">
                <a:latin typeface="Arial" charset="0"/>
                <a:ea typeface="ＭＳ Ｐゴシック" charset="0"/>
              </a:rPr>
              <a:t>Computing f(M) easy</a:t>
            </a:r>
          </a:p>
          <a:p>
            <a:pPr lvl="1" eaLnBrk="1" hangingPunct="1"/>
            <a:r>
              <a:rPr lang="en-US" sz="2400">
                <a:latin typeface="Arial" charset="0"/>
                <a:ea typeface="ＭＳ Ｐゴシック" charset="0"/>
              </a:rPr>
              <a:t>Finding M</a:t>
            </a:r>
            <a:r>
              <a:rPr lang="ja-JP" altLang="en-US" sz="2400">
                <a:latin typeface="Arial" charset="0"/>
                <a:ea typeface="ＭＳ Ｐゴシック" charset="0"/>
              </a:rPr>
              <a:t>’</a:t>
            </a:r>
            <a:r>
              <a:rPr lang="en-US" altLang="ja-JP" sz="2400">
                <a:latin typeface="Arial" charset="0"/>
                <a:ea typeface="ＭＳ Ｐゴシック" charset="0"/>
              </a:rPr>
              <a:t> such than f(M) = f(M</a:t>
            </a:r>
            <a:r>
              <a:rPr lang="ja-JP" altLang="en-US" sz="2400">
                <a:latin typeface="Arial" charset="0"/>
                <a:ea typeface="ＭＳ Ｐゴシック" charset="0"/>
              </a:rPr>
              <a:t>’</a:t>
            </a:r>
            <a:r>
              <a:rPr lang="en-US" altLang="ja-JP" sz="2400">
                <a:latin typeface="Arial" charset="0"/>
                <a:ea typeface="ＭＳ Ｐゴシック" charset="0"/>
              </a:rPr>
              <a:t>) hard</a:t>
            </a:r>
          </a:p>
          <a:p>
            <a:pPr eaLnBrk="1" hangingPunct="1"/>
            <a:r>
              <a:rPr lang="en-US" sz="2800">
                <a:latin typeface="Arial" charset="0"/>
                <a:ea typeface="ＭＳ Ｐゴシック" charset="0"/>
                <a:cs typeface="ＭＳ Ｐゴシック" charset="0"/>
              </a:rPr>
              <a:t>Idea for authentication</a:t>
            </a:r>
          </a:p>
          <a:p>
            <a:pPr lvl="1" eaLnBrk="1" hangingPunct="1"/>
            <a:r>
              <a:rPr lang="en-US" sz="2400">
                <a:latin typeface="Arial" charset="0"/>
                <a:ea typeface="ＭＳ Ｐゴシック" charset="0"/>
              </a:rPr>
              <a:t>Generate hash, f(M)</a:t>
            </a:r>
          </a:p>
          <a:p>
            <a:pPr lvl="1" eaLnBrk="1" hangingPunct="1"/>
            <a:r>
              <a:rPr lang="en-US" sz="2400">
                <a:latin typeface="Arial" charset="0"/>
                <a:ea typeface="ＭＳ Ｐゴシック" charset="0"/>
              </a:rPr>
              <a:t>Encrypt hash with private key, E</a:t>
            </a:r>
            <a:r>
              <a:rPr lang="en-US" sz="2400" baseline="-25000">
                <a:latin typeface="Arial" charset="0"/>
                <a:ea typeface="ＭＳ Ｐゴシック" charset="0"/>
              </a:rPr>
              <a:t>SB</a:t>
            </a:r>
            <a:r>
              <a:rPr lang="en-US" sz="2400">
                <a:latin typeface="Arial" charset="0"/>
                <a:ea typeface="ＭＳ Ｐゴシック" charset="0"/>
              </a:rPr>
              <a:t>(f(M))</a:t>
            </a:r>
          </a:p>
          <a:p>
            <a:pPr lvl="1" eaLnBrk="1" hangingPunct="1"/>
            <a:r>
              <a:rPr lang="en-US" sz="2400">
                <a:latin typeface="Arial" charset="0"/>
                <a:ea typeface="ＭＳ Ｐゴシック" charset="0"/>
              </a:rPr>
              <a:t>Send M and E</a:t>
            </a:r>
            <a:r>
              <a:rPr lang="en-US" sz="2400" baseline="-25000">
                <a:latin typeface="Arial" charset="0"/>
                <a:ea typeface="ＭＳ Ｐゴシック" charset="0"/>
              </a:rPr>
              <a:t>SB</a:t>
            </a:r>
            <a:r>
              <a:rPr lang="en-US" sz="2400">
                <a:latin typeface="Arial" charset="0"/>
                <a:ea typeface="ＭＳ Ｐゴシック" charset="0"/>
              </a:rPr>
              <a:t>(f(M)) = Digital signature</a:t>
            </a:r>
          </a:p>
          <a:p>
            <a:pPr lvl="1" eaLnBrk="1" hangingPunct="1"/>
            <a:r>
              <a:rPr lang="en-US" sz="2400">
                <a:latin typeface="Arial" charset="0"/>
                <a:ea typeface="ＭＳ Ｐゴシック" charset="0"/>
              </a:rPr>
              <a:t>Receiver receives message, M*, and signed hash, SH</a:t>
            </a:r>
          </a:p>
          <a:p>
            <a:pPr lvl="1" eaLnBrk="1" hangingPunct="1"/>
            <a:r>
              <a:rPr lang="en-US" sz="2400">
                <a:latin typeface="Arial" charset="0"/>
                <a:ea typeface="ＭＳ Ｐゴシック" charset="0"/>
              </a:rPr>
              <a:t>Receiver verifies that f(M*) = E</a:t>
            </a:r>
            <a:r>
              <a:rPr lang="en-US" sz="2400" baseline="-25000">
                <a:latin typeface="Arial" charset="0"/>
                <a:ea typeface="ＭＳ Ｐゴシック" charset="0"/>
              </a:rPr>
              <a:t>PB</a:t>
            </a:r>
            <a:r>
              <a:rPr lang="en-US" sz="2400">
                <a:latin typeface="Arial" charset="0"/>
                <a:ea typeface="ＭＳ Ｐゴシック" charset="0"/>
              </a:rPr>
              <a:t>(SH) to know if M* = M</a:t>
            </a:r>
          </a:p>
          <a:p>
            <a:pPr eaLnBrk="1" hangingPunct="1"/>
            <a:r>
              <a:rPr lang="en-US" sz="2800">
                <a:latin typeface="Arial" charset="0"/>
                <a:ea typeface="ＭＳ Ｐゴシック" charset="0"/>
                <a:cs typeface="ＭＳ Ｐゴシック" charset="0"/>
              </a:rPr>
              <a:t>Why do we need to use a </a:t>
            </a:r>
            <a:r>
              <a:rPr lang="en-US" sz="2800" i="1">
                <a:latin typeface="Arial" charset="0"/>
                <a:ea typeface="ＭＳ Ｐゴシック" charset="0"/>
                <a:cs typeface="ＭＳ Ｐゴシック" charset="0"/>
              </a:rPr>
              <a:t>one-way</a:t>
            </a:r>
            <a:r>
              <a:rPr lang="en-US" sz="2800">
                <a:latin typeface="Arial" charset="0"/>
                <a:ea typeface="ＭＳ Ｐゴシック" charset="0"/>
                <a:cs typeface="ＭＳ Ｐゴシック" charset="0"/>
              </a:rPr>
              <a:t> hash?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Key Distribution</a:t>
            </a:r>
          </a:p>
        </p:txBody>
      </p:sp>
      <p:sp>
        <p:nvSpPr>
          <p:cNvPr id="15362" name="Rectangle 3"/>
          <p:cNvSpPr>
            <a:spLocks noGrp="1" noChangeArrowheads="1"/>
          </p:cNvSpPr>
          <p:nvPr>
            <p:ph type="body" idx="1"/>
          </p:nvPr>
        </p:nvSpPr>
        <p:spPr>
          <a:xfrm>
            <a:off x="228600" y="914400"/>
            <a:ext cx="8763000" cy="5638800"/>
          </a:xfrm>
        </p:spPr>
        <p:txBody>
          <a:bodyPr/>
          <a:lstStyle/>
          <a:p>
            <a:pPr eaLnBrk="1" hangingPunct="1">
              <a:lnSpc>
                <a:spcPct val="80000"/>
              </a:lnSpc>
            </a:pPr>
            <a:r>
              <a:rPr lang="en-US" sz="2800">
                <a:latin typeface="Arial" charset="0"/>
                <a:ea typeface="ＭＳ Ｐゴシック" charset="0"/>
                <a:cs typeface="ＭＳ Ｐゴシック" charset="0"/>
              </a:rPr>
              <a:t>Bob sends Alice email signed with his private key</a:t>
            </a:r>
          </a:p>
          <a:p>
            <a:pPr eaLnBrk="1" hangingPunct="1">
              <a:lnSpc>
                <a:spcPct val="80000"/>
              </a:lnSpc>
            </a:pPr>
            <a:r>
              <a:rPr lang="en-US" sz="2800">
                <a:latin typeface="Arial" charset="0"/>
                <a:ea typeface="ＭＳ Ｐゴシック" charset="0"/>
                <a:cs typeface="ＭＳ Ｐゴシック" charset="0"/>
              </a:rPr>
              <a:t>Alice needs Bob</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s public key</a:t>
            </a:r>
          </a:p>
          <a:p>
            <a:pPr eaLnBrk="1" hangingPunct="1">
              <a:lnSpc>
                <a:spcPct val="80000"/>
              </a:lnSpc>
            </a:pPr>
            <a:r>
              <a:rPr lang="en-US" sz="2800">
                <a:latin typeface="Arial" charset="0"/>
                <a:ea typeface="ＭＳ Ｐゴシック" charset="0"/>
                <a:cs typeface="ＭＳ Ｐゴシック" charset="0"/>
              </a:rPr>
              <a:t>Options</a:t>
            </a:r>
          </a:p>
          <a:p>
            <a:pPr lvl="1" eaLnBrk="1" hangingPunct="1">
              <a:lnSpc>
                <a:spcPct val="80000"/>
              </a:lnSpc>
            </a:pPr>
            <a:r>
              <a:rPr lang="en-US" sz="2400">
                <a:latin typeface="Arial" charset="0"/>
                <a:ea typeface="ＭＳ Ｐゴシック" charset="0"/>
              </a:rPr>
              <a:t>Out-of-band communication of key (practical?)</a:t>
            </a:r>
          </a:p>
          <a:p>
            <a:pPr lvl="1" eaLnBrk="1" hangingPunct="1">
              <a:lnSpc>
                <a:spcPct val="80000"/>
              </a:lnSpc>
            </a:pPr>
            <a:r>
              <a:rPr lang="en-US" sz="2400">
                <a:latin typeface="Arial" charset="0"/>
                <a:ea typeface="ＭＳ Ｐゴシック" charset="0"/>
              </a:rPr>
              <a:t>Trusted intermediary</a:t>
            </a:r>
          </a:p>
          <a:p>
            <a:pPr eaLnBrk="1" hangingPunct="1">
              <a:lnSpc>
                <a:spcPct val="80000"/>
              </a:lnSpc>
            </a:pPr>
            <a:r>
              <a:rPr lang="en-US" sz="2800">
                <a:latin typeface="Arial" charset="0"/>
                <a:ea typeface="ＭＳ Ｐゴシック" charset="0"/>
                <a:cs typeface="ＭＳ Ｐゴシック" charset="0"/>
              </a:rPr>
              <a:t>Certificate:  User identity and public key signed by trusted third party</a:t>
            </a:r>
          </a:p>
          <a:p>
            <a:pPr eaLnBrk="1" hangingPunct="1">
              <a:lnSpc>
                <a:spcPct val="80000"/>
              </a:lnSpc>
            </a:pPr>
            <a:r>
              <a:rPr lang="en-US" sz="2800">
                <a:latin typeface="Arial" charset="0"/>
                <a:ea typeface="ＭＳ Ｐゴシック" charset="0"/>
                <a:cs typeface="ＭＳ Ｐゴシック" charset="0"/>
              </a:rPr>
              <a:t>Certificate Authority:  Trusted third party whose public key is already distributed</a:t>
            </a:r>
          </a:p>
          <a:p>
            <a:pPr eaLnBrk="1" hangingPunct="1">
              <a:lnSpc>
                <a:spcPct val="80000"/>
              </a:lnSpc>
            </a:pPr>
            <a:r>
              <a:rPr lang="en-US" sz="2800">
                <a:latin typeface="Arial" charset="0"/>
                <a:ea typeface="ＭＳ Ｐゴシック" charset="0"/>
                <a:cs typeface="ＭＳ Ｐゴシック" charset="0"/>
              </a:rPr>
              <a:t>Solution</a:t>
            </a:r>
          </a:p>
          <a:p>
            <a:pPr lvl="1" eaLnBrk="1" hangingPunct="1">
              <a:lnSpc>
                <a:spcPct val="80000"/>
              </a:lnSpc>
            </a:pPr>
            <a:r>
              <a:rPr lang="en-US" sz="2400">
                <a:latin typeface="Arial" charset="0"/>
                <a:ea typeface="ＭＳ Ｐゴシック" charset="0"/>
              </a:rPr>
              <a:t>Bob sends Alice his certificate signed by certificate authority</a:t>
            </a:r>
          </a:p>
          <a:p>
            <a:pPr lvl="1" eaLnBrk="1" hangingPunct="1">
              <a:lnSpc>
                <a:spcPct val="80000"/>
              </a:lnSpc>
            </a:pPr>
            <a:r>
              <a:rPr lang="en-US" sz="2400">
                <a:latin typeface="Arial" charset="0"/>
                <a:ea typeface="ＭＳ Ｐゴシック" charset="0"/>
              </a:rPr>
              <a:t>Alice verifies Bob</a:t>
            </a:r>
            <a:r>
              <a:rPr lang="ja-JP" altLang="en-US" sz="2400">
                <a:latin typeface="Arial" charset="0"/>
                <a:ea typeface="ＭＳ Ｐゴシック" charset="0"/>
              </a:rPr>
              <a:t>’</a:t>
            </a:r>
            <a:r>
              <a:rPr lang="en-US" altLang="ja-JP" sz="2400">
                <a:latin typeface="Arial" charset="0"/>
                <a:ea typeface="ＭＳ Ｐゴシック" charset="0"/>
              </a:rPr>
              <a:t>s signed public key</a:t>
            </a:r>
          </a:p>
          <a:p>
            <a:pPr lvl="1" eaLnBrk="1" hangingPunct="1">
              <a:lnSpc>
                <a:spcPct val="80000"/>
              </a:lnSpc>
            </a:pPr>
            <a:r>
              <a:rPr lang="en-US" sz="2400">
                <a:latin typeface="Arial" charset="0"/>
                <a:ea typeface="ＭＳ Ｐゴシック" charset="0"/>
              </a:rPr>
              <a:t>Alice verifies email from Bob with his public key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Attacks</a:t>
            </a:r>
          </a:p>
        </p:txBody>
      </p:sp>
      <p:sp>
        <p:nvSpPr>
          <p:cNvPr id="28674" name="Rectangle 3"/>
          <p:cNvSpPr>
            <a:spLocks noGrp="1" noChangeArrowheads="1"/>
          </p:cNvSpPr>
          <p:nvPr>
            <p:ph type="body" idx="1"/>
          </p:nvPr>
        </p:nvSpPr>
        <p:spPr/>
        <p:txBody>
          <a:bodyPr/>
          <a:lstStyle/>
          <a:p>
            <a:pPr eaLnBrk="1" hangingPunct="1">
              <a:lnSpc>
                <a:spcPct val="90000"/>
              </a:lnSpc>
              <a:buFontTx/>
              <a:buNone/>
            </a:pPr>
            <a:r>
              <a:rPr lang="en-US" sz="2800">
                <a:latin typeface="Arial" charset="0"/>
                <a:ea typeface="ＭＳ Ｐゴシック" charset="0"/>
                <a:cs typeface="ＭＳ Ｐゴシック" charset="0"/>
              </a:rPr>
              <a:t>Social engineering</a:t>
            </a:r>
          </a:p>
          <a:p>
            <a:pPr eaLnBrk="1" hangingPunct="1">
              <a:lnSpc>
                <a:spcPct val="90000"/>
              </a:lnSpc>
            </a:pPr>
            <a:r>
              <a:rPr lang="en-US" sz="2800">
                <a:latin typeface="Arial" charset="0"/>
                <a:ea typeface="ＭＳ Ｐゴシック" charset="0"/>
                <a:cs typeface="ＭＳ Ｐゴシック" charset="0"/>
              </a:rPr>
              <a:t>Tricking a user into giving up critical information or performing a task</a:t>
            </a:r>
          </a:p>
          <a:p>
            <a:pPr eaLnBrk="1" hangingPunct="1">
              <a:lnSpc>
                <a:spcPct val="90000"/>
              </a:lnSpc>
            </a:pPr>
            <a:r>
              <a:rPr lang="en-US" sz="2800">
                <a:latin typeface="Arial" charset="0"/>
                <a:ea typeface="ＭＳ Ｐゴシック" charset="0"/>
                <a:cs typeface="ＭＳ Ｐゴシック" charset="0"/>
              </a:rPr>
              <a:t>Phishing</a:t>
            </a:r>
          </a:p>
          <a:p>
            <a:pPr eaLnBrk="1" hangingPunct="1">
              <a:lnSpc>
                <a:spcPct val="90000"/>
              </a:lnSpc>
            </a:pPr>
            <a:r>
              <a:rPr lang="en-US" sz="2800">
                <a:latin typeface="Arial" charset="0"/>
                <a:ea typeface="ＭＳ Ｐゴシック" charset="0"/>
                <a:cs typeface="ＭＳ Ｐゴシック" charset="0"/>
              </a:rPr>
              <a:t>Pretexting – Requesting information for seemingly legitimate purpose</a:t>
            </a:r>
          </a:p>
          <a:p>
            <a:pPr eaLnBrk="1" hangingPunct="1">
              <a:lnSpc>
                <a:spcPct val="90000"/>
              </a:lnSpc>
            </a:pPr>
            <a:r>
              <a:rPr lang="en-US" sz="2800">
                <a:latin typeface="Arial" charset="0"/>
                <a:ea typeface="ＭＳ Ｐゴシック" charset="0"/>
                <a:cs typeface="ＭＳ Ｐゴシック" charset="0"/>
              </a:rPr>
              <a:t>Social networks – Password access/reset by answering challenge questions based on </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private</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 information accessible through social networks</a:t>
            </a:r>
          </a:p>
          <a:p>
            <a:pPr eaLnBrk="1" hangingPunct="1">
              <a:lnSpc>
                <a:spcPct val="90000"/>
              </a:lnSpc>
            </a:pPr>
            <a:r>
              <a:rPr lang="en-US" sz="2800">
                <a:latin typeface="Arial" charset="0"/>
                <a:ea typeface="ＭＳ Ｐゴシック" charset="0"/>
                <a:cs typeface="ＭＳ Ｐゴシック" charset="0"/>
              </a:rPr>
              <a:t>Kevin Mitnick – Famous hacker used social engineering almost exclusively to compromise major corporations, government, etc.  See </a:t>
            </a:r>
            <a:r>
              <a:rPr lang="en-US" sz="2800" u="sng">
                <a:latin typeface="Arial" charset="0"/>
                <a:ea typeface="ＭＳ Ｐゴシック" charset="0"/>
                <a:cs typeface="ＭＳ Ｐゴシック" charset="0"/>
              </a:rPr>
              <a:t>The Art of Deception</a:t>
            </a:r>
            <a:r>
              <a:rPr lang="en-US" sz="2800">
                <a:latin typeface="Arial" charset="0"/>
                <a:ea typeface="ＭＳ Ｐゴシック" charset="0"/>
                <a:cs typeface="ＭＳ Ｐゴシック" charset="0"/>
              </a:rPr>
              <a:t> </a:t>
            </a:r>
          </a:p>
        </p:txBody>
      </p:sp>
    </p:spTree>
    <p:extLst>
      <p:ext uri="{BB962C8B-B14F-4D97-AF65-F5344CB8AC3E}">
        <p14:creationId xmlns:p14="http://schemas.microsoft.com/office/powerpoint/2010/main" val="540986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Attacks</a:t>
            </a:r>
          </a:p>
        </p:txBody>
      </p:sp>
      <p:sp>
        <p:nvSpPr>
          <p:cNvPr id="29698" name="Rectangle 3"/>
          <p:cNvSpPr>
            <a:spLocks noGrp="1" noChangeArrowheads="1"/>
          </p:cNvSpPr>
          <p:nvPr>
            <p:ph type="body" idx="1"/>
          </p:nvPr>
        </p:nvSpPr>
        <p:spPr>
          <a:xfrm>
            <a:off x="0" y="914400"/>
            <a:ext cx="9144000" cy="5638800"/>
          </a:xfrm>
        </p:spPr>
        <p:txBody>
          <a:bodyPr/>
          <a:lstStyle/>
          <a:p>
            <a:pPr eaLnBrk="1" hangingPunct="1"/>
            <a:r>
              <a:rPr lang="en-US" dirty="0">
                <a:latin typeface="Arial" charset="0"/>
                <a:ea typeface="ＭＳ Ｐゴシック" charset="0"/>
                <a:cs typeface="ＭＳ Ｐゴシック" charset="0"/>
              </a:rPr>
              <a:t>Logic Bomb – Code that when activated causes damage</a:t>
            </a:r>
          </a:p>
          <a:p>
            <a:pPr eaLnBrk="1" hangingPunct="1"/>
            <a:r>
              <a:rPr lang="en-US" dirty="0">
                <a:latin typeface="Arial" charset="0"/>
                <a:ea typeface="ＭＳ Ｐゴシック" charset="0"/>
                <a:cs typeface="ＭＳ Ｐゴシック" charset="0"/>
              </a:rPr>
              <a:t>Trap Door – Special code that when triggered circumvents normal security</a:t>
            </a:r>
          </a:p>
          <a:p>
            <a:pPr eaLnBrk="1" hangingPunct="1"/>
            <a:r>
              <a:rPr lang="en-US" dirty="0">
                <a:latin typeface="Arial" charset="0"/>
                <a:ea typeface="ＭＳ Ｐゴシック" charset="0"/>
                <a:cs typeface="ＭＳ Ｐゴシック" charset="0"/>
              </a:rPr>
              <a:t>Spoofing – Fake login screen (used in phishing</a:t>
            </a:r>
            <a:r>
              <a:rPr lang="en-US" dirty="0" smtClean="0">
                <a:latin typeface="Arial" charset="0"/>
                <a:ea typeface="ＭＳ Ｐゴシック" charset="0"/>
                <a:cs typeface="ＭＳ Ｐゴシック" charset="0"/>
              </a:rPr>
              <a:t>)</a:t>
            </a:r>
          </a:p>
          <a:p>
            <a:pPr eaLnBrk="1" hangingPunct="1">
              <a:buFontTx/>
              <a:buNone/>
            </a:pP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13579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Buffer Overflow Attack</a:t>
            </a:r>
          </a:p>
        </p:txBody>
      </p:sp>
      <p:sp>
        <p:nvSpPr>
          <p:cNvPr id="30722" name="Rectangle 3"/>
          <p:cNvSpPr>
            <a:spLocks noGrp="1" noChangeArrowheads="1"/>
          </p:cNvSpPr>
          <p:nvPr>
            <p:ph type="body" sz="half" idx="1"/>
          </p:nvPr>
        </p:nvSpPr>
        <p:spPr>
          <a:xfrm>
            <a:off x="228600" y="914400"/>
            <a:ext cx="5638800" cy="3657600"/>
          </a:xfrm>
        </p:spPr>
        <p:txBody>
          <a:bodyPr/>
          <a:lstStyle/>
          <a:p>
            <a:pPr eaLnBrk="1" hangingPunct="1"/>
            <a:r>
              <a:rPr lang="en-US" sz="2400">
                <a:latin typeface="Arial" charset="0"/>
                <a:ea typeface="ＭＳ Ｐゴシック" charset="0"/>
                <a:cs typeface="ＭＳ Ｐゴシック" charset="0"/>
              </a:rPr>
              <a:t>Consider the following code</a:t>
            </a:r>
          </a:p>
          <a:p>
            <a:pPr eaLnBrk="1" hangingPunct="1"/>
            <a:endParaRPr lang="en-US" sz="2400">
              <a:latin typeface="Arial" charset="0"/>
              <a:ea typeface="ＭＳ Ｐゴシック" charset="0"/>
              <a:cs typeface="ＭＳ Ｐゴシック" charset="0"/>
            </a:endParaRPr>
          </a:p>
          <a:p>
            <a:pPr eaLnBrk="1" hangingPunct="1"/>
            <a:endParaRPr lang="en-US" sz="2400">
              <a:latin typeface="Arial" charset="0"/>
              <a:ea typeface="ＭＳ Ｐゴシック" charset="0"/>
              <a:cs typeface="ＭＳ Ｐゴシック" charset="0"/>
            </a:endParaRPr>
          </a:p>
          <a:p>
            <a:pPr eaLnBrk="1" hangingPunct="1"/>
            <a:endParaRPr lang="en-US" sz="2400">
              <a:latin typeface="Arial" charset="0"/>
              <a:ea typeface="ＭＳ Ｐゴシック" charset="0"/>
              <a:cs typeface="ＭＳ Ｐゴシック" charset="0"/>
            </a:endParaRPr>
          </a:p>
          <a:p>
            <a:pPr eaLnBrk="1" hangingPunct="1">
              <a:buFontTx/>
              <a:buNone/>
            </a:pPr>
            <a:endParaRPr lang="en-US" sz="2400">
              <a:latin typeface="Arial" charset="0"/>
              <a:ea typeface="ＭＳ Ｐゴシック" charset="0"/>
              <a:cs typeface="ＭＳ Ｐゴシック" charset="0"/>
            </a:endParaRPr>
          </a:p>
          <a:p>
            <a:pPr eaLnBrk="1" hangingPunct="1"/>
            <a:r>
              <a:rPr lang="en-US" sz="2400">
                <a:latin typeface="Arial" charset="0"/>
                <a:ea typeface="ＭＳ Ｐゴシック" charset="0"/>
                <a:cs typeface="ＭＳ Ｐゴシック" charset="0"/>
              </a:rPr>
              <a:t>Provide </a:t>
            </a:r>
            <a:r>
              <a:rPr lang="en-US" sz="2400">
                <a:latin typeface="Courier New" charset="0"/>
                <a:ea typeface="ＭＳ Ｐゴシック" charset="0"/>
                <a:cs typeface="ＭＳ Ｐゴシック" charset="0"/>
              </a:rPr>
              <a:t>filename</a:t>
            </a:r>
            <a:r>
              <a:rPr lang="en-US" sz="2400">
                <a:latin typeface="Arial" charset="0"/>
                <a:ea typeface="ＭＳ Ｐゴシック" charset="0"/>
                <a:cs typeface="ＭＳ Ｐゴシック" charset="0"/>
              </a:rPr>
              <a:t> longer than buffer can hold</a:t>
            </a:r>
            <a:endParaRPr lang="en-US" sz="2400">
              <a:latin typeface="Courier New" charset="0"/>
              <a:ea typeface="ＭＳ Ｐゴシック" charset="0"/>
              <a:cs typeface="ＭＳ Ｐゴシック" charset="0"/>
            </a:endParaRPr>
          </a:p>
        </p:txBody>
      </p:sp>
      <p:sp>
        <p:nvSpPr>
          <p:cNvPr id="30723" name="Text Box 4"/>
          <p:cNvSpPr txBox="1">
            <a:spLocks noChangeArrowheads="1"/>
          </p:cNvSpPr>
          <p:nvPr/>
        </p:nvSpPr>
        <p:spPr bwMode="auto">
          <a:xfrm>
            <a:off x="1143000" y="1447800"/>
            <a:ext cx="4689475"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int processFile(char *filename) {</a:t>
            </a:r>
          </a:p>
          <a:p>
            <a:pPr eaLnBrk="1" hangingPunct="1"/>
            <a:r>
              <a:rPr lang="en-US" sz="1800">
                <a:latin typeface="Courier New" charset="0"/>
              </a:rPr>
              <a:t>  char path[1024];</a:t>
            </a:r>
          </a:p>
          <a:p>
            <a:pPr eaLnBrk="1" hangingPunct="1"/>
            <a:r>
              <a:rPr lang="en-US" sz="1800">
                <a:latin typeface="Courier New" charset="0"/>
              </a:rPr>
              <a:t>  strcpy(path, "/usr/log/");</a:t>
            </a:r>
          </a:p>
          <a:p>
            <a:pPr eaLnBrk="1" hangingPunct="1"/>
            <a:r>
              <a:rPr lang="en-US" sz="1800">
                <a:latin typeface="Courier New" charset="0"/>
              </a:rPr>
              <a:t>  strcat(path, filename);</a:t>
            </a:r>
          </a:p>
          <a:p>
            <a:pPr eaLnBrk="1" hangingPunct="1"/>
            <a:r>
              <a:rPr lang="en-US" sz="1800">
                <a:latin typeface="Courier New" charset="0"/>
              </a:rPr>
              <a:t>  // File processing</a:t>
            </a:r>
          </a:p>
          <a:p>
            <a:pPr eaLnBrk="1" hangingPunct="1"/>
            <a:r>
              <a:rPr lang="en-US" sz="1800">
                <a:latin typeface="Courier New" charset="0"/>
              </a:rPr>
              <a:t>}</a:t>
            </a:r>
          </a:p>
        </p:txBody>
      </p:sp>
      <p:graphicFrame>
        <p:nvGraphicFramePr>
          <p:cNvPr id="726021" name="Group 5"/>
          <p:cNvGraphicFramePr>
            <a:graphicFrameLocks noGrp="1"/>
          </p:cNvGraphicFramePr>
          <p:nvPr>
            <p:ph sz="half" idx="2"/>
          </p:nvPr>
        </p:nvGraphicFramePr>
        <p:xfrm>
          <a:off x="6477000" y="1295400"/>
          <a:ext cx="2514600" cy="2286000"/>
        </p:xfrm>
        <a:graphic>
          <a:graphicData uri="http://schemas.openxmlformats.org/drawingml/2006/table">
            <a:tbl>
              <a:tblPr/>
              <a:tblGrid>
                <a:gridCol w="2514600"/>
              </a:tblGrid>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Return address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4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Parameters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Local vars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32" name="Text Box 13"/>
          <p:cNvSpPr txBox="1">
            <a:spLocks noChangeArrowheads="1"/>
          </p:cNvSpPr>
          <p:nvPr/>
        </p:nvSpPr>
        <p:spPr bwMode="auto">
          <a:xfrm>
            <a:off x="8077200" y="2057400"/>
            <a:ext cx="739775" cy="3762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path</a:t>
            </a:r>
          </a:p>
        </p:txBody>
      </p:sp>
      <p:sp>
        <p:nvSpPr>
          <p:cNvPr id="30733" name="Rectangle 14"/>
          <p:cNvSpPr>
            <a:spLocks noChangeArrowheads="1"/>
          </p:cNvSpPr>
          <p:nvPr/>
        </p:nvSpPr>
        <p:spPr bwMode="auto">
          <a:xfrm>
            <a:off x="381000" y="3886200"/>
            <a:ext cx="86106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latin typeface="Courier New" charset="0"/>
            </a:endParaRPr>
          </a:p>
        </p:txBody>
      </p:sp>
      <p:sp>
        <p:nvSpPr>
          <p:cNvPr id="30734" name="Rectangle 15"/>
          <p:cNvSpPr>
            <a:spLocks noChangeArrowheads="1"/>
          </p:cNvSpPr>
          <p:nvPr/>
        </p:nvSpPr>
        <p:spPr bwMode="auto">
          <a:xfrm>
            <a:off x="228600" y="3886200"/>
            <a:ext cx="89154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Create special filename that overwrites return address to execute something evil</a:t>
            </a:r>
          </a:p>
          <a:p>
            <a:pPr marL="342900" indent="-342900">
              <a:spcBef>
                <a:spcPct val="20000"/>
              </a:spcBef>
              <a:buFontTx/>
              <a:buChar char="•"/>
            </a:pPr>
            <a:r>
              <a:rPr lang="en-US" sz="2800"/>
              <a:t>Solutions</a:t>
            </a:r>
          </a:p>
          <a:p>
            <a:pPr marL="742950" lvl="1" indent="-285750">
              <a:spcBef>
                <a:spcPct val="20000"/>
              </a:spcBef>
              <a:buFontTx/>
              <a:buChar char="–"/>
            </a:pPr>
            <a:r>
              <a:rPr lang="en-US" sz="2400"/>
              <a:t>Constrained string functions:  strncpy(), snprintf, etc.</a:t>
            </a:r>
          </a:p>
          <a:p>
            <a:pPr marL="742950" lvl="1" indent="-285750">
              <a:spcBef>
                <a:spcPct val="20000"/>
              </a:spcBef>
              <a:buFontTx/>
              <a:buChar char="–"/>
            </a:pPr>
            <a:r>
              <a:rPr lang="en-US" sz="2400"/>
              <a:t>Testing using programs like valgrind/electric fence</a:t>
            </a:r>
          </a:p>
          <a:p>
            <a:pPr marL="742950" lvl="1" indent="-285750">
              <a:spcBef>
                <a:spcPct val="20000"/>
              </a:spcBef>
              <a:buFontTx/>
              <a:buChar char="–"/>
            </a:pPr>
            <a:r>
              <a:rPr lang="en-US" sz="2400"/>
              <a:t>Use source code analyzers</a:t>
            </a:r>
          </a:p>
        </p:txBody>
      </p:sp>
      <p:sp>
        <p:nvSpPr>
          <p:cNvPr id="30735" name="Line 16"/>
          <p:cNvSpPr>
            <a:spLocks noChangeShapeType="1"/>
          </p:cNvSpPr>
          <p:nvPr/>
        </p:nvSpPr>
        <p:spPr bwMode="auto">
          <a:xfrm>
            <a:off x="6477000" y="2514600"/>
            <a:ext cx="25146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6" name="Text Box 17"/>
          <p:cNvSpPr txBox="1">
            <a:spLocks noChangeArrowheads="1"/>
          </p:cNvSpPr>
          <p:nvPr/>
        </p:nvSpPr>
        <p:spPr bwMode="auto">
          <a:xfrm>
            <a:off x="5622925" y="2322513"/>
            <a:ext cx="488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SP</a:t>
            </a:r>
          </a:p>
        </p:txBody>
      </p:sp>
      <p:sp>
        <p:nvSpPr>
          <p:cNvPr id="30737" name="Line 18"/>
          <p:cNvSpPr>
            <a:spLocks noChangeShapeType="1"/>
          </p:cNvSpPr>
          <p:nvPr/>
        </p:nvSpPr>
        <p:spPr bwMode="auto">
          <a:xfrm>
            <a:off x="6096000" y="2514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8367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Heartbleed Attack</a:t>
            </a:r>
          </a:p>
        </p:txBody>
      </p:sp>
      <p:sp>
        <p:nvSpPr>
          <p:cNvPr id="31746" name="Rectangle 3"/>
          <p:cNvSpPr>
            <a:spLocks noGrp="1" noChangeArrowheads="1"/>
          </p:cNvSpPr>
          <p:nvPr>
            <p:ph type="body" sz="half" idx="1"/>
          </p:nvPr>
        </p:nvSpPr>
        <p:spPr>
          <a:xfrm>
            <a:off x="304800" y="3429000"/>
            <a:ext cx="8458200" cy="3276600"/>
          </a:xfrm>
        </p:spPr>
        <p:txBody>
          <a:bodyPr/>
          <a:lstStyle/>
          <a:p>
            <a:pPr eaLnBrk="1" hangingPunct="1"/>
            <a:r>
              <a:rPr lang="en-US" sz="2400">
                <a:latin typeface="Arial" charset="0"/>
                <a:ea typeface="ＭＳ Ｐゴシック" charset="0"/>
                <a:cs typeface="ＭＳ Ｐゴシック" charset="0"/>
              </a:rPr>
              <a:t>In 2014, a flaw was discovered in OpenSSL, an SSL library used by almost 70% of websites.</a:t>
            </a:r>
          </a:p>
          <a:p>
            <a:r>
              <a:rPr lang="en-US" sz="2400">
                <a:latin typeface="Arial" charset="0"/>
                <a:ea typeface="ＭＳ Ｐゴシック" charset="0"/>
                <a:cs typeface="ＭＳ Ｐゴシック" charset="0"/>
              </a:rPr>
              <a:t>This flaw fully compromises all past, present, and future (if key not changed) communication:</a:t>
            </a:r>
            <a:br>
              <a:rPr lang="en-US" sz="2400">
                <a:latin typeface="Arial" charset="0"/>
                <a:ea typeface="ＭＳ Ｐゴシック" charset="0"/>
                <a:cs typeface="ＭＳ Ｐゴシック" charset="0"/>
              </a:rPr>
            </a:br>
            <a:r>
              <a:rPr lang="en-US" sz="1800">
                <a:latin typeface="Arial" charset="0"/>
                <a:ea typeface="ＭＳ Ｐゴシック" charset="0"/>
                <a:cs typeface="ＭＳ Ｐゴシック" charset="0"/>
              </a:rPr>
              <a:t>"This compromises the secret keys used to identify service providers and to encrypt the traffic, the names and passwords of the users and the actual content.  Without using any privileged information or credentials, we were able to </a:t>
            </a:r>
            <a:r>
              <a:rPr lang="en-US" sz="1800">
                <a:solidFill>
                  <a:srgbClr val="FF0000"/>
                </a:solidFill>
                <a:latin typeface="Arial" charset="0"/>
                <a:ea typeface="ＭＳ Ｐゴシック" charset="0"/>
                <a:cs typeface="ＭＳ Ｐゴシック" charset="0"/>
              </a:rPr>
              <a:t>steal</a:t>
            </a:r>
            <a:r>
              <a:rPr lang="en-US" sz="1800">
                <a:latin typeface="Arial" charset="0"/>
                <a:ea typeface="ＭＳ Ｐゴシック" charset="0"/>
                <a:cs typeface="ＭＳ Ｐゴシック" charset="0"/>
              </a:rPr>
              <a:t> from ourselves the </a:t>
            </a:r>
            <a:r>
              <a:rPr lang="en-US" sz="1800">
                <a:solidFill>
                  <a:srgbClr val="FF0000"/>
                </a:solidFill>
                <a:latin typeface="Arial" charset="0"/>
                <a:ea typeface="ＭＳ Ｐゴシック" charset="0"/>
                <a:cs typeface="ＭＳ Ｐゴシック" charset="0"/>
              </a:rPr>
              <a:t>secret keys</a:t>
            </a:r>
            <a:r>
              <a:rPr lang="en-US" sz="1800">
                <a:latin typeface="Arial" charset="0"/>
                <a:ea typeface="ＭＳ Ｐゴシック" charset="0"/>
                <a:cs typeface="ＭＳ Ｐゴシック" charset="0"/>
              </a:rPr>
              <a:t> used for our X.509 certificates, </a:t>
            </a:r>
            <a:r>
              <a:rPr lang="en-US" sz="1800">
                <a:solidFill>
                  <a:srgbClr val="FF0000"/>
                </a:solidFill>
                <a:latin typeface="Arial" charset="0"/>
                <a:ea typeface="ＭＳ Ｐゴシック" charset="0"/>
                <a:cs typeface="ＭＳ Ｐゴシック" charset="0"/>
              </a:rPr>
              <a:t>user names and passwords</a:t>
            </a:r>
            <a:r>
              <a:rPr lang="en-US" sz="1800">
                <a:latin typeface="Arial" charset="0"/>
                <a:ea typeface="ＭＳ Ｐゴシック" charset="0"/>
                <a:cs typeface="ＭＳ Ｐゴシック" charset="0"/>
              </a:rPr>
              <a:t>, instant messages, emails and business critical documents and communication.”</a:t>
            </a:r>
          </a:p>
        </p:txBody>
      </p:sp>
      <p:sp>
        <p:nvSpPr>
          <p:cNvPr id="31747" name="Rectangle 14"/>
          <p:cNvSpPr>
            <a:spLocks noChangeArrowheads="1"/>
          </p:cNvSpPr>
          <p:nvPr/>
        </p:nvSpPr>
        <p:spPr bwMode="auto">
          <a:xfrm>
            <a:off x="381000" y="3886200"/>
            <a:ext cx="86106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latin typeface="Courier New" charset="0"/>
            </a:endParaRPr>
          </a:p>
        </p:txBody>
      </p:sp>
      <p:pic>
        <p:nvPicPr>
          <p:cNvPr id="317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14400"/>
            <a:ext cx="5943600" cy="2465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TextBox 2"/>
          <p:cNvSpPr txBox="1">
            <a:spLocks noChangeArrowheads="1"/>
          </p:cNvSpPr>
          <p:nvPr/>
        </p:nvSpPr>
        <p:spPr bwMode="auto">
          <a:xfrm rot="5400000">
            <a:off x="6898481" y="1940719"/>
            <a:ext cx="18129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xkcd.com/1353/</a:t>
            </a:r>
          </a:p>
        </p:txBody>
      </p:sp>
    </p:spTree>
    <p:extLst>
      <p:ext uri="{BB962C8B-B14F-4D97-AF65-F5344CB8AC3E}">
        <p14:creationId xmlns:p14="http://schemas.microsoft.com/office/powerpoint/2010/main" val="423066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atin typeface="Arial" charset="0"/>
                <a:ea typeface="ＭＳ Ｐゴシック" charset="0"/>
                <a:cs typeface="ＭＳ Ｐゴシック" charset="0"/>
              </a:rPr>
              <a:t>Heartbleed (Actual) Code</a:t>
            </a:r>
          </a:p>
        </p:txBody>
      </p:sp>
      <p:sp>
        <p:nvSpPr>
          <p:cNvPr id="32770" name="TextBox 2"/>
          <p:cNvSpPr txBox="1">
            <a:spLocks noChangeArrowheads="1"/>
          </p:cNvSpPr>
          <p:nvPr/>
        </p:nvSpPr>
        <p:spPr bwMode="auto">
          <a:xfrm>
            <a:off x="152400" y="2209800"/>
            <a:ext cx="8839200"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ourier New" charset="0"/>
                <a:cs typeface="Courier New" charset="0"/>
              </a:rPr>
              <a:t>#ifndef OPENSSL_NO_HEARTBEATS</a:t>
            </a:r>
          </a:p>
          <a:p>
            <a:pPr eaLnBrk="1" hangingPunct="1"/>
            <a:r>
              <a:rPr lang="en-US" sz="1200">
                <a:latin typeface="Courier New" charset="0"/>
                <a:cs typeface="Courier New" charset="0"/>
              </a:rPr>
              <a:t>int tls1_process_heartbeat(SSL *s) {</a:t>
            </a:r>
          </a:p>
          <a:p>
            <a:pPr eaLnBrk="1" hangingPunct="1"/>
            <a:r>
              <a:rPr lang="en-US" sz="1200">
                <a:latin typeface="Courier New" charset="0"/>
                <a:cs typeface="Courier New" charset="0"/>
              </a:rPr>
              <a:t>...</a:t>
            </a:r>
          </a:p>
          <a:p>
            <a:pPr eaLnBrk="1" hangingPunct="1"/>
            <a:r>
              <a:rPr lang="en-US" sz="1200">
                <a:latin typeface="Courier New" charset="0"/>
                <a:cs typeface="Courier New" charset="0"/>
              </a:rPr>
              <a:t>    unsigned short hbtype;</a:t>
            </a:r>
          </a:p>
          <a:p>
            <a:pPr eaLnBrk="1" hangingPunct="1"/>
            <a:r>
              <a:rPr lang="en-US" sz="1200">
                <a:latin typeface="Courier New" charset="0"/>
                <a:cs typeface="Courier New" charset="0"/>
              </a:rPr>
              <a:t>    unsigned int payload;</a:t>
            </a:r>
          </a:p>
          <a:p>
            <a:pPr eaLnBrk="1" hangingPunct="1"/>
            <a:r>
              <a:rPr lang="en-US" sz="1200">
                <a:latin typeface="Courier New" charset="0"/>
                <a:cs typeface="Courier New" charset="0"/>
              </a:rPr>
              <a:t>    unsigned int padding = 16; /* Use minimum padding */</a:t>
            </a:r>
          </a:p>
          <a:p>
            <a:pPr eaLnBrk="1" hangingPunct="1"/>
            <a:endParaRPr lang="en-US" sz="1200">
              <a:latin typeface="Courier New" charset="0"/>
              <a:cs typeface="Courier New" charset="0"/>
            </a:endParaRPr>
          </a:p>
          <a:p>
            <a:pPr eaLnBrk="1" hangingPunct="1"/>
            <a:r>
              <a:rPr lang="en-US" sz="1200">
                <a:latin typeface="Courier New" charset="0"/>
                <a:cs typeface="Courier New" charset="0"/>
              </a:rPr>
              <a:t>    /* Read type and payload length first */</a:t>
            </a:r>
          </a:p>
          <a:p>
            <a:pPr eaLnBrk="1" hangingPunct="1"/>
            <a:r>
              <a:rPr lang="en-US" sz="1200">
                <a:latin typeface="Courier New" charset="0"/>
                <a:cs typeface="Courier New" charset="0"/>
              </a:rPr>
              <a:t>    hbtype = *p++;</a:t>
            </a:r>
          </a:p>
          <a:p>
            <a:pPr eaLnBrk="1" hangingPunct="1"/>
            <a:r>
              <a:rPr lang="en-US" sz="1200">
                <a:latin typeface="Courier New" charset="0"/>
                <a:cs typeface="Courier New" charset="0"/>
              </a:rPr>
              <a:t>    n2s(p, payload);   </a:t>
            </a:r>
            <a:r>
              <a:rPr lang="en-US" sz="1200" b="1">
                <a:solidFill>
                  <a:srgbClr val="FF0000"/>
                </a:solidFill>
                <a:latin typeface="Courier New" charset="0"/>
                <a:cs typeface="Courier New" charset="0"/>
              </a:rPr>
              <a:t>COPIES NEXT TWO BYTES (SHORT) INTO payload AND INCREMENTS p</a:t>
            </a:r>
          </a:p>
          <a:p>
            <a:pPr eaLnBrk="1" hangingPunct="1"/>
            <a:r>
              <a:rPr lang="en-US" sz="1200">
                <a:latin typeface="Courier New" charset="0"/>
                <a:cs typeface="Courier New" charset="0"/>
              </a:rPr>
              <a:t>    pl = p;</a:t>
            </a:r>
          </a:p>
          <a:p>
            <a:pPr eaLnBrk="1" hangingPunct="1"/>
            <a:r>
              <a:rPr lang="en-US" sz="1200">
                <a:latin typeface="Courier New" charset="0"/>
                <a:cs typeface="Courier New" charset="0"/>
              </a:rPr>
              <a:t>...</a:t>
            </a:r>
          </a:p>
          <a:p>
            <a:pPr eaLnBrk="1" hangingPunct="1"/>
            <a:r>
              <a:rPr lang="en-US" sz="1200">
                <a:latin typeface="Courier New" charset="0"/>
                <a:cs typeface="Courier New" charset="0"/>
              </a:rPr>
              <a:t>    if (hbtype == TLS1_HB_REQUEST) {</a:t>
            </a:r>
          </a:p>
          <a:p>
            <a:pPr eaLnBrk="1" hangingPunct="1"/>
            <a:r>
              <a:rPr lang="en-US" sz="1200">
                <a:latin typeface="Courier New" charset="0"/>
                <a:cs typeface="Courier New" charset="0"/>
              </a:rPr>
              <a:t>...             </a:t>
            </a:r>
          </a:p>
          <a:p>
            <a:pPr eaLnBrk="1" hangingPunct="1"/>
            <a:r>
              <a:rPr lang="en-US" sz="1200">
                <a:latin typeface="Courier New" charset="0"/>
                <a:cs typeface="Courier New" charset="0"/>
              </a:rPr>
              <a:t>        /* Enter response type, length and copy payload */</a:t>
            </a:r>
          </a:p>
          <a:p>
            <a:pPr eaLnBrk="1" hangingPunct="1"/>
            <a:r>
              <a:rPr lang="en-US" sz="1200">
                <a:latin typeface="Courier New" charset="0"/>
                <a:cs typeface="Courier New" charset="0"/>
              </a:rPr>
              <a:t>        *bp++ = TLS1_HB_RESPONSE;</a:t>
            </a:r>
          </a:p>
          <a:p>
            <a:pPr eaLnBrk="1" hangingPunct="1"/>
            <a:r>
              <a:rPr lang="en-US" sz="1200">
                <a:latin typeface="Courier New" charset="0"/>
                <a:cs typeface="Courier New" charset="0"/>
              </a:rPr>
              <a:t>        s2n(payload, bp);</a:t>
            </a:r>
          </a:p>
          <a:p>
            <a:pPr eaLnBrk="1" hangingPunct="1"/>
            <a:r>
              <a:rPr lang="en-US" sz="1200">
                <a:latin typeface="Courier New" charset="0"/>
                <a:cs typeface="Courier New" charset="0"/>
              </a:rPr>
              <a:t>        memcpy(bp, pl, </a:t>
            </a:r>
            <a:r>
              <a:rPr lang="en-US" sz="1200">
                <a:solidFill>
                  <a:srgbClr val="FF0000"/>
                </a:solidFill>
                <a:latin typeface="Courier New" charset="0"/>
                <a:cs typeface="Courier New" charset="0"/>
              </a:rPr>
              <a:t>payload</a:t>
            </a:r>
            <a:r>
              <a:rPr lang="en-US" sz="1200">
                <a:latin typeface="Courier New" charset="0"/>
                <a:cs typeface="Courier New" charset="0"/>
              </a:rPr>
              <a:t>);  </a:t>
            </a:r>
            <a:r>
              <a:rPr lang="en-US" sz="1200" b="1">
                <a:solidFill>
                  <a:srgbClr val="FF0000"/>
                </a:solidFill>
                <a:latin typeface="Courier New" charset="0"/>
                <a:cs typeface="Courier New" charset="0"/>
              </a:rPr>
              <a:t>payload NEVER CHECKED IF LONGER THAN MESSAGE</a:t>
            </a:r>
          </a:p>
        </p:txBody>
      </p:sp>
      <p:sp>
        <p:nvSpPr>
          <p:cNvPr id="32771" name="TextBox 3"/>
          <p:cNvSpPr txBox="1">
            <a:spLocks noChangeArrowheads="1"/>
          </p:cNvSpPr>
          <p:nvPr/>
        </p:nvSpPr>
        <p:spPr bwMode="auto">
          <a:xfrm>
            <a:off x="152400" y="6096000"/>
            <a:ext cx="8839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memcpy() is allowed to copy payload bytes of memory, irrespective of the size of the actual message payload.  What if payload = 64KB, but actual payload is 1 byte?</a:t>
            </a:r>
          </a:p>
        </p:txBody>
      </p:sp>
      <p:sp>
        <p:nvSpPr>
          <p:cNvPr id="32772" name="TextBox 1"/>
          <p:cNvSpPr txBox="1">
            <a:spLocks noChangeArrowheads="1"/>
          </p:cNvSpPr>
          <p:nvPr/>
        </p:nvSpPr>
        <p:spPr bwMode="auto">
          <a:xfrm>
            <a:off x="152400" y="990600"/>
            <a:ext cx="88392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TLS heartbeats contain: a type (request/response), payload length (16-bit), and payload (up to 64KBs).  The proper response to a heartbeat request is a response “…carrying an exact copy of the payload…” [RFC6520]</a:t>
            </a:r>
          </a:p>
          <a:p>
            <a:pPr eaLnBrk="1" hangingPunct="1"/>
            <a:endParaRPr lang="en-US" sz="1800"/>
          </a:p>
        </p:txBody>
      </p:sp>
    </p:spTree>
    <p:extLst>
      <p:ext uri="{BB962C8B-B14F-4D97-AF65-F5344CB8AC3E}">
        <p14:creationId xmlns:p14="http://schemas.microsoft.com/office/powerpoint/2010/main" val="324432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
          <p:cNvPicPr>
            <a:picLocks noChangeAspect="1"/>
          </p:cNvPicPr>
          <p:nvPr/>
        </p:nvPicPr>
        <p:blipFill>
          <a:blip r:embed="rId2">
            <a:extLst>
              <a:ext uri="{28A0092B-C50C-407E-A947-70E740481C1C}">
                <a14:useLocalDpi xmlns:a14="http://schemas.microsoft.com/office/drawing/2010/main" val="0"/>
              </a:ext>
            </a:extLst>
          </a:blip>
          <a:srcRect l="2" r="-156" b="48837"/>
          <a:stretch>
            <a:fillRect/>
          </a:stretch>
        </p:blipFill>
        <p:spPr bwMode="auto">
          <a:xfrm>
            <a:off x="-4763" y="609600"/>
            <a:ext cx="4618038"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58" name="Picture 2"/>
          <p:cNvPicPr>
            <a:picLocks noChangeAspect="1"/>
          </p:cNvPicPr>
          <p:nvPr/>
        </p:nvPicPr>
        <p:blipFill>
          <a:blip r:embed="rId2">
            <a:extLst>
              <a:ext uri="{28A0092B-C50C-407E-A947-70E740481C1C}">
                <a14:useLocalDpi xmlns:a14="http://schemas.microsoft.com/office/drawing/2010/main" val="0"/>
              </a:ext>
            </a:extLst>
          </a:blip>
          <a:srcRect t="51387" r="-1013"/>
          <a:stretch>
            <a:fillRect/>
          </a:stretch>
        </p:blipFill>
        <p:spPr bwMode="auto">
          <a:xfrm>
            <a:off x="4586288" y="846138"/>
            <a:ext cx="4641850" cy="4760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3581400" y="5715000"/>
            <a:ext cx="23907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t>http://xkcd.com/1354/</a:t>
            </a:r>
          </a:p>
        </p:txBody>
      </p:sp>
    </p:spTree>
    <p:extLst>
      <p:ext uri="{BB962C8B-B14F-4D97-AF65-F5344CB8AC3E}">
        <p14:creationId xmlns:p14="http://schemas.microsoft.com/office/powerpoint/2010/main" val="169747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42" name="Group 2"/>
          <p:cNvGraphicFramePr>
            <a:graphicFrameLocks noGrp="1"/>
          </p:cNvGraphicFramePr>
          <p:nvPr/>
        </p:nvGraphicFramePr>
        <p:xfrm>
          <a:off x="6629400" y="1447800"/>
          <a:ext cx="2514600" cy="2286000"/>
        </p:xfrm>
        <a:graphic>
          <a:graphicData uri="http://schemas.openxmlformats.org/drawingml/2006/table">
            <a:tbl>
              <a:tblPr/>
              <a:tblGrid>
                <a:gridCol w="2514600"/>
              </a:tblGrid>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Return address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4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Parameters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Local vars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01" name="Rectangle 10"/>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Format String Attack</a:t>
            </a:r>
          </a:p>
        </p:txBody>
      </p:sp>
      <p:sp>
        <p:nvSpPr>
          <p:cNvPr id="33802" name="Rectangle 11"/>
          <p:cNvSpPr>
            <a:spLocks noGrp="1" noChangeArrowheads="1"/>
          </p:cNvSpPr>
          <p:nvPr>
            <p:ph type="body" sz="half" idx="1"/>
          </p:nvPr>
        </p:nvSpPr>
        <p:spPr>
          <a:xfrm>
            <a:off x="228600" y="914400"/>
            <a:ext cx="5638800" cy="3657600"/>
          </a:xfrm>
        </p:spPr>
        <p:txBody>
          <a:bodyPr/>
          <a:lstStyle/>
          <a:p>
            <a:pPr eaLnBrk="1" hangingPunct="1"/>
            <a:r>
              <a:rPr lang="en-US" sz="2400">
                <a:latin typeface="Arial" charset="0"/>
                <a:ea typeface="ＭＳ Ｐゴシック" charset="0"/>
                <a:cs typeface="ＭＳ Ｐゴシック" charset="0"/>
              </a:rPr>
              <a:t>What does the following code do?</a:t>
            </a:r>
          </a:p>
          <a:p>
            <a:pPr eaLnBrk="1" hangingPunct="1"/>
            <a:endParaRPr lang="en-US" sz="2400">
              <a:latin typeface="Arial" charset="0"/>
              <a:ea typeface="ＭＳ Ｐゴシック" charset="0"/>
              <a:cs typeface="ＭＳ Ｐゴシック" charset="0"/>
            </a:endParaRPr>
          </a:p>
          <a:p>
            <a:pPr eaLnBrk="1" hangingPunct="1"/>
            <a:endParaRPr lang="en-US" sz="2400">
              <a:latin typeface="Arial" charset="0"/>
              <a:ea typeface="ＭＳ Ｐゴシック" charset="0"/>
              <a:cs typeface="ＭＳ Ｐゴシック" charset="0"/>
            </a:endParaRPr>
          </a:p>
          <a:p>
            <a:pPr eaLnBrk="1" hangingPunct="1"/>
            <a:r>
              <a:rPr lang="en-US" sz="2400">
                <a:latin typeface="Arial" charset="0"/>
                <a:ea typeface="ＭＳ Ｐゴシック" charset="0"/>
                <a:cs typeface="ＭＳ Ｐゴシック" charset="0"/>
              </a:rPr>
              <a:t>What does the following code do?</a:t>
            </a:r>
          </a:p>
          <a:p>
            <a:pPr eaLnBrk="1" hangingPunct="1">
              <a:buFontTx/>
              <a:buNone/>
            </a:pPr>
            <a:endParaRPr lang="en-US" sz="2400">
              <a:latin typeface="Arial" charset="0"/>
              <a:ea typeface="ＭＳ Ｐゴシック" charset="0"/>
              <a:cs typeface="ＭＳ Ｐゴシック" charset="0"/>
            </a:endParaRPr>
          </a:p>
          <a:p>
            <a:pPr eaLnBrk="1" hangingPunct="1"/>
            <a:r>
              <a:rPr lang="en-US" sz="2400">
                <a:latin typeface="Arial" charset="0"/>
                <a:ea typeface="ＭＳ Ｐゴシック" charset="0"/>
                <a:cs typeface="ＭＳ Ｐゴシック" charset="0"/>
              </a:rPr>
              <a:t>Consider the first printf again with</a:t>
            </a:r>
            <a:endParaRPr lang="en-US" sz="2400">
              <a:latin typeface="Courier New" charset="0"/>
              <a:ea typeface="ＭＳ Ｐゴシック" charset="0"/>
              <a:cs typeface="ＭＳ Ｐゴシック" charset="0"/>
            </a:endParaRPr>
          </a:p>
        </p:txBody>
      </p:sp>
      <p:sp>
        <p:nvSpPr>
          <p:cNvPr id="33803" name="Text Box 12"/>
          <p:cNvSpPr txBox="1">
            <a:spLocks noChangeArrowheads="1"/>
          </p:cNvSpPr>
          <p:nvPr/>
        </p:nvSpPr>
        <p:spPr bwMode="auto">
          <a:xfrm>
            <a:off x="1143000" y="1295400"/>
            <a:ext cx="1958975"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char *name;</a:t>
            </a:r>
            <a:br>
              <a:rPr lang="en-US" sz="1800">
                <a:latin typeface="Courier New" charset="0"/>
              </a:rPr>
            </a:br>
            <a:r>
              <a:rPr lang="en-US" sz="1800">
                <a:latin typeface="Courier New" charset="0"/>
              </a:rPr>
              <a:t>…</a:t>
            </a:r>
            <a:br>
              <a:rPr lang="en-US" sz="1800">
                <a:latin typeface="Courier New" charset="0"/>
              </a:rPr>
            </a:br>
            <a:r>
              <a:rPr lang="en-US" sz="1800">
                <a:latin typeface="Courier New" charset="0"/>
              </a:rPr>
              <a:t>printf(name);</a:t>
            </a:r>
          </a:p>
        </p:txBody>
      </p:sp>
      <p:sp>
        <p:nvSpPr>
          <p:cNvPr id="33804" name="Rectangle 13"/>
          <p:cNvSpPr>
            <a:spLocks noChangeArrowheads="1"/>
          </p:cNvSpPr>
          <p:nvPr/>
        </p:nvSpPr>
        <p:spPr bwMode="auto">
          <a:xfrm>
            <a:off x="381000" y="3886200"/>
            <a:ext cx="86106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latin typeface="Courier New" charset="0"/>
            </a:endParaRPr>
          </a:p>
        </p:txBody>
      </p:sp>
      <p:sp>
        <p:nvSpPr>
          <p:cNvPr id="33805" name="Rectangle 14"/>
          <p:cNvSpPr>
            <a:spLocks noChangeArrowheads="1"/>
          </p:cNvSpPr>
          <p:nvPr/>
        </p:nvSpPr>
        <p:spPr bwMode="auto">
          <a:xfrm>
            <a:off x="228600" y="3886200"/>
            <a:ext cx="89154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printf assumes 3 parameters on stack (format string and 2 integers for %n</a:t>
            </a:r>
          </a:p>
          <a:p>
            <a:pPr marL="342900" indent="-342900">
              <a:spcBef>
                <a:spcPct val="20000"/>
              </a:spcBef>
              <a:buFontTx/>
              <a:buChar char="•"/>
            </a:pPr>
            <a:r>
              <a:rPr lang="en-US" sz="2800"/>
              <a:t>Similar problems and solutions to buffer overflow attack</a:t>
            </a:r>
          </a:p>
        </p:txBody>
      </p:sp>
      <p:sp>
        <p:nvSpPr>
          <p:cNvPr id="33806" name="Text Box 15"/>
          <p:cNvSpPr txBox="1">
            <a:spLocks noChangeArrowheads="1"/>
          </p:cNvSpPr>
          <p:nvPr/>
        </p:nvSpPr>
        <p:spPr bwMode="auto">
          <a:xfrm>
            <a:off x="1219200" y="2590800"/>
            <a:ext cx="4572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int i;</a:t>
            </a:r>
          </a:p>
          <a:p>
            <a:pPr eaLnBrk="1" hangingPunct="1"/>
            <a:r>
              <a:rPr lang="en-US" sz="1800">
                <a:latin typeface="Courier New" charset="0"/>
              </a:rPr>
              <a:t>printf(</a:t>
            </a:r>
            <a:r>
              <a:rPr lang="ja-JP" altLang="en-US" sz="1800">
                <a:latin typeface="Courier New" charset="0"/>
              </a:rPr>
              <a:t>“</a:t>
            </a:r>
            <a:r>
              <a:rPr lang="en-US" altLang="ja-JP" sz="1800">
                <a:latin typeface="Courier New" charset="0"/>
              </a:rPr>
              <a:t>123%n\n</a:t>
            </a:r>
            <a:r>
              <a:rPr lang="ja-JP" altLang="en-US" sz="1800">
                <a:latin typeface="Courier New" charset="0"/>
              </a:rPr>
              <a:t>”</a:t>
            </a:r>
            <a:r>
              <a:rPr lang="en-US" altLang="ja-JP" sz="1800">
                <a:latin typeface="Courier New" charset="0"/>
              </a:rPr>
              <a:t>, &amp;i);  </a:t>
            </a:r>
            <a:r>
              <a:rPr lang="en-US" altLang="ja-JP" sz="1800">
                <a:solidFill>
                  <a:srgbClr val="FF0000"/>
                </a:solidFill>
                <a:latin typeface="Courier New" charset="0"/>
              </a:rPr>
              <a:t>// i = 3</a:t>
            </a:r>
            <a:endParaRPr lang="en-US" sz="1800">
              <a:solidFill>
                <a:srgbClr val="FF0000"/>
              </a:solidFill>
              <a:latin typeface="Courier New" charset="0"/>
            </a:endParaRPr>
          </a:p>
        </p:txBody>
      </p:sp>
      <p:sp>
        <p:nvSpPr>
          <p:cNvPr id="33807" name="Line 16"/>
          <p:cNvSpPr>
            <a:spLocks noChangeShapeType="1"/>
          </p:cNvSpPr>
          <p:nvPr/>
        </p:nvSpPr>
        <p:spPr bwMode="auto">
          <a:xfrm>
            <a:off x="6629400" y="2667000"/>
            <a:ext cx="25146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808" name="Text Box 17"/>
          <p:cNvSpPr txBox="1">
            <a:spLocks noChangeArrowheads="1"/>
          </p:cNvSpPr>
          <p:nvPr/>
        </p:nvSpPr>
        <p:spPr bwMode="auto">
          <a:xfrm>
            <a:off x="5775325" y="2474913"/>
            <a:ext cx="488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SP</a:t>
            </a:r>
          </a:p>
        </p:txBody>
      </p:sp>
      <p:sp>
        <p:nvSpPr>
          <p:cNvPr id="33809" name="Line 18"/>
          <p:cNvSpPr>
            <a:spLocks noChangeShapeType="1"/>
          </p:cNvSpPr>
          <p:nvPr/>
        </p:nvSpPr>
        <p:spPr bwMode="auto">
          <a:xfrm>
            <a:off x="6248400" y="26670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810" name="Text Box 19"/>
          <p:cNvSpPr txBox="1">
            <a:spLocks noChangeArrowheads="1"/>
          </p:cNvSpPr>
          <p:nvPr/>
        </p:nvSpPr>
        <p:spPr bwMode="auto">
          <a:xfrm>
            <a:off x="8281988" y="1903413"/>
            <a:ext cx="739775" cy="3762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name</a:t>
            </a:r>
          </a:p>
        </p:txBody>
      </p:sp>
      <p:sp>
        <p:nvSpPr>
          <p:cNvPr id="33811" name="Text Box 20"/>
          <p:cNvSpPr txBox="1">
            <a:spLocks noChangeArrowheads="1"/>
          </p:cNvSpPr>
          <p:nvPr/>
        </p:nvSpPr>
        <p:spPr bwMode="auto">
          <a:xfrm>
            <a:off x="1295400" y="3505200"/>
            <a:ext cx="4572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ourier New" charset="0"/>
              </a:rPr>
              <a:t>name = </a:t>
            </a:r>
            <a:r>
              <a:rPr lang="ja-JP" altLang="en-US" sz="1800">
                <a:latin typeface="Courier New" charset="0"/>
              </a:rPr>
              <a:t>“</a:t>
            </a:r>
            <a:r>
              <a:rPr lang="en-US" altLang="ja-JP" sz="1800">
                <a:latin typeface="Courier New" charset="0"/>
              </a:rPr>
              <a:t>123%n456%n</a:t>
            </a:r>
            <a:r>
              <a:rPr lang="ja-JP" altLang="en-US" sz="1800">
                <a:latin typeface="Courier New" charset="0"/>
              </a:rPr>
              <a:t>”</a:t>
            </a:r>
            <a:endParaRPr lang="en-US" sz="1800">
              <a:latin typeface="Courier New" charset="0"/>
            </a:endParaRPr>
          </a:p>
        </p:txBody>
      </p:sp>
    </p:spTree>
    <p:extLst>
      <p:ext uri="{BB962C8B-B14F-4D97-AF65-F5344CB8AC3E}">
        <p14:creationId xmlns:p14="http://schemas.microsoft.com/office/powerpoint/2010/main" val="287863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Security Services</a:t>
            </a:r>
          </a:p>
        </p:txBody>
      </p:sp>
      <p:sp>
        <p:nvSpPr>
          <p:cNvPr id="5122"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Confidentiality – Control who can see what</a:t>
            </a:r>
          </a:p>
          <a:p>
            <a:pPr eaLnBrk="1" hangingPunct="1"/>
            <a:r>
              <a:rPr lang="en-US">
                <a:latin typeface="Arial" charset="0"/>
                <a:ea typeface="ＭＳ Ｐゴシック" charset="0"/>
                <a:cs typeface="ＭＳ Ｐゴシック" charset="0"/>
              </a:rPr>
              <a:t>Integrity – Prevent unauthorized modification of data</a:t>
            </a:r>
          </a:p>
          <a:p>
            <a:pPr eaLnBrk="1" hangingPunct="1"/>
            <a:r>
              <a:rPr lang="en-US">
                <a:latin typeface="Arial" charset="0"/>
                <a:ea typeface="ＭＳ Ｐゴシック" charset="0"/>
                <a:cs typeface="ＭＳ Ｐゴシック" charset="0"/>
              </a:rPr>
              <a:t>Authentication – Verify identity of data source</a:t>
            </a:r>
          </a:p>
          <a:p>
            <a:pPr eaLnBrk="1" hangingPunct="1"/>
            <a:r>
              <a:rPr lang="en-US">
                <a:latin typeface="Arial" charset="0"/>
                <a:ea typeface="ＭＳ Ｐゴシック" charset="0"/>
                <a:cs typeface="ＭＳ Ｐゴシック" charset="0"/>
              </a:rPr>
              <a:t>Availability – Prevent denial of service</a:t>
            </a:r>
          </a:p>
          <a:p>
            <a:pPr eaLnBrk="1" hangingPunct="1"/>
            <a:r>
              <a:rPr lang="en-US">
                <a:latin typeface="Arial" charset="0"/>
                <a:ea typeface="ＭＳ Ｐゴシック" charset="0"/>
                <a:cs typeface="ＭＳ Ｐゴシック" charset="0"/>
              </a:rPr>
              <a:t>Accessibility – Control who can receive service</a:t>
            </a:r>
          </a:p>
          <a:p>
            <a:pPr eaLnBrk="1" hangingPunct="1"/>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Code Injection Attack</a:t>
            </a:r>
          </a:p>
        </p:txBody>
      </p:sp>
      <p:sp>
        <p:nvSpPr>
          <p:cNvPr id="34818" name="Rectangle 3"/>
          <p:cNvSpPr>
            <a:spLocks noGrp="1" noChangeArrowheads="1"/>
          </p:cNvSpPr>
          <p:nvPr>
            <p:ph type="body" idx="1"/>
          </p:nvPr>
        </p:nvSpPr>
        <p:spPr>
          <a:xfrm>
            <a:off x="304800" y="2514600"/>
            <a:ext cx="7696200" cy="4724400"/>
          </a:xfrm>
        </p:spPr>
        <p:txBody>
          <a:bodyPr/>
          <a:lstStyle/>
          <a:p>
            <a:pPr eaLnBrk="1" hangingPunct="1"/>
            <a:r>
              <a:rPr lang="en-US" sz="2400">
                <a:latin typeface="Arial" charset="0"/>
                <a:ea typeface="ＭＳ Ｐゴシック" charset="0"/>
                <a:cs typeface="ＭＳ Ｐゴシック" charset="0"/>
              </a:rPr>
              <a:t>Actual team names entered in the ICPC system</a:t>
            </a:r>
          </a:p>
          <a:p>
            <a:pPr lvl="1" eaLnBrk="1" hangingPunct="1"/>
            <a:r>
              <a:rPr lang="en-US" sz="1600">
                <a:latin typeface="Courier New" charset="0"/>
                <a:ea typeface="ＭＳ Ｐゴシック" charset="0"/>
              </a:rPr>
              <a:t>(DROP TABLE Teams)</a:t>
            </a:r>
          </a:p>
          <a:p>
            <a:pPr lvl="1" eaLnBrk="1" hangingPunct="1"/>
            <a:r>
              <a:rPr lang="en-US" sz="1600">
                <a:latin typeface="Courier New" charset="0"/>
                <a:ea typeface="ＭＳ Ｐゴシック" charset="0"/>
              </a:rPr>
              <a:t>(DELETE FROM Teams WHERE name NOT LIKE </a:t>
            </a:r>
            <a:r>
              <a:rPr lang="ja-JP" altLang="en-US" sz="1600">
                <a:latin typeface="Courier New" charset="0"/>
                <a:ea typeface="ＭＳ Ｐゴシック" charset="0"/>
              </a:rPr>
              <a:t>‘</a:t>
            </a:r>
            <a:r>
              <a:rPr lang="en-US" altLang="ja-JP" sz="1600">
                <a:latin typeface="Courier New" charset="0"/>
                <a:ea typeface="ＭＳ Ｐゴシック" charset="0"/>
              </a:rPr>
              <a:t>ZZZ</a:t>
            </a:r>
            <a:r>
              <a:rPr lang="ja-JP" altLang="en-US" sz="1600">
                <a:latin typeface="Courier New" charset="0"/>
                <a:ea typeface="ＭＳ Ｐゴシック" charset="0"/>
              </a:rPr>
              <a:t>’</a:t>
            </a:r>
            <a:r>
              <a:rPr lang="en-US" altLang="ja-JP" sz="1600">
                <a:latin typeface="Courier New" charset="0"/>
                <a:ea typeface="ＭＳ Ｐゴシック" charset="0"/>
              </a:rPr>
              <a:t>)</a:t>
            </a:r>
          </a:p>
          <a:p>
            <a:pPr eaLnBrk="1" hangingPunct="1"/>
            <a:r>
              <a:rPr lang="en-US" sz="2400">
                <a:latin typeface="Arial" charset="0"/>
                <a:ea typeface="ＭＳ Ｐゴシック" charset="0"/>
                <a:cs typeface="ＭＳ Ｐゴシック" charset="0"/>
              </a:rPr>
              <a:t>What</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s going on?</a:t>
            </a:r>
          </a:p>
          <a:p>
            <a:pPr eaLnBrk="1" hangingPunct="1"/>
            <a:r>
              <a:rPr lang="en-US" sz="2400">
                <a:latin typeface="Arial" charset="0"/>
                <a:ea typeface="ＭＳ Ｐゴシック" charset="0"/>
                <a:cs typeface="ＭＳ Ｐゴシック" charset="0"/>
              </a:rPr>
              <a:t>Dynamic queries…</a:t>
            </a:r>
          </a:p>
          <a:p>
            <a:pPr lvl="1" eaLnBrk="1" hangingPunct="1">
              <a:buFontTx/>
              <a:buNone/>
            </a:pPr>
            <a:r>
              <a:rPr lang="en-US" sz="1600">
                <a:latin typeface="Courier New" charset="0"/>
                <a:ea typeface="ＭＳ Ｐゴシック" charset="0"/>
              </a:rPr>
              <a:t>SELECT * FROM teams WHERE teamname = $teamname</a:t>
            </a:r>
          </a:p>
          <a:p>
            <a:pPr eaLnBrk="1" hangingPunct="1"/>
            <a:r>
              <a:rPr lang="en-US" sz="2400">
                <a:latin typeface="Arial" charset="0"/>
                <a:ea typeface="ＭＳ Ｐゴシック" charset="0"/>
                <a:cs typeface="ＭＳ Ｐゴシック" charset="0"/>
              </a:rPr>
              <a:t>Script to cat files from secret directory</a:t>
            </a:r>
          </a:p>
        </p:txBody>
      </p:sp>
      <p:sp>
        <p:nvSpPr>
          <p:cNvPr id="34819" name="Text Box 4"/>
          <p:cNvSpPr txBox="1">
            <a:spLocks noChangeArrowheads="1"/>
          </p:cNvSpPr>
          <p:nvPr/>
        </p:nvSpPr>
        <p:spPr bwMode="auto">
          <a:xfrm>
            <a:off x="838200" y="5057775"/>
            <a:ext cx="5464175"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latin typeface="Courier New" charset="0"/>
              </a:rPr>
              <a:t>void secretCat(char *name) {</a:t>
            </a:r>
          </a:p>
          <a:p>
            <a:pPr eaLnBrk="1" hangingPunct="1"/>
            <a:r>
              <a:rPr lang="en-US" sz="1400">
                <a:latin typeface="Courier New" charset="0"/>
              </a:rPr>
              <a:t>  char *SECRETCMD = "cat /usr/secret/";</a:t>
            </a:r>
          </a:p>
          <a:p>
            <a:pPr eaLnBrk="1" hangingPunct="1"/>
            <a:r>
              <a:rPr lang="en-US" sz="1400">
                <a:latin typeface="Courier New" charset="0"/>
              </a:rPr>
              <a:t>  int len = strlen(SECRETCMD) + strlen(name) + 1;</a:t>
            </a:r>
          </a:p>
          <a:p>
            <a:pPr eaLnBrk="1" hangingPunct="1"/>
            <a:r>
              <a:rPr lang="en-US" sz="1400">
                <a:latin typeface="Courier New" charset="0"/>
              </a:rPr>
              <a:t>  char *cmd = malloc(len);</a:t>
            </a:r>
          </a:p>
          <a:p>
            <a:pPr eaLnBrk="1" hangingPunct="1"/>
            <a:r>
              <a:rPr lang="en-US" sz="1400">
                <a:latin typeface="Courier New" charset="0"/>
              </a:rPr>
              <a:t>  snprintf(cmd, len, "%s%s", SECRETCMD, name);</a:t>
            </a:r>
          </a:p>
          <a:p>
            <a:pPr eaLnBrk="1" hangingPunct="1"/>
            <a:r>
              <a:rPr lang="en-US" sz="1400">
                <a:latin typeface="Courier New" charset="0"/>
              </a:rPr>
              <a:t>  system(cmd);</a:t>
            </a:r>
          </a:p>
          <a:p>
            <a:pPr eaLnBrk="1" hangingPunct="1"/>
            <a:r>
              <a:rPr lang="en-US" sz="1400">
                <a:latin typeface="Courier New" charset="0"/>
              </a:rPr>
              <a:t>  free(cmd);</a:t>
            </a:r>
          </a:p>
          <a:p>
            <a:pPr eaLnBrk="1" hangingPunct="1"/>
            <a:r>
              <a:rPr lang="en-US" sz="1400">
                <a:latin typeface="Courier New" charset="0"/>
              </a:rPr>
              <a:t>}</a:t>
            </a:r>
          </a:p>
        </p:txBody>
      </p:sp>
      <p:pic>
        <p:nvPicPr>
          <p:cNvPr id="3482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5486400" cy="168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1" name="TextBox 3"/>
          <p:cNvSpPr txBox="1">
            <a:spLocks noChangeArrowheads="1"/>
          </p:cNvSpPr>
          <p:nvPr/>
        </p:nvSpPr>
        <p:spPr bwMode="auto">
          <a:xfrm>
            <a:off x="7162800" y="838200"/>
            <a:ext cx="132556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Source:</a:t>
            </a:r>
          </a:p>
          <a:p>
            <a:pPr eaLnBrk="1" hangingPunct="1"/>
            <a:r>
              <a:rPr lang="en-US" sz="1800"/>
              <a:t>XKCD.com</a:t>
            </a:r>
          </a:p>
        </p:txBody>
      </p:sp>
    </p:spTree>
    <p:extLst>
      <p:ext uri="{BB962C8B-B14F-4D97-AF65-F5344CB8AC3E}">
        <p14:creationId xmlns:p14="http://schemas.microsoft.com/office/powerpoint/2010/main" val="151848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Privilege Escalation Attack</a:t>
            </a:r>
          </a:p>
        </p:txBody>
      </p:sp>
      <p:sp>
        <p:nvSpPr>
          <p:cNvPr id="35842" name="Rectangle 3"/>
          <p:cNvSpPr>
            <a:spLocks noGrp="1" noChangeArrowheads="1"/>
          </p:cNvSpPr>
          <p:nvPr>
            <p:ph type="body" idx="1"/>
          </p:nvPr>
        </p:nvSpPr>
        <p:spPr>
          <a:xfrm>
            <a:off x="228600" y="914400"/>
            <a:ext cx="8686800" cy="5943600"/>
          </a:xfrm>
        </p:spPr>
        <p:txBody>
          <a:bodyPr/>
          <a:lstStyle/>
          <a:p>
            <a:pPr eaLnBrk="1" hangingPunct="1"/>
            <a:r>
              <a:rPr lang="en-US" dirty="0">
                <a:latin typeface="Arial" charset="0"/>
                <a:ea typeface="ＭＳ Ｐゴシック" charset="0"/>
                <a:cs typeface="ＭＳ Ｐゴシック" charset="0"/>
              </a:rPr>
              <a:t>Trick system into giving me access rights that I don</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t have</a:t>
            </a:r>
          </a:p>
          <a:p>
            <a:pPr eaLnBrk="1" hangingPunct="1"/>
            <a:r>
              <a:rPr lang="en-US" dirty="0">
                <a:latin typeface="Arial" charset="0"/>
                <a:ea typeface="ＭＳ Ｐゴシック" charset="0"/>
                <a:cs typeface="ＭＳ Ｐゴシック" charset="0"/>
              </a:rPr>
              <a:t>Example on *NIX</a:t>
            </a:r>
          </a:p>
          <a:p>
            <a:pPr lvl="1" eaLnBrk="1" hangingPunct="1"/>
            <a:r>
              <a:rPr lang="en-US" dirty="0">
                <a:latin typeface="Arial" charset="0"/>
                <a:ea typeface="ＭＳ Ｐゴシック" charset="0"/>
              </a:rPr>
              <a:t>Files in /</a:t>
            </a:r>
            <a:r>
              <a:rPr lang="en-US" dirty="0" err="1">
                <a:latin typeface="Arial" charset="0"/>
                <a:ea typeface="ＭＳ Ｐゴシック" charset="0"/>
              </a:rPr>
              <a:t>etc</a:t>
            </a:r>
            <a:r>
              <a:rPr lang="en-US" dirty="0">
                <a:latin typeface="Arial" charset="0"/>
                <a:ea typeface="ＭＳ Ｐゴシック" charset="0"/>
              </a:rPr>
              <a:t>/</a:t>
            </a:r>
            <a:r>
              <a:rPr lang="en-US" dirty="0" err="1">
                <a:latin typeface="Arial" charset="0"/>
                <a:ea typeface="ＭＳ Ｐゴシック" charset="0"/>
              </a:rPr>
              <a:t>cron.d</a:t>
            </a:r>
            <a:r>
              <a:rPr lang="en-US" dirty="0">
                <a:latin typeface="Arial" charset="0"/>
                <a:ea typeface="ＭＳ Ｐゴシック" charset="0"/>
              </a:rPr>
              <a:t> treated like </a:t>
            </a:r>
            <a:r>
              <a:rPr lang="en-US" dirty="0" err="1">
                <a:latin typeface="Arial" charset="0"/>
                <a:ea typeface="ＭＳ Ｐゴシック" charset="0"/>
              </a:rPr>
              <a:t>cron</a:t>
            </a:r>
            <a:r>
              <a:rPr lang="en-US" dirty="0">
                <a:latin typeface="Arial" charset="0"/>
                <a:ea typeface="ＭＳ Ｐゴシック" charset="0"/>
              </a:rPr>
              <a:t> entries and executed as root</a:t>
            </a:r>
          </a:p>
          <a:p>
            <a:pPr lvl="1" eaLnBrk="1" hangingPunct="1"/>
            <a:r>
              <a:rPr lang="en-US" dirty="0">
                <a:latin typeface="Arial" charset="0"/>
                <a:ea typeface="ＭＳ Ｐゴシック" charset="0"/>
              </a:rPr>
              <a:t>Regular user cannot write to /</a:t>
            </a:r>
            <a:r>
              <a:rPr lang="en-US" dirty="0" err="1">
                <a:latin typeface="Arial" charset="0"/>
                <a:ea typeface="ＭＳ Ｐゴシック" charset="0"/>
              </a:rPr>
              <a:t>etc</a:t>
            </a:r>
            <a:r>
              <a:rPr lang="en-US" dirty="0">
                <a:latin typeface="Arial" charset="0"/>
                <a:ea typeface="ＭＳ Ｐゴシック" charset="0"/>
              </a:rPr>
              <a:t>/</a:t>
            </a:r>
            <a:r>
              <a:rPr lang="en-US" dirty="0" err="1">
                <a:latin typeface="Arial" charset="0"/>
                <a:ea typeface="ＭＳ Ｐゴシック" charset="0"/>
              </a:rPr>
              <a:t>cron.d</a:t>
            </a:r>
            <a:endParaRPr lang="en-US" dirty="0">
              <a:latin typeface="Arial" charset="0"/>
              <a:ea typeface="ＭＳ Ｐゴシック" charset="0"/>
            </a:endParaRPr>
          </a:p>
          <a:p>
            <a:pPr lvl="1" eaLnBrk="1" hangingPunct="1"/>
            <a:r>
              <a:rPr lang="en-US" dirty="0">
                <a:latin typeface="Arial" charset="0"/>
                <a:ea typeface="ＭＳ Ｐゴシック" charset="0"/>
              </a:rPr>
              <a:t>Trick</a:t>
            </a:r>
          </a:p>
          <a:p>
            <a:pPr lvl="2" eaLnBrk="1" hangingPunct="1"/>
            <a:r>
              <a:rPr lang="en-US" dirty="0">
                <a:latin typeface="Arial" charset="0"/>
                <a:ea typeface="ＭＳ Ｐゴシック" charset="0"/>
              </a:rPr>
              <a:t>Set current directory to /</a:t>
            </a:r>
            <a:r>
              <a:rPr lang="en-US" dirty="0" err="1">
                <a:latin typeface="Arial" charset="0"/>
                <a:ea typeface="ＭＳ Ｐゴシック" charset="0"/>
              </a:rPr>
              <a:t>etc</a:t>
            </a:r>
            <a:r>
              <a:rPr lang="en-US" dirty="0">
                <a:latin typeface="Arial" charset="0"/>
                <a:ea typeface="ＭＳ Ｐゴシック" charset="0"/>
              </a:rPr>
              <a:t>/</a:t>
            </a:r>
            <a:r>
              <a:rPr lang="en-US" dirty="0" err="1">
                <a:latin typeface="Arial" charset="0"/>
                <a:ea typeface="ＭＳ Ｐゴシック" charset="0"/>
              </a:rPr>
              <a:t>cron.d</a:t>
            </a:r>
            <a:endParaRPr lang="en-US" dirty="0">
              <a:latin typeface="Arial" charset="0"/>
              <a:ea typeface="ＭＳ Ｐゴシック" charset="0"/>
            </a:endParaRPr>
          </a:p>
          <a:p>
            <a:pPr lvl="2" eaLnBrk="1" hangingPunct="1"/>
            <a:r>
              <a:rPr lang="en-US" dirty="0">
                <a:latin typeface="Arial" charset="0"/>
                <a:ea typeface="ＭＳ Ｐゴシック" charset="0"/>
              </a:rPr>
              <a:t>Force core dump (dumps to current directory)</a:t>
            </a:r>
          </a:p>
          <a:p>
            <a:pPr lvl="2" eaLnBrk="1" hangingPunct="1"/>
            <a:r>
              <a:rPr lang="en-US" dirty="0">
                <a:latin typeface="Arial" charset="0"/>
                <a:ea typeface="ＭＳ Ｐゴシック" charset="0"/>
              </a:rPr>
              <a:t>Program designed so core dump is properly formatted </a:t>
            </a:r>
            <a:r>
              <a:rPr lang="en-US" dirty="0" err="1">
                <a:latin typeface="Arial" charset="0"/>
                <a:ea typeface="ＭＳ Ｐゴシック" charset="0"/>
              </a:rPr>
              <a:t>cron</a:t>
            </a:r>
            <a:r>
              <a:rPr lang="en-US" dirty="0">
                <a:latin typeface="Arial" charset="0"/>
                <a:ea typeface="ＭＳ Ｐゴシック" charset="0"/>
              </a:rPr>
              <a:t> </a:t>
            </a:r>
            <a:r>
              <a:rPr lang="en-US" dirty="0" smtClean="0">
                <a:latin typeface="Arial" charset="0"/>
                <a:ea typeface="ＭＳ Ｐゴシック" charset="0"/>
              </a:rPr>
              <a:t>file</a:t>
            </a:r>
            <a:endParaRPr lang="en-US" dirty="0">
              <a:latin typeface="Arial" charset="0"/>
              <a:ea typeface="ＭＳ Ｐゴシック" charset="0"/>
            </a:endParaRPr>
          </a:p>
        </p:txBody>
      </p:sp>
    </p:spTree>
    <p:extLst>
      <p:ext uri="{BB962C8B-B14F-4D97-AF65-F5344CB8AC3E}">
        <p14:creationId xmlns:p14="http://schemas.microsoft.com/office/powerpoint/2010/main" val="290389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Malware</a:t>
            </a:r>
          </a:p>
        </p:txBody>
      </p:sp>
      <p:sp>
        <p:nvSpPr>
          <p:cNvPr id="36866" name="Rectangle 3"/>
          <p:cNvSpPr>
            <a:spLocks noGrp="1" noChangeArrowheads="1"/>
          </p:cNvSpPr>
          <p:nvPr>
            <p:ph type="body" idx="1"/>
          </p:nvPr>
        </p:nvSpPr>
        <p:spPr/>
        <p:txBody>
          <a:bodyPr/>
          <a:lstStyle/>
          <a:p>
            <a:pPr eaLnBrk="1" hangingPunct="1"/>
            <a:r>
              <a:rPr lang="en-US" u="sng" dirty="0">
                <a:latin typeface="Arial" charset="0"/>
                <a:ea typeface="ＭＳ Ｐゴシック" charset="0"/>
                <a:cs typeface="ＭＳ Ｐゴシック" charset="0"/>
              </a:rPr>
              <a:t>Mal</a:t>
            </a:r>
            <a:r>
              <a:rPr lang="en-US" dirty="0">
                <a:latin typeface="Arial" charset="0"/>
                <a:ea typeface="ＭＳ Ｐゴシック" charset="0"/>
                <a:cs typeface="ＭＳ Ｐゴシック" charset="0"/>
              </a:rPr>
              <a:t>icious Soft</a:t>
            </a:r>
            <a:r>
              <a:rPr lang="en-US" u="sng" dirty="0">
                <a:latin typeface="Arial" charset="0"/>
                <a:ea typeface="ＭＳ Ｐゴシック" charset="0"/>
                <a:cs typeface="ＭＳ Ｐゴシック" charset="0"/>
              </a:rPr>
              <a:t>ware</a:t>
            </a:r>
          </a:p>
          <a:p>
            <a:pPr eaLnBrk="1" hangingPunct="1"/>
            <a:r>
              <a:rPr lang="en-US" dirty="0">
                <a:latin typeface="Arial" charset="0"/>
                <a:ea typeface="ＭＳ Ｐゴシック" charset="0"/>
                <a:cs typeface="ＭＳ Ｐゴシック" charset="0"/>
              </a:rPr>
              <a:t>Not just to be mean anymore…</a:t>
            </a:r>
          </a:p>
          <a:p>
            <a:pPr eaLnBrk="1" hangingPunct="1"/>
            <a:r>
              <a:rPr lang="en-US" dirty="0">
                <a:latin typeface="Arial" charset="0"/>
                <a:ea typeface="ＭＳ Ｐゴシック" charset="0"/>
                <a:cs typeface="ＭＳ Ｐゴシック" charset="0"/>
              </a:rPr>
              <a:t>Organized crime creates botnets (robot network) of zombies (you) to do bidding</a:t>
            </a:r>
          </a:p>
          <a:p>
            <a:pPr lvl="1" eaLnBrk="1" hangingPunct="1"/>
            <a:r>
              <a:rPr lang="en-US" dirty="0">
                <a:latin typeface="Arial" charset="0"/>
                <a:ea typeface="ＭＳ Ｐゴシック" charset="0"/>
              </a:rPr>
              <a:t>Extortion</a:t>
            </a:r>
          </a:p>
          <a:p>
            <a:pPr lvl="1" eaLnBrk="1" hangingPunct="1"/>
            <a:r>
              <a:rPr lang="en-US" dirty="0" err="1">
                <a:latin typeface="Arial" charset="0"/>
                <a:ea typeface="ＭＳ Ｐゴシック" charset="0"/>
              </a:rPr>
              <a:t>DDoS</a:t>
            </a:r>
            <a:r>
              <a:rPr lang="en-US" dirty="0">
                <a:latin typeface="Arial" charset="0"/>
                <a:ea typeface="ＭＳ Ｐゴシック" charset="0"/>
              </a:rPr>
              <a:t> Attack</a:t>
            </a:r>
          </a:p>
          <a:p>
            <a:pPr lvl="1" eaLnBrk="1" hangingPunct="1"/>
            <a:r>
              <a:rPr lang="en-US" dirty="0" err="1">
                <a:latin typeface="Arial" charset="0"/>
                <a:ea typeface="ＭＳ Ｐゴシック" charset="0"/>
              </a:rPr>
              <a:t>Keylogger</a:t>
            </a:r>
            <a:r>
              <a:rPr lang="en-US" dirty="0">
                <a:latin typeface="Arial" charset="0"/>
                <a:ea typeface="ＭＳ Ｐゴシック" charset="0"/>
              </a:rPr>
              <a:t> (identity theft)</a:t>
            </a:r>
          </a:p>
          <a:p>
            <a:pPr lvl="1" eaLnBrk="1" hangingPunct="1"/>
            <a:r>
              <a:rPr lang="en-US" dirty="0" err="1" smtClean="0">
                <a:latin typeface="Arial" charset="0"/>
                <a:ea typeface="ＭＳ Ｐゴシック" charset="0"/>
              </a:rPr>
              <a:t>Spambot</a:t>
            </a:r>
            <a:endParaRPr lang="en-US" dirty="0">
              <a:latin typeface="Arial" charset="0"/>
              <a:ea typeface="ＭＳ Ｐゴシック" charset="0"/>
            </a:endParaRPr>
          </a:p>
        </p:txBody>
      </p:sp>
    </p:spTree>
    <p:extLst>
      <p:ext uri="{BB962C8B-B14F-4D97-AF65-F5344CB8AC3E}">
        <p14:creationId xmlns:p14="http://schemas.microsoft.com/office/powerpoint/2010/main" val="292167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Malware to Myware</a:t>
            </a:r>
          </a:p>
        </p:txBody>
      </p:sp>
      <p:sp>
        <p:nvSpPr>
          <p:cNvPr id="37890"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How do I get some of this fine malware…</a:t>
            </a:r>
          </a:p>
          <a:p>
            <a:pPr eaLnBrk="1" hangingPunct="1"/>
            <a:r>
              <a:rPr lang="en-US">
                <a:latin typeface="Arial" charset="0"/>
                <a:ea typeface="ＭＳ Ｐゴシック" charset="0"/>
                <a:cs typeface="ＭＳ Ｐゴシック" charset="0"/>
              </a:rPr>
              <a:t>Trojan Horse - Get victim to execute software that installs evil software</a:t>
            </a:r>
          </a:p>
          <a:p>
            <a:pPr lvl="1" eaLnBrk="1" hangingPunct="1"/>
            <a:r>
              <a:rPr lang="en-US">
                <a:latin typeface="Arial" charset="0"/>
                <a:ea typeface="ＭＳ Ｐゴシック" charset="0"/>
              </a:rPr>
              <a:t>path trick – Rename evil program to actual or mistyped program name</a:t>
            </a:r>
          </a:p>
          <a:p>
            <a:pPr lvl="1" eaLnBrk="1" hangingPunct="1"/>
            <a:r>
              <a:rPr lang="ja-JP" altLang="en-US">
                <a:latin typeface="Arial" charset="0"/>
                <a:ea typeface="ＭＳ Ｐゴシック" charset="0"/>
              </a:rPr>
              <a:t>“</a:t>
            </a:r>
            <a:r>
              <a:rPr lang="en-US" altLang="ja-JP">
                <a:latin typeface="Arial" charset="0"/>
                <a:ea typeface="ＭＳ Ｐゴシック" charset="0"/>
              </a:rPr>
              <a:t>free software</a:t>
            </a:r>
            <a:r>
              <a:rPr lang="ja-JP" altLang="en-US">
                <a:latin typeface="Arial" charset="0"/>
                <a:ea typeface="ＭＳ Ｐゴシック" charset="0"/>
              </a:rPr>
              <a:t>”</a:t>
            </a:r>
            <a:r>
              <a:rPr lang="en-US" altLang="ja-JP">
                <a:latin typeface="Arial" charset="0"/>
                <a:ea typeface="ＭＳ Ｐゴシック" charset="0"/>
              </a:rPr>
              <a:t> – Embed evil software</a:t>
            </a:r>
            <a:endParaRPr lang="en-US">
              <a:latin typeface="Arial" charset="0"/>
              <a:ea typeface="ＭＳ Ｐゴシック" charset="0"/>
            </a:endParaRPr>
          </a:p>
        </p:txBody>
      </p:sp>
    </p:spTree>
    <p:extLst>
      <p:ext uri="{BB962C8B-B14F-4D97-AF65-F5344CB8AC3E}">
        <p14:creationId xmlns:p14="http://schemas.microsoft.com/office/powerpoint/2010/main" val="71666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Virus</a:t>
            </a:r>
          </a:p>
        </p:txBody>
      </p:sp>
      <p:sp>
        <p:nvSpPr>
          <p:cNvPr id="38914" name="Rectangle 3"/>
          <p:cNvSpPr>
            <a:spLocks noGrp="1" noChangeArrowheads="1"/>
          </p:cNvSpPr>
          <p:nvPr>
            <p:ph type="body" idx="1"/>
          </p:nvPr>
        </p:nvSpPr>
        <p:spPr>
          <a:xfrm>
            <a:off x="228600" y="914400"/>
            <a:ext cx="8839200" cy="5943600"/>
          </a:xfrm>
        </p:spPr>
        <p:txBody>
          <a:bodyPr/>
          <a:lstStyle/>
          <a:p>
            <a:pPr eaLnBrk="1" hangingPunct="1">
              <a:lnSpc>
                <a:spcPct val="80000"/>
              </a:lnSpc>
            </a:pPr>
            <a:r>
              <a:rPr lang="en-US" sz="2800">
                <a:latin typeface="Arial" charset="0"/>
                <a:ea typeface="ＭＳ Ｐゴシック" charset="0"/>
                <a:cs typeface="ＭＳ Ｐゴシック" charset="0"/>
              </a:rPr>
              <a:t>Code that can replicate itself by attaching to another program, document, file system, etc.</a:t>
            </a:r>
          </a:p>
          <a:p>
            <a:pPr eaLnBrk="1" hangingPunct="1">
              <a:lnSpc>
                <a:spcPct val="80000"/>
              </a:lnSpc>
            </a:pPr>
            <a:r>
              <a:rPr lang="en-US" sz="2800">
                <a:latin typeface="Arial" charset="0"/>
                <a:ea typeface="ＭＳ Ｐゴシック" charset="0"/>
                <a:cs typeface="ＭＳ Ｐゴシック" charset="0"/>
              </a:rPr>
              <a:t>Typically injected as part of legitimate program or document</a:t>
            </a:r>
          </a:p>
          <a:p>
            <a:pPr eaLnBrk="1" hangingPunct="1">
              <a:lnSpc>
                <a:spcPct val="80000"/>
              </a:lnSpc>
            </a:pPr>
            <a:r>
              <a:rPr lang="en-US" sz="2800">
                <a:latin typeface="Arial" charset="0"/>
                <a:ea typeface="ＭＳ Ｐゴシック" charset="0"/>
                <a:cs typeface="ＭＳ Ｐゴシック" charset="0"/>
              </a:rPr>
              <a:t>When executed/opened, it attempts to infect other programs/documents (and other evil)</a:t>
            </a:r>
          </a:p>
          <a:p>
            <a:pPr eaLnBrk="1" hangingPunct="1">
              <a:lnSpc>
                <a:spcPct val="80000"/>
              </a:lnSpc>
            </a:pPr>
            <a:r>
              <a:rPr lang="en-US" sz="2800">
                <a:latin typeface="Arial" charset="0"/>
                <a:ea typeface="ＭＳ Ｐゴシック" charset="0"/>
                <a:cs typeface="ＭＳ Ｐゴシック" charset="0"/>
              </a:rPr>
              <a:t>Types</a:t>
            </a:r>
          </a:p>
          <a:p>
            <a:pPr lvl="1" eaLnBrk="1" hangingPunct="1">
              <a:lnSpc>
                <a:spcPct val="80000"/>
              </a:lnSpc>
            </a:pPr>
            <a:r>
              <a:rPr lang="en-US" sz="2400">
                <a:latin typeface="Arial" charset="0"/>
                <a:ea typeface="ＭＳ Ｐゴシック" charset="0"/>
              </a:rPr>
              <a:t>Memory resident - Stays resident in memory</a:t>
            </a:r>
          </a:p>
          <a:p>
            <a:pPr lvl="1" eaLnBrk="1" hangingPunct="1">
              <a:lnSpc>
                <a:spcPct val="80000"/>
              </a:lnSpc>
            </a:pPr>
            <a:r>
              <a:rPr lang="en-US" sz="2400">
                <a:latin typeface="Arial" charset="0"/>
                <a:ea typeface="ＭＳ Ｐゴシック" charset="0"/>
              </a:rPr>
              <a:t>Boot Sector – In MBR (executes before OS)</a:t>
            </a:r>
          </a:p>
          <a:p>
            <a:pPr lvl="1" eaLnBrk="1" hangingPunct="1">
              <a:lnSpc>
                <a:spcPct val="80000"/>
              </a:lnSpc>
            </a:pPr>
            <a:r>
              <a:rPr lang="en-US" sz="2400">
                <a:latin typeface="Arial" charset="0"/>
                <a:ea typeface="ＭＳ Ｐゴシック" charset="0"/>
              </a:rPr>
              <a:t>Macro – Part of a document scripting language</a:t>
            </a:r>
          </a:p>
          <a:p>
            <a:pPr lvl="1" eaLnBrk="1" hangingPunct="1">
              <a:lnSpc>
                <a:spcPct val="80000"/>
              </a:lnSpc>
            </a:pPr>
            <a:r>
              <a:rPr lang="en-US" sz="2400">
                <a:latin typeface="Arial" charset="0"/>
                <a:ea typeface="ＭＳ Ｐゴシック" charset="0"/>
              </a:rPr>
              <a:t>Source Code – Changes source, not executable</a:t>
            </a:r>
          </a:p>
          <a:p>
            <a:pPr lvl="1" eaLnBrk="1" hangingPunct="1">
              <a:lnSpc>
                <a:spcPct val="80000"/>
              </a:lnSpc>
            </a:pPr>
            <a:r>
              <a:rPr lang="en-US" sz="2400">
                <a:latin typeface="Arial" charset="0"/>
                <a:ea typeface="ＭＳ Ｐゴシック" charset="0"/>
              </a:rPr>
              <a:t>etc.</a:t>
            </a:r>
          </a:p>
          <a:p>
            <a:pPr eaLnBrk="1" hangingPunct="1">
              <a:lnSpc>
                <a:spcPct val="80000"/>
              </a:lnSpc>
            </a:pPr>
            <a:r>
              <a:rPr lang="en-US" sz="2800">
                <a:latin typeface="Arial" charset="0"/>
                <a:ea typeface="ＭＳ Ｐゴシック" charset="0"/>
                <a:cs typeface="ＭＳ Ｐゴシック" charset="0"/>
              </a:rPr>
              <a:t>Spreads by tricking users into executing/opening/using infected executable/document/resource</a:t>
            </a:r>
          </a:p>
        </p:txBody>
      </p:sp>
    </p:spTree>
    <p:extLst>
      <p:ext uri="{BB962C8B-B14F-4D97-AF65-F5344CB8AC3E}">
        <p14:creationId xmlns:p14="http://schemas.microsoft.com/office/powerpoint/2010/main" val="48182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Malware</a:t>
            </a:r>
          </a:p>
        </p:txBody>
      </p:sp>
      <p:sp>
        <p:nvSpPr>
          <p:cNvPr id="39938"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Worm</a:t>
            </a:r>
          </a:p>
          <a:p>
            <a:pPr lvl="1" eaLnBrk="1" hangingPunct="1"/>
            <a:r>
              <a:rPr lang="en-US">
                <a:latin typeface="Arial" charset="0"/>
                <a:ea typeface="ＭＳ Ｐゴシック" charset="0"/>
              </a:rPr>
              <a:t>Self-replicating program</a:t>
            </a:r>
          </a:p>
          <a:p>
            <a:pPr lvl="1" eaLnBrk="1" hangingPunct="1"/>
            <a:r>
              <a:rPr lang="en-US">
                <a:latin typeface="Arial" charset="0"/>
                <a:ea typeface="ＭＳ Ｐゴシック" charset="0"/>
              </a:rPr>
              <a:t>Like a virus but doesn</a:t>
            </a:r>
            <a:r>
              <a:rPr lang="ja-JP" altLang="en-US">
                <a:latin typeface="Arial" charset="0"/>
                <a:ea typeface="ＭＳ Ｐゴシック" charset="0"/>
              </a:rPr>
              <a:t>’</a:t>
            </a:r>
            <a:r>
              <a:rPr lang="en-US" altLang="ja-JP">
                <a:latin typeface="Arial" charset="0"/>
                <a:ea typeface="ＭＳ Ｐゴシック" charset="0"/>
              </a:rPr>
              <a:t>t need host</a:t>
            </a:r>
          </a:p>
          <a:p>
            <a:pPr lvl="1" eaLnBrk="1" hangingPunct="1"/>
            <a:r>
              <a:rPr lang="en-US">
                <a:latin typeface="Arial" charset="0"/>
                <a:ea typeface="ＭＳ Ｐゴシック" charset="0"/>
              </a:rPr>
              <a:t>Typically exploits bugs in OS</a:t>
            </a:r>
          </a:p>
          <a:p>
            <a:pPr eaLnBrk="1" hangingPunct="1"/>
            <a:r>
              <a:rPr lang="en-US">
                <a:latin typeface="Arial" charset="0"/>
                <a:ea typeface="ＭＳ Ｐゴシック" charset="0"/>
                <a:cs typeface="ＭＳ Ｐゴシック" charset="0"/>
              </a:rPr>
              <a:t>Spyware</a:t>
            </a:r>
          </a:p>
          <a:p>
            <a:pPr eaLnBrk="1" hangingPunct="1"/>
            <a:r>
              <a:rPr lang="en-US">
                <a:latin typeface="Arial" charset="0"/>
                <a:ea typeface="ＭＳ Ｐゴシック" charset="0"/>
                <a:cs typeface="ＭＳ Ｐゴシック" charset="0"/>
              </a:rPr>
              <a:t>Rootkit – Hidden malware designed to control some aspect of system</a:t>
            </a:r>
          </a:p>
          <a:p>
            <a:pPr lvl="1" eaLnBrk="1" hangingPunct="1">
              <a:buFontTx/>
              <a:buNone/>
            </a:pPr>
            <a:r>
              <a:rPr lang="en-US">
                <a:latin typeface="Arial" charset="0"/>
                <a:ea typeface="ＭＳ Ｐゴシック" charset="0"/>
              </a:rPr>
              <a:t>Sony added rootkit through music CDs that prevented copy system calls to/from CD</a:t>
            </a:r>
          </a:p>
        </p:txBody>
      </p:sp>
    </p:spTree>
    <p:extLst>
      <p:ext uri="{BB962C8B-B14F-4D97-AF65-F5344CB8AC3E}">
        <p14:creationId xmlns:p14="http://schemas.microsoft.com/office/powerpoint/2010/main" val="424969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Defense Mechanisms</a:t>
            </a:r>
          </a:p>
        </p:txBody>
      </p:sp>
      <p:sp>
        <p:nvSpPr>
          <p:cNvPr id="40962"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Attacks on vulnerable system</a:t>
            </a:r>
          </a:p>
          <a:p>
            <a:pPr lvl="1" eaLnBrk="1" hangingPunct="1"/>
            <a:r>
              <a:rPr lang="en-US">
                <a:latin typeface="Arial" charset="0"/>
                <a:ea typeface="ＭＳ Ｐゴシック" charset="0"/>
              </a:rPr>
              <a:t>Defective software running services</a:t>
            </a:r>
          </a:p>
          <a:p>
            <a:pPr lvl="1" eaLnBrk="1" hangingPunct="1"/>
            <a:r>
              <a:rPr lang="en-US">
                <a:latin typeface="Arial" charset="0"/>
                <a:ea typeface="ＭＳ Ｐゴシック" charset="0"/>
              </a:rPr>
              <a:t>Scan ports until find service then attack</a:t>
            </a:r>
          </a:p>
          <a:p>
            <a:pPr lvl="1" eaLnBrk="1" hangingPunct="1"/>
            <a:r>
              <a:rPr lang="en-US">
                <a:latin typeface="Arial" charset="0"/>
                <a:ea typeface="ＭＳ Ｐゴシック" charset="0"/>
              </a:rPr>
              <a:t>Response to network stimuli identifies OS, etc.</a:t>
            </a:r>
          </a:p>
          <a:p>
            <a:pPr eaLnBrk="1" hangingPunct="1"/>
            <a:r>
              <a:rPr lang="en-US">
                <a:latin typeface="Arial" charset="0"/>
                <a:ea typeface="ＭＳ Ｐゴシック" charset="0"/>
                <a:cs typeface="ＭＳ Ｐゴシック" charset="0"/>
              </a:rPr>
              <a:t>Firewall</a:t>
            </a:r>
          </a:p>
          <a:p>
            <a:pPr lvl="1" eaLnBrk="1" hangingPunct="1"/>
            <a:r>
              <a:rPr lang="en-US">
                <a:latin typeface="Arial" charset="0"/>
                <a:ea typeface="ＭＳ Ｐゴシック" charset="0"/>
              </a:rPr>
              <a:t>Control which traffic makes it to a host</a:t>
            </a:r>
          </a:p>
          <a:p>
            <a:pPr lvl="1" eaLnBrk="1" hangingPunct="1"/>
            <a:r>
              <a:rPr lang="en-US">
                <a:latin typeface="Arial" charset="0"/>
                <a:ea typeface="ＭＳ Ｐゴシック" charset="0"/>
              </a:rPr>
              <a:t>Can deny or allow based on source/destination port/IP address</a:t>
            </a:r>
          </a:p>
          <a:p>
            <a:pPr lvl="1" eaLnBrk="1" hangingPunct="1"/>
            <a:r>
              <a:rPr lang="en-US">
                <a:latin typeface="Arial" charset="0"/>
                <a:ea typeface="ＭＳ Ｐゴシック" charset="0"/>
              </a:rPr>
              <a:t>Problem:  Still leaves some ports open</a:t>
            </a:r>
          </a:p>
          <a:p>
            <a:pPr lvl="1" eaLnBrk="1" hangingPunct="1"/>
            <a:endParaRPr lang="en-US">
              <a:latin typeface="Arial" charset="0"/>
              <a:ea typeface="ＭＳ Ｐゴシック" charset="0"/>
            </a:endParaRPr>
          </a:p>
        </p:txBody>
      </p:sp>
    </p:spTree>
    <p:extLst>
      <p:ext uri="{BB962C8B-B14F-4D97-AF65-F5344CB8AC3E}">
        <p14:creationId xmlns:p14="http://schemas.microsoft.com/office/powerpoint/2010/main" val="171848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Defense Mechanisms</a:t>
            </a:r>
          </a:p>
        </p:txBody>
      </p:sp>
      <p:sp>
        <p:nvSpPr>
          <p:cNvPr id="41986"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Code signing – Sign code with secret key of trusted party</a:t>
            </a:r>
          </a:p>
          <a:p>
            <a:pPr eaLnBrk="1" hangingPunct="1"/>
            <a:r>
              <a:rPr lang="en-US">
                <a:latin typeface="Arial" charset="0"/>
                <a:ea typeface="ＭＳ Ｐゴシック" charset="0"/>
                <a:cs typeface="ＭＳ Ｐゴシック" charset="0"/>
              </a:rPr>
              <a:t>Virtual machines – Operate code in VM sandbox that limits capabilities (e.g., Java)</a:t>
            </a:r>
          </a:p>
          <a:p>
            <a:pPr eaLnBrk="1" hangingPunct="1"/>
            <a:r>
              <a:rPr lang="en-US">
                <a:latin typeface="Arial" charset="0"/>
                <a:ea typeface="ＭＳ Ｐゴシック" charset="0"/>
                <a:cs typeface="ＭＳ Ｐゴシック" charset="0"/>
              </a:rPr>
              <a:t>Jailing – Temporarily run code in controlled environment and look for problems</a:t>
            </a:r>
          </a:p>
        </p:txBody>
      </p:sp>
    </p:spTree>
    <p:extLst>
      <p:ext uri="{BB962C8B-B14F-4D97-AF65-F5344CB8AC3E}">
        <p14:creationId xmlns:p14="http://schemas.microsoft.com/office/powerpoint/2010/main" val="2052499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Antivirus</a:t>
            </a:r>
          </a:p>
        </p:txBody>
      </p:sp>
      <p:sp>
        <p:nvSpPr>
          <p:cNvPr id="43010"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Database of virus fingerprints</a:t>
            </a:r>
          </a:p>
          <a:p>
            <a:pPr eaLnBrk="1" hangingPunct="1"/>
            <a:r>
              <a:rPr lang="en-US">
                <a:latin typeface="Arial" charset="0"/>
                <a:ea typeface="ＭＳ Ｐゴシック" charset="0"/>
                <a:cs typeface="ＭＳ Ｐゴシック" charset="0"/>
              </a:rPr>
              <a:t>Scan executables, documents, etc.</a:t>
            </a:r>
          </a:p>
          <a:p>
            <a:pPr eaLnBrk="1" hangingPunct="1"/>
            <a:r>
              <a:rPr lang="en-US">
                <a:latin typeface="Arial" charset="0"/>
                <a:ea typeface="ＭＳ Ｐゴシック" charset="0"/>
                <a:cs typeface="ＭＳ Ｐゴシック" charset="0"/>
              </a:rPr>
              <a:t>Polymorphic viruses encrypt themselves to trick fingerprints</a:t>
            </a:r>
          </a:p>
          <a:p>
            <a:pPr eaLnBrk="1" hangingPunct="1"/>
            <a:r>
              <a:rPr lang="en-US">
                <a:latin typeface="Arial" charset="0"/>
                <a:ea typeface="ＭＳ Ｐゴシック" charset="0"/>
                <a:cs typeface="ＭＳ Ｐゴシック" charset="0"/>
              </a:rPr>
              <a:t>Antivirus software can watch for unusual behavior (i.e., system calls)</a:t>
            </a:r>
          </a:p>
        </p:txBody>
      </p:sp>
    </p:spTree>
    <p:extLst>
      <p:ext uri="{BB962C8B-B14F-4D97-AF65-F5344CB8AC3E}">
        <p14:creationId xmlns:p14="http://schemas.microsoft.com/office/powerpoint/2010/main" val="4041079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Intrusion Detection</a:t>
            </a:r>
          </a:p>
        </p:txBody>
      </p:sp>
      <p:sp>
        <p:nvSpPr>
          <p:cNvPr id="44034" name="Rectangle 3"/>
          <p:cNvSpPr>
            <a:spLocks noGrp="1" noChangeArrowheads="1"/>
          </p:cNvSpPr>
          <p:nvPr>
            <p:ph type="body" idx="1"/>
          </p:nvPr>
        </p:nvSpPr>
        <p:spPr/>
        <p:txBody>
          <a:bodyPr/>
          <a:lstStyle/>
          <a:p>
            <a:pPr eaLnBrk="1" hangingPunct="1">
              <a:lnSpc>
                <a:spcPct val="80000"/>
              </a:lnSpc>
            </a:pPr>
            <a:r>
              <a:rPr lang="en-US" sz="2800">
                <a:latin typeface="Arial" charset="0"/>
                <a:ea typeface="ＭＳ Ｐゴシック" charset="0"/>
                <a:cs typeface="ＭＳ Ｐゴシック" charset="0"/>
              </a:rPr>
              <a:t>Signature-based – Known patterns in system or network traffic</a:t>
            </a:r>
          </a:p>
          <a:p>
            <a:pPr lvl="1" eaLnBrk="1" hangingPunct="1">
              <a:lnSpc>
                <a:spcPct val="80000"/>
              </a:lnSpc>
            </a:pPr>
            <a:r>
              <a:rPr lang="en-US" sz="2400">
                <a:latin typeface="Arial" charset="0"/>
                <a:ea typeface="ＭＳ Ｐゴシック" charset="0"/>
              </a:rPr>
              <a:t>Misses new (zero-day) attacks (false negative)</a:t>
            </a:r>
          </a:p>
          <a:p>
            <a:pPr eaLnBrk="1" hangingPunct="1">
              <a:lnSpc>
                <a:spcPct val="80000"/>
              </a:lnSpc>
            </a:pPr>
            <a:r>
              <a:rPr lang="en-US" sz="2800">
                <a:latin typeface="Arial" charset="0"/>
                <a:ea typeface="ＭＳ Ｐゴシック" charset="0"/>
                <a:cs typeface="ＭＳ Ｐゴシック" charset="0"/>
              </a:rPr>
              <a:t>Anomaly-based – Anomalous behaviors within system</a:t>
            </a:r>
          </a:p>
          <a:p>
            <a:pPr lvl="1" eaLnBrk="1" hangingPunct="1">
              <a:lnSpc>
                <a:spcPct val="80000"/>
              </a:lnSpc>
            </a:pPr>
            <a:r>
              <a:rPr lang="en-US" sz="2400">
                <a:latin typeface="Arial" charset="0"/>
                <a:ea typeface="ＭＳ Ｐゴシック" charset="0"/>
              </a:rPr>
              <a:t>Misidentify behavior as intrusion (false positive)</a:t>
            </a:r>
          </a:p>
          <a:p>
            <a:pPr lvl="1" eaLnBrk="1" hangingPunct="1">
              <a:lnSpc>
                <a:spcPct val="80000"/>
              </a:lnSpc>
            </a:pPr>
            <a:r>
              <a:rPr lang="en-US" sz="2400">
                <a:latin typeface="Arial" charset="0"/>
                <a:ea typeface="ＭＳ Ｐゴシック" charset="0"/>
              </a:rPr>
              <a:t>Tripwire – Monitor system for unexpected modifications (e.g., Fingerprint critical files like login).  Must protect tripwire data (store on CD)</a:t>
            </a:r>
          </a:p>
          <a:p>
            <a:pPr eaLnBrk="1" hangingPunct="1">
              <a:lnSpc>
                <a:spcPct val="80000"/>
              </a:lnSpc>
            </a:pPr>
            <a:r>
              <a:rPr lang="en-US" sz="2800">
                <a:latin typeface="Arial" charset="0"/>
                <a:ea typeface="ＭＳ Ｐゴシック" charset="0"/>
                <a:cs typeface="ＭＳ Ｐゴシック" charset="0"/>
              </a:rPr>
              <a:t>Honeypot – Isolated machine designed to attract attacks.  Can be used to analyze or even contain attacks</a:t>
            </a:r>
          </a:p>
          <a:p>
            <a:pPr eaLnBrk="1" hangingPunct="1">
              <a:lnSpc>
                <a:spcPct val="80000"/>
              </a:lnSpc>
            </a:pPr>
            <a:r>
              <a:rPr lang="en-US" sz="2800">
                <a:latin typeface="Arial" charset="0"/>
                <a:ea typeface="ＭＳ Ｐゴシック" charset="0"/>
                <a:cs typeface="ＭＳ Ｐゴシック" charset="0"/>
              </a:rPr>
              <a:t>Logging behavior, audit system (e.g., review configuration, analyze logs, etc.), and account for system resources (e.g., look for sudden changes)</a:t>
            </a:r>
          </a:p>
        </p:txBody>
      </p:sp>
    </p:spTree>
    <p:extLst>
      <p:ext uri="{BB962C8B-B14F-4D97-AF65-F5344CB8AC3E}">
        <p14:creationId xmlns:p14="http://schemas.microsoft.com/office/powerpoint/2010/main" val="65485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Points of Compromise</a:t>
            </a:r>
          </a:p>
        </p:txBody>
      </p:sp>
      <p:sp>
        <p:nvSpPr>
          <p:cNvPr id="6146"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Physical – Inappropriate site access</a:t>
            </a:r>
          </a:p>
          <a:p>
            <a:pPr eaLnBrk="1" hangingPunct="1"/>
            <a:r>
              <a:rPr lang="en-US">
                <a:latin typeface="Arial" charset="0"/>
                <a:ea typeface="ＭＳ Ｐゴシック" charset="0"/>
                <a:cs typeface="ＭＳ Ｐゴシック" charset="0"/>
              </a:rPr>
              <a:t>Human – Compromise credential holder</a:t>
            </a:r>
          </a:p>
          <a:p>
            <a:pPr lvl="1" eaLnBrk="1" hangingPunct="1">
              <a:buFontTx/>
              <a:buNone/>
            </a:pPr>
            <a:r>
              <a:rPr lang="en-US">
                <a:latin typeface="Arial" charset="0"/>
                <a:ea typeface="ＭＳ Ｐゴシック" charset="0"/>
              </a:rPr>
              <a:t>Social engineering (phishing, pretexting, etc.)</a:t>
            </a:r>
          </a:p>
          <a:p>
            <a:pPr eaLnBrk="1" hangingPunct="1"/>
            <a:r>
              <a:rPr lang="en-US">
                <a:latin typeface="Arial" charset="0"/>
                <a:ea typeface="ＭＳ Ｐゴシック" charset="0"/>
                <a:cs typeface="ＭＳ Ｐゴシック" charset="0"/>
              </a:rPr>
              <a:t>Operating system – Compromise protector</a:t>
            </a:r>
          </a:p>
          <a:p>
            <a:pPr eaLnBrk="1" hangingPunct="1"/>
            <a:r>
              <a:rPr lang="en-US">
                <a:latin typeface="Arial" charset="0"/>
                <a:ea typeface="ＭＳ Ｐゴシック" charset="0"/>
                <a:cs typeface="ＭＳ Ｐゴシック" charset="0"/>
              </a:rPr>
              <a:t>Network – Compromise transport</a:t>
            </a:r>
          </a:p>
          <a:p>
            <a:pPr eaLnBrk="1" hangingPunct="1"/>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System Security</a:t>
            </a:r>
          </a:p>
        </p:txBody>
      </p:sp>
      <p:sp>
        <p:nvSpPr>
          <p:cNvPr id="16386" name="Rectangle 3"/>
          <p:cNvSpPr>
            <a:spLocks noGrp="1" noChangeArrowheads="1"/>
          </p:cNvSpPr>
          <p:nvPr>
            <p:ph type="body" idx="1"/>
          </p:nvPr>
        </p:nvSpPr>
        <p:spPr>
          <a:xfrm>
            <a:off x="228600" y="1295400"/>
            <a:ext cx="8610600" cy="5257800"/>
          </a:xfrm>
        </p:spPr>
        <p:txBody>
          <a:bodyPr/>
          <a:lstStyle/>
          <a:p>
            <a:pPr eaLnBrk="1" hangingPunct="1"/>
            <a:r>
              <a:rPr lang="en-US" sz="4400">
                <a:latin typeface="Arial" charset="0"/>
                <a:ea typeface="ＭＳ Ｐゴシック" charset="0"/>
                <a:cs typeface="ＭＳ Ｐゴシック" charset="0"/>
              </a:rPr>
              <a:t>Authentication</a:t>
            </a:r>
          </a:p>
          <a:p>
            <a:pPr lvl="1" eaLnBrk="1" hangingPunct="1">
              <a:buFontTx/>
              <a:buNone/>
            </a:pPr>
            <a:r>
              <a:rPr lang="en-US">
                <a:latin typeface="Arial" charset="0"/>
                <a:ea typeface="ＭＳ Ｐゴシック" charset="0"/>
              </a:rPr>
              <a:t>Validate user identity</a:t>
            </a:r>
          </a:p>
          <a:p>
            <a:pPr eaLnBrk="1" hangingPunct="1"/>
            <a:r>
              <a:rPr lang="en-US" sz="4400">
                <a:latin typeface="Arial" charset="0"/>
                <a:ea typeface="ＭＳ Ｐゴシック" charset="0"/>
                <a:cs typeface="ＭＳ Ｐゴシック" charset="0"/>
              </a:rPr>
              <a:t>Authorization</a:t>
            </a:r>
            <a:endParaRPr lang="en-US">
              <a:latin typeface="Arial" charset="0"/>
              <a:ea typeface="ＭＳ Ｐゴシック" charset="0"/>
              <a:cs typeface="ＭＳ Ｐゴシック" charset="0"/>
            </a:endParaRPr>
          </a:p>
          <a:p>
            <a:pPr lvl="1" eaLnBrk="1" hangingPunct="1">
              <a:buFontTx/>
              <a:buNone/>
            </a:pPr>
            <a:r>
              <a:rPr lang="en-US">
                <a:latin typeface="Arial" charset="0"/>
                <a:ea typeface="ＭＳ Ｐゴシック" charset="0"/>
              </a:rPr>
              <a:t>Determine user permissions</a:t>
            </a:r>
          </a:p>
        </p:txBody>
      </p:sp>
      <p:sp>
        <p:nvSpPr>
          <p:cNvPr id="16387" name="Text Box 4"/>
          <p:cNvSpPr txBox="1">
            <a:spLocks noChangeArrowheads="1"/>
          </p:cNvSpPr>
          <p:nvPr/>
        </p:nvSpPr>
        <p:spPr bwMode="auto">
          <a:xfrm>
            <a:off x="1524000" y="5105400"/>
            <a:ext cx="6076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a:t>Let</a:t>
            </a:r>
            <a:r>
              <a:rPr lang="ja-JP" altLang="en-US" sz="3600"/>
              <a:t>’</a:t>
            </a:r>
            <a:r>
              <a:rPr lang="en-US" altLang="ja-JP" sz="3600"/>
              <a:t>s start with authentication</a:t>
            </a:r>
            <a:endParaRPr lang="en-US" sz="3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User Authentication</a:t>
            </a:r>
          </a:p>
        </p:txBody>
      </p:sp>
      <p:sp>
        <p:nvSpPr>
          <p:cNvPr id="17410" name="Rectangle 3"/>
          <p:cNvSpPr>
            <a:spLocks noGrp="1" noChangeArrowheads="1"/>
          </p:cNvSpPr>
          <p:nvPr>
            <p:ph type="body" sz="half" idx="1"/>
          </p:nvPr>
        </p:nvSpPr>
        <p:spPr>
          <a:xfrm>
            <a:off x="228600" y="914400"/>
            <a:ext cx="8382000" cy="5562600"/>
          </a:xfrm>
        </p:spPr>
        <p:txBody>
          <a:bodyPr/>
          <a:lstStyle/>
          <a:p>
            <a:pPr eaLnBrk="1" hangingPunct="1"/>
            <a:r>
              <a:rPr lang="en-US">
                <a:latin typeface="Arial" charset="0"/>
                <a:ea typeface="ＭＳ Ｐゴシック" charset="0"/>
                <a:cs typeface="ＭＳ Ｐゴシック" charset="0"/>
              </a:rPr>
              <a:t>Methods</a:t>
            </a:r>
          </a:p>
          <a:p>
            <a:pPr lvl="1" eaLnBrk="1" hangingPunct="1"/>
            <a:r>
              <a:rPr lang="en-US">
                <a:latin typeface="Arial" charset="0"/>
                <a:ea typeface="ＭＳ Ｐゴシック" charset="0"/>
              </a:rPr>
              <a:t>Something the user knows (e.g., password)</a:t>
            </a:r>
          </a:p>
          <a:p>
            <a:pPr lvl="1" eaLnBrk="1" hangingPunct="1"/>
            <a:r>
              <a:rPr lang="en-US">
                <a:latin typeface="Arial" charset="0"/>
                <a:ea typeface="ＭＳ Ｐゴシック" charset="0"/>
              </a:rPr>
              <a:t>Something the user has</a:t>
            </a:r>
            <a:br>
              <a:rPr lang="en-US">
                <a:latin typeface="Arial" charset="0"/>
                <a:ea typeface="ＭＳ Ｐゴシック" charset="0"/>
              </a:rPr>
            </a:br>
            <a:r>
              <a:rPr lang="en-US">
                <a:latin typeface="Arial" charset="0"/>
                <a:ea typeface="ＭＳ Ｐゴシック" charset="0"/>
              </a:rPr>
              <a:t/>
            </a:r>
            <a:br>
              <a:rPr lang="en-US">
                <a:latin typeface="Arial" charset="0"/>
                <a:ea typeface="ＭＳ Ｐゴシック" charset="0"/>
              </a:rPr>
            </a:br>
            <a:endParaRPr lang="en-US">
              <a:latin typeface="Arial" charset="0"/>
              <a:ea typeface="ＭＳ Ｐゴシック" charset="0"/>
            </a:endParaRPr>
          </a:p>
          <a:p>
            <a:pPr lvl="1" eaLnBrk="1" hangingPunct="1"/>
            <a:r>
              <a:rPr lang="en-US">
                <a:latin typeface="Arial" charset="0"/>
                <a:ea typeface="ＭＳ Ｐゴシック" charset="0"/>
              </a:rPr>
              <a:t>Something the user is (e.g., biometric)</a:t>
            </a:r>
            <a:br>
              <a:rPr lang="en-US">
                <a:latin typeface="Arial" charset="0"/>
                <a:ea typeface="ＭＳ Ｐゴシック" charset="0"/>
              </a:rPr>
            </a:br>
            <a:r>
              <a:rPr lang="en-US">
                <a:latin typeface="Arial" charset="0"/>
                <a:ea typeface="ＭＳ Ｐゴシック" charset="0"/>
              </a:rPr>
              <a:t/>
            </a:r>
            <a:br>
              <a:rPr lang="en-US">
                <a:latin typeface="Arial" charset="0"/>
                <a:ea typeface="ＭＳ Ｐゴシック" charset="0"/>
              </a:rPr>
            </a:br>
            <a:r>
              <a:rPr lang="en-US">
                <a:latin typeface="Arial" charset="0"/>
                <a:ea typeface="ＭＳ Ｐゴシック" charset="0"/>
              </a:rPr>
              <a:t/>
            </a:r>
            <a:br>
              <a:rPr lang="en-US">
                <a:latin typeface="Arial" charset="0"/>
                <a:ea typeface="ＭＳ Ｐゴシック" charset="0"/>
              </a:rPr>
            </a:br>
            <a:r>
              <a:rPr lang="en-US">
                <a:latin typeface="Arial" charset="0"/>
                <a:ea typeface="ＭＳ Ｐゴシック" charset="0"/>
              </a:rPr>
              <a:t/>
            </a:r>
            <a:br>
              <a:rPr lang="en-US">
                <a:latin typeface="Arial" charset="0"/>
                <a:ea typeface="ＭＳ Ｐゴシック" charset="0"/>
              </a:rPr>
            </a:br>
            <a:endParaRPr lang="en-US">
              <a:latin typeface="Arial" charset="0"/>
              <a:ea typeface="ＭＳ Ｐゴシック" charset="0"/>
            </a:endParaRPr>
          </a:p>
          <a:p>
            <a:pPr eaLnBrk="1" hangingPunct="1"/>
            <a:r>
              <a:rPr lang="en-US">
                <a:latin typeface="Arial" charset="0"/>
                <a:ea typeface="ＭＳ Ｐゴシック" charset="0"/>
                <a:cs typeface="ＭＳ Ｐゴシック" charset="0"/>
              </a:rPr>
              <a:t>Multifactor authentication</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38400"/>
            <a:ext cx="2438400" cy="100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038600"/>
            <a:ext cx="125412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886200"/>
            <a:ext cx="1947863" cy="175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962400"/>
            <a:ext cx="1662113" cy="162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7415" name="Object 2"/>
          <p:cNvGraphicFramePr>
            <a:graphicFrameLocks noGrp="1" noChangeAspect="1"/>
          </p:cNvGraphicFramePr>
          <p:nvPr>
            <p:ph sz="half" idx="2"/>
          </p:nvPr>
        </p:nvGraphicFramePr>
        <p:xfrm>
          <a:off x="7391400" y="2209800"/>
          <a:ext cx="1346200" cy="1092200"/>
        </p:xfrm>
        <a:graphic>
          <a:graphicData uri="http://schemas.openxmlformats.org/presentationml/2006/ole">
            <mc:AlternateContent xmlns:mc="http://schemas.openxmlformats.org/markup-compatibility/2006">
              <mc:Choice xmlns:v="urn:schemas-microsoft-com:vml" Requires="v">
                <p:oleObj spid="_x0000_s17419" name="Image" r:id="rId7" imgW="1345557" imgH="1092063" progId="Photoshop.Image.10">
                  <p:embed/>
                </p:oleObj>
              </mc:Choice>
              <mc:Fallback>
                <p:oleObj name="Image" r:id="rId7" imgW="1345557" imgH="1092063" progId="Photoshop.Image.10">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2209800"/>
                        <a:ext cx="1346200" cy="109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Passwords</a:t>
            </a:r>
          </a:p>
        </p:txBody>
      </p:sp>
      <p:graphicFrame>
        <p:nvGraphicFramePr>
          <p:cNvPr id="749622" name="Group 54"/>
          <p:cNvGraphicFramePr>
            <a:graphicFrameLocks noGrp="1"/>
          </p:cNvGraphicFramePr>
          <p:nvPr>
            <p:ph sz="half" idx="1"/>
          </p:nvPr>
        </p:nvGraphicFramePr>
        <p:xfrm>
          <a:off x="304800" y="1524000"/>
          <a:ext cx="8458200" cy="3211513"/>
        </p:xfrm>
        <a:graphic>
          <a:graphicData uri="http://schemas.openxmlformats.org/drawingml/2006/table">
            <a:tbl>
              <a:tblPr/>
              <a:tblGrid>
                <a:gridCol w="4229100"/>
                <a:gridCol w="4229100"/>
              </a:tblGrid>
              <a:tr h="640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a:ln>
                            <a:noFill/>
                          </a:ln>
                          <a:solidFill>
                            <a:schemeClr val="bg1"/>
                          </a:solidFill>
                          <a:effectLst/>
                          <a:latin typeface="Arial" pitchFamily="-110" charset="0"/>
                        </a:rPr>
                        <a:t>Vulnerability</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a:ln>
                            <a:noFill/>
                          </a:ln>
                          <a:solidFill>
                            <a:schemeClr val="bg1"/>
                          </a:solidFill>
                          <a:effectLst/>
                          <a:latin typeface="Arial" pitchFamily="-110" charset="0"/>
                        </a:rPr>
                        <a:t>Defense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5142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Guessing</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Prevent dictionary attacks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2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Shoulder surfing</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Be wary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2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Keyboard logger</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Avoid malware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2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Sharing/Writing down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Don’t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2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Storing/Packet sniffing</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0" charset="0"/>
                        </a:rPr>
                        <a:t>Encrypt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Password Securificationismiology</a:t>
            </a:r>
          </a:p>
        </p:txBody>
      </p:sp>
      <p:sp>
        <p:nvSpPr>
          <p:cNvPr id="19458" name="Rectangle 3"/>
          <p:cNvSpPr>
            <a:spLocks noGrp="1" noChangeArrowheads="1"/>
          </p:cNvSpPr>
          <p:nvPr>
            <p:ph type="body" idx="1"/>
          </p:nvPr>
        </p:nvSpPr>
        <p:spPr>
          <a:xfrm>
            <a:off x="76200" y="914400"/>
            <a:ext cx="8915400" cy="5943600"/>
          </a:xfrm>
        </p:spPr>
        <p:txBody>
          <a:bodyPr/>
          <a:lstStyle/>
          <a:p>
            <a:pPr eaLnBrk="1" hangingPunct="1"/>
            <a:r>
              <a:rPr lang="en-US" sz="2800">
                <a:latin typeface="Arial" charset="0"/>
                <a:ea typeface="ＭＳ Ｐゴシック" charset="0"/>
                <a:cs typeface="ＭＳ Ｐゴシック" charset="0"/>
              </a:rPr>
              <a:t>Store passwords in file – File could be compromised</a:t>
            </a:r>
          </a:p>
          <a:p>
            <a:pPr eaLnBrk="1" hangingPunct="1"/>
            <a:r>
              <a:rPr lang="en-US" sz="2800">
                <a:latin typeface="Arial" charset="0"/>
                <a:ea typeface="ＭＳ Ｐゴシック" charset="0"/>
                <a:cs typeface="ＭＳ Ｐゴシック" charset="0"/>
              </a:rPr>
              <a:t>Store encrypted passwords – Mapping of typical (dictionary) to encrypted passwords could be precomputed</a:t>
            </a:r>
          </a:p>
          <a:p>
            <a:pPr eaLnBrk="1" hangingPunct="1"/>
            <a:r>
              <a:rPr lang="en-US" sz="2800">
                <a:latin typeface="Arial" charset="0"/>
                <a:ea typeface="ＭＳ Ｐゴシック" charset="0"/>
                <a:cs typeface="ＭＳ Ｐゴシック" charset="0"/>
              </a:rPr>
              <a:t>Store </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salted</a:t>
            </a: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 encrypted passwords – Password is concatenated with random n-bit string before being stored.  Random string is also stored</a:t>
            </a:r>
          </a:p>
          <a:p>
            <a:pPr eaLnBrk="1" hangingPunct="1"/>
            <a:r>
              <a:rPr lang="en-US" sz="2800">
                <a:latin typeface="Arial" charset="0"/>
                <a:ea typeface="ＭＳ Ｐゴシック" charset="0"/>
                <a:cs typeface="ＭＳ Ｐゴシック" charset="0"/>
              </a:rPr>
              <a:t>One-time password</a:t>
            </a:r>
          </a:p>
          <a:p>
            <a:pPr lvl="1" eaLnBrk="1" hangingPunct="1"/>
            <a:r>
              <a:rPr lang="en-US" sz="2400">
                <a:latin typeface="Arial" charset="0"/>
                <a:ea typeface="ＭＳ Ｐゴシック" charset="0"/>
              </a:rPr>
              <a:t>Book – Password list; each used only once</a:t>
            </a:r>
          </a:p>
          <a:p>
            <a:pPr lvl="1" eaLnBrk="1" hangingPunct="1"/>
            <a:r>
              <a:rPr lang="en-US" sz="2400">
                <a:latin typeface="Arial" charset="0"/>
                <a:ea typeface="ＭＳ Ｐゴシック" charset="0"/>
              </a:rPr>
              <a:t>Chain – Pick secret, s, and number of passwords, n.  P</a:t>
            </a:r>
            <a:r>
              <a:rPr lang="en-US" sz="2400" baseline="-25000">
                <a:latin typeface="Arial" charset="0"/>
                <a:ea typeface="ＭＳ Ｐゴシック" charset="0"/>
              </a:rPr>
              <a:t>i-1</a:t>
            </a:r>
            <a:r>
              <a:rPr lang="en-US" sz="2400">
                <a:latin typeface="Arial" charset="0"/>
                <a:ea typeface="ＭＳ Ｐゴシック" charset="0"/>
              </a:rPr>
              <a:t> = f(P</a:t>
            </a:r>
            <a:r>
              <a:rPr lang="en-US" sz="2400" baseline="-25000">
                <a:latin typeface="Arial" charset="0"/>
                <a:ea typeface="ＭＳ Ｐゴシック" charset="0"/>
              </a:rPr>
              <a:t>i</a:t>
            </a:r>
            <a:r>
              <a:rPr lang="en-US" sz="2400">
                <a:latin typeface="Arial" charset="0"/>
                <a:ea typeface="ＭＳ Ｐゴシック" charset="0"/>
              </a:rPr>
              <a:t>) and P</a:t>
            </a:r>
            <a:r>
              <a:rPr lang="en-US" sz="2400" baseline="-25000">
                <a:latin typeface="Arial" charset="0"/>
                <a:ea typeface="ＭＳ Ｐゴシック" charset="0"/>
              </a:rPr>
              <a:t>n</a:t>
            </a:r>
            <a:r>
              <a:rPr lang="en-US" sz="2400">
                <a:latin typeface="Arial" charset="0"/>
                <a:ea typeface="ＭＳ Ｐゴシック" charset="0"/>
              </a:rPr>
              <a:t> = f(s) where f is a one-way hash function.  The user only needs to know s, n, and i to compute password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Authorization</a:t>
            </a:r>
          </a:p>
        </p:txBody>
      </p:sp>
      <p:sp>
        <p:nvSpPr>
          <p:cNvPr id="20482" name="Rectangle 3"/>
          <p:cNvSpPr>
            <a:spLocks noGrp="1" noChangeArrowheads="1"/>
          </p:cNvSpPr>
          <p:nvPr>
            <p:ph type="body" idx="1"/>
          </p:nvPr>
        </p:nvSpPr>
        <p:spPr>
          <a:xfrm>
            <a:off x="228600" y="914400"/>
            <a:ext cx="8686800" cy="5638800"/>
          </a:xfrm>
        </p:spPr>
        <p:txBody>
          <a:bodyPr/>
          <a:lstStyle/>
          <a:p>
            <a:pPr eaLnBrk="1" hangingPunct="1">
              <a:lnSpc>
                <a:spcPct val="90000"/>
              </a:lnSpc>
            </a:pPr>
            <a:r>
              <a:rPr lang="en-US" sz="2400">
                <a:latin typeface="Arial" charset="0"/>
                <a:ea typeface="ＭＳ Ｐゴシック" charset="0"/>
                <a:cs typeface="ＭＳ Ｐゴシック" charset="0"/>
              </a:rPr>
              <a:t>We know who you are…now what can you do?</a:t>
            </a:r>
          </a:p>
          <a:p>
            <a:pPr eaLnBrk="1" hangingPunct="1">
              <a:lnSpc>
                <a:spcPct val="90000"/>
              </a:lnSpc>
            </a:pPr>
            <a:r>
              <a:rPr lang="en-US" sz="2400">
                <a:latin typeface="Arial" charset="0"/>
                <a:ea typeface="ＭＳ Ｐゴシック" charset="0"/>
                <a:cs typeface="ＭＳ Ｐゴシック" charset="0"/>
              </a:rPr>
              <a:t>Need to protect resources</a:t>
            </a:r>
          </a:p>
          <a:p>
            <a:pPr lvl="1" eaLnBrk="1" hangingPunct="1">
              <a:lnSpc>
                <a:spcPct val="90000"/>
              </a:lnSpc>
            </a:pPr>
            <a:r>
              <a:rPr lang="en-US" sz="2000">
                <a:latin typeface="Arial" charset="0"/>
                <a:ea typeface="ＭＳ Ｐゴシック" charset="0"/>
              </a:rPr>
              <a:t>Who can access it?</a:t>
            </a:r>
          </a:p>
          <a:p>
            <a:pPr lvl="1" eaLnBrk="1" hangingPunct="1">
              <a:lnSpc>
                <a:spcPct val="90000"/>
              </a:lnSpc>
            </a:pPr>
            <a:r>
              <a:rPr lang="en-US" sz="2000">
                <a:latin typeface="Arial" charset="0"/>
                <a:ea typeface="ＭＳ Ｐゴシック" charset="0"/>
              </a:rPr>
              <a:t>What can that person do with it (e.g., read, write, etc.)?</a:t>
            </a:r>
          </a:p>
          <a:p>
            <a:pPr eaLnBrk="1" hangingPunct="1">
              <a:lnSpc>
                <a:spcPct val="90000"/>
              </a:lnSpc>
            </a:pPr>
            <a:r>
              <a:rPr lang="en-US" sz="2400">
                <a:latin typeface="Arial" charset="0"/>
                <a:ea typeface="ＭＳ Ｐゴシック" charset="0"/>
                <a:cs typeface="ＭＳ Ｐゴシック" charset="0"/>
              </a:rPr>
              <a:t>Domain – Set of (object, right) pairs</a:t>
            </a:r>
          </a:p>
          <a:p>
            <a:pPr eaLnBrk="1" hangingPunct="1">
              <a:lnSpc>
                <a:spcPct val="90000"/>
              </a:lnSpc>
            </a:pPr>
            <a:r>
              <a:rPr lang="en-US" sz="2400">
                <a:latin typeface="Arial" charset="0"/>
                <a:ea typeface="ＭＳ Ｐゴシック" charset="0"/>
                <a:cs typeface="ＭＳ Ｐゴシック" charset="0"/>
              </a:rPr>
              <a:t>Right – Permission to perform operation</a:t>
            </a:r>
          </a:p>
          <a:p>
            <a:pPr eaLnBrk="1" hangingPunct="1">
              <a:lnSpc>
                <a:spcPct val="90000"/>
              </a:lnSpc>
            </a:pPr>
            <a:endParaRPr lang="en-US" sz="2400">
              <a:latin typeface="Arial" charset="0"/>
              <a:ea typeface="ＭＳ Ｐゴシック" charset="0"/>
              <a:cs typeface="ＭＳ Ｐゴシック" charset="0"/>
            </a:endParaRPr>
          </a:p>
          <a:p>
            <a:pPr eaLnBrk="1" hangingPunct="1">
              <a:lnSpc>
                <a:spcPct val="90000"/>
              </a:lnSpc>
            </a:pPr>
            <a:endParaRPr lang="en-US" sz="2400">
              <a:latin typeface="Arial" charset="0"/>
              <a:ea typeface="ＭＳ Ｐゴシック" charset="0"/>
              <a:cs typeface="ＭＳ Ｐゴシック" charset="0"/>
            </a:endParaRPr>
          </a:p>
          <a:p>
            <a:pPr eaLnBrk="1" hangingPunct="1">
              <a:lnSpc>
                <a:spcPct val="90000"/>
              </a:lnSpc>
            </a:pPr>
            <a:endParaRPr lang="en-US" sz="2400">
              <a:latin typeface="Arial" charset="0"/>
              <a:ea typeface="ＭＳ Ｐゴシック" charset="0"/>
              <a:cs typeface="ＭＳ Ｐゴシック" charset="0"/>
            </a:endParaRPr>
          </a:p>
          <a:p>
            <a:pPr eaLnBrk="1" hangingPunct="1">
              <a:lnSpc>
                <a:spcPct val="90000"/>
              </a:lnSpc>
            </a:pPr>
            <a:endParaRPr lang="en-US" sz="2400">
              <a:latin typeface="Arial" charset="0"/>
              <a:ea typeface="ＭＳ Ｐゴシック" charset="0"/>
              <a:cs typeface="ＭＳ Ｐゴシック" charset="0"/>
            </a:endParaRPr>
          </a:p>
          <a:p>
            <a:pPr eaLnBrk="1" hangingPunct="1">
              <a:lnSpc>
                <a:spcPct val="90000"/>
              </a:lnSpc>
            </a:pPr>
            <a:endParaRPr lang="en-US" sz="2400">
              <a:latin typeface="Arial" charset="0"/>
              <a:ea typeface="ＭＳ Ｐゴシック" charset="0"/>
              <a:cs typeface="ＭＳ Ｐゴシック" charset="0"/>
            </a:endParaRPr>
          </a:p>
          <a:p>
            <a:pPr eaLnBrk="1" hangingPunct="1">
              <a:lnSpc>
                <a:spcPct val="90000"/>
              </a:lnSpc>
            </a:pPr>
            <a:r>
              <a:rPr lang="en-US" sz="2400">
                <a:latin typeface="Arial" charset="0"/>
                <a:ea typeface="ＭＳ Ｐゴシック" charset="0"/>
                <a:cs typeface="ＭＳ Ｐゴシック" charset="0"/>
              </a:rPr>
              <a:t>Processes run in one domain at a time but can switch</a:t>
            </a:r>
          </a:p>
          <a:p>
            <a:pPr eaLnBrk="1" hangingPunct="1">
              <a:lnSpc>
                <a:spcPct val="90000"/>
              </a:lnSpc>
            </a:pPr>
            <a:r>
              <a:rPr lang="en-US" sz="2400">
                <a:latin typeface="Arial" charset="0"/>
                <a:ea typeface="ＭＳ Ｐゴシック" charset="0"/>
                <a:cs typeface="ＭＳ Ｐゴシック" charset="0"/>
              </a:rPr>
              <a:t>How do we use these capabilities?</a:t>
            </a:r>
          </a:p>
          <a:p>
            <a:pPr lvl="1" eaLnBrk="1" hangingPunct="1">
              <a:lnSpc>
                <a:spcPct val="90000"/>
              </a:lnSpc>
              <a:buFontTx/>
              <a:buNone/>
            </a:pPr>
            <a:r>
              <a:rPr lang="en-US" sz="2000">
                <a:latin typeface="Arial" charset="0"/>
                <a:ea typeface="ＭＳ Ｐゴシック" charset="0"/>
              </a:rPr>
              <a:t>Principle of least privilege – Limit privileges to </a:t>
            </a:r>
            <a:r>
              <a:rPr lang="ja-JP" altLang="en-US" sz="2000">
                <a:latin typeface="Arial" charset="0"/>
                <a:ea typeface="ＭＳ Ｐゴシック" charset="0"/>
              </a:rPr>
              <a:t>“</a:t>
            </a:r>
            <a:r>
              <a:rPr lang="en-US" altLang="ja-JP" sz="2000">
                <a:latin typeface="Arial" charset="0"/>
                <a:ea typeface="ＭＳ Ｐゴシック" charset="0"/>
              </a:rPr>
              <a:t>just enough</a:t>
            </a:r>
            <a:r>
              <a:rPr lang="ja-JP" altLang="en-US" sz="2000">
                <a:latin typeface="Arial" charset="0"/>
                <a:ea typeface="ＭＳ Ｐゴシック" charset="0"/>
              </a:rPr>
              <a:t>”</a:t>
            </a:r>
            <a:endParaRPr lang="en-US" sz="2000">
              <a:latin typeface="Arial" charset="0"/>
              <a:ea typeface="ＭＳ Ｐゴシック" charset="0"/>
            </a:endParaRPr>
          </a:p>
        </p:txBody>
      </p:sp>
      <p:grpSp>
        <p:nvGrpSpPr>
          <p:cNvPr id="20483" name="Group 14"/>
          <p:cNvGrpSpPr>
            <a:grpSpLocks/>
          </p:cNvGrpSpPr>
          <p:nvPr/>
        </p:nvGrpSpPr>
        <p:grpSpPr bwMode="auto">
          <a:xfrm>
            <a:off x="990600" y="3352800"/>
            <a:ext cx="7315200" cy="1690688"/>
            <a:chOff x="702" y="2512"/>
            <a:chExt cx="4608" cy="1065"/>
          </a:xfrm>
        </p:grpSpPr>
        <p:sp>
          <p:nvSpPr>
            <p:cNvPr id="20484" name="Text Box 4"/>
            <p:cNvSpPr txBox="1">
              <a:spLocks noChangeArrowheads="1"/>
            </p:cNvSpPr>
            <p:nvPr/>
          </p:nvSpPr>
          <p:spPr bwMode="auto">
            <a:xfrm>
              <a:off x="846" y="2857"/>
              <a:ext cx="80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File A[RW]</a:t>
              </a:r>
            </a:p>
            <a:p>
              <a:pPr eaLnBrk="1" hangingPunct="1"/>
              <a:r>
                <a:rPr lang="en-US" sz="1800"/>
                <a:t>File B[R]</a:t>
              </a:r>
            </a:p>
          </p:txBody>
        </p:sp>
        <p:sp>
          <p:nvSpPr>
            <p:cNvPr id="20485" name="Text Box 5"/>
            <p:cNvSpPr txBox="1">
              <a:spLocks noChangeArrowheads="1"/>
            </p:cNvSpPr>
            <p:nvPr/>
          </p:nvSpPr>
          <p:spPr bwMode="auto">
            <a:xfrm>
              <a:off x="2094" y="2809"/>
              <a:ext cx="908"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File A[RW]</a:t>
              </a:r>
            </a:p>
            <a:p>
              <a:pPr eaLnBrk="1" hangingPunct="1"/>
              <a:r>
                <a:rPr lang="en-US" sz="1800"/>
                <a:t>File C[RWX]</a:t>
              </a:r>
            </a:p>
            <a:p>
              <a:pPr eaLnBrk="1" hangingPunct="1"/>
              <a:r>
                <a:rPr lang="en-US" sz="1800"/>
                <a:t>File D[RW]</a:t>
              </a:r>
            </a:p>
          </p:txBody>
        </p:sp>
        <p:sp>
          <p:nvSpPr>
            <p:cNvPr id="20486" name="Text Box 6"/>
            <p:cNvSpPr txBox="1">
              <a:spLocks noChangeArrowheads="1"/>
            </p:cNvSpPr>
            <p:nvPr/>
          </p:nvSpPr>
          <p:spPr bwMode="auto">
            <a:xfrm>
              <a:off x="3246" y="3001"/>
              <a:ext cx="7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Printer[W]</a:t>
              </a:r>
            </a:p>
          </p:txBody>
        </p:sp>
        <p:sp>
          <p:nvSpPr>
            <p:cNvPr id="20487" name="Text Box 7"/>
            <p:cNvSpPr txBox="1">
              <a:spLocks noChangeArrowheads="1"/>
            </p:cNvSpPr>
            <p:nvPr/>
          </p:nvSpPr>
          <p:spPr bwMode="auto">
            <a:xfrm>
              <a:off x="4158" y="2857"/>
              <a:ext cx="908"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File C[RWX]</a:t>
              </a:r>
            </a:p>
            <a:p>
              <a:pPr eaLnBrk="1" hangingPunct="1"/>
              <a:endParaRPr lang="en-US" sz="1800"/>
            </a:p>
            <a:p>
              <a:pPr eaLnBrk="1" hangingPunct="1"/>
              <a:r>
                <a:rPr lang="en-US" sz="1800"/>
                <a:t>DVD[RW]</a:t>
              </a:r>
            </a:p>
          </p:txBody>
        </p:sp>
        <p:sp>
          <p:nvSpPr>
            <p:cNvPr id="20488" name="Oval 8"/>
            <p:cNvSpPr>
              <a:spLocks noChangeArrowheads="1"/>
            </p:cNvSpPr>
            <p:nvPr/>
          </p:nvSpPr>
          <p:spPr bwMode="auto">
            <a:xfrm>
              <a:off x="702" y="2761"/>
              <a:ext cx="1056" cy="57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89" name="Oval 9"/>
            <p:cNvSpPr>
              <a:spLocks noChangeArrowheads="1"/>
            </p:cNvSpPr>
            <p:nvPr/>
          </p:nvSpPr>
          <p:spPr bwMode="auto">
            <a:xfrm>
              <a:off x="1902" y="2713"/>
              <a:ext cx="2160" cy="81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90" name="Oval 10"/>
            <p:cNvSpPr>
              <a:spLocks noChangeArrowheads="1"/>
            </p:cNvSpPr>
            <p:nvPr/>
          </p:nvSpPr>
          <p:spPr bwMode="auto">
            <a:xfrm>
              <a:off x="3150" y="2761"/>
              <a:ext cx="2160" cy="81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91" name="Text Box 11"/>
            <p:cNvSpPr txBox="1">
              <a:spLocks noChangeArrowheads="1"/>
            </p:cNvSpPr>
            <p:nvPr/>
          </p:nvSpPr>
          <p:spPr bwMode="auto">
            <a:xfrm>
              <a:off x="864" y="2544"/>
              <a:ext cx="7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Domain 1</a:t>
              </a:r>
            </a:p>
          </p:txBody>
        </p:sp>
        <p:sp>
          <p:nvSpPr>
            <p:cNvPr id="20492" name="Text Box 12"/>
            <p:cNvSpPr txBox="1">
              <a:spLocks noChangeArrowheads="1"/>
            </p:cNvSpPr>
            <p:nvPr/>
          </p:nvSpPr>
          <p:spPr bwMode="auto">
            <a:xfrm>
              <a:off x="2592" y="2512"/>
              <a:ext cx="7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Domain 2</a:t>
              </a:r>
            </a:p>
          </p:txBody>
        </p:sp>
        <p:sp>
          <p:nvSpPr>
            <p:cNvPr id="20493" name="Text Box 13"/>
            <p:cNvSpPr txBox="1">
              <a:spLocks noChangeArrowheads="1"/>
            </p:cNvSpPr>
            <p:nvPr/>
          </p:nvSpPr>
          <p:spPr bwMode="auto">
            <a:xfrm>
              <a:off x="3870" y="2569"/>
              <a:ext cx="7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Domain 3</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UNIX</a:t>
            </a:r>
          </a:p>
        </p:txBody>
      </p:sp>
      <p:sp>
        <p:nvSpPr>
          <p:cNvPr id="21506"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User assigned UID and GID at login in shell</a:t>
            </a:r>
          </a:p>
          <a:p>
            <a:pPr eaLnBrk="1" hangingPunct="1"/>
            <a:r>
              <a:rPr lang="en-US">
                <a:latin typeface="Arial" charset="0"/>
                <a:ea typeface="ＭＳ Ｐゴシック" charset="0"/>
                <a:cs typeface="ＭＳ Ｐゴシック" charset="0"/>
              </a:rPr>
              <a:t>Groups represent roles (e.g., admin, guest)</a:t>
            </a:r>
          </a:p>
          <a:p>
            <a:pPr eaLnBrk="1" hangingPunct="1"/>
            <a:r>
              <a:rPr lang="en-US">
                <a:latin typeface="Arial" charset="0"/>
                <a:ea typeface="ＭＳ Ｐゴシック" charset="0"/>
                <a:cs typeface="ＭＳ Ｐゴシック" charset="0"/>
              </a:rPr>
              <a:t>Process domain determined by UID/GID</a:t>
            </a:r>
          </a:p>
          <a:p>
            <a:pPr eaLnBrk="1" hangingPunct="1"/>
            <a:r>
              <a:rPr lang="en-US">
                <a:latin typeface="Arial" charset="0"/>
                <a:ea typeface="ＭＳ Ｐゴシック" charset="0"/>
                <a:cs typeface="ＭＳ Ｐゴシック" charset="0"/>
              </a:rPr>
              <a:t>UID/GID identifies set of accessible objects and permission on each object</a:t>
            </a:r>
          </a:p>
          <a:p>
            <a:pPr eaLnBrk="1" hangingPunct="1"/>
            <a:r>
              <a:rPr lang="en-US">
                <a:latin typeface="Arial" charset="0"/>
                <a:ea typeface="ＭＳ Ｐゴシック" charset="0"/>
                <a:cs typeface="ＭＳ Ｐゴシック" charset="0"/>
              </a:rPr>
              <a:t>Switching domains</a:t>
            </a:r>
          </a:p>
          <a:p>
            <a:pPr lvl="1" eaLnBrk="1" hangingPunct="1"/>
            <a:r>
              <a:rPr lang="en-US">
                <a:latin typeface="Arial" charset="0"/>
                <a:ea typeface="ＭＳ Ｐゴシック" charset="0"/>
              </a:rPr>
              <a:t>SetUID/GID bit - Executing file with bit set changes protection domain</a:t>
            </a:r>
          </a:p>
          <a:p>
            <a:pPr lvl="1" eaLnBrk="1" hangingPunct="1"/>
            <a:r>
              <a:rPr lang="en-US">
                <a:latin typeface="Arial" charset="0"/>
                <a:ea typeface="ＭＳ Ｐゴシック" charset="0"/>
              </a:rPr>
              <a:t>Executing a system call switches to kernel model which changes protection domain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Access Matrix</a:t>
            </a:r>
          </a:p>
        </p:txBody>
      </p:sp>
      <p:sp>
        <p:nvSpPr>
          <p:cNvPr id="22530" name="Rectangle 3"/>
          <p:cNvSpPr>
            <a:spLocks noGrp="1" noChangeArrowheads="1"/>
          </p:cNvSpPr>
          <p:nvPr>
            <p:ph type="body" sz="half" idx="1"/>
          </p:nvPr>
        </p:nvSpPr>
        <p:spPr>
          <a:xfrm>
            <a:off x="228600" y="914400"/>
            <a:ext cx="8915400" cy="5943600"/>
          </a:xfrm>
        </p:spPr>
        <p:txBody>
          <a:bodyPr/>
          <a:lstStyle/>
          <a:p>
            <a:pPr eaLnBrk="1" hangingPunct="1"/>
            <a:r>
              <a:rPr lang="en-US" sz="2800">
                <a:latin typeface="Arial" charset="0"/>
                <a:ea typeface="ＭＳ Ｐゴシック" charset="0"/>
                <a:cs typeface="ＭＳ Ｐゴシック" charset="0"/>
              </a:rPr>
              <a:t>Need to track which objects are in which domain(s) and permission to switch between domains</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r>
              <a:rPr lang="en-US" sz="2800">
                <a:latin typeface="Arial" charset="0"/>
                <a:ea typeface="ＭＳ Ｐゴシック" charset="0"/>
                <a:cs typeface="ＭＳ Ｐゴシック" charset="0"/>
              </a:rPr>
              <a:t/>
            </a:r>
            <a:br>
              <a:rPr lang="en-US" sz="2800">
                <a:latin typeface="Arial" charset="0"/>
                <a:ea typeface="ＭＳ Ｐゴシック" charset="0"/>
                <a:cs typeface="ＭＳ Ｐゴシック" charset="0"/>
              </a:rPr>
            </a:br>
            <a:endParaRPr lang="en-US" sz="2800">
              <a:latin typeface="Arial" charset="0"/>
              <a:ea typeface="ＭＳ Ｐゴシック" charset="0"/>
              <a:cs typeface="ＭＳ Ｐゴシック" charset="0"/>
            </a:endParaRPr>
          </a:p>
          <a:p>
            <a:pPr eaLnBrk="1" hangingPunct="1"/>
            <a:r>
              <a:rPr lang="en-US" sz="2800">
                <a:latin typeface="Arial" charset="0"/>
                <a:ea typeface="ＭＳ Ｐゴシック" charset="0"/>
                <a:cs typeface="ＭＳ Ｐゴシック" charset="0"/>
              </a:rPr>
              <a:t>Matrix is large and sparse (i.e., most domains have no access to most objects) so matrix is rarely used in actual implementations (expensive)</a:t>
            </a:r>
          </a:p>
          <a:p>
            <a:pPr eaLnBrk="1" hangingPunct="1"/>
            <a:r>
              <a:rPr lang="en-US" sz="2800">
                <a:latin typeface="Arial" charset="0"/>
                <a:ea typeface="ＭＳ Ｐゴシック" charset="0"/>
                <a:cs typeface="ＭＳ Ｐゴシック" charset="0"/>
              </a:rPr>
              <a:t>We explore alternative implementations</a:t>
            </a:r>
          </a:p>
        </p:txBody>
      </p:sp>
      <p:sp>
        <p:nvSpPr>
          <p:cNvPr id="22531" name="Text Box 32"/>
          <p:cNvSpPr txBox="1">
            <a:spLocks noChangeArrowheads="1"/>
          </p:cNvSpPr>
          <p:nvPr/>
        </p:nvSpPr>
        <p:spPr bwMode="auto">
          <a:xfrm>
            <a:off x="304800" y="2743200"/>
            <a:ext cx="1162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1</a:t>
            </a:r>
          </a:p>
        </p:txBody>
      </p:sp>
      <p:sp>
        <p:nvSpPr>
          <p:cNvPr id="22532" name="Text Box 33"/>
          <p:cNvSpPr txBox="1">
            <a:spLocks noChangeArrowheads="1"/>
          </p:cNvSpPr>
          <p:nvPr/>
        </p:nvSpPr>
        <p:spPr bwMode="auto">
          <a:xfrm>
            <a:off x="304800" y="3276600"/>
            <a:ext cx="1162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2</a:t>
            </a:r>
          </a:p>
        </p:txBody>
      </p:sp>
      <p:sp>
        <p:nvSpPr>
          <p:cNvPr id="22533" name="Text Box 34"/>
          <p:cNvSpPr txBox="1">
            <a:spLocks noChangeArrowheads="1"/>
          </p:cNvSpPr>
          <p:nvPr/>
        </p:nvSpPr>
        <p:spPr bwMode="auto">
          <a:xfrm>
            <a:off x="304800" y="3810000"/>
            <a:ext cx="1162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3</a:t>
            </a:r>
          </a:p>
        </p:txBody>
      </p:sp>
      <p:sp>
        <p:nvSpPr>
          <p:cNvPr id="22534" name="Text Box 35"/>
          <p:cNvSpPr txBox="1">
            <a:spLocks noChangeArrowheads="1"/>
          </p:cNvSpPr>
          <p:nvPr/>
        </p:nvSpPr>
        <p:spPr bwMode="auto">
          <a:xfrm>
            <a:off x="1828800" y="2286000"/>
            <a:ext cx="742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File 1</a:t>
            </a:r>
          </a:p>
        </p:txBody>
      </p:sp>
      <p:sp>
        <p:nvSpPr>
          <p:cNvPr id="22535" name="Text Box 37"/>
          <p:cNvSpPr txBox="1">
            <a:spLocks noChangeArrowheads="1"/>
          </p:cNvSpPr>
          <p:nvPr/>
        </p:nvSpPr>
        <p:spPr bwMode="auto">
          <a:xfrm>
            <a:off x="2971800" y="2286000"/>
            <a:ext cx="742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File 2</a:t>
            </a:r>
          </a:p>
        </p:txBody>
      </p:sp>
      <p:sp>
        <p:nvSpPr>
          <p:cNvPr id="22536" name="Text Box 38"/>
          <p:cNvSpPr txBox="1">
            <a:spLocks noChangeArrowheads="1"/>
          </p:cNvSpPr>
          <p:nvPr/>
        </p:nvSpPr>
        <p:spPr bwMode="auto">
          <a:xfrm>
            <a:off x="4114800" y="2286000"/>
            <a:ext cx="8572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Printer</a:t>
            </a:r>
          </a:p>
        </p:txBody>
      </p:sp>
      <p:sp>
        <p:nvSpPr>
          <p:cNvPr id="22537" name="Text Box 39"/>
          <p:cNvSpPr txBox="1">
            <a:spLocks noChangeArrowheads="1"/>
          </p:cNvSpPr>
          <p:nvPr/>
        </p:nvSpPr>
        <p:spPr bwMode="auto">
          <a:xfrm>
            <a:off x="5140325" y="2286000"/>
            <a:ext cx="1162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1</a:t>
            </a:r>
          </a:p>
        </p:txBody>
      </p:sp>
      <p:graphicFrame>
        <p:nvGraphicFramePr>
          <p:cNvPr id="742473" name="Group 73"/>
          <p:cNvGraphicFramePr>
            <a:graphicFrameLocks noGrp="1"/>
          </p:cNvGraphicFramePr>
          <p:nvPr>
            <p:ph sz="half" idx="2"/>
          </p:nvPr>
        </p:nvGraphicFramePr>
        <p:xfrm>
          <a:off x="1524000" y="2667000"/>
          <a:ext cx="7162800" cy="1554312"/>
        </p:xfrm>
        <a:graphic>
          <a:graphicData uri="http://schemas.openxmlformats.org/drawingml/2006/table">
            <a:tbl>
              <a:tblPr/>
              <a:tblGrid>
                <a:gridCol w="1193800"/>
                <a:gridCol w="1193800"/>
                <a:gridCol w="1193800"/>
                <a:gridCol w="1193800"/>
                <a:gridCol w="1193800"/>
                <a:gridCol w="1193800"/>
              </a:tblGrid>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R</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RW</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Y</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R</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W</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R</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110"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110" charset="0"/>
                        </a:rPr>
                        <a:t>Y</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68" name="Text Box 74"/>
          <p:cNvSpPr txBox="1">
            <a:spLocks noChangeArrowheads="1"/>
          </p:cNvSpPr>
          <p:nvPr/>
        </p:nvSpPr>
        <p:spPr bwMode="auto">
          <a:xfrm>
            <a:off x="6324600" y="2286000"/>
            <a:ext cx="1162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2</a:t>
            </a:r>
          </a:p>
        </p:txBody>
      </p:sp>
      <p:sp>
        <p:nvSpPr>
          <p:cNvPr id="22569" name="Text Box 75"/>
          <p:cNvSpPr txBox="1">
            <a:spLocks noChangeArrowheads="1"/>
          </p:cNvSpPr>
          <p:nvPr/>
        </p:nvSpPr>
        <p:spPr bwMode="auto">
          <a:xfrm>
            <a:off x="7502525" y="2278063"/>
            <a:ext cx="1162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Domain 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Access Control Lists (ACL)</a:t>
            </a:r>
          </a:p>
        </p:txBody>
      </p:sp>
      <p:sp>
        <p:nvSpPr>
          <p:cNvPr id="23554" name="Rectangle 3"/>
          <p:cNvSpPr>
            <a:spLocks noGrp="1" noChangeArrowheads="1"/>
          </p:cNvSpPr>
          <p:nvPr>
            <p:ph type="body" idx="1"/>
          </p:nvPr>
        </p:nvSpPr>
        <p:spPr>
          <a:xfrm>
            <a:off x="76200" y="914400"/>
            <a:ext cx="9067800" cy="5638800"/>
          </a:xfrm>
        </p:spPr>
        <p:txBody>
          <a:bodyPr/>
          <a:lstStyle/>
          <a:p>
            <a:pPr eaLnBrk="1" hangingPunct="1"/>
            <a:r>
              <a:rPr lang="en-US">
                <a:latin typeface="Arial" charset="0"/>
                <a:ea typeface="ＭＳ Ｐゴシック" charset="0"/>
                <a:cs typeface="ＭＳ Ｐゴシック" charset="0"/>
              </a:rPr>
              <a:t>Idea:  Implement matrix column as a list of (domain, rights) pairs associated with object</a:t>
            </a:r>
          </a:p>
          <a:p>
            <a:pPr lvl="1" eaLnBrk="1" hangingPunct="1"/>
            <a:r>
              <a:rPr lang="en-US">
                <a:latin typeface="Arial" charset="0"/>
                <a:ea typeface="ＭＳ Ｐゴシック" charset="0"/>
              </a:rPr>
              <a:t>File 1: {(Domain1:R)}</a:t>
            </a:r>
          </a:p>
          <a:p>
            <a:pPr lvl="1" eaLnBrk="1" hangingPunct="1"/>
            <a:r>
              <a:rPr lang="en-US">
                <a:latin typeface="Arial" charset="0"/>
                <a:ea typeface="ＭＳ Ｐゴシック" charset="0"/>
              </a:rPr>
              <a:t>File 2: {(Domain1:RW), (Domain2:R), (Domain3:R)}</a:t>
            </a:r>
          </a:p>
          <a:p>
            <a:pPr lvl="1" eaLnBrk="1" hangingPunct="1"/>
            <a:r>
              <a:rPr lang="en-US">
                <a:latin typeface="Arial" charset="0"/>
                <a:ea typeface="ＭＳ Ｐゴシック" charset="0"/>
              </a:rPr>
              <a:t>Printer: {(Domain2:W)}</a:t>
            </a:r>
          </a:p>
          <a:p>
            <a:pPr eaLnBrk="1" hangingPunct="1"/>
            <a:r>
              <a:rPr lang="en-US">
                <a:latin typeface="Arial" charset="0"/>
                <a:ea typeface="ＭＳ Ｐゴシック" charset="0"/>
                <a:cs typeface="ＭＳ Ｐゴシック" charset="0"/>
              </a:rPr>
              <a:t>Domain as user</a:t>
            </a:r>
          </a:p>
          <a:p>
            <a:pPr lvl="1" eaLnBrk="1" hangingPunct="1"/>
            <a:r>
              <a:rPr lang="en-US">
                <a:latin typeface="Arial" charset="0"/>
                <a:ea typeface="ＭＳ Ｐゴシック" charset="0"/>
              </a:rPr>
              <a:t>Password: {(Bob:R)}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ACLs and Groups</a:t>
            </a:r>
          </a:p>
        </p:txBody>
      </p:sp>
      <p:sp>
        <p:nvSpPr>
          <p:cNvPr id="24578" name="Rectangle 3"/>
          <p:cNvSpPr>
            <a:spLocks noGrp="1" noChangeArrowheads="1"/>
          </p:cNvSpPr>
          <p:nvPr>
            <p:ph type="body" idx="1"/>
          </p:nvPr>
        </p:nvSpPr>
        <p:spPr>
          <a:xfrm>
            <a:off x="228600" y="762000"/>
            <a:ext cx="8610600" cy="6096000"/>
          </a:xfrm>
        </p:spPr>
        <p:txBody>
          <a:bodyPr/>
          <a:lstStyle/>
          <a:p>
            <a:pPr eaLnBrk="1" hangingPunct="1"/>
            <a:r>
              <a:rPr lang="en-US">
                <a:latin typeface="Arial" charset="0"/>
                <a:ea typeface="ＭＳ Ｐゴシック" charset="0"/>
                <a:cs typeface="ＭＳ Ｐゴシック" charset="0"/>
              </a:rPr>
              <a:t>Domain can be user/group pairs</a:t>
            </a:r>
          </a:p>
          <a:p>
            <a:pPr lvl="1" eaLnBrk="1" hangingPunct="1"/>
            <a:r>
              <a:rPr lang="en-US">
                <a:latin typeface="Arial" charset="0"/>
                <a:ea typeface="ＭＳ Ｐゴシック" charset="0"/>
              </a:rPr>
              <a:t>password: {(Bob, sysadmin:RW)}</a:t>
            </a:r>
          </a:p>
          <a:p>
            <a:pPr lvl="1" eaLnBrk="1" hangingPunct="1"/>
            <a:r>
              <a:rPr lang="en-US">
                <a:latin typeface="Arial" charset="0"/>
                <a:ea typeface="ＭＳ Ｐゴシック" charset="0"/>
              </a:rPr>
              <a:t>blog:  {(Bob, blogger:RW)}</a:t>
            </a:r>
          </a:p>
          <a:p>
            <a:pPr eaLnBrk="1" hangingPunct="1"/>
            <a:r>
              <a:rPr lang="en-US">
                <a:latin typeface="Arial" charset="0"/>
                <a:ea typeface="ＭＳ Ｐゴシック" charset="0"/>
                <a:cs typeface="ＭＳ Ｐゴシック" charset="0"/>
              </a:rPr>
              <a:t>When may Bob access password file?</a:t>
            </a:r>
          </a:p>
          <a:p>
            <a:pPr lvl="1" eaLnBrk="1" hangingPunct="1">
              <a:buFontTx/>
              <a:buNone/>
            </a:pPr>
            <a:r>
              <a:rPr lang="en-US">
                <a:latin typeface="Arial" charset="0"/>
                <a:ea typeface="ＭＳ Ｐゴシック" charset="0"/>
              </a:rPr>
              <a:t>Options</a:t>
            </a:r>
          </a:p>
          <a:p>
            <a:pPr lvl="1" eaLnBrk="1" hangingPunct="1"/>
            <a:r>
              <a:rPr lang="en-US">
                <a:latin typeface="Arial" charset="0"/>
                <a:ea typeface="ＭＳ Ｐゴシック" charset="0"/>
              </a:rPr>
              <a:t>Only when he</a:t>
            </a:r>
            <a:r>
              <a:rPr lang="ja-JP" altLang="en-US">
                <a:latin typeface="Arial" charset="0"/>
                <a:ea typeface="ＭＳ Ｐゴシック" charset="0"/>
              </a:rPr>
              <a:t>’</a:t>
            </a:r>
            <a:r>
              <a:rPr lang="en-US" altLang="ja-JP">
                <a:latin typeface="Arial" charset="0"/>
                <a:ea typeface="ＭＳ Ｐゴシック" charset="0"/>
              </a:rPr>
              <a:t>s logged in group sysadmin?</a:t>
            </a:r>
          </a:p>
          <a:p>
            <a:pPr lvl="2" eaLnBrk="1" hangingPunct="1">
              <a:buFontTx/>
              <a:buNone/>
            </a:pPr>
            <a:r>
              <a:rPr lang="en-US">
                <a:latin typeface="Arial" charset="0"/>
                <a:ea typeface="ＭＳ Ｐゴシック" charset="0"/>
              </a:rPr>
              <a:t>Complex</a:t>
            </a:r>
          </a:p>
          <a:p>
            <a:pPr lvl="1" eaLnBrk="1" hangingPunct="1"/>
            <a:r>
              <a:rPr lang="en-US">
                <a:latin typeface="Arial" charset="0"/>
                <a:ea typeface="ＭＳ Ｐゴシック" charset="0"/>
              </a:rPr>
              <a:t>Anytime because he</a:t>
            </a:r>
            <a:r>
              <a:rPr lang="ja-JP" altLang="en-US">
                <a:latin typeface="Arial" charset="0"/>
                <a:ea typeface="ＭＳ Ｐゴシック" charset="0"/>
              </a:rPr>
              <a:t>’</a:t>
            </a:r>
            <a:r>
              <a:rPr lang="en-US" altLang="ja-JP">
                <a:latin typeface="Arial" charset="0"/>
                <a:ea typeface="ＭＳ Ｐゴシック" charset="0"/>
              </a:rPr>
              <a:t>s in group sysadmin?</a:t>
            </a:r>
          </a:p>
          <a:p>
            <a:pPr lvl="2" eaLnBrk="1" hangingPunct="1">
              <a:buFontTx/>
              <a:buNone/>
            </a:pPr>
            <a:r>
              <a:rPr lang="en-US">
                <a:latin typeface="Arial" charset="0"/>
                <a:ea typeface="ＭＳ Ｐゴシック" charset="0"/>
              </a:rPr>
              <a:t>Can lead to mistakes</a:t>
            </a:r>
          </a:p>
          <a:p>
            <a:pPr lvl="1" eaLnBrk="1" hangingPunct="1"/>
            <a:r>
              <a:rPr lang="en-US">
                <a:latin typeface="Arial" charset="0"/>
                <a:ea typeface="ＭＳ Ｐゴシック" charset="0"/>
              </a:rPr>
              <a:t>Use wildcard to distinguish</a:t>
            </a:r>
          </a:p>
          <a:p>
            <a:pPr lvl="2" eaLnBrk="1" hangingPunct="1">
              <a:buFontTx/>
              <a:buNone/>
            </a:pPr>
            <a:r>
              <a:rPr lang="en-US">
                <a:latin typeface="Arial" charset="0"/>
                <a:ea typeface="ＭＳ Ｐゴシック" charset="0"/>
              </a:rPr>
              <a:t>password: {(Bob, sysadmin:RW), (Jane, *:RW)}</a:t>
            </a:r>
          </a:p>
          <a:p>
            <a:pPr lvl="2" eaLnBrk="1" hangingPunct="1">
              <a:buFontTx/>
              <a:buNone/>
            </a:pPr>
            <a:r>
              <a:rPr lang="en-US">
                <a:latin typeface="Arial" charset="0"/>
                <a:ea typeface="ＭＳ Ｐゴシック" charset="0"/>
              </a:rPr>
              <a:t>Jane from any group; Bob only from sysadmin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Capabilities</a:t>
            </a:r>
          </a:p>
        </p:txBody>
      </p:sp>
      <p:sp>
        <p:nvSpPr>
          <p:cNvPr id="25602"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Idea:  Implement matrix row as a list of (resource, rights) pairs associated with domain</a:t>
            </a:r>
          </a:p>
          <a:p>
            <a:pPr lvl="1" eaLnBrk="1" hangingPunct="1"/>
            <a:r>
              <a:rPr lang="en-US">
                <a:latin typeface="Arial" charset="0"/>
                <a:ea typeface="ＭＳ Ｐゴシック" charset="0"/>
              </a:rPr>
              <a:t>Domain 1: {(File 1:R), (File 2:RW)}</a:t>
            </a:r>
          </a:p>
          <a:p>
            <a:pPr lvl="1" eaLnBrk="1" hangingPunct="1"/>
            <a:r>
              <a:rPr lang="en-US">
                <a:latin typeface="Arial" charset="0"/>
                <a:ea typeface="ＭＳ Ｐゴシック" charset="0"/>
              </a:rPr>
              <a:t>Domain 2: {(File 2:R), (Printer:W)}</a:t>
            </a:r>
          </a:p>
          <a:p>
            <a:pPr lvl="1" eaLnBrk="1" hangingPunct="1"/>
            <a:r>
              <a:rPr lang="en-US">
                <a:latin typeface="Arial" charset="0"/>
                <a:ea typeface="ＭＳ Ｐゴシック" charset="0"/>
              </a:rPr>
              <a:t>Domain 3: {(File 2:R)}</a:t>
            </a:r>
          </a:p>
          <a:p>
            <a:pPr eaLnBrk="1" hangingPunct="1"/>
            <a:r>
              <a:rPr lang="en-US">
                <a:latin typeface="Arial" charset="0"/>
                <a:ea typeface="ＭＳ Ｐゴシック" charset="0"/>
                <a:cs typeface="ＭＳ Ｐゴシック" charset="0"/>
              </a:rPr>
              <a:t>Domain as user</a:t>
            </a:r>
          </a:p>
          <a:p>
            <a:pPr lvl="1" eaLnBrk="1" hangingPunct="1"/>
            <a:r>
              <a:rPr lang="en-US">
                <a:latin typeface="Arial" charset="0"/>
                <a:ea typeface="ＭＳ Ｐゴシック" charset="0"/>
              </a:rPr>
              <a:t>Bob: {(Password:R)}</a:t>
            </a:r>
          </a:p>
          <a:p>
            <a:pPr eaLnBrk="1" hangingPunct="1"/>
            <a:r>
              <a:rPr lang="en-US">
                <a:latin typeface="Arial" charset="0"/>
                <a:ea typeface="ＭＳ Ｐゴシック" charset="0"/>
                <a:cs typeface="ＭＳ Ｐゴシック" charset="0"/>
              </a:rPr>
              <a:t>Can combine with groups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Cryptography:  Security Primitive</a:t>
            </a:r>
          </a:p>
        </p:txBody>
      </p:sp>
      <p:sp>
        <p:nvSpPr>
          <p:cNvPr id="7170" name="Rectangle 3"/>
          <p:cNvSpPr>
            <a:spLocks noGrp="1" noChangeArrowheads="1"/>
          </p:cNvSpPr>
          <p:nvPr>
            <p:ph type="body" idx="1"/>
          </p:nvPr>
        </p:nvSpPr>
        <p:spPr>
          <a:xfrm>
            <a:off x="228600" y="914400"/>
            <a:ext cx="8686800" cy="5943600"/>
          </a:xfrm>
        </p:spPr>
        <p:txBody>
          <a:bodyPr/>
          <a:lstStyle/>
          <a:p>
            <a:pPr eaLnBrk="1" hangingPunct="1"/>
            <a:r>
              <a:rPr lang="en-US" sz="2800">
                <a:latin typeface="Arial" charset="0"/>
                <a:ea typeface="ＭＳ Ｐゴシック" charset="0"/>
                <a:cs typeface="ＭＳ Ｐゴシック" charset="0"/>
              </a:rPr>
              <a:t>Encryption – Limit who can use data</a:t>
            </a:r>
          </a:p>
          <a:p>
            <a:pPr lvl="1" eaLnBrk="1" hangingPunct="1"/>
            <a:r>
              <a:rPr lang="en-US" sz="2400">
                <a:latin typeface="Arial" charset="0"/>
                <a:ea typeface="ＭＳ Ｐゴシック" charset="0"/>
              </a:rPr>
              <a:t>Based on certain things being hard to compute</a:t>
            </a:r>
          </a:p>
          <a:p>
            <a:pPr lvl="1" eaLnBrk="1" hangingPunct="1"/>
            <a:r>
              <a:rPr lang="en-US" sz="2400">
                <a:latin typeface="Arial" charset="0"/>
                <a:ea typeface="ＭＳ Ｐゴシック" charset="0"/>
              </a:rPr>
              <a:t>Plaintext – Original data</a:t>
            </a:r>
          </a:p>
          <a:p>
            <a:pPr lvl="1" eaLnBrk="1" hangingPunct="1"/>
            <a:r>
              <a:rPr lang="en-US" sz="2400">
                <a:latin typeface="Arial" charset="0"/>
                <a:ea typeface="ＭＳ Ｐゴシック" charset="0"/>
              </a:rPr>
              <a:t>Ciphertext – Encrypted text</a:t>
            </a:r>
          </a:p>
          <a:p>
            <a:pPr lvl="1" eaLnBrk="1" hangingPunct="1"/>
            <a:r>
              <a:rPr lang="en-US" sz="2400">
                <a:latin typeface="Arial" charset="0"/>
                <a:ea typeface="ＭＳ Ｐゴシック" charset="0"/>
              </a:rPr>
              <a:t>Symmetric Key</a:t>
            </a:r>
          </a:p>
          <a:p>
            <a:pPr lvl="2" eaLnBrk="1" hangingPunct="1"/>
            <a:r>
              <a:rPr lang="en-US" sz="2000">
                <a:latin typeface="Arial" charset="0"/>
                <a:ea typeface="ＭＳ Ｐゴシック" charset="0"/>
              </a:rPr>
              <a:t>Single key for both encryption and decryption</a:t>
            </a:r>
          </a:p>
          <a:p>
            <a:pPr lvl="2" eaLnBrk="1" hangingPunct="1"/>
            <a:r>
              <a:rPr lang="en-US" sz="2000">
                <a:latin typeface="Arial" charset="0"/>
                <a:ea typeface="ＭＳ Ｐゴシック" charset="0"/>
              </a:rPr>
              <a:t>E</a:t>
            </a:r>
            <a:r>
              <a:rPr lang="en-US" sz="2000" baseline="-25000">
                <a:latin typeface="Arial" charset="0"/>
                <a:ea typeface="ＭＳ Ｐゴシック" charset="0"/>
              </a:rPr>
              <a:t>k</a:t>
            </a:r>
            <a:r>
              <a:rPr lang="en-US" sz="2000">
                <a:latin typeface="Arial" charset="0"/>
                <a:ea typeface="ＭＳ Ｐゴシック" charset="0"/>
              </a:rPr>
              <a:t>(E</a:t>
            </a:r>
            <a:r>
              <a:rPr lang="en-US" sz="2000" baseline="-25000">
                <a:latin typeface="Arial" charset="0"/>
                <a:ea typeface="ＭＳ Ｐゴシック" charset="0"/>
              </a:rPr>
              <a:t>k</a:t>
            </a:r>
            <a:r>
              <a:rPr lang="en-US" sz="2000">
                <a:latin typeface="Arial" charset="0"/>
                <a:ea typeface="ＭＳ Ｐゴシック" charset="0"/>
              </a:rPr>
              <a:t>(M)) = M</a:t>
            </a:r>
          </a:p>
          <a:p>
            <a:pPr lvl="2" eaLnBrk="1" hangingPunct="1"/>
            <a:r>
              <a:rPr lang="en-US" sz="2000">
                <a:latin typeface="Arial" charset="0"/>
                <a:ea typeface="ＭＳ Ｐゴシック" charset="0"/>
              </a:rPr>
              <a:t>Alphabet-Shift</a:t>
            </a:r>
          </a:p>
          <a:p>
            <a:pPr lvl="3" eaLnBrk="1" hangingPunct="1"/>
            <a:r>
              <a:rPr lang="en-US" sz="1800">
                <a:latin typeface="Arial" charset="0"/>
                <a:ea typeface="ＭＳ Ｐゴシック" charset="0"/>
              </a:rPr>
              <a:t>Key is number of letters to shift in alphabet</a:t>
            </a:r>
          </a:p>
          <a:p>
            <a:pPr lvl="3" eaLnBrk="1" hangingPunct="1"/>
            <a:r>
              <a:rPr lang="ja-JP" altLang="en-US" sz="1800">
                <a:latin typeface="Arial" charset="0"/>
                <a:ea typeface="ＭＳ Ｐゴシック" charset="0"/>
              </a:rPr>
              <a:t>“</a:t>
            </a:r>
            <a:r>
              <a:rPr lang="en-US" altLang="ja-JP" sz="1800">
                <a:latin typeface="Arial" charset="0"/>
                <a:ea typeface="ＭＳ Ｐゴシック" charset="0"/>
              </a:rPr>
              <a:t>Cat</a:t>
            </a:r>
            <a:r>
              <a:rPr lang="ja-JP" altLang="en-US" sz="1800">
                <a:latin typeface="Arial" charset="0"/>
                <a:ea typeface="ＭＳ Ｐゴシック" charset="0"/>
              </a:rPr>
              <a:t>”</a:t>
            </a:r>
            <a:r>
              <a:rPr lang="en-US" altLang="ja-JP" sz="1800">
                <a:latin typeface="Arial" charset="0"/>
                <a:ea typeface="ＭＳ Ｐゴシック" charset="0"/>
              </a:rPr>
              <a:t> with K=3 is </a:t>
            </a:r>
            <a:r>
              <a:rPr lang="ja-JP" altLang="en-US" sz="1800">
                <a:latin typeface="Arial" charset="0"/>
                <a:ea typeface="ＭＳ Ｐゴシック" charset="0"/>
              </a:rPr>
              <a:t>“</a:t>
            </a:r>
            <a:r>
              <a:rPr lang="en-US" altLang="ja-JP" sz="1800">
                <a:latin typeface="Arial" charset="0"/>
                <a:ea typeface="ＭＳ Ｐゴシック" charset="0"/>
              </a:rPr>
              <a:t>Fdw</a:t>
            </a:r>
            <a:r>
              <a:rPr lang="ja-JP" altLang="en-US" sz="1800">
                <a:latin typeface="Arial" charset="0"/>
                <a:ea typeface="ＭＳ Ｐゴシック" charset="0"/>
              </a:rPr>
              <a:t>”</a:t>
            </a:r>
            <a:endParaRPr lang="en-US" altLang="ja-JP" sz="1800">
              <a:latin typeface="Arial" charset="0"/>
              <a:ea typeface="ＭＳ Ｐゴシック" charset="0"/>
            </a:endParaRPr>
          </a:p>
          <a:p>
            <a:pPr lvl="3" eaLnBrk="1" hangingPunct="1"/>
            <a:r>
              <a:rPr lang="en-US" sz="1800">
                <a:latin typeface="Arial" charset="0"/>
                <a:ea typeface="ＭＳ Ｐゴシック" charset="0"/>
              </a:rPr>
              <a:t>Problem:  Only 26 keys</a:t>
            </a:r>
          </a:p>
          <a:p>
            <a:pPr lvl="2" eaLnBrk="1" hangingPunct="1"/>
            <a:r>
              <a:rPr lang="en-US" sz="2000">
                <a:latin typeface="Arial" charset="0"/>
                <a:ea typeface="ＭＳ Ｐゴシック" charset="0"/>
              </a:rPr>
              <a:t>Requirements</a:t>
            </a:r>
          </a:p>
          <a:p>
            <a:pPr lvl="3" eaLnBrk="1" hangingPunct="1"/>
            <a:r>
              <a:rPr lang="en-US" sz="1800">
                <a:latin typeface="Arial" charset="0"/>
                <a:ea typeface="ＭＳ Ｐゴシック" charset="0"/>
              </a:rPr>
              <a:t>Hard to compute key</a:t>
            </a:r>
          </a:p>
          <a:p>
            <a:pPr lvl="3" eaLnBrk="1" hangingPunct="1"/>
            <a:r>
              <a:rPr lang="en-US" sz="1800">
                <a:latin typeface="Arial" charset="0"/>
                <a:ea typeface="ＭＳ Ｐゴシック" charset="0"/>
              </a:rPr>
              <a:t>Hard to compute plaintext from ciphertext</a:t>
            </a:r>
          </a:p>
          <a:p>
            <a:pPr lvl="3" eaLnBrk="1" hangingPunct="1"/>
            <a:r>
              <a:rPr lang="en-US" sz="1800">
                <a:latin typeface="Arial" charset="0"/>
                <a:ea typeface="ＭＳ Ｐゴシック" charset="0"/>
              </a:rPr>
              <a:t>True even when given plaintext/ciphertext pairs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Lock-Key</a:t>
            </a:r>
          </a:p>
        </p:txBody>
      </p:sp>
      <p:sp>
        <p:nvSpPr>
          <p:cNvPr id="26626" name="Rectangle 3"/>
          <p:cNvSpPr>
            <a:spLocks noGrp="1" noChangeArrowheads="1"/>
          </p:cNvSpPr>
          <p:nvPr>
            <p:ph type="body" idx="1"/>
          </p:nvPr>
        </p:nvSpPr>
        <p:spPr/>
        <p:txBody>
          <a:bodyPr/>
          <a:lstStyle/>
          <a:p>
            <a:pPr eaLnBrk="1" hangingPunct="1"/>
            <a:r>
              <a:rPr lang="en-US">
                <a:latin typeface="Arial" charset="0"/>
                <a:ea typeface="ＭＳ Ｐゴシック" charset="0"/>
                <a:cs typeface="ＭＳ Ｐゴシック" charset="0"/>
              </a:rPr>
              <a:t>Each object has an ACL implemented as list of (lock) ids and rights</a:t>
            </a:r>
          </a:p>
          <a:p>
            <a:pPr eaLnBrk="1" hangingPunct="1"/>
            <a:r>
              <a:rPr lang="en-US">
                <a:latin typeface="Arial" charset="0"/>
                <a:ea typeface="ＭＳ Ｐゴシック" charset="0"/>
                <a:cs typeface="ＭＳ Ｐゴシック" charset="0"/>
              </a:rPr>
              <a:t>Each domain has capabilities implemented as list of (key) ids</a:t>
            </a:r>
          </a:p>
          <a:p>
            <a:pPr eaLnBrk="1" hangingPunct="1"/>
            <a:r>
              <a:rPr lang="en-US">
                <a:latin typeface="Arial" charset="0"/>
                <a:ea typeface="ＭＳ Ｐゴシック" charset="0"/>
                <a:cs typeface="ＭＳ Ｐゴシック" charset="0"/>
              </a:rPr>
              <a:t>For each equal key and lock id, the user has the associated rights</a:t>
            </a:r>
          </a:p>
          <a:p>
            <a:pPr eaLnBrk="1" hangingPunct="1"/>
            <a:r>
              <a:rPr lang="en-US">
                <a:latin typeface="Arial" charset="0"/>
                <a:ea typeface="ＭＳ Ｐゴシック" charset="0"/>
                <a:cs typeface="ＭＳ Ｐゴシック" charset="0"/>
              </a:rPr>
              <a:t>Compromise between ACL and capability list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Comparison</a:t>
            </a:r>
          </a:p>
        </p:txBody>
      </p:sp>
      <p:sp>
        <p:nvSpPr>
          <p:cNvPr id="27650" name="Rectangle 3"/>
          <p:cNvSpPr>
            <a:spLocks noGrp="1" noChangeArrowheads="1"/>
          </p:cNvSpPr>
          <p:nvPr>
            <p:ph type="body" idx="1"/>
          </p:nvPr>
        </p:nvSpPr>
        <p:spPr>
          <a:xfrm>
            <a:off x="76200" y="914400"/>
            <a:ext cx="8991600" cy="5638800"/>
          </a:xfrm>
        </p:spPr>
        <p:txBody>
          <a:bodyPr/>
          <a:lstStyle/>
          <a:p>
            <a:pPr eaLnBrk="1" hangingPunct="1">
              <a:lnSpc>
                <a:spcPct val="90000"/>
              </a:lnSpc>
            </a:pPr>
            <a:r>
              <a:rPr lang="en-US">
                <a:latin typeface="Arial" charset="0"/>
                <a:ea typeface="ＭＳ Ｐゴシック" charset="0"/>
                <a:cs typeface="ＭＳ Ｐゴシック" charset="0"/>
              </a:rPr>
              <a:t>ACLs - Object -&gt; {(domain, right)…}</a:t>
            </a:r>
          </a:p>
          <a:p>
            <a:pPr lvl="1" eaLnBrk="1" hangingPunct="1">
              <a:lnSpc>
                <a:spcPct val="90000"/>
              </a:lnSpc>
            </a:pPr>
            <a:r>
              <a:rPr lang="en-US">
                <a:latin typeface="Arial" charset="0"/>
                <a:ea typeface="ＭＳ Ｐゴシック" charset="0"/>
              </a:rPr>
              <a:t>Good for users because user associates permissions for domains at creation time</a:t>
            </a:r>
          </a:p>
          <a:p>
            <a:pPr lvl="1" eaLnBrk="1" hangingPunct="1">
              <a:lnSpc>
                <a:spcPct val="90000"/>
              </a:lnSpc>
            </a:pPr>
            <a:r>
              <a:rPr lang="en-US">
                <a:latin typeface="Arial" charset="0"/>
                <a:ea typeface="ＭＳ Ｐゴシック" charset="0"/>
              </a:rPr>
              <a:t>Revocation easy for object (just search list)</a:t>
            </a:r>
          </a:p>
          <a:p>
            <a:pPr lvl="1" eaLnBrk="1" hangingPunct="1">
              <a:lnSpc>
                <a:spcPct val="90000"/>
              </a:lnSpc>
            </a:pPr>
            <a:r>
              <a:rPr lang="en-US">
                <a:latin typeface="Arial" charset="0"/>
                <a:ea typeface="ＭＳ Ｐゴシック" charset="0"/>
              </a:rPr>
              <a:t>Finding access rights for domain is expensive search</a:t>
            </a:r>
          </a:p>
          <a:p>
            <a:pPr eaLnBrk="1" hangingPunct="1">
              <a:lnSpc>
                <a:spcPct val="90000"/>
              </a:lnSpc>
            </a:pPr>
            <a:r>
              <a:rPr lang="en-US">
                <a:latin typeface="Arial" charset="0"/>
                <a:ea typeface="ＭＳ Ｐゴシック" charset="0"/>
                <a:cs typeface="ＭＳ Ｐゴシック" charset="0"/>
              </a:rPr>
              <a:t>Capability Lists - Domain -&gt; {(object, right)…}</a:t>
            </a:r>
          </a:p>
          <a:p>
            <a:pPr lvl="1" eaLnBrk="1" hangingPunct="1">
              <a:lnSpc>
                <a:spcPct val="90000"/>
              </a:lnSpc>
            </a:pPr>
            <a:r>
              <a:rPr lang="en-US">
                <a:latin typeface="Arial" charset="0"/>
                <a:ea typeface="ＭＳ Ｐゴシック" charset="0"/>
              </a:rPr>
              <a:t>Revoking access to an object is difficult because we have to find the reference in all domains</a:t>
            </a:r>
          </a:p>
          <a:p>
            <a:pPr lvl="1" eaLnBrk="1" hangingPunct="1">
              <a:lnSpc>
                <a:spcPct val="90000"/>
              </a:lnSpc>
            </a:pPr>
            <a:r>
              <a:rPr lang="en-US">
                <a:latin typeface="Arial" charset="0"/>
                <a:ea typeface="ＭＳ Ｐゴシック" charset="0"/>
              </a:rPr>
              <a:t>Hard to tell when no more references to object and, therefore, no access</a:t>
            </a:r>
          </a:p>
          <a:p>
            <a:pPr eaLnBrk="1" hangingPunct="1">
              <a:lnSpc>
                <a:spcPct val="90000"/>
              </a:lnSpc>
            </a:pPr>
            <a:r>
              <a:rPr lang="en-US">
                <a:latin typeface="Arial" charset="0"/>
                <a:ea typeface="ＭＳ Ｐゴシック" charset="0"/>
                <a:cs typeface="ＭＳ Ｐゴシック" charset="0"/>
              </a:rPr>
              <a:t>Can use both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pPr eaLnBrk="1" hangingPunct="1"/>
            <a:r>
              <a:rPr lang="en-US" sz="3200">
                <a:latin typeface="Arial" charset="0"/>
                <a:ea typeface="ＭＳ Ｐゴシック" charset="0"/>
                <a:cs typeface="ＭＳ Ｐゴシック" charset="0"/>
              </a:rPr>
              <a:t>Symmetric/Secret Key Encryption</a:t>
            </a:r>
          </a:p>
        </p:txBody>
      </p:sp>
      <p:sp>
        <p:nvSpPr>
          <p:cNvPr id="8194" name="Rectangle 3"/>
          <p:cNvSpPr>
            <a:spLocks noGrp="1" noChangeArrowheads="1"/>
          </p:cNvSpPr>
          <p:nvPr>
            <p:ph type="body" idx="1"/>
          </p:nvPr>
        </p:nvSpPr>
        <p:spPr>
          <a:xfrm>
            <a:off x="228600" y="914400"/>
            <a:ext cx="8763000" cy="5638800"/>
          </a:xfrm>
        </p:spPr>
        <p:txBody>
          <a:bodyPr/>
          <a:lstStyle/>
          <a:p>
            <a:pPr eaLnBrk="1" hangingPunct="1"/>
            <a:r>
              <a:rPr lang="en-US" sz="2800">
                <a:latin typeface="Arial" charset="0"/>
                <a:ea typeface="ＭＳ Ｐゴシック" charset="0"/>
                <a:cs typeface="ＭＳ Ｐゴシック" charset="0"/>
              </a:rPr>
              <a:t>Data-Encryption Standard (DES)</a:t>
            </a:r>
          </a:p>
          <a:p>
            <a:pPr lvl="1" eaLnBrk="1" hangingPunct="1"/>
            <a:r>
              <a:rPr lang="en-US" sz="2400">
                <a:latin typeface="Arial" charset="0"/>
                <a:ea typeface="ＭＳ Ｐゴシック" charset="0"/>
              </a:rPr>
              <a:t>56-bit key + 8 bit parity = 64 bits</a:t>
            </a:r>
          </a:p>
          <a:p>
            <a:pPr lvl="1" eaLnBrk="1" hangingPunct="1"/>
            <a:r>
              <a:rPr lang="en-US" sz="2400">
                <a:latin typeface="Arial" charset="0"/>
                <a:ea typeface="ＭＳ Ｐゴシック" charset="0"/>
              </a:rPr>
              <a:t>No longer considered secure</a:t>
            </a:r>
          </a:p>
          <a:p>
            <a:pPr eaLnBrk="1" hangingPunct="1"/>
            <a:r>
              <a:rPr lang="en-US" sz="2800">
                <a:latin typeface="Arial" charset="0"/>
                <a:ea typeface="ＭＳ Ｐゴシック" charset="0"/>
                <a:cs typeface="ＭＳ Ｐゴシック" charset="0"/>
              </a:rPr>
              <a:t>Triple DES</a:t>
            </a:r>
          </a:p>
          <a:p>
            <a:pPr lvl="1" eaLnBrk="1" hangingPunct="1"/>
            <a:r>
              <a:rPr lang="en-US" sz="2400">
                <a:latin typeface="Arial" charset="0"/>
                <a:ea typeface="ＭＳ Ｐゴシック" charset="0"/>
              </a:rPr>
              <a:t>DES repeated</a:t>
            </a:r>
          </a:p>
          <a:p>
            <a:pPr lvl="1" eaLnBrk="1" hangingPunct="1"/>
            <a:r>
              <a:rPr lang="en-US" sz="2400">
                <a:latin typeface="Arial" charset="0"/>
                <a:ea typeface="ＭＳ Ｐゴシック" charset="0"/>
              </a:rPr>
              <a:t>2 or 3 key variants up to 168 bit key</a:t>
            </a:r>
          </a:p>
          <a:p>
            <a:pPr eaLnBrk="1" hangingPunct="1"/>
            <a:r>
              <a:rPr lang="en-US" sz="2800">
                <a:latin typeface="Arial" charset="0"/>
                <a:ea typeface="ＭＳ Ｐゴシック" charset="0"/>
                <a:cs typeface="ＭＳ Ｐゴシック" charset="0"/>
              </a:rPr>
              <a:t>Advanced Encryption Standard (AES)</a:t>
            </a:r>
          </a:p>
          <a:p>
            <a:pPr lvl="1" eaLnBrk="1" hangingPunct="1"/>
            <a:r>
              <a:rPr lang="en-US" sz="2400">
                <a:latin typeface="Arial" charset="0"/>
                <a:ea typeface="ＭＳ Ｐゴシック" charset="0"/>
              </a:rPr>
              <a:t>128 to 256 bit keys</a:t>
            </a:r>
          </a:p>
          <a:p>
            <a:pPr eaLnBrk="1" hangingPunct="1"/>
            <a:r>
              <a:rPr lang="en-US" sz="2800">
                <a:latin typeface="Arial" charset="0"/>
                <a:ea typeface="ＭＳ Ｐゴシック" charset="0"/>
                <a:cs typeface="ＭＳ Ｐゴシック" charset="0"/>
              </a:rPr>
              <a:t>Cipher Types</a:t>
            </a:r>
          </a:p>
          <a:p>
            <a:pPr lvl="1" eaLnBrk="1" hangingPunct="1"/>
            <a:r>
              <a:rPr lang="en-US" sz="2400">
                <a:latin typeface="Arial" charset="0"/>
                <a:ea typeface="ＭＳ Ｐゴシック" charset="0"/>
              </a:rPr>
              <a:t>Block Cipher – Works in chunks of bits (e.g., AES, etc.)</a:t>
            </a:r>
          </a:p>
          <a:p>
            <a:pPr lvl="1" eaLnBrk="1" hangingPunct="1"/>
            <a:r>
              <a:rPr lang="en-US" sz="2400">
                <a:latin typeface="Arial" charset="0"/>
                <a:ea typeface="ＭＳ Ｐゴシック" charset="0"/>
              </a:rPr>
              <a:t>Stream Cipher – Works in bytes/bits (e.g., RC4)</a:t>
            </a:r>
          </a:p>
          <a:p>
            <a:pPr lvl="1" eaLnBrk="1" hangingPunct="1">
              <a:buFontTx/>
              <a:buNone/>
            </a:pPr>
            <a:r>
              <a:rPr lang="en-US" sz="2400">
                <a:latin typeface="Arial" charset="0"/>
                <a:ea typeface="ＭＳ Ｐゴシック" charset="0"/>
              </a:rPr>
              <a:t>	Generates keystream of keys for encryption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Steganography</a:t>
            </a:r>
          </a:p>
        </p:txBody>
      </p:sp>
      <p:sp>
        <p:nvSpPr>
          <p:cNvPr id="9218" name="Rectangle 3"/>
          <p:cNvSpPr>
            <a:spLocks noGrp="1" noChangeArrowheads="1"/>
          </p:cNvSpPr>
          <p:nvPr>
            <p:ph type="body" sz="half" idx="1"/>
          </p:nvPr>
        </p:nvSpPr>
        <p:spPr>
          <a:xfrm>
            <a:off x="228600" y="914400"/>
            <a:ext cx="8382000" cy="5638800"/>
          </a:xfrm>
        </p:spPr>
        <p:txBody>
          <a:bodyPr/>
          <a:lstStyle/>
          <a:p>
            <a:pPr eaLnBrk="1" hangingPunct="1"/>
            <a:r>
              <a:rPr lang="en-US" sz="3600">
                <a:latin typeface="Arial" charset="0"/>
                <a:ea typeface="ＭＳ Ｐゴシック" charset="0"/>
                <a:cs typeface="ＭＳ Ｐゴシック" charset="0"/>
              </a:rPr>
              <a:t>Hide secret in plain sight</a:t>
            </a:r>
          </a:p>
          <a:p>
            <a:pPr lvl="1" eaLnBrk="1" hangingPunct="1">
              <a:buFontTx/>
              <a:buNone/>
            </a:pPr>
            <a:r>
              <a:rPr lang="en-US" sz="3200">
                <a:latin typeface="Arial" charset="0"/>
                <a:ea typeface="ＭＳ Ｐゴシック" charset="0"/>
              </a:rPr>
              <a:t>Writing, sound, image</a:t>
            </a:r>
            <a:br>
              <a:rPr lang="en-US" sz="3200">
                <a:latin typeface="Arial" charset="0"/>
                <a:ea typeface="ＭＳ Ｐゴシック" charset="0"/>
              </a:rPr>
            </a:br>
            <a:r>
              <a:rPr lang="en-US" sz="3200">
                <a:latin typeface="Arial" charset="0"/>
                <a:ea typeface="ＭＳ Ｐゴシック" charset="0"/>
              </a:rPr>
              <a:t/>
            </a:r>
            <a:br>
              <a:rPr lang="en-US" sz="3200">
                <a:latin typeface="Arial" charset="0"/>
                <a:ea typeface="ＭＳ Ｐゴシック" charset="0"/>
              </a:rPr>
            </a:br>
            <a:r>
              <a:rPr lang="en-US" sz="3200">
                <a:latin typeface="Arial" charset="0"/>
                <a:ea typeface="ＭＳ Ｐゴシック" charset="0"/>
              </a:rPr>
              <a:t/>
            </a:r>
            <a:br>
              <a:rPr lang="en-US" sz="3200">
                <a:latin typeface="Arial" charset="0"/>
                <a:ea typeface="ＭＳ Ｐゴシック" charset="0"/>
              </a:rPr>
            </a:br>
            <a:r>
              <a:rPr lang="en-US" sz="3200">
                <a:latin typeface="Arial" charset="0"/>
                <a:ea typeface="ＭＳ Ｐゴシック" charset="0"/>
              </a:rPr>
              <a:t/>
            </a:r>
            <a:br>
              <a:rPr lang="en-US" sz="3200">
                <a:latin typeface="Arial" charset="0"/>
                <a:ea typeface="ＭＳ Ｐゴシック" charset="0"/>
              </a:rPr>
            </a:br>
            <a:r>
              <a:rPr lang="en-US" sz="3200">
                <a:latin typeface="Arial" charset="0"/>
                <a:ea typeface="ＭＳ Ｐゴシック" charset="0"/>
              </a:rPr>
              <a:t/>
            </a:r>
            <a:br>
              <a:rPr lang="en-US" sz="3200">
                <a:latin typeface="Arial" charset="0"/>
                <a:ea typeface="ＭＳ Ｐゴシック" charset="0"/>
              </a:rPr>
            </a:br>
            <a:r>
              <a:rPr lang="en-US" sz="3200">
                <a:latin typeface="Arial" charset="0"/>
                <a:ea typeface="ＭＳ Ｐゴシック" charset="0"/>
              </a:rPr>
              <a:t/>
            </a:r>
            <a:br>
              <a:rPr lang="en-US" sz="3200">
                <a:latin typeface="Arial" charset="0"/>
                <a:ea typeface="ＭＳ Ｐゴシック" charset="0"/>
              </a:rPr>
            </a:br>
            <a:endParaRPr lang="en-US" sz="3200">
              <a:latin typeface="Arial" charset="0"/>
              <a:ea typeface="ＭＳ Ｐゴシック" charset="0"/>
            </a:endParaRPr>
          </a:p>
          <a:p>
            <a:pPr eaLnBrk="1" hangingPunct="1"/>
            <a:r>
              <a:rPr lang="en-US" sz="3600">
                <a:latin typeface="Arial" charset="0"/>
                <a:ea typeface="ＭＳ Ｐゴシック" charset="0"/>
                <a:cs typeface="ＭＳ Ｐゴシック" charset="0"/>
              </a:rPr>
              <a:t>Must know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key</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to extract secret</a:t>
            </a:r>
          </a:p>
          <a:p>
            <a:pPr eaLnBrk="1" hangingPunct="1"/>
            <a:r>
              <a:rPr lang="en-US" sz="3600">
                <a:latin typeface="Arial" charset="0"/>
                <a:ea typeface="ＭＳ Ｐゴシック" charset="0"/>
                <a:cs typeface="ＭＳ Ｐゴシック" charset="0"/>
              </a:rPr>
              <a:t>Used to watermark copyrighted work</a:t>
            </a:r>
          </a:p>
        </p:txBody>
      </p:sp>
      <p:graphicFrame>
        <p:nvGraphicFramePr>
          <p:cNvPr id="9219" name="Object 2"/>
          <p:cNvGraphicFramePr>
            <a:graphicFrameLocks noGrp="1" noChangeAspect="1"/>
          </p:cNvGraphicFramePr>
          <p:nvPr>
            <p:ph sz="quarter" idx="2"/>
          </p:nvPr>
        </p:nvGraphicFramePr>
        <p:xfrm>
          <a:off x="1447800" y="2362200"/>
          <a:ext cx="2247900" cy="1689100"/>
        </p:xfrm>
        <a:graphic>
          <a:graphicData uri="http://schemas.openxmlformats.org/presentationml/2006/ole">
            <mc:AlternateContent xmlns:mc="http://schemas.openxmlformats.org/markup-compatibility/2006">
              <mc:Choice xmlns:v="urn:schemas-microsoft-com:vml" Requires="v">
                <p:oleObj spid="_x0000_s9229" name="Image" r:id="rId3" imgW="2247619" imgH="1688889" progId="Photoshop.Image.10">
                  <p:embed/>
                </p:oleObj>
              </mc:Choice>
              <mc:Fallback>
                <p:oleObj name="Image" r:id="rId3" imgW="2247619" imgH="1688889" progId="Photoshop.Image.1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62200"/>
                        <a:ext cx="2247900" cy="168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220" name="Object 3"/>
          <p:cNvGraphicFramePr>
            <a:graphicFrameLocks noGrp="1" noChangeAspect="1"/>
          </p:cNvGraphicFramePr>
          <p:nvPr>
            <p:ph sz="quarter" idx="3"/>
          </p:nvPr>
        </p:nvGraphicFramePr>
        <p:xfrm>
          <a:off x="5486400" y="2362200"/>
          <a:ext cx="2247900" cy="1689100"/>
        </p:xfrm>
        <a:graphic>
          <a:graphicData uri="http://schemas.openxmlformats.org/presentationml/2006/ole">
            <mc:AlternateContent xmlns:mc="http://schemas.openxmlformats.org/markup-compatibility/2006">
              <mc:Choice xmlns:v="urn:schemas-microsoft-com:vml" Requires="v">
                <p:oleObj spid="_x0000_s9230" name="Image" r:id="rId5" imgW="2247619" imgH="1688889" progId="Photoshop.Image.10">
                  <p:embed/>
                </p:oleObj>
              </mc:Choice>
              <mc:Fallback>
                <p:oleObj name="Image" r:id="rId5" imgW="2247619" imgH="1688889" progId="Photoshop.Image.1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62200"/>
                        <a:ext cx="2247900" cy="168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9221" name="Text Box 12"/>
          <p:cNvSpPr txBox="1">
            <a:spLocks noChangeArrowheads="1"/>
          </p:cNvSpPr>
          <p:nvPr/>
        </p:nvSpPr>
        <p:spPr bwMode="auto">
          <a:xfrm>
            <a:off x="1828800" y="4114800"/>
            <a:ext cx="1670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Original Image</a:t>
            </a:r>
          </a:p>
        </p:txBody>
      </p:sp>
      <p:sp>
        <p:nvSpPr>
          <p:cNvPr id="9222" name="Text Box 13"/>
          <p:cNvSpPr txBox="1">
            <a:spLocks noChangeArrowheads="1"/>
          </p:cNvSpPr>
          <p:nvPr/>
        </p:nvSpPr>
        <p:spPr bwMode="auto">
          <a:xfrm>
            <a:off x="4495800" y="4114800"/>
            <a:ext cx="4044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Original Image +</a:t>
            </a:r>
          </a:p>
          <a:p>
            <a:pPr algn="ctr" eaLnBrk="1" hangingPunct="1"/>
            <a:r>
              <a:rPr lang="en-US" sz="1800"/>
              <a:t>Complete text of 5 Shakespeare plays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Symmetric Key Problems</a:t>
            </a:r>
          </a:p>
        </p:txBody>
      </p:sp>
      <p:sp>
        <p:nvSpPr>
          <p:cNvPr id="10242" name="Rectangle 3"/>
          <p:cNvSpPr>
            <a:spLocks noGrp="1" noChangeArrowheads="1"/>
          </p:cNvSpPr>
          <p:nvPr>
            <p:ph type="body" idx="1"/>
          </p:nvPr>
        </p:nvSpPr>
        <p:spPr/>
        <p:txBody>
          <a:bodyPr/>
          <a:lstStyle/>
          <a:p>
            <a:pPr marL="609600" indent="-609600" eaLnBrk="1" hangingPunct="1"/>
            <a:r>
              <a:rPr lang="en-US" dirty="0">
                <a:latin typeface="Arial" charset="0"/>
                <a:ea typeface="ＭＳ Ｐゴシック" charset="0"/>
                <a:cs typeface="ＭＳ Ｐゴシック" charset="0"/>
              </a:rPr>
              <a:t>Key Distribution Problem</a:t>
            </a:r>
          </a:p>
          <a:p>
            <a:pPr marL="990600" lvl="1" indent="-533400" eaLnBrk="1" hangingPunct="1">
              <a:buFontTx/>
              <a:buAutoNum type="arabicPeriod"/>
            </a:pPr>
            <a:r>
              <a:rPr lang="en-US" dirty="0">
                <a:latin typeface="Arial" charset="0"/>
                <a:ea typeface="ＭＳ Ｐゴシック" charset="0"/>
              </a:rPr>
              <a:t>Need to provide secret key for private channel</a:t>
            </a:r>
          </a:p>
          <a:p>
            <a:pPr marL="990600" lvl="1" indent="-533400" eaLnBrk="1" hangingPunct="1">
              <a:buFontTx/>
              <a:buAutoNum type="arabicPeriod"/>
            </a:pPr>
            <a:r>
              <a:rPr lang="en-US" dirty="0">
                <a:latin typeface="Arial" charset="0"/>
                <a:ea typeface="ＭＳ Ｐゴシック" charset="0"/>
              </a:rPr>
              <a:t>Need private channel to send secret key</a:t>
            </a:r>
          </a:p>
          <a:p>
            <a:pPr marL="990600" lvl="1" indent="-533400" eaLnBrk="1" hangingPunct="1">
              <a:buFontTx/>
              <a:buAutoNum type="arabicPeriod"/>
            </a:pPr>
            <a:r>
              <a:rPr lang="en-US" dirty="0">
                <a:latin typeface="Arial" charset="0"/>
                <a:ea typeface="ＭＳ Ｐゴシック" charset="0"/>
              </a:rPr>
              <a:t>Go to 1</a:t>
            </a:r>
          </a:p>
          <a:p>
            <a:pPr marL="609600" indent="-609600" eaLnBrk="1" hangingPunct="1"/>
            <a:r>
              <a:rPr lang="en-US" dirty="0">
                <a:latin typeface="Arial" charset="0"/>
                <a:ea typeface="ＭＳ Ｐゴシック" charset="0"/>
                <a:cs typeface="ＭＳ Ｐゴシック" charset="0"/>
              </a:rPr>
              <a:t>Nonrepudiation</a:t>
            </a:r>
          </a:p>
          <a:p>
            <a:pPr marL="990600" lvl="1" indent="-533400" eaLnBrk="1" hangingPunct="1"/>
            <a:r>
              <a:rPr lang="en-US" dirty="0">
                <a:latin typeface="Arial" charset="0"/>
                <a:ea typeface="ＭＳ Ｐゴシック" charset="0"/>
              </a:rPr>
              <a:t>Bob claims Alice agreed to pay him</a:t>
            </a:r>
          </a:p>
          <a:p>
            <a:pPr marL="990600" lvl="1" indent="-533400" eaLnBrk="1" hangingPunct="1"/>
            <a:r>
              <a:rPr lang="en-US" dirty="0">
                <a:latin typeface="Arial" charset="0"/>
                <a:ea typeface="ＭＳ Ｐゴシック" charset="0"/>
              </a:rPr>
              <a:t>Produces email encrypted with shared, secret password as proof</a:t>
            </a:r>
          </a:p>
          <a:p>
            <a:pPr marL="990600" lvl="1" indent="-533400" eaLnBrk="1" hangingPunct="1"/>
            <a:r>
              <a:rPr lang="en-US" dirty="0">
                <a:latin typeface="Arial" charset="0"/>
                <a:ea typeface="ＭＳ Ｐゴシック" charset="0"/>
              </a:rPr>
              <a:t>Who could have encrypted the email?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Asymmetric/Public Key Encryption</a:t>
            </a:r>
          </a:p>
        </p:txBody>
      </p:sp>
      <p:sp>
        <p:nvSpPr>
          <p:cNvPr id="11266" name="Rectangle 3"/>
          <p:cNvSpPr>
            <a:spLocks noGrp="1" noChangeArrowheads="1"/>
          </p:cNvSpPr>
          <p:nvPr>
            <p:ph type="body" idx="1"/>
          </p:nvPr>
        </p:nvSpPr>
        <p:spPr>
          <a:xfrm>
            <a:off x="76200" y="914400"/>
            <a:ext cx="8991600" cy="5638800"/>
          </a:xfrm>
        </p:spPr>
        <p:txBody>
          <a:bodyPr/>
          <a:lstStyle/>
          <a:p>
            <a:pPr eaLnBrk="1" hangingPunct="1">
              <a:lnSpc>
                <a:spcPct val="90000"/>
              </a:lnSpc>
            </a:pPr>
            <a:r>
              <a:rPr lang="en-US">
                <a:latin typeface="Arial" charset="0"/>
                <a:ea typeface="ＭＳ Ｐゴシック" charset="0"/>
                <a:cs typeface="ＭＳ Ｐゴシック" charset="0"/>
              </a:rPr>
              <a:t>Entity assigned two keys: public and private</a:t>
            </a:r>
          </a:p>
          <a:p>
            <a:pPr eaLnBrk="1" hangingPunct="1">
              <a:lnSpc>
                <a:spcPct val="90000"/>
              </a:lnSpc>
            </a:pPr>
            <a:r>
              <a:rPr lang="en-US">
                <a:latin typeface="Arial" charset="0"/>
                <a:ea typeface="ＭＳ Ｐゴシック" charset="0"/>
                <a:cs typeface="ＭＳ Ｐゴシック" charset="0"/>
              </a:rPr>
              <a:t>Public (P) key (surprise) is widely distributed</a:t>
            </a:r>
          </a:p>
          <a:p>
            <a:pPr eaLnBrk="1" hangingPunct="1">
              <a:lnSpc>
                <a:spcPct val="90000"/>
              </a:lnSpc>
            </a:pPr>
            <a:r>
              <a:rPr lang="en-US">
                <a:latin typeface="Arial" charset="0"/>
                <a:ea typeface="ＭＳ Ｐゴシック" charset="0"/>
                <a:cs typeface="ＭＳ Ｐゴシック" charset="0"/>
              </a:rPr>
              <a:t>Private (S) key is kept as a secret</a:t>
            </a:r>
          </a:p>
          <a:p>
            <a:pPr eaLnBrk="1" hangingPunct="1">
              <a:lnSpc>
                <a:spcPct val="90000"/>
              </a:lnSpc>
            </a:pPr>
            <a:r>
              <a:rPr lang="en-US">
                <a:latin typeface="Arial" charset="0"/>
                <a:ea typeface="ＭＳ Ｐゴシック" charset="0"/>
                <a:cs typeface="ＭＳ Ｐゴシック" charset="0"/>
              </a:rPr>
              <a:t>Encrypt with P (S); decrypt with S (P)</a:t>
            </a:r>
          </a:p>
          <a:p>
            <a:pPr eaLnBrk="1" hangingPunct="1">
              <a:lnSpc>
                <a:spcPct val="90000"/>
              </a:lnSpc>
            </a:pPr>
            <a:r>
              <a:rPr lang="en-US">
                <a:latin typeface="Arial" charset="0"/>
                <a:ea typeface="ＭＳ Ｐゴシック" charset="0"/>
                <a:cs typeface="ＭＳ Ｐゴシック" charset="0"/>
              </a:rPr>
              <a:t>E</a:t>
            </a:r>
            <a:r>
              <a:rPr lang="en-US" baseline="-25000">
                <a:latin typeface="Arial" charset="0"/>
                <a:ea typeface="ＭＳ Ｐゴシック" charset="0"/>
                <a:cs typeface="ＭＳ Ｐゴシック" charset="0"/>
              </a:rPr>
              <a:t>p</a:t>
            </a:r>
            <a:r>
              <a:rPr lang="en-US">
                <a:latin typeface="Arial" charset="0"/>
                <a:ea typeface="ＭＳ Ｐゴシック" charset="0"/>
                <a:cs typeface="ＭＳ Ｐゴシック" charset="0"/>
              </a:rPr>
              <a:t>(E</a:t>
            </a:r>
            <a:r>
              <a:rPr lang="en-US" baseline="-25000">
                <a:latin typeface="Arial" charset="0"/>
                <a:ea typeface="ＭＳ Ｐゴシック" charset="0"/>
                <a:cs typeface="ＭＳ Ｐゴシック" charset="0"/>
              </a:rPr>
              <a:t>s</a:t>
            </a:r>
            <a:r>
              <a:rPr lang="en-US">
                <a:latin typeface="Arial" charset="0"/>
                <a:ea typeface="ＭＳ Ｐゴシック" charset="0"/>
                <a:cs typeface="ＭＳ Ｐゴシック" charset="0"/>
              </a:rPr>
              <a:t>(M)) = M and E</a:t>
            </a:r>
            <a:r>
              <a:rPr lang="en-US" baseline="-25000">
                <a:latin typeface="Arial" charset="0"/>
                <a:ea typeface="ＭＳ Ｐゴシック" charset="0"/>
                <a:cs typeface="ＭＳ Ｐゴシック" charset="0"/>
              </a:rPr>
              <a:t>s</a:t>
            </a:r>
            <a:r>
              <a:rPr lang="en-US">
                <a:latin typeface="Arial" charset="0"/>
                <a:ea typeface="ＭＳ Ｐゴシック" charset="0"/>
                <a:cs typeface="ＭＳ Ｐゴシック" charset="0"/>
              </a:rPr>
              <a:t>(E</a:t>
            </a:r>
            <a:r>
              <a:rPr lang="en-US" baseline="-25000">
                <a:latin typeface="Arial" charset="0"/>
                <a:ea typeface="ＭＳ Ｐゴシック" charset="0"/>
                <a:cs typeface="ＭＳ Ｐゴシック" charset="0"/>
              </a:rPr>
              <a:t>p</a:t>
            </a:r>
            <a:r>
              <a:rPr lang="en-US">
                <a:latin typeface="Arial" charset="0"/>
                <a:ea typeface="ＭＳ Ｐゴシック" charset="0"/>
                <a:cs typeface="ＭＳ Ｐゴシック" charset="0"/>
              </a:rPr>
              <a:t>(M)) = M</a:t>
            </a:r>
          </a:p>
          <a:p>
            <a:pPr eaLnBrk="1" hangingPunct="1">
              <a:lnSpc>
                <a:spcPct val="90000"/>
              </a:lnSpc>
            </a:pPr>
            <a:r>
              <a:rPr lang="en-US">
                <a:latin typeface="Arial" charset="0"/>
                <a:ea typeface="ＭＳ Ｐゴシック" charset="0"/>
                <a:cs typeface="ＭＳ Ｐゴシック" charset="0"/>
              </a:rPr>
              <a:t>RSA</a:t>
            </a:r>
          </a:p>
          <a:p>
            <a:pPr eaLnBrk="1" hangingPunct="1">
              <a:lnSpc>
                <a:spcPct val="90000"/>
              </a:lnSpc>
            </a:pPr>
            <a:r>
              <a:rPr lang="en-US">
                <a:latin typeface="Arial" charset="0"/>
                <a:ea typeface="ＭＳ Ｐゴシック" charset="0"/>
                <a:cs typeface="ＭＳ Ｐゴシック" charset="0"/>
              </a:rPr>
              <a:t>Requirements</a:t>
            </a:r>
          </a:p>
          <a:p>
            <a:pPr lvl="1" eaLnBrk="1" hangingPunct="1">
              <a:lnSpc>
                <a:spcPct val="90000"/>
              </a:lnSpc>
            </a:pPr>
            <a:r>
              <a:rPr lang="en-US">
                <a:latin typeface="Arial" charset="0"/>
                <a:ea typeface="ＭＳ Ｐゴシック" charset="0"/>
              </a:rPr>
              <a:t>Hard to compute private key, even when give public key</a:t>
            </a:r>
          </a:p>
          <a:p>
            <a:pPr lvl="1" eaLnBrk="1" hangingPunct="1">
              <a:lnSpc>
                <a:spcPct val="90000"/>
              </a:lnSpc>
            </a:pPr>
            <a:r>
              <a:rPr lang="en-US">
                <a:latin typeface="Arial" charset="0"/>
                <a:ea typeface="ＭＳ Ｐゴシック" charset="0"/>
              </a:rPr>
              <a:t>Hard to compute plaintext from ciphertext</a:t>
            </a:r>
          </a:p>
          <a:p>
            <a:pPr lvl="1" eaLnBrk="1" hangingPunct="1">
              <a:lnSpc>
                <a:spcPct val="90000"/>
              </a:lnSpc>
            </a:pPr>
            <a:r>
              <a:rPr lang="en-US">
                <a:latin typeface="Arial" charset="0"/>
                <a:ea typeface="ＭＳ Ｐゴシック" charset="0"/>
              </a:rPr>
              <a:t>True even when given plaintext/ciphertext pairs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Using Asymmetric Key Encryption</a:t>
            </a:r>
          </a:p>
        </p:txBody>
      </p:sp>
      <p:sp>
        <p:nvSpPr>
          <p:cNvPr id="12290" name="Rectangle 3"/>
          <p:cNvSpPr>
            <a:spLocks noGrp="1" noChangeArrowheads="1"/>
          </p:cNvSpPr>
          <p:nvPr>
            <p:ph type="body" idx="1"/>
          </p:nvPr>
        </p:nvSpPr>
        <p:spPr>
          <a:xfrm>
            <a:off x="76200" y="914400"/>
            <a:ext cx="9067800" cy="5943600"/>
          </a:xfrm>
        </p:spPr>
        <p:txBody>
          <a:bodyPr/>
          <a:lstStyle/>
          <a:p>
            <a:pPr eaLnBrk="1" hangingPunct="1"/>
            <a:r>
              <a:rPr lang="en-US">
                <a:latin typeface="Arial" charset="0"/>
                <a:ea typeface="ＭＳ Ｐゴシック" charset="0"/>
                <a:cs typeface="ＭＳ Ｐゴシック" charset="0"/>
              </a:rPr>
              <a:t>Bob and Alice</a:t>
            </a:r>
          </a:p>
          <a:p>
            <a:pPr lvl="1" eaLnBrk="1" hangingPunct="1"/>
            <a:r>
              <a:rPr lang="en-US">
                <a:latin typeface="Arial" charset="0"/>
                <a:ea typeface="ＭＳ Ｐゴシック" charset="0"/>
              </a:rPr>
              <a:t>Secret Keys:  SB and SA</a:t>
            </a:r>
          </a:p>
          <a:p>
            <a:pPr lvl="1" eaLnBrk="1" hangingPunct="1"/>
            <a:r>
              <a:rPr lang="en-US">
                <a:latin typeface="Arial" charset="0"/>
                <a:ea typeface="ＭＳ Ｐゴシック" charset="0"/>
              </a:rPr>
              <a:t>Public Keys:  PB and PA</a:t>
            </a:r>
          </a:p>
          <a:p>
            <a:pPr eaLnBrk="1" hangingPunct="1"/>
            <a:r>
              <a:rPr lang="en-US">
                <a:latin typeface="Arial" charset="0"/>
                <a:ea typeface="ＭＳ Ｐゴシック" charset="0"/>
                <a:cs typeface="ＭＳ Ｐゴシック" charset="0"/>
              </a:rPr>
              <a:t>Privacy – Encrypt w/ receiver public key</a:t>
            </a:r>
          </a:p>
          <a:p>
            <a:pPr lvl="1" eaLnBrk="1" hangingPunct="1"/>
            <a:r>
              <a:rPr lang="en-US">
                <a:latin typeface="Arial" charset="0"/>
                <a:ea typeface="ＭＳ Ｐゴシック" charset="0"/>
              </a:rPr>
              <a:t>E</a:t>
            </a:r>
            <a:r>
              <a:rPr lang="en-US" baseline="-25000">
                <a:latin typeface="Arial" charset="0"/>
                <a:ea typeface="ＭＳ Ｐゴシック" charset="0"/>
              </a:rPr>
              <a:t>PA</a:t>
            </a:r>
            <a:r>
              <a:rPr lang="en-US">
                <a:latin typeface="Arial" charset="0"/>
                <a:ea typeface="ＭＳ Ｐゴシック" charset="0"/>
              </a:rPr>
              <a:t>(M) – Only Alice knows SA so…</a:t>
            </a:r>
          </a:p>
          <a:p>
            <a:pPr eaLnBrk="1" hangingPunct="1"/>
            <a:r>
              <a:rPr lang="en-US">
                <a:latin typeface="Arial" charset="0"/>
                <a:ea typeface="ＭＳ Ｐゴシック" charset="0"/>
                <a:cs typeface="ＭＳ Ｐゴシック" charset="0"/>
              </a:rPr>
              <a:t>Authentication – Encrypt w/ sender private key</a:t>
            </a:r>
          </a:p>
          <a:p>
            <a:pPr lvl="1" eaLnBrk="1" hangingPunct="1"/>
            <a:r>
              <a:rPr lang="en-US">
                <a:latin typeface="Arial" charset="0"/>
                <a:ea typeface="ＭＳ Ｐゴシック" charset="0"/>
              </a:rPr>
              <a:t>E</a:t>
            </a:r>
            <a:r>
              <a:rPr lang="en-US" baseline="-25000">
                <a:latin typeface="Arial" charset="0"/>
                <a:ea typeface="ＭＳ Ｐゴシック" charset="0"/>
              </a:rPr>
              <a:t>SB</a:t>
            </a:r>
            <a:r>
              <a:rPr lang="en-US">
                <a:latin typeface="Arial" charset="0"/>
                <a:ea typeface="ＭＳ Ｐゴシック" charset="0"/>
              </a:rPr>
              <a:t>(M) – Only Bob knows SB so…</a:t>
            </a:r>
          </a:p>
          <a:p>
            <a:pPr lvl="1" eaLnBrk="1" hangingPunct="1"/>
            <a:r>
              <a:rPr lang="en-US">
                <a:latin typeface="Arial" charset="0"/>
                <a:ea typeface="ＭＳ Ｐゴシック" charset="0"/>
              </a:rPr>
              <a:t>Also provides non-repudiation (only Bob knows…)</a:t>
            </a:r>
          </a:p>
          <a:p>
            <a:pPr lvl="1" eaLnBrk="1" hangingPunct="1"/>
            <a:r>
              <a:rPr lang="ja-JP" altLang="en-US">
                <a:latin typeface="Arial" charset="0"/>
                <a:ea typeface="ＭＳ Ｐゴシック" charset="0"/>
              </a:rPr>
              <a:t>“</a:t>
            </a:r>
            <a:r>
              <a:rPr lang="en-US" altLang="ja-JP">
                <a:latin typeface="Arial" charset="0"/>
                <a:ea typeface="ＭＳ Ｐゴシック" charset="0"/>
              </a:rPr>
              <a:t>Digital Signature</a:t>
            </a:r>
            <a:r>
              <a:rPr lang="ja-JP" altLang="en-US">
                <a:latin typeface="Arial" charset="0"/>
                <a:ea typeface="ＭＳ Ｐゴシック" charset="0"/>
              </a:rPr>
              <a:t>”</a:t>
            </a:r>
            <a:endParaRPr lang="en-US" altLang="ja-JP">
              <a:latin typeface="Arial" charset="0"/>
              <a:ea typeface="ＭＳ Ｐゴシック" charset="0"/>
            </a:endParaRPr>
          </a:p>
          <a:p>
            <a:pPr eaLnBrk="1" hangingPunct="1"/>
            <a:r>
              <a:rPr lang="en-US">
                <a:latin typeface="Arial" charset="0"/>
                <a:ea typeface="ＭＳ Ｐゴシック" charset="0"/>
                <a:cs typeface="ＭＳ Ｐゴシック" charset="0"/>
              </a:rPr>
              <a:t>Privacy and Authentication</a:t>
            </a:r>
          </a:p>
          <a:p>
            <a:pPr lvl="1" eaLnBrk="1" hangingPunct="1"/>
            <a:r>
              <a:rPr lang="en-US">
                <a:latin typeface="Arial" charset="0"/>
                <a:ea typeface="ＭＳ Ｐゴシック" charset="0"/>
              </a:rPr>
              <a:t>E</a:t>
            </a:r>
            <a:r>
              <a:rPr lang="en-US" baseline="-25000">
                <a:latin typeface="Arial" charset="0"/>
                <a:ea typeface="ＭＳ Ｐゴシック" charset="0"/>
              </a:rPr>
              <a:t>SB</a:t>
            </a:r>
            <a:r>
              <a:rPr lang="en-US">
                <a:latin typeface="Arial" charset="0"/>
                <a:ea typeface="ＭＳ Ｐゴシック" charset="0"/>
              </a:rPr>
              <a:t>(E</a:t>
            </a:r>
            <a:r>
              <a:rPr lang="en-US" baseline="-25000">
                <a:latin typeface="Arial" charset="0"/>
                <a:ea typeface="ＭＳ Ｐゴシック" charset="0"/>
              </a:rPr>
              <a:t>PA</a:t>
            </a:r>
            <a:r>
              <a:rPr lang="en-US">
                <a:latin typeface="Arial" charset="0"/>
                <a:ea typeface="ＭＳ Ｐゴシック" charset="0"/>
              </a:rPr>
              <a:t>(M))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16923</TotalTime>
  <Words>2392</Words>
  <Application>Microsoft Office PowerPoint</Application>
  <PresentationFormat>On-screen Show (4:3)</PresentationFormat>
  <Paragraphs>409</Paragraphs>
  <Slides>41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ＭＳ Ｐゴシック</vt:lpstr>
      <vt:lpstr>Arial</vt:lpstr>
      <vt:lpstr>Courier New</vt:lpstr>
      <vt:lpstr>Default Design</vt:lpstr>
      <vt:lpstr>Image</vt:lpstr>
      <vt:lpstr>Security</vt:lpstr>
      <vt:lpstr>Security Services</vt:lpstr>
      <vt:lpstr>Points of Compromise</vt:lpstr>
      <vt:lpstr>Cryptography:  Security Primitive</vt:lpstr>
      <vt:lpstr>Symmetric/Secret Key Encryption</vt:lpstr>
      <vt:lpstr>Steganography</vt:lpstr>
      <vt:lpstr>Symmetric Key Problems</vt:lpstr>
      <vt:lpstr>Asymmetric/Public Key Encryption</vt:lpstr>
      <vt:lpstr>Using Asymmetric Key Encryption</vt:lpstr>
      <vt:lpstr>Slow:  Asymmetric Encryption at Play</vt:lpstr>
      <vt:lpstr>One-Way Hash Functions</vt:lpstr>
      <vt:lpstr>Key Distribution</vt:lpstr>
      <vt:lpstr>Attacks</vt:lpstr>
      <vt:lpstr>Attacks</vt:lpstr>
      <vt:lpstr>Buffer Overflow Attack</vt:lpstr>
      <vt:lpstr>Heartbleed Attack</vt:lpstr>
      <vt:lpstr>Heartbleed (Actual) Code</vt:lpstr>
      <vt:lpstr>PowerPoint Presentation</vt:lpstr>
      <vt:lpstr>Format String Attack</vt:lpstr>
      <vt:lpstr>Code Injection Attack</vt:lpstr>
      <vt:lpstr>Privilege Escalation Attack</vt:lpstr>
      <vt:lpstr>Malware</vt:lpstr>
      <vt:lpstr>Malware to Myware</vt:lpstr>
      <vt:lpstr>Virus</vt:lpstr>
      <vt:lpstr>Malware</vt:lpstr>
      <vt:lpstr>Defense Mechanisms</vt:lpstr>
      <vt:lpstr>Defense Mechanisms</vt:lpstr>
      <vt:lpstr>Antivirus</vt:lpstr>
      <vt:lpstr>Intrusion Detection</vt:lpstr>
      <vt:lpstr>System Security</vt:lpstr>
      <vt:lpstr>User Authentication</vt:lpstr>
      <vt:lpstr>Passwords</vt:lpstr>
      <vt:lpstr>Password Securificationismiology</vt:lpstr>
      <vt:lpstr>Authorization</vt:lpstr>
      <vt:lpstr>UNIX</vt:lpstr>
      <vt:lpstr>Access Matrix</vt:lpstr>
      <vt:lpstr>Access Control Lists (ACL)</vt:lpstr>
      <vt:lpstr>ACLs and Groups</vt:lpstr>
      <vt:lpstr>Capabilities</vt:lpstr>
      <vt:lpstr>Lock-Key</vt:lpstr>
      <vt:lpstr>Comparison</vt:lpstr>
    </vt:vector>
  </TitlesOfParts>
  <Company>Baylor University ECS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donahoo</dc:creator>
  <cp:lastModifiedBy>Matthew Fendt</cp:lastModifiedBy>
  <cp:revision>351</cp:revision>
  <cp:lastPrinted>2009-11-30T13:43:04Z</cp:lastPrinted>
  <dcterms:created xsi:type="dcterms:W3CDTF">2009-11-30T13:31:46Z</dcterms:created>
  <dcterms:modified xsi:type="dcterms:W3CDTF">2015-03-25T16:59:30Z</dcterms:modified>
</cp:coreProperties>
</file>