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8" r:id="rId16"/>
    <p:sldId id="276" r:id="rId17"/>
    <p:sldId id="277" r:id="rId18"/>
    <p:sldId id="274" r:id="rId19"/>
    <p:sldId id="267" r:id="rId20"/>
    <p:sldId id="27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9" autoAdjust="0"/>
  </p:normalViewPr>
  <p:slideViewPr>
    <p:cSldViewPr>
      <p:cViewPr varScale="1">
        <p:scale>
          <a:sx n="118" d="100"/>
          <a:sy n="118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F39A8-7110-9446-BF17-F72384A1F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A3087-A8A9-474A-A7FF-9958FE730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Virtual Machines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Paravirtualization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 Trapping and emulation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Idea</a:t>
            </a:r>
            <a:r>
              <a:rPr lang="en-US" dirty="0"/>
              <a:t>:  </a:t>
            </a:r>
            <a:r>
              <a:rPr lang="en-US" dirty="0" smtClean="0"/>
              <a:t>Modify VM by replacing </a:t>
            </a:r>
            <a:r>
              <a:rPr lang="en-US" dirty="0"/>
              <a:t>sensitive instructions in OS with calls to hypervisor</a:t>
            </a:r>
          </a:p>
          <a:p>
            <a:r>
              <a:rPr lang="en-US" dirty="0" smtClean="0"/>
              <a:t>More efficient use of resources and smaller virtualization layer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Hardware-Assisted Virtualization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Intel’s VT-x and AMD’s AMD-V allow guest OS to run in a mode with the highest privileges</a:t>
            </a:r>
          </a:p>
          <a:p>
            <a:r>
              <a:rPr lang="en-US" dirty="0"/>
              <a:t>Sensitive calls are automatically trapped to hypervisor (no binary translation or </a:t>
            </a:r>
            <a:r>
              <a:rPr lang="en-US" dirty="0" err="1"/>
              <a:t>paravirtualization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no modifications to guest VM like </a:t>
            </a:r>
            <a:r>
              <a:rPr lang="en-US" dirty="0" err="1" smtClean="0"/>
              <a:t>paravirtualization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Very slow, high overhead</a:t>
            </a:r>
          </a:p>
          <a:p>
            <a:pPr lvl="1"/>
            <a:r>
              <a:rPr lang="en-US" dirty="0" smtClean="0"/>
              <a:t>Explicit CPU support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Hypervisor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Hypervisor sounds valuable but…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hypervisor is free</a:t>
            </a:r>
          </a:p>
          <a:p>
            <a:pPr lvl="1"/>
            <a:r>
              <a:rPr lang="en-US" dirty="0"/>
              <a:t>New servers boot ESX </a:t>
            </a:r>
            <a:r>
              <a:rPr lang="en-US" dirty="0" smtClean="0"/>
              <a:t>(a hypervisor) from </a:t>
            </a:r>
            <a:r>
              <a:rPr lang="en-US" dirty="0"/>
              <a:t>ROM</a:t>
            </a:r>
          </a:p>
          <a:p>
            <a:r>
              <a:rPr lang="en-US" dirty="0"/>
              <a:t>Management software costs $ (LOTS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Control management of configuration, starting and monitoring of guests…</a:t>
            </a:r>
            <a:endParaRPr lang="en-US" dirty="0"/>
          </a:p>
          <a:p>
            <a:r>
              <a:rPr lang="en-US" dirty="0"/>
              <a:t>Free End User Options</a:t>
            </a:r>
          </a:p>
          <a:p>
            <a:pPr lvl="1"/>
            <a:r>
              <a:rPr lang="en-US" dirty="0"/>
              <a:t>VMWare:  Free player with appliances</a:t>
            </a:r>
          </a:p>
          <a:p>
            <a:pPr lvl="1"/>
            <a:r>
              <a:rPr lang="en-US" dirty="0"/>
              <a:t>Virtual Box:  Free on major OSs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Virtualization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/>
              <a:t>Consider OS that maps virtual pages 2, 5, 7 to physical pages 92, 75, and 83, respectively</a:t>
            </a:r>
          </a:p>
          <a:p>
            <a:r>
              <a:rPr lang="en-US"/>
              <a:t>Other OSs may also see those pages as free</a:t>
            </a:r>
          </a:p>
          <a:p>
            <a:r>
              <a:rPr lang="en-US"/>
              <a:t>Use </a:t>
            </a:r>
            <a:r>
              <a:rPr lang="en-US" i="1"/>
              <a:t>shadow page table</a:t>
            </a:r>
            <a:r>
              <a:rPr lang="en-US"/>
              <a:t> to map virtual pages used by VM to virtual pages assigned to the hypervisor, which maps to physical pages</a:t>
            </a:r>
          </a:p>
          <a:p>
            <a:endParaRPr lang="en-US"/>
          </a:p>
        </p:txBody>
      </p:sp>
      <p:pic>
        <p:nvPicPr>
          <p:cNvPr id="65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91000"/>
            <a:ext cx="6400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3352800" y="6172200"/>
            <a:ext cx="333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VMWare Memory Virtualization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Virtualization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install, OS scans to determine</a:t>
            </a:r>
          </a:p>
          <a:p>
            <a:pPr lvl="1"/>
            <a:r>
              <a:rPr lang="en-US" dirty="0"/>
              <a:t>Hardware it manages</a:t>
            </a:r>
          </a:p>
          <a:p>
            <a:pPr lvl="1"/>
            <a:r>
              <a:rPr lang="en-US" dirty="0"/>
              <a:t>Specific drivers to install</a:t>
            </a:r>
          </a:p>
          <a:p>
            <a:r>
              <a:rPr lang="en-US" dirty="0"/>
              <a:t>What should the hypervisor tell it?</a:t>
            </a:r>
          </a:p>
          <a:p>
            <a:pPr lvl="1"/>
            <a:r>
              <a:rPr lang="en-US" dirty="0"/>
              <a:t>It doesn’t own the actual hardware</a:t>
            </a:r>
          </a:p>
          <a:p>
            <a:pPr lvl="1"/>
            <a:r>
              <a:rPr lang="en-US" dirty="0"/>
              <a:t>We may want to change the I/O hardware</a:t>
            </a:r>
          </a:p>
          <a:p>
            <a:r>
              <a:rPr lang="en-US" dirty="0"/>
              <a:t>Can present virtualized I/O hardware</a:t>
            </a:r>
          </a:p>
          <a:p>
            <a:r>
              <a:rPr lang="en-US" dirty="0" smtClean="0"/>
              <a:t>Direct memory access writes </a:t>
            </a:r>
            <a:r>
              <a:rPr lang="en-US" dirty="0"/>
              <a:t>to absolute address</a:t>
            </a:r>
          </a:p>
          <a:p>
            <a:pPr lvl="1"/>
            <a:r>
              <a:rPr lang="en-US" dirty="0"/>
              <a:t>Address OS gives is now virtual address</a:t>
            </a:r>
          </a:p>
          <a:p>
            <a:pPr lvl="1"/>
            <a:r>
              <a:rPr lang="en-US" dirty="0"/>
              <a:t>Hypervisor must intercept and translate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VM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638800"/>
          </a:xfrm>
        </p:spPr>
        <p:txBody>
          <a:bodyPr/>
          <a:lstStyle/>
          <a:p>
            <a:r>
              <a:rPr lang="en-US"/>
              <a:t>VM is just a set of files containing image of disk, settings, etc.</a:t>
            </a:r>
          </a:p>
          <a:p>
            <a:r>
              <a:rPr lang="en-US"/>
              <a:t>Clone</a:t>
            </a:r>
          </a:p>
          <a:p>
            <a:pPr lvl="1"/>
            <a:r>
              <a:rPr lang="en-US"/>
              <a:t>A copy of the VM</a:t>
            </a:r>
          </a:p>
          <a:p>
            <a:pPr lvl="1"/>
            <a:r>
              <a:rPr lang="en-US"/>
              <a:t>Enables you to experiment with copies</a:t>
            </a:r>
          </a:p>
          <a:p>
            <a:r>
              <a:rPr lang="en-US"/>
              <a:t>Snapshot</a:t>
            </a:r>
          </a:p>
          <a:p>
            <a:pPr lvl="1"/>
            <a:r>
              <a:rPr lang="en-US"/>
              <a:t>Captures the execution state</a:t>
            </a:r>
          </a:p>
          <a:p>
            <a:pPr lvl="1"/>
            <a:r>
              <a:rPr lang="en-US"/>
              <a:t>Can rollback to previous states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Server Farms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5410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Clean separation between host and hardware</a:t>
            </a:r>
          </a:p>
          <a:p>
            <a:pPr>
              <a:lnSpc>
                <a:spcPct val="90000"/>
              </a:lnSpc>
            </a:pPr>
            <a:r>
              <a:rPr lang="en-US" sz="2400"/>
              <a:t>Map N VMs on M physical servers</a:t>
            </a:r>
          </a:p>
          <a:p>
            <a:pPr>
              <a:lnSpc>
                <a:spcPct val="90000"/>
              </a:lnSpc>
            </a:pPr>
            <a:r>
              <a:rPr lang="en-US" sz="2400"/>
              <a:t>Customization – Give VM as many virtualized CPUs, bytes of RAM and disk, etc. as needed</a:t>
            </a:r>
          </a:p>
          <a:p>
            <a:pPr>
              <a:lnSpc>
                <a:spcPct val="90000"/>
              </a:lnSpc>
            </a:pPr>
            <a:r>
              <a:rPr lang="en-US" sz="2400"/>
              <a:t>Pooling – Unused resources available to all (i.e., guest OS “sees” 1TB drive but only 150GBs actually used)</a:t>
            </a:r>
          </a:p>
          <a:p>
            <a:pPr>
              <a:lnSpc>
                <a:spcPct val="90000"/>
              </a:lnSpc>
            </a:pPr>
            <a:r>
              <a:rPr lang="en-US" sz="2400"/>
              <a:t>Load balancing - Move VMs based on resources</a:t>
            </a:r>
          </a:p>
          <a:p>
            <a:pPr>
              <a:lnSpc>
                <a:spcPct val="90000"/>
              </a:lnSpc>
            </a:pPr>
            <a:r>
              <a:rPr lang="en-US" sz="2400"/>
              <a:t>Natural scaling - Add physical servers as needed</a:t>
            </a:r>
          </a:p>
        </p:txBody>
      </p:sp>
      <p:graphicFrame>
        <p:nvGraphicFramePr>
          <p:cNvPr id="6656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3600" y="1219200"/>
          <a:ext cx="2335213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9" name="Image" r:id="rId3" imgW="2334575" imgH="2060278" progId="Photoshop.Image.10">
                  <p:embed/>
                </p:oleObj>
              </mc:Choice>
              <mc:Fallback>
                <p:oleObj name="Image" r:id="rId3" imgW="2334575" imgH="2060278" progId="Photoshop.Image.10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2335213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1200" y="3810000"/>
          <a:ext cx="3132138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0" name="Image" r:id="rId5" imgW="4041314" imgH="2870979" progId="Photoshop.Image.10">
                  <p:embed/>
                </p:oleObj>
              </mc:Choice>
              <mc:Fallback>
                <p:oleObj name="Image" r:id="rId5" imgW="4041314" imgH="2870979" progId="Photoshop.Image.10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3132138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Server Farms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5791200" cy="5943600"/>
          </a:xfrm>
        </p:spPr>
        <p:txBody>
          <a:bodyPr/>
          <a:lstStyle/>
          <a:p>
            <a:r>
              <a:rPr lang="en-US" sz="2400"/>
              <a:t>Maintenance - Move VMs to service hardware</a:t>
            </a:r>
          </a:p>
          <a:p>
            <a:r>
              <a:rPr lang="en-US" sz="2400"/>
              <a:t>Upgrade path – Add new servers and decommission old servers transparently (handles heterogeneous hardware)</a:t>
            </a:r>
          </a:p>
          <a:p>
            <a:r>
              <a:rPr lang="en-US" sz="2400"/>
              <a:t>Software testing - Create VM customized to match customers install</a:t>
            </a:r>
          </a:p>
          <a:p>
            <a:r>
              <a:rPr lang="en-US" sz="2400"/>
              <a:t>Backup – Take snapshot and move to backup proxy server where consistent backup performed</a:t>
            </a:r>
          </a:p>
          <a:p>
            <a:r>
              <a:rPr lang="en-US" sz="2400"/>
              <a:t>Physical-to-Virtual – Applications exists that will virtualize existing physical machines</a:t>
            </a:r>
          </a:p>
        </p:txBody>
      </p:sp>
      <p:graphicFrame>
        <p:nvGraphicFramePr>
          <p:cNvPr id="66970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2200" y="1143000"/>
          <a:ext cx="286702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35" name="Image" r:id="rId3" imgW="3029462" imgH="2331725" progId="Photoshop.Image.10">
                  <p:embed/>
                </p:oleObj>
              </mc:Choice>
              <mc:Fallback>
                <p:oleObj name="Image" r:id="rId3" imgW="3029462" imgH="2331725" progId="Photoshop.Image.10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43000"/>
                        <a:ext cx="2867025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72200" y="4038600"/>
          <a:ext cx="286067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36" name="Image" r:id="rId5" imgW="3166610" imgH="1904681" progId="Photoshop.Image.10">
                  <p:embed/>
                </p:oleObj>
              </mc:Choice>
              <mc:Fallback>
                <p:oleObj name="Image" r:id="rId5" imgW="3166610" imgH="1904681" progId="Photoshop.Image.10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38600"/>
                        <a:ext cx="286067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Disaster Recovery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867400"/>
          </a:xfrm>
        </p:spPr>
        <p:txBody>
          <a:bodyPr/>
          <a:lstStyle/>
          <a:p>
            <a:r>
              <a:rPr lang="en-US"/>
              <a:t>Traditional</a:t>
            </a:r>
          </a:p>
          <a:p>
            <a:pPr lvl="1"/>
            <a:r>
              <a:rPr lang="en-US"/>
              <a:t>Maintain replicated hardware, OS, and applications on separate machines (local for hardware failure and remote for disaster)</a:t>
            </a:r>
          </a:p>
          <a:p>
            <a:pPr lvl="1"/>
            <a:r>
              <a:rPr lang="en-US"/>
              <a:t>Must double (or more) hardware and maintain synchronization of OS (patches) and application</a:t>
            </a:r>
          </a:p>
          <a:p>
            <a:r>
              <a:rPr lang="en-US"/>
              <a:t>Virtualization</a:t>
            </a:r>
          </a:p>
          <a:p>
            <a:pPr lvl="1"/>
            <a:r>
              <a:rPr lang="en-US"/>
              <a:t>Virtualized machine, including hardware configuration, OS, and applications, contained in a few files</a:t>
            </a:r>
          </a:p>
          <a:p>
            <a:pPr lvl="1"/>
            <a:r>
              <a:rPr lang="en-US"/>
              <a:t>Rebuild is simply installing copies of VMs</a:t>
            </a:r>
          </a:p>
          <a:p>
            <a:pPr lvl="1"/>
            <a:r>
              <a:rPr lang="en-US"/>
              <a:t>Hardware does not have to perfectly match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Computing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Expertise and expense of building and maintaining server farm is high</a:t>
            </a:r>
          </a:p>
          <a:p>
            <a:r>
              <a:rPr lang="en-US"/>
              <a:t>Solution:  Outsource</a:t>
            </a:r>
          </a:p>
          <a:p>
            <a:r>
              <a:rPr lang="en-US"/>
              <a:t>Amazon Elastic Compute Cloud (EC2)</a:t>
            </a:r>
          </a:p>
          <a:p>
            <a:pPr lvl="1"/>
            <a:r>
              <a:rPr lang="en-US"/>
              <a:t>Build and upload Amazon Machine Image (AMI)</a:t>
            </a:r>
          </a:p>
          <a:p>
            <a:pPr lvl="1"/>
            <a:r>
              <a:rPr lang="en-US"/>
              <a:t>Operate as many image instances as you wish</a:t>
            </a:r>
          </a:p>
          <a:p>
            <a:pPr lvl="1"/>
            <a:r>
              <a:rPr lang="en-US"/>
              <a:t>Pay by the hour/byte transfer/etc.</a:t>
            </a:r>
          </a:p>
          <a:p>
            <a:r>
              <a:rPr lang="en-US"/>
              <a:t>Question:  Where is your Gmail?</a:t>
            </a:r>
          </a:p>
          <a:p>
            <a:r>
              <a:rPr lang="en-US"/>
              <a:t>Answer:  Who cares?  (or maybe you do)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Virtualization:  The Next Logical Step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/>
              <a:t>We’ve virtualized many resources</a:t>
            </a:r>
          </a:p>
          <a:p>
            <a:pPr lvl="1"/>
            <a:r>
              <a:rPr lang="en-US"/>
              <a:t>CPU:  CPU scheduling - Process executes as if the only one</a:t>
            </a:r>
          </a:p>
          <a:p>
            <a:pPr lvl="1"/>
            <a:r>
              <a:rPr lang="en-US"/>
              <a:t>Memory:  Logical address space – Process views all of memory (even beyond total physical memory) as its own</a:t>
            </a:r>
          </a:p>
          <a:p>
            <a:pPr lvl="1"/>
            <a:r>
              <a:rPr lang="en-US"/>
              <a:t>Disk:  Files and directories – Process treats file system as its own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VMs and Personal Computing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machines on personal computers</a:t>
            </a:r>
          </a:p>
          <a:p>
            <a:pPr lvl="1"/>
            <a:r>
              <a:rPr lang="en-US"/>
              <a:t>Isolation </a:t>
            </a:r>
            <a:endParaRPr lang="en-US" smtClean="0"/>
          </a:p>
          <a:p>
            <a:pPr lvl="1"/>
            <a:r>
              <a:rPr lang="en-US" smtClean="0"/>
              <a:t>Restoration </a:t>
            </a:r>
            <a:r>
              <a:rPr lang="en-US" dirty="0"/>
              <a:t>(Image is just a file)</a:t>
            </a:r>
          </a:p>
          <a:p>
            <a:pPr lvl="1"/>
            <a:r>
              <a:rPr lang="en-US" dirty="0"/>
              <a:t>Standard image</a:t>
            </a:r>
          </a:p>
          <a:p>
            <a:pPr lvl="1"/>
            <a:r>
              <a:rPr lang="en-US" dirty="0"/>
              <a:t>Tuned application environments (</a:t>
            </a:r>
            <a:r>
              <a:rPr lang="en-US" dirty="0" err="1"/>
              <a:t>ThinApps</a:t>
            </a:r>
            <a:r>
              <a:rPr lang="en-US" dirty="0"/>
              <a:t>)</a:t>
            </a:r>
          </a:p>
          <a:p>
            <a:r>
              <a:rPr lang="en-US" dirty="0"/>
              <a:t>Remote virtual machines AS personal computers</a:t>
            </a:r>
          </a:p>
          <a:p>
            <a:pPr lvl="1">
              <a:buFontTx/>
              <a:buNone/>
            </a:pPr>
            <a:r>
              <a:rPr lang="en-US" dirty="0"/>
              <a:t>Resource rich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Virtualization:  The Next Logical Step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/>
              <a:t>Let’s virtualize entire host</a:t>
            </a:r>
          </a:p>
          <a:p>
            <a:pPr lvl="1"/>
            <a:r>
              <a:rPr lang="en-US"/>
              <a:t>Run virtual machine on physical machine</a:t>
            </a:r>
          </a:p>
          <a:p>
            <a:pPr lvl="1"/>
            <a:r>
              <a:rPr lang="en-US"/>
              <a:t>Operating system of guest can be completely unaware that it is running on virtualized hardware</a:t>
            </a:r>
          </a:p>
        </p:txBody>
      </p:sp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838200" y="5400675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673798" name="Text Box 6"/>
          <p:cNvSpPr txBox="1">
            <a:spLocks noChangeArrowheads="1"/>
          </p:cNvSpPr>
          <p:nvPr/>
        </p:nvSpPr>
        <p:spPr bwMode="auto">
          <a:xfrm>
            <a:off x="838200" y="5029200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673799" name="Text Box 7"/>
          <p:cNvSpPr txBox="1">
            <a:spLocks noChangeArrowheads="1"/>
          </p:cNvSpPr>
          <p:nvPr/>
        </p:nvSpPr>
        <p:spPr bwMode="auto">
          <a:xfrm>
            <a:off x="3810000" y="5400675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673800" name="Text Box 8"/>
          <p:cNvSpPr txBox="1">
            <a:spLocks noChangeArrowheads="1"/>
          </p:cNvSpPr>
          <p:nvPr/>
        </p:nvSpPr>
        <p:spPr bwMode="auto">
          <a:xfrm>
            <a:off x="3810000" y="5029200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673801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673802" name="Text Box 10"/>
          <p:cNvSpPr txBox="1">
            <a:spLocks noChangeArrowheads="1"/>
          </p:cNvSpPr>
          <p:nvPr/>
        </p:nvSpPr>
        <p:spPr bwMode="auto">
          <a:xfrm>
            <a:off x="3810000" y="4267200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673803" name="Text Box 11"/>
          <p:cNvSpPr txBox="1">
            <a:spLocks noChangeArrowheads="1"/>
          </p:cNvSpPr>
          <p:nvPr/>
        </p:nvSpPr>
        <p:spPr bwMode="auto">
          <a:xfrm>
            <a:off x="6629400" y="5400675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673804" name="Text Box 12"/>
          <p:cNvSpPr txBox="1">
            <a:spLocks noChangeArrowheads="1"/>
          </p:cNvSpPr>
          <p:nvPr/>
        </p:nvSpPr>
        <p:spPr bwMode="auto">
          <a:xfrm>
            <a:off x="6629400" y="5029200"/>
            <a:ext cx="2225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Virtualization Kernel</a:t>
            </a:r>
          </a:p>
        </p:txBody>
      </p:sp>
      <p:sp>
        <p:nvSpPr>
          <p:cNvPr id="673807" name="Text Box 15"/>
          <p:cNvSpPr txBox="1">
            <a:spLocks noChangeArrowheads="1"/>
          </p:cNvSpPr>
          <p:nvPr/>
        </p:nvSpPr>
        <p:spPr bwMode="auto">
          <a:xfrm>
            <a:off x="4953000" y="4267200"/>
            <a:ext cx="1076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673808" name="Text Box 16"/>
          <p:cNvSpPr txBox="1">
            <a:spLocks noChangeArrowheads="1"/>
          </p:cNvSpPr>
          <p:nvPr/>
        </p:nvSpPr>
        <p:spPr bwMode="auto">
          <a:xfrm>
            <a:off x="6629400" y="4648200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673809" name="Text Box 17"/>
          <p:cNvSpPr txBox="1">
            <a:spLocks noChangeArrowheads="1"/>
          </p:cNvSpPr>
          <p:nvPr/>
        </p:nvSpPr>
        <p:spPr bwMode="auto">
          <a:xfrm>
            <a:off x="7772400" y="4648200"/>
            <a:ext cx="1076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Virtualize?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791200"/>
          </a:xfrm>
        </p:spPr>
        <p:txBody>
          <a:bodyPr/>
          <a:lstStyle/>
          <a:p>
            <a:r>
              <a:rPr lang="en-US" sz="2800" dirty="0" smtClean="0"/>
              <a:t>Suspend/ snapshot VM</a:t>
            </a:r>
            <a:endParaRPr lang="en-US" sz="2800" dirty="0"/>
          </a:p>
          <a:p>
            <a:r>
              <a:rPr lang="en-US" sz="2800" dirty="0"/>
              <a:t>Different groups want different </a:t>
            </a:r>
            <a:r>
              <a:rPr lang="en-US" sz="2800" dirty="0" smtClean="0"/>
              <a:t>services (different VMs)</a:t>
            </a:r>
            <a:endParaRPr lang="en-US" sz="2800" dirty="0"/>
          </a:p>
          <a:p>
            <a:r>
              <a:rPr lang="en-US" sz="2800" dirty="0"/>
              <a:t>All services on a single machine</a:t>
            </a:r>
          </a:p>
          <a:p>
            <a:pPr lvl="1"/>
            <a:r>
              <a:rPr lang="en-US" sz="2400" dirty="0"/>
              <a:t>One service goes rogue and cripples machine</a:t>
            </a:r>
          </a:p>
          <a:p>
            <a:r>
              <a:rPr lang="en-US" sz="2800" dirty="0" smtClean="0"/>
              <a:t>Service </a:t>
            </a:r>
            <a:r>
              <a:rPr lang="en-US" sz="2800" dirty="0"/>
              <a:t>virtualization </a:t>
            </a:r>
            <a:r>
              <a:rPr lang="en-US" sz="2800" dirty="0" smtClean="0"/>
              <a:t>(one machine hosting different services)</a:t>
            </a:r>
            <a:endParaRPr lang="en-US" sz="2800" dirty="0"/>
          </a:p>
          <a:p>
            <a:pPr lvl="1"/>
            <a:r>
              <a:rPr lang="en-US" sz="2400" dirty="0"/>
              <a:t>Single web server differentiates virtual hosting using IP address or name</a:t>
            </a:r>
          </a:p>
          <a:p>
            <a:pPr lvl="1"/>
            <a:r>
              <a:rPr lang="en-US" sz="2400" dirty="0"/>
              <a:t>Problem</a:t>
            </a:r>
          </a:p>
          <a:p>
            <a:pPr lvl="2"/>
            <a:r>
              <a:rPr lang="en-US" sz="2000" dirty="0"/>
              <a:t>One group wants new scripting extension</a:t>
            </a:r>
          </a:p>
          <a:p>
            <a:pPr lvl="2"/>
            <a:r>
              <a:rPr lang="en-US" sz="2000" dirty="0"/>
              <a:t>One group wants PHP 4, another PHP 5</a:t>
            </a:r>
          </a:p>
          <a:p>
            <a:pPr lvl="1"/>
            <a:r>
              <a:rPr lang="en-US" sz="2400" dirty="0"/>
              <a:t>We need isolation and individualization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Virtualize?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Physical machine per-service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Isolation? 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Difficult to match server capability (now and in the future) to hardware.  In recent survey, only 6% of data center server capability</a:t>
            </a:r>
            <a:r>
              <a:rPr lang="en-US" dirty="0" smtClean="0"/>
              <a:t> used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Little flexibility if estimated capabilities wrong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Wasted space, energy, maintenance, $$$</a:t>
            </a:r>
          </a:p>
          <a:p>
            <a:pPr>
              <a:lnSpc>
                <a:spcPct val="90000"/>
              </a:lnSpc>
            </a:pPr>
            <a:r>
              <a:rPr lang="en-US" dirty="0"/>
              <a:t>Test software on every variation (e.g., pre/post SP3) of every OS</a:t>
            </a:r>
          </a:p>
          <a:p>
            <a:pPr>
              <a:lnSpc>
                <a:spcPct val="90000"/>
              </a:lnSpc>
            </a:pPr>
            <a:r>
              <a:rPr lang="en-US" dirty="0"/>
              <a:t>Support legacy systems for history, accountability, curmudgeon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Developer needs access to supported </a:t>
            </a:r>
            <a:r>
              <a:rPr lang="en-US" dirty="0" err="1"/>
              <a:t>OSs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Virtualized Machine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923925"/>
            <a:ext cx="8829675" cy="5934075"/>
          </a:xfrm>
        </p:spPr>
        <p:txBody>
          <a:bodyPr/>
          <a:lstStyle/>
          <a:p>
            <a:r>
              <a:rPr lang="en-US"/>
              <a:t>Run one or more hosts on a physical machine</a:t>
            </a:r>
          </a:p>
          <a:p>
            <a:r>
              <a:rPr lang="en-US"/>
              <a:t>Hosts virtualized - Believe that they are running on dedicated hardware</a:t>
            </a:r>
          </a:p>
          <a:p>
            <a:r>
              <a:rPr lang="en-US"/>
              <a:t>Isolation - Failure of one machine does not cause others to fail (vs. shared hosting)</a:t>
            </a:r>
          </a:p>
          <a:p>
            <a:r>
              <a:rPr lang="en-US"/>
              <a:t>Loading - Add virtual machines to physical server until resources (CPU, memory, disk, etc.) are fully utilized</a:t>
            </a:r>
          </a:p>
          <a:p>
            <a:r>
              <a:rPr lang="en-US"/>
              <a:t>Migration - Place VMs on set of physical servers and migrate VMs to handle load balancing, failure, hardware replacement,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Hypervisor:  Virtualization Core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Hypervisor – Manages resources and </a:t>
            </a:r>
            <a:r>
              <a:rPr lang="en-US" sz="2800" dirty="0" smtClean="0"/>
              <a:t>host </a:t>
            </a:r>
            <a:r>
              <a:rPr lang="en-US" sz="2800" dirty="0"/>
              <a:t>guest operating systems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 1 Hypervisor – Runs on “bare” metal as OS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 2 Hypervisor – Run on host OS</a:t>
            </a:r>
          </a:p>
        </p:txBody>
      </p:sp>
      <p:sp>
        <p:nvSpPr>
          <p:cNvPr id="650245" name="Text Box 5"/>
          <p:cNvSpPr txBox="1">
            <a:spLocks noChangeArrowheads="1"/>
          </p:cNvSpPr>
          <p:nvPr/>
        </p:nvSpPr>
        <p:spPr bwMode="auto">
          <a:xfrm>
            <a:off x="1295400" y="4876800"/>
            <a:ext cx="24336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Type 1 Hypervisor</a:t>
            </a:r>
          </a:p>
        </p:txBody>
      </p:sp>
      <p:sp>
        <p:nvSpPr>
          <p:cNvPr id="650246" name="Text Box 6"/>
          <p:cNvSpPr txBox="1">
            <a:spLocks noChangeArrowheads="1"/>
          </p:cNvSpPr>
          <p:nvPr/>
        </p:nvSpPr>
        <p:spPr bwMode="auto">
          <a:xfrm>
            <a:off x="4283075" y="4505325"/>
            <a:ext cx="2047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 2 Hypervisor</a:t>
            </a:r>
          </a:p>
        </p:txBody>
      </p:sp>
      <p:grpSp>
        <p:nvGrpSpPr>
          <p:cNvPr id="650249" name="Group 9"/>
          <p:cNvGrpSpPr>
            <a:grpSpLocks/>
          </p:cNvGrpSpPr>
          <p:nvPr/>
        </p:nvGrpSpPr>
        <p:grpSpPr bwMode="auto">
          <a:xfrm>
            <a:off x="1290638" y="4221163"/>
            <a:ext cx="815975" cy="650875"/>
            <a:chOff x="803" y="647"/>
            <a:chExt cx="514" cy="410"/>
          </a:xfrm>
        </p:grpSpPr>
        <p:sp>
          <p:nvSpPr>
            <p:cNvPr id="650247" name="Text Box 7"/>
            <p:cNvSpPr txBox="1">
              <a:spLocks noChangeArrowheads="1"/>
            </p:cNvSpPr>
            <p:nvPr/>
          </p:nvSpPr>
          <p:spPr bwMode="auto">
            <a:xfrm>
              <a:off x="803" y="647"/>
              <a:ext cx="5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P1 P2</a:t>
              </a:r>
            </a:p>
            <a:p>
              <a:pPr algn="ctr"/>
              <a:r>
                <a:rPr lang="en-US"/>
                <a:t>XP</a:t>
              </a:r>
            </a:p>
          </p:txBody>
        </p:sp>
        <p:sp>
          <p:nvSpPr>
            <p:cNvPr id="650248" name="Line 8"/>
            <p:cNvSpPr>
              <a:spLocks noChangeShapeType="1"/>
            </p:cNvSpPr>
            <p:nvPr/>
          </p:nvSpPr>
          <p:spPr bwMode="auto">
            <a:xfrm>
              <a:off x="803" y="851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0250" name="Group 10"/>
          <p:cNvGrpSpPr>
            <a:grpSpLocks/>
          </p:cNvGrpSpPr>
          <p:nvPr/>
        </p:nvGrpSpPr>
        <p:grpSpPr bwMode="auto">
          <a:xfrm>
            <a:off x="2103438" y="4221163"/>
            <a:ext cx="815975" cy="650875"/>
            <a:chOff x="803" y="647"/>
            <a:chExt cx="514" cy="410"/>
          </a:xfrm>
        </p:grpSpPr>
        <p:sp>
          <p:nvSpPr>
            <p:cNvPr id="650251" name="Text Box 11"/>
            <p:cNvSpPr txBox="1">
              <a:spLocks noChangeArrowheads="1"/>
            </p:cNvSpPr>
            <p:nvPr/>
          </p:nvSpPr>
          <p:spPr bwMode="auto">
            <a:xfrm>
              <a:off x="803" y="647"/>
              <a:ext cx="5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P1 P2</a:t>
              </a:r>
            </a:p>
            <a:p>
              <a:pPr algn="ctr"/>
              <a:r>
                <a:rPr lang="en-US"/>
                <a:t>Linux</a:t>
              </a:r>
            </a:p>
          </p:txBody>
        </p:sp>
        <p:sp>
          <p:nvSpPr>
            <p:cNvPr id="650252" name="Line 12"/>
            <p:cNvSpPr>
              <a:spLocks noChangeShapeType="1"/>
            </p:cNvSpPr>
            <p:nvPr/>
          </p:nvSpPr>
          <p:spPr bwMode="auto">
            <a:xfrm>
              <a:off x="803" y="851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4287838" y="4884738"/>
            <a:ext cx="28511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Host Operating System</a:t>
            </a:r>
          </a:p>
        </p:txBody>
      </p:sp>
      <p:grpSp>
        <p:nvGrpSpPr>
          <p:cNvPr id="650254" name="Group 14"/>
          <p:cNvGrpSpPr>
            <a:grpSpLocks/>
          </p:cNvGrpSpPr>
          <p:nvPr/>
        </p:nvGrpSpPr>
        <p:grpSpPr bwMode="auto">
          <a:xfrm>
            <a:off x="2916238" y="4221163"/>
            <a:ext cx="815975" cy="650875"/>
            <a:chOff x="803" y="647"/>
            <a:chExt cx="514" cy="410"/>
          </a:xfrm>
        </p:grpSpPr>
        <p:sp>
          <p:nvSpPr>
            <p:cNvPr id="650255" name="Text Box 15"/>
            <p:cNvSpPr txBox="1">
              <a:spLocks noChangeArrowheads="1"/>
            </p:cNvSpPr>
            <p:nvPr/>
          </p:nvSpPr>
          <p:spPr bwMode="auto">
            <a:xfrm>
              <a:off x="803" y="647"/>
              <a:ext cx="5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P1 P2</a:t>
              </a:r>
            </a:p>
            <a:p>
              <a:pPr algn="ctr"/>
              <a:r>
                <a:rPr lang="en-US"/>
                <a:t>Linux</a:t>
              </a:r>
            </a:p>
          </p:txBody>
        </p:sp>
        <p:sp>
          <p:nvSpPr>
            <p:cNvPr id="650256" name="Line 16"/>
            <p:cNvSpPr>
              <a:spLocks noChangeShapeType="1"/>
            </p:cNvSpPr>
            <p:nvPr/>
          </p:nvSpPr>
          <p:spPr bwMode="auto">
            <a:xfrm>
              <a:off x="803" y="851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0257" name="Text Box 17"/>
          <p:cNvSpPr txBox="1">
            <a:spLocks noChangeArrowheads="1"/>
          </p:cNvSpPr>
          <p:nvPr/>
        </p:nvSpPr>
        <p:spPr bwMode="auto">
          <a:xfrm>
            <a:off x="1284288" y="5253038"/>
            <a:ext cx="24431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650258" name="Text Box 18"/>
          <p:cNvSpPr txBox="1">
            <a:spLocks noChangeArrowheads="1"/>
          </p:cNvSpPr>
          <p:nvPr/>
        </p:nvSpPr>
        <p:spPr bwMode="auto">
          <a:xfrm>
            <a:off x="4283075" y="5251450"/>
            <a:ext cx="28638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650260" name="Text Box 20"/>
          <p:cNvSpPr txBox="1">
            <a:spLocks noChangeArrowheads="1"/>
          </p:cNvSpPr>
          <p:nvPr/>
        </p:nvSpPr>
        <p:spPr bwMode="auto">
          <a:xfrm>
            <a:off x="4283075" y="3849688"/>
            <a:ext cx="1009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 P2</a:t>
            </a:r>
          </a:p>
          <a:p>
            <a:pPr algn="ctr"/>
            <a:r>
              <a:rPr lang="en-US"/>
              <a:t>XP</a:t>
            </a:r>
          </a:p>
        </p:txBody>
      </p:sp>
      <p:sp>
        <p:nvSpPr>
          <p:cNvPr id="650263" name="Text Box 23"/>
          <p:cNvSpPr txBox="1">
            <a:spLocks noChangeArrowheads="1"/>
          </p:cNvSpPr>
          <p:nvPr/>
        </p:nvSpPr>
        <p:spPr bwMode="auto">
          <a:xfrm>
            <a:off x="5291138" y="3849688"/>
            <a:ext cx="1038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 P2</a:t>
            </a:r>
          </a:p>
          <a:p>
            <a:pPr algn="ctr"/>
            <a:r>
              <a:rPr lang="en-US"/>
              <a:t>Linux</a:t>
            </a:r>
          </a:p>
        </p:txBody>
      </p:sp>
      <p:sp>
        <p:nvSpPr>
          <p:cNvPr id="650266" name="Line 26"/>
          <p:cNvSpPr>
            <a:spLocks noChangeShapeType="1"/>
          </p:cNvSpPr>
          <p:nvPr/>
        </p:nvSpPr>
        <p:spPr bwMode="auto">
          <a:xfrm flipV="1">
            <a:off x="4283075" y="4154488"/>
            <a:ext cx="2057400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268" name="Text Box 28"/>
          <p:cNvSpPr txBox="1">
            <a:spLocks noChangeArrowheads="1"/>
          </p:cNvSpPr>
          <p:nvPr/>
        </p:nvSpPr>
        <p:spPr bwMode="auto">
          <a:xfrm>
            <a:off x="6329363" y="4230688"/>
            <a:ext cx="815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 P2</a:t>
            </a:r>
          </a:p>
          <a:p>
            <a:pPr algn="ctr"/>
            <a:r>
              <a:rPr lang="en-US"/>
              <a:t>XP</a:t>
            </a:r>
          </a:p>
        </p:txBody>
      </p:sp>
      <p:sp>
        <p:nvSpPr>
          <p:cNvPr id="650269" name="Line 29"/>
          <p:cNvSpPr>
            <a:spLocks noChangeShapeType="1"/>
          </p:cNvSpPr>
          <p:nvPr/>
        </p:nvSpPr>
        <p:spPr bwMode="auto">
          <a:xfrm>
            <a:off x="6329363" y="4554538"/>
            <a:ext cx="801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270" name="Text Box 30"/>
          <p:cNvSpPr txBox="1">
            <a:spLocks noChangeArrowheads="1"/>
          </p:cNvSpPr>
          <p:nvPr/>
        </p:nvSpPr>
        <p:spPr bwMode="auto">
          <a:xfrm>
            <a:off x="2159000" y="565785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 1</a:t>
            </a:r>
          </a:p>
        </p:txBody>
      </p:sp>
      <p:sp>
        <p:nvSpPr>
          <p:cNvPr id="650271" name="Text Box 31"/>
          <p:cNvSpPr txBox="1">
            <a:spLocks noChangeArrowheads="1"/>
          </p:cNvSpPr>
          <p:nvPr/>
        </p:nvSpPr>
        <p:spPr bwMode="auto">
          <a:xfrm>
            <a:off x="5389563" y="565785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6096000"/>
          </a:xfrm>
        </p:spPr>
        <p:txBody>
          <a:bodyPr/>
          <a:lstStyle/>
          <a:p>
            <a:r>
              <a:rPr lang="en-US" sz="3100" dirty="0" smtClean="0"/>
              <a:t>Type 1 Hypervisor runs in kernel mode</a:t>
            </a:r>
            <a:endParaRPr lang="en-US" sz="3100" dirty="0" smtClean="0"/>
          </a:p>
          <a:p>
            <a:r>
              <a:rPr lang="en-US" sz="3100" dirty="0" smtClean="0"/>
              <a:t>VM </a:t>
            </a:r>
            <a:r>
              <a:rPr lang="en-US" sz="3100" dirty="0"/>
              <a:t>runs as process in user mode</a:t>
            </a:r>
          </a:p>
          <a:p>
            <a:r>
              <a:rPr lang="en-US" sz="3100" dirty="0"/>
              <a:t>VM OS believes itself to be in kernel mode (now </a:t>
            </a:r>
            <a:r>
              <a:rPr lang="en-US" sz="3100" i="1" dirty="0"/>
              <a:t>virtual kernel mode</a:t>
            </a:r>
            <a:r>
              <a:rPr lang="en-US" sz="3100" dirty="0"/>
              <a:t>)</a:t>
            </a:r>
          </a:p>
          <a:p>
            <a:r>
              <a:rPr lang="en-US" sz="3100" dirty="0"/>
              <a:t>Problem:  What happens when the OS executes kernel-mode only (“sensitive”) instructions?</a:t>
            </a:r>
          </a:p>
          <a:p>
            <a:r>
              <a:rPr lang="en-US" sz="3100" dirty="0"/>
              <a:t>Hardware should trap-and-emulate</a:t>
            </a:r>
          </a:p>
          <a:p>
            <a:r>
              <a:rPr lang="en-US" sz="3100" dirty="0"/>
              <a:t>Old Intel:  Ignore such instructions</a:t>
            </a:r>
          </a:p>
          <a:p>
            <a:r>
              <a:rPr lang="en-US" sz="3100" dirty="0"/>
              <a:t>Other architectures and recently Intel/AMD VT/SVT provide necessary support</a:t>
            </a:r>
            <a:endParaRPr lang="en-US" sz="3100" dirty="0" smtClean="0"/>
          </a:p>
          <a:p>
            <a:r>
              <a:rPr lang="en-US" sz="3100" dirty="0" err="1" smtClean="0"/>
              <a:t>ESX(VMWare</a:t>
            </a:r>
            <a:r>
              <a:rPr lang="en-US" sz="3100" dirty="0" smtClean="0"/>
              <a:t>), </a:t>
            </a:r>
            <a:r>
              <a:rPr lang="en-US" sz="3100" dirty="0" err="1" smtClean="0"/>
              <a:t>Xen(open</a:t>
            </a:r>
            <a:r>
              <a:rPr lang="en-US" sz="3100" dirty="0" smtClean="0"/>
              <a:t> source), Hyper-V(MS)</a:t>
            </a:r>
            <a:endParaRPr lang="en-US" sz="3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2 Hypervisor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Hypervisor runs as an ordinary user program in a host OS</a:t>
            </a:r>
          </a:p>
          <a:p>
            <a:pPr>
              <a:lnSpc>
                <a:spcPct val="90000"/>
              </a:lnSpc>
            </a:pPr>
            <a:r>
              <a:rPr lang="en-US" dirty="0"/>
              <a:t>OS installed on virtual disk, which is simply a file in the host OS</a:t>
            </a:r>
          </a:p>
          <a:p>
            <a:pPr>
              <a:lnSpc>
                <a:spcPct val="90000"/>
              </a:lnSpc>
            </a:pPr>
            <a:r>
              <a:rPr lang="en-US" dirty="0"/>
              <a:t>Most code executed natively; sensitive instructions are emulated (“binary translation”)</a:t>
            </a:r>
          </a:p>
          <a:p>
            <a:pPr>
              <a:lnSpc>
                <a:spcPct val="90000"/>
              </a:lnSpc>
            </a:pPr>
            <a:r>
              <a:rPr lang="en-US" dirty="0"/>
              <a:t>Some hypervisors use a dynamic </a:t>
            </a:r>
            <a:r>
              <a:rPr lang="en-US" dirty="0" err="1"/>
              <a:t>recompiler</a:t>
            </a:r>
            <a:r>
              <a:rPr lang="en-US" dirty="0"/>
              <a:t> that modifies problematic code; the guest OS may be patched to avoid future recompilation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VMWare</a:t>
            </a:r>
            <a:r>
              <a:rPr lang="en-US" dirty="0" smtClean="0"/>
              <a:t> Server/Workstation, </a:t>
            </a:r>
            <a:r>
              <a:rPr lang="en-US" dirty="0"/>
              <a:t>Virtual </a:t>
            </a:r>
            <a:r>
              <a:rPr lang="en-US" dirty="0" smtClean="0"/>
              <a:t>Box, </a:t>
            </a:r>
            <a:r>
              <a:rPr lang="en-US" dirty="0"/>
              <a:t>Microsoft Virtual PC/Server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1150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Default Design</vt:lpstr>
      <vt:lpstr>Image</vt:lpstr>
      <vt:lpstr>Virtual Machines</vt:lpstr>
      <vt:lpstr>Virtualization:  The Next Logical Step</vt:lpstr>
      <vt:lpstr>Virtualization:  The Next Logical Step</vt:lpstr>
      <vt:lpstr>Why Virtualize?</vt:lpstr>
      <vt:lpstr>Why Virtualize?</vt:lpstr>
      <vt:lpstr>Virtualized Machine</vt:lpstr>
      <vt:lpstr>Hypervisor:  Virtualization Core</vt:lpstr>
      <vt:lpstr>Type 1 Hypervisor</vt:lpstr>
      <vt:lpstr>Type 2 Hypervisor</vt:lpstr>
      <vt:lpstr>Paravirtualization</vt:lpstr>
      <vt:lpstr>Hardware-Assisted Virtualization</vt:lpstr>
      <vt:lpstr>Hypervisor</vt:lpstr>
      <vt:lpstr>Memory Virtualization</vt:lpstr>
      <vt:lpstr>I/O Virtualization</vt:lpstr>
      <vt:lpstr>The VM</vt:lpstr>
      <vt:lpstr>Virtual Server Farms</vt:lpstr>
      <vt:lpstr>Virtual Server Farms</vt:lpstr>
      <vt:lpstr>Disaster Recovery</vt:lpstr>
      <vt:lpstr>Cloud Computing</vt:lpstr>
      <vt:lpstr>VMs and Personal Computing</vt:lpstr>
    </vt:vector>
  </TitlesOfParts>
  <Company>Baylor University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Matthew Fendt</cp:lastModifiedBy>
  <cp:revision>281</cp:revision>
  <dcterms:created xsi:type="dcterms:W3CDTF">2009-10-30T12:40:25Z</dcterms:created>
  <dcterms:modified xsi:type="dcterms:W3CDTF">2015-04-01T15:29:19Z</dcterms:modified>
</cp:coreProperties>
</file>