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79" r:id="rId17"/>
    <p:sldId id="276" r:id="rId18"/>
    <p:sldId id="278" r:id="rId19"/>
    <p:sldId id="274" r:id="rId20"/>
    <p:sldId id="275" r:id="rId21"/>
    <p:sldId id="285" r:id="rId22"/>
    <p:sldId id="288" r:id="rId23"/>
    <p:sldId id="289" r:id="rId24"/>
    <p:sldId id="292" r:id="rId25"/>
    <p:sldId id="294" r:id="rId26"/>
    <p:sldId id="295" r:id="rId27"/>
    <p:sldId id="301" r:id="rId28"/>
    <p:sldId id="302" r:id="rId29"/>
    <p:sldId id="303" r:id="rId30"/>
    <p:sldId id="293" r:id="rId31"/>
    <p:sldId id="305" r:id="rId32"/>
    <p:sldId id="306" r:id="rId33"/>
    <p:sldId id="313" r:id="rId34"/>
    <p:sldId id="308" r:id="rId35"/>
    <p:sldId id="309" r:id="rId36"/>
    <p:sldId id="310" r:id="rId37"/>
    <p:sldId id="311" r:id="rId38"/>
    <p:sldId id="312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EFF"/>
    <a:srgbClr val="D6D6D6"/>
    <a:srgbClr val="DAEBF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89139" autoAdjust="0"/>
  </p:normalViewPr>
  <p:slideViewPr>
    <p:cSldViewPr>
      <p:cViewPr varScale="1">
        <p:scale>
          <a:sx n="61" d="100"/>
          <a:sy n="61" d="100"/>
        </p:scale>
        <p:origin x="14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D6B1C7F-EA99-6844-A04B-C78C55ED2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2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F1F17B1-B237-A143-9FAF-CC0140385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2AEA9-DC05-EB46-9E45-4027BC2A5D65}" type="slidenum">
              <a:rPr lang="en-US"/>
              <a:pPr/>
              <a:t>12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Consistency is synchronization with “real” copy</a:t>
            </a:r>
          </a:p>
          <a:p>
            <a:pPr>
              <a:buFontTx/>
              <a:buChar char="•"/>
            </a:pPr>
            <a:r>
              <a:rPr lang="en-US"/>
              <a:t>Coherency is synchronization between cached copies</a:t>
            </a:r>
          </a:p>
        </p:txBody>
      </p:sp>
    </p:spTree>
    <p:extLst>
      <p:ext uri="{BB962C8B-B14F-4D97-AF65-F5344CB8AC3E}">
        <p14:creationId xmlns:p14="http://schemas.microsoft.com/office/powerpoint/2010/main" val="2879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14400"/>
            <a:ext cx="42291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8610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10000"/>
            <a:ext cx="86106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229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Distributed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Naming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Names must be transparent</a:t>
            </a:r>
          </a:p>
          <a:p>
            <a:pPr>
              <a:lnSpc>
                <a:spcPct val="90000"/>
              </a:lnSpc>
            </a:pPr>
            <a:r>
              <a:rPr lang="en-US" dirty="0"/>
              <a:t>Levels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Location transparency – Name not based on physical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Location independence – Transparency plus no need to change name if physical location of file changes</a:t>
            </a:r>
          </a:p>
          <a:p>
            <a:pPr>
              <a:lnSpc>
                <a:spcPct val="90000"/>
              </a:lnSpc>
            </a:pPr>
            <a:r>
              <a:rPr lang="en-US" dirty="0"/>
              <a:t>Independence allows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Transparent file migration and duplication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effective sharing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943600"/>
          </a:xfrm>
        </p:spPr>
        <p:txBody>
          <a:bodyPr/>
          <a:lstStyle/>
          <a:p>
            <a:r>
              <a:rPr lang="en-US"/>
              <a:t>Access file blocks via remote service (RPC)</a:t>
            </a:r>
          </a:p>
          <a:p>
            <a:r>
              <a:rPr lang="en-US"/>
              <a:t>Use caching to reduce network I/O</a:t>
            </a:r>
          </a:p>
          <a:p>
            <a:r>
              <a:rPr lang="en-US"/>
              <a:t>Like virtual memory (with remote backing store)</a:t>
            </a:r>
          </a:p>
          <a:p>
            <a:r>
              <a:rPr lang="en-US"/>
              <a:t>Synchronization Issues</a:t>
            </a:r>
          </a:p>
          <a:p>
            <a:pPr lvl="1"/>
            <a:r>
              <a:rPr lang="en-US"/>
              <a:t>With master copy (consistency)</a:t>
            </a:r>
          </a:p>
          <a:p>
            <a:pPr lvl="2">
              <a:buFontTx/>
              <a:buNone/>
            </a:pPr>
            <a:r>
              <a:rPr lang="en-US"/>
              <a:t>Handling loss of client cache due to failures</a:t>
            </a:r>
          </a:p>
          <a:p>
            <a:pPr lvl="1"/>
            <a:r>
              <a:rPr lang="en-US"/>
              <a:t>Of caches sharing file (coherency)</a:t>
            </a:r>
          </a:p>
          <a:p>
            <a:pPr lvl="2">
              <a:buFontTx/>
              <a:buNone/>
            </a:pPr>
            <a:r>
              <a:rPr lang="en-US"/>
              <a:t>Write to cache on host A while reading cache on host 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Consistency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Cache changes must (eventually) be pushed to server</a:t>
            </a:r>
          </a:p>
          <a:p>
            <a:r>
              <a:rPr lang="en-US"/>
              <a:t>Update policies:  Writes to cache are…</a:t>
            </a:r>
          </a:p>
          <a:p>
            <a:pPr lvl="1"/>
            <a:r>
              <a:rPr lang="en-US"/>
              <a:t>Write-through – Immediately pushed to server</a:t>
            </a:r>
          </a:p>
          <a:p>
            <a:pPr lvl="2"/>
            <a:r>
              <a:rPr lang="en-US"/>
              <a:t>Pro: High reliability (cache loss from system crash)</a:t>
            </a:r>
          </a:p>
          <a:p>
            <a:pPr lvl="2"/>
            <a:r>
              <a:rPr lang="en-US"/>
              <a:t>Con: Poor performance</a:t>
            </a:r>
          </a:p>
          <a:p>
            <a:pPr lvl="1"/>
            <a:r>
              <a:rPr lang="en-US"/>
              <a:t>Delayed-write (aka write-back) – Buffered to be pushed to server later</a:t>
            </a:r>
          </a:p>
          <a:p>
            <a:pPr lvl="2"/>
            <a:r>
              <a:rPr lang="en-US"/>
              <a:t>Pro:  Faster write completion and more efficient communication (repeated writes + message aggregation)</a:t>
            </a:r>
          </a:p>
          <a:p>
            <a:pPr lvl="2"/>
            <a:r>
              <a:rPr lang="en-US"/>
              <a:t>Con:  Reliability problems in case of failure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Consistency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Cache Location</a:t>
            </a:r>
          </a:p>
          <a:p>
            <a:pPr lvl="1"/>
            <a:r>
              <a:rPr lang="en-US"/>
              <a:t>Disk:  Persistent (in case of crash)</a:t>
            </a:r>
          </a:p>
          <a:p>
            <a:pPr lvl="1"/>
            <a:r>
              <a:rPr lang="en-US"/>
              <a:t>Memory:  Faster, allows diskless workstations </a:t>
            </a:r>
          </a:p>
          <a:p>
            <a:r>
              <a:rPr lang="en-US"/>
              <a:t>Is client cache consistent with master copy?</a:t>
            </a:r>
          </a:p>
          <a:p>
            <a:pPr lvl="1"/>
            <a:r>
              <a:rPr lang="en-US"/>
              <a:t>Client-initiated:  Client asks server about consistency.  Problem:  When to ask?</a:t>
            </a:r>
          </a:p>
          <a:p>
            <a:pPr lvl="1"/>
            <a:r>
              <a:rPr lang="en-US"/>
              <a:t>Server-initiated:  Server detects inconsistency and updates client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 Semantics/Coherency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Sequential consistency:  A read following two writes will return the value of the second write</a:t>
            </a:r>
          </a:p>
          <a:p>
            <a:pPr lvl="1">
              <a:lnSpc>
                <a:spcPct val="90000"/>
              </a:lnSpc>
            </a:pPr>
            <a:r>
              <a:rPr lang="en-US"/>
              <a:t>How can we get this in a distributed system?</a:t>
            </a:r>
          </a:p>
          <a:p>
            <a:pPr lvl="1">
              <a:lnSpc>
                <a:spcPct val="90000"/>
              </a:lnSpc>
            </a:pPr>
            <a:r>
              <a:rPr lang="en-US"/>
              <a:t>All read/writes go to server to be processed sequentially and no client cache</a:t>
            </a:r>
          </a:p>
          <a:p>
            <a:pPr>
              <a:lnSpc>
                <a:spcPct val="90000"/>
              </a:lnSpc>
            </a:pPr>
            <a:r>
              <a:rPr lang="en-US"/>
              <a:t>Session semantics:  Changes are only visible when the file is closed</a:t>
            </a:r>
          </a:p>
          <a:p>
            <a:pPr lvl="1">
              <a:lnSpc>
                <a:spcPct val="90000"/>
              </a:lnSpc>
            </a:pPr>
            <a:r>
              <a:rPr lang="en-US"/>
              <a:t>Which write back wins?  Last?</a:t>
            </a:r>
          </a:p>
          <a:p>
            <a:pPr>
              <a:lnSpc>
                <a:spcPct val="90000"/>
              </a:lnSpc>
            </a:pPr>
            <a:r>
              <a:rPr lang="en-US"/>
              <a:t>NFS (pre v4):  Timer-based with server push on some attribute changes (i.e., non-deterministic)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Coordination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Issues like mutual exclusion, deadlock, and starvation still exist as in centralized system</a:t>
            </a:r>
          </a:p>
          <a:p>
            <a:r>
              <a:rPr lang="en-US"/>
              <a:t>State of remote processes is not known</a:t>
            </a:r>
          </a:p>
          <a:p>
            <a:r>
              <a:rPr lang="en-US"/>
              <a:t>State can be communicated with messages</a:t>
            </a:r>
          </a:p>
          <a:p>
            <a:r>
              <a:rPr lang="en-US"/>
              <a:t>Messages suffer delay so such knowledge is stale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Distributed Mutual Exclusion Requirements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Mutual exclusion must be enforced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Processes requiring CS access must not be indefinitely delayed (no deadlock/starvation)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If no process in CS, then process requesting CS access may enter without delay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Processes in noncritical sections that halt cannot interfere with other processes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A process may only remain in CS for a finite amount of time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/>
              <a:t>No assumptions about relative speed of other processes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Mutual Exclusion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 sz="2800"/>
              <a:t>Select one process as </a:t>
            </a:r>
            <a:r>
              <a:rPr lang="en-US" sz="2800" i="1"/>
              <a:t>coordinator</a:t>
            </a:r>
          </a:p>
          <a:p>
            <a:r>
              <a:rPr lang="en-US" sz="2800"/>
              <a:t>Protocol for P</a:t>
            </a:r>
            <a:r>
              <a:rPr lang="en-US" sz="2800" baseline="-25000"/>
              <a:t>i</a:t>
            </a:r>
            <a:endParaRPr lang="en-US" sz="2800"/>
          </a:p>
          <a:p>
            <a:pPr lvl="1"/>
            <a:r>
              <a:rPr lang="en-US" sz="2400"/>
              <a:t>P</a:t>
            </a:r>
            <a:r>
              <a:rPr lang="en-US" sz="2400" baseline="-25000"/>
              <a:t>i</a:t>
            </a:r>
            <a:r>
              <a:rPr lang="en-US" sz="2400"/>
              <a:t> sends </a:t>
            </a:r>
            <a:r>
              <a:rPr lang="en-US" sz="2400" i="1"/>
              <a:t>request</a:t>
            </a:r>
            <a:r>
              <a:rPr lang="en-US" sz="2400"/>
              <a:t> to coordinator</a:t>
            </a:r>
          </a:p>
          <a:p>
            <a:pPr lvl="1"/>
            <a:r>
              <a:rPr lang="en-US" sz="2400"/>
              <a:t>When CS available, coordinator sends </a:t>
            </a:r>
            <a:r>
              <a:rPr lang="en-US" sz="2400" i="1"/>
              <a:t>reply</a:t>
            </a:r>
            <a:r>
              <a:rPr lang="en-US" sz="2400"/>
              <a:t> to P</a:t>
            </a:r>
            <a:r>
              <a:rPr lang="en-US" sz="2400" baseline="-25000"/>
              <a:t>i</a:t>
            </a:r>
          </a:p>
          <a:p>
            <a:pPr lvl="1"/>
            <a:r>
              <a:rPr lang="en-US" sz="2400"/>
              <a:t>P</a:t>
            </a:r>
            <a:r>
              <a:rPr lang="en-US" sz="2400" baseline="-25000"/>
              <a:t>i</a:t>
            </a:r>
            <a:r>
              <a:rPr lang="en-US" sz="2400"/>
              <a:t> sends </a:t>
            </a:r>
            <a:r>
              <a:rPr lang="en-US" sz="2400" i="1"/>
              <a:t>release</a:t>
            </a:r>
            <a:r>
              <a:rPr lang="en-US" sz="2400"/>
              <a:t> when done</a:t>
            </a:r>
          </a:p>
          <a:p>
            <a:r>
              <a:rPr lang="en-US" sz="2800"/>
              <a:t>Advantage</a:t>
            </a:r>
          </a:p>
          <a:p>
            <a:pPr lvl="1"/>
            <a:r>
              <a:rPr lang="en-US" sz="2400"/>
              <a:t>Works!</a:t>
            </a:r>
          </a:p>
          <a:p>
            <a:pPr lvl="1"/>
            <a:r>
              <a:rPr lang="en-US" sz="2400"/>
              <a:t>With FCFS request handling, guarantees no starvation</a:t>
            </a:r>
          </a:p>
          <a:p>
            <a:r>
              <a:rPr lang="en-US" sz="2800"/>
              <a:t>Disadvantage</a:t>
            </a:r>
          </a:p>
          <a:p>
            <a:pPr lvl="1"/>
            <a:r>
              <a:rPr lang="en-US" sz="2400"/>
              <a:t>Bottleneck</a:t>
            </a:r>
          </a:p>
          <a:p>
            <a:pPr lvl="1"/>
            <a:r>
              <a:rPr lang="en-US" sz="2400"/>
              <a:t>Must handle failure of coordinator (e.g., election) or process holding CS access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Coordination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/>
              <a:t>Ordering important for coordination</a:t>
            </a:r>
          </a:p>
          <a:p>
            <a:pPr lvl="1">
              <a:buFontTx/>
              <a:buNone/>
            </a:pPr>
            <a:r>
              <a:rPr lang="en-US"/>
              <a:t>Ex:  Read value </a:t>
            </a:r>
            <a:r>
              <a:rPr lang="en-US" i="1"/>
              <a:t>after</a:t>
            </a:r>
            <a:r>
              <a:rPr lang="en-US"/>
              <a:t> it is written</a:t>
            </a:r>
          </a:p>
          <a:p>
            <a:r>
              <a:rPr lang="en-US"/>
              <a:t>Centralized system:  Easy with common clock and memory</a:t>
            </a:r>
          </a:p>
          <a:p>
            <a:r>
              <a:rPr lang="en-US"/>
              <a:t>Distributed system:  Hard!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Happened Before Relationship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Defined by set of events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A and B are events in the same process and A was executed before B, then A→B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is sending event in one process and B is receiving event on another, then A→B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Transitivity:  A→B and B→C implies A→C</a:t>
            </a:r>
          </a:p>
          <a:p>
            <a:pPr>
              <a:lnSpc>
                <a:spcPct val="90000"/>
              </a:lnSpc>
            </a:pPr>
            <a:r>
              <a:rPr lang="en-US" dirty="0"/>
              <a:t>Two events, Y and Z, with no happened before relationship executed </a:t>
            </a:r>
            <a:r>
              <a:rPr lang="en-US" i="1" dirty="0"/>
              <a:t>concurrently</a:t>
            </a:r>
          </a:p>
          <a:p>
            <a:pPr>
              <a:lnSpc>
                <a:spcPct val="90000"/>
              </a:lnSpc>
            </a:pPr>
            <a:r>
              <a:rPr lang="en-US" dirty="0"/>
              <a:t>Another view:</a:t>
            </a:r>
            <a:r>
              <a:rPr lang="en-US" i="1" dirty="0"/>
              <a:t> </a:t>
            </a:r>
            <a:r>
              <a:rPr lang="en-US" dirty="0"/>
              <a:t>A→B mean A causally affects B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Defines only a partial ordering of events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System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Loosely coupled set of computers interconnected by a communication network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computer running its own kernel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Presented (to some degree) as a single 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deal with local vs. remote resources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Heterogeneous capabilities (specialized hardware and software)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Resource sharing (e.g., printer)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Natural scaling </a:t>
            </a:r>
            <a:r>
              <a:rPr lang="en-US" sz="2400" dirty="0" err="1"/>
              <a:t>wrt</a:t>
            </a:r>
            <a:r>
              <a:rPr lang="en-US" sz="2400" dirty="0"/>
              <a:t> computation, disk,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Robustness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Clocks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/>
          <a:lstStyle/>
          <a:p>
            <a:r>
              <a:rPr lang="en-US" sz="2800"/>
              <a:t>System time doesn’t work because no global clock</a:t>
            </a:r>
          </a:p>
          <a:p>
            <a:r>
              <a:rPr lang="en-US" sz="2800"/>
              <a:t>For each process, P</a:t>
            </a:r>
            <a:r>
              <a:rPr lang="en-US" sz="2800" baseline="-25000"/>
              <a:t>i</a:t>
            </a:r>
            <a:r>
              <a:rPr lang="en-US" sz="2800"/>
              <a:t>, define a logical clock C</a:t>
            </a:r>
            <a:r>
              <a:rPr lang="en-US" sz="2800" baseline="-25000"/>
              <a:t>i</a:t>
            </a:r>
          </a:p>
          <a:p>
            <a:r>
              <a:rPr lang="en-US" sz="2800"/>
              <a:t>Globally we define a logical clock C</a:t>
            </a:r>
          </a:p>
          <a:p>
            <a:r>
              <a:rPr lang="en-US" sz="2800"/>
              <a:t>C</a:t>
            </a:r>
            <a:r>
              <a:rPr lang="en-US" sz="2800" baseline="-25000"/>
              <a:t>i</a:t>
            </a:r>
            <a:r>
              <a:rPr lang="en-US" sz="2800"/>
              <a:t>(A) = C(A) = C</a:t>
            </a:r>
            <a:r>
              <a:rPr lang="en-US" sz="2800" baseline="-25000"/>
              <a:t>i</a:t>
            </a:r>
            <a:r>
              <a:rPr lang="en-US" sz="2800"/>
              <a:t> at “time” of event A (Timestamp)</a:t>
            </a:r>
          </a:p>
          <a:p>
            <a:r>
              <a:rPr lang="en-US" sz="2800"/>
              <a:t>Clock Condition:  A→B implies C(A) &lt; C(B)</a:t>
            </a:r>
          </a:p>
          <a:p>
            <a:r>
              <a:rPr lang="en-US" sz="2800"/>
              <a:t>Use timestamps to determine “happens before”</a:t>
            </a:r>
          </a:p>
          <a:p>
            <a:r>
              <a:rPr lang="en-US" sz="2800"/>
              <a:t>To satisfy clock condition</a:t>
            </a:r>
          </a:p>
          <a:p>
            <a:pPr lvl="1"/>
            <a:r>
              <a:rPr lang="en-US" sz="2400"/>
              <a:t>If A and B in P</a:t>
            </a:r>
            <a:r>
              <a:rPr lang="en-US" sz="2400" baseline="-25000"/>
              <a:t>i</a:t>
            </a:r>
            <a:r>
              <a:rPr lang="en-US" sz="2400"/>
              <a:t> and A is executed before B, C</a:t>
            </a:r>
            <a:r>
              <a:rPr lang="en-US" sz="2400" baseline="-25000"/>
              <a:t>i</a:t>
            </a:r>
            <a:r>
              <a:rPr lang="en-US" sz="2400"/>
              <a:t>(A) &lt; C</a:t>
            </a:r>
            <a:r>
              <a:rPr lang="en-US" sz="2400" baseline="-25000"/>
              <a:t>i</a:t>
            </a:r>
            <a:r>
              <a:rPr lang="en-US" sz="2400"/>
              <a:t>(B)</a:t>
            </a:r>
          </a:p>
          <a:p>
            <a:pPr lvl="1"/>
            <a:r>
              <a:rPr lang="en-US" sz="2400"/>
              <a:t>If A is sending a message in P</a:t>
            </a:r>
            <a:r>
              <a:rPr lang="en-US" sz="2400" baseline="-25000"/>
              <a:t>i</a:t>
            </a:r>
            <a:r>
              <a:rPr lang="en-US" sz="2400"/>
              <a:t> and B is receiving that message in P</a:t>
            </a:r>
            <a:r>
              <a:rPr lang="en-US" sz="2400" baseline="-25000"/>
              <a:t>k</a:t>
            </a:r>
            <a:r>
              <a:rPr lang="en-US" sz="2400"/>
              <a:t>, C</a:t>
            </a:r>
            <a:r>
              <a:rPr lang="en-US" sz="2400" baseline="-25000"/>
              <a:t>i</a:t>
            </a:r>
            <a:r>
              <a:rPr lang="en-US" sz="2400"/>
              <a:t>(A) &lt; C</a:t>
            </a:r>
            <a:r>
              <a:rPr lang="en-US" sz="2400" baseline="-25000"/>
              <a:t>k</a:t>
            </a:r>
            <a:r>
              <a:rPr lang="en-US" sz="2400"/>
              <a:t>(B)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Clocks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943600"/>
          </a:xfrm>
        </p:spPr>
        <p:txBody>
          <a:bodyPr/>
          <a:lstStyle/>
          <a:p>
            <a:r>
              <a:rPr lang="en-US" sz="2800"/>
              <a:t>To satisfy clock condition</a:t>
            </a:r>
          </a:p>
          <a:p>
            <a:pPr lvl="1"/>
            <a:r>
              <a:rPr lang="en-US" sz="2400"/>
              <a:t>If A and B in P</a:t>
            </a:r>
            <a:r>
              <a:rPr lang="en-US" sz="2400" baseline="-25000"/>
              <a:t>i</a:t>
            </a:r>
            <a:r>
              <a:rPr lang="en-US" sz="2400"/>
              <a:t> and A is executed before B, C</a:t>
            </a:r>
            <a:r>
              <a:rPr lang="en-US" sz="2400" baseline="-25000"/>
              <a:t>i</a:t>
            </a:r>
            <a:r>
              <a:rPr lang="en-US" sz="2400"/>
              <a:t>(A) &lt; C</a:t>
            </a:r>
            <a:r>
              <a:rPr lang="en-US" sz="2400" baseline="-25000"/>
              <a:t>i</a:t>
            </a:r>
            <a:r>
              <a:rPr lang="en-US" sz="2400"/>
              <a:t>(B)</a:t>
            </a:r>
            <a:br>
              <a:rPr lang="en-US" sz="2400"/>
            </a:br>
            <a:endParaRPr lang="en-US" sz="2400"/>
          </a:p>
          <a:p>
            <a:pPr lvl="2">
              <a:buFontTx/>
              <a:buNone/>
            </a:pPr>
            <a:r>
              <a:rPr lang="en-US" sz="2000"/>
              <a:t>C</a:t>
            </a:r>
            <a:r>
              <a:rPr lang="en-US" sz="2000" baseline="-25000"/>
              <a:t>i</a:t>
            </a:r>
            <a:r>
              <a:rPr lang="en-US" sz="2000"/>
              <a:t> incremented between events</a:t>
            </a:r>
            <a:br>
              <a:rPr lang="en-US" sz="2000"/>
            </a:br>
            <a:endParaRPr lang="en-US" sz="2000"/>
          </a:p>
          <a:p>
            <a:pPr lvl="1"/>
            <a:r>
              <a:rPr lang="en-US" sz="2400"/>
              <a:t>If A is sending a message in P</a:t>
            </a:r>
            <a:r>
              <a:rPr lang="en-US" sz="2400" baseline="-25000"/>
              <a:t>i</a:t>
            </a:r>
            <a:r>
              <a:rPr lang="en-US" sz="2400"/>
              <a:t> and B is receiving that message in P</a:t>
            </a:r>
            <a:r>
              <a:rPr lang="en-US" sz="2400" baseline="-25000"/>
              <a:t>k</a:t>
            </a:r>
            <a:r>
              <a:rPr lang="en-US" sz="2400"/>
              <a:t>, C</a:t>
            </a:r>
            <a:r>
              <a:rPr lang="en-US" sz="2400" baseline="-25000"/>
              <a:t>i</a:t>
            </a:r>
            <a:r>
              <a:rPr lang="en-US" sz="2400"/>
              <a:t>(A) &lt; C</a:t>
            </a:r>
            <a:r>
              <a:rPr lang="en-US" sz="2400" baseline="-25000"/>
              <a:t>k</a:t>
            </a:r>
            <a:r>
              <a:rPr lang="en-US" sz="2400"/>
              <a:t>(B)</a:t>
            </a:r>
            <a:br>
              <a:rPr lang="en-US" sz="2400"/>
            </a:br>
            <a:endParaRPr lang="en-US" sz="2400"/>
          </a:p>
          <a:p>
            <a:pPr lvl="2"/>
            <a:r>
              <a:rPr lang="en-US" sz="2000"/>
              <a:t>If event A is the sending of a message m by process P</a:t>
            </a:r>
            <a:r>
              <a:rPr lang="en-US" sz="2000" baseline="-25000"/>
              <a:t>i</a:t>
            </a:r>
            <a:r>
              <a:rPr lang="en-US" sz="2000"/>
              <a:t>, then the message m contains a timestamp T</a:t>
            </a:r>
            <a:r>
              <a:rPr lang="en-US" sz="2000" baseline="-25000"/>
              <a:t>m</a:t>
            </a:r>
            <a:r>
              <a:rPr lang="en-US" sz="2000"/>
              <a:t>= C</a:t>
            </a:r>
            <a:r>
              <a:rPr lang="en-US" sz="2000" baseline="-25000"/>
              <a:t>i</a:t>
            </a:r>
            <a:r>
              <a:rPr lang="en-US" sz="2000"/>
              <a:t>(A)</a:t>
            </a:r>
          </a:p>
          <a:p>
            <a:pPr lvl="2"/>
            <a:r>
              <a:rPr lang="en-US" sz="2000"/>
              <a:t>Upon receiving a message m, process P</a:t>
            </a:r>
            <a:r>
              <a:rPr lang="en-US" sz="2000" baseline="-25000"/>
              <a:t>k</a:t>
            </a:r>
            <a:r>
              <a:rPr lang="en-US" sz="2000"/>
              <a:t> sets C</a:t>
            </a:r>
            <a:r>
              <a:rPr lang="en-US" sz="2000" baseline="-25000"/>
              <a:t>k</a:t>
            </a:r>
            <a:r>
              <a:rPr lang="en-US" sz="2000"/>
              <a:t> greater than or equal to its present value and greater than T</a:t>
            </a:r>
            <a:r>
              <a:rPr lang="en-US" sz="2000" baseline="-25000"/>
              <a:t>m</a:t>
            </a:r>
            <a:br>
              <a:rPr lang="en-US" sz="2000" baseline="-25000"/>
            </a:br>
            <a:endParaRPr lang="en-US" sz="2000"/>
          </a:p>
          <a:p>
            <a:r>
              <a:rPr lang="en-US" sz="2800"/>
              <a:t>You can generate a total ordering by breaking ties with process IDs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(</a:t>
            </a:r>
            <a:r>
              <a:rPr lang="en-US" dirty="0" err="1"/>
              <a:t>Lamport’s</a:t>
            </a:r>
            <a:r>
              <a:rPr lang="en-US" dirty="0"/>
              <a:t>)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638800"/>
          </a:xfrm>
        </p:spPr>
        <p:txBody>
          <a:bodyPr/>
          <a:lstStyle/>
          <a:p>
            <a:r>
              <a:rPr lang="en-US" sz="2800" dirty="0"/>
              <a:t>Events are sending three types of messages</a:t>
            </a:r>
          </a:p>
          <a:p>
            <a:pPr lvl="1"/>
            <a:r>
              <a:rPr lang="en-US" sz="2400" dirty="0"/>
              <a:t>Request(P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TS</a:t>
            </a:r>
            <a:r>
              <a:rPr lang="en-US" sz="2400" baseline="-25000" dirty="0" err="1"/>
              <a:t>i</a:t>
            </a:r>
            <a:r>
              <a:rPr lang="en-US" sz="2400" dirty="0"/>
              <a:t>):  P</a:t>
            </a:r>
            <a:r>
              <a:rPr lang="en-US" sz="2400" baseline="-25000" dirty="0"/>
              <a:t>i</a:t>
            </a:r>
            <a:r>
              <a:rPr lang="en-US" sz="2400" dirty="0"/>
              <a:t> requesting resource access</a:t>
            </a:r>
          </a:p>
          <a:p>
            <a:pPr lvl="1"/>
            <a:r>
              <a:rPr lang="en-US" sz="2400" dirty="0"/>
              <a:t>Reply(P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TS</a:t>
            </a:r>
            <a:r>
              <a:rPr lang="en-US" sz="2400" baseline="-25000" dirty="0" err="1"/>
              <a:t>i</a:t>
            </a:r>
            <a:r>
              <a:rPr lang="en-US" sz="2400" dirty="0"/>
              <a:t>):  P</a:t>
            </a:r>
            <a:r>
              <a:rPr lang="en-US" sz="2400" baseline="-25000" dirty="0"/>
              <a:t>i</a:t>
            </a:r>
            <a:r>
              <a:rPr lang="en-US" sz="2400" dirty="0"/>
              <a:t> grants resource access</a:t>
            </a:r>
          </a:p>
          <a:p>
            <a:pPr lvl="1"/>
            <a:r>
              <a:rPr lang="en-US" sz="2400" dirty="0"/>
              <a:t>Release(P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TS</a:t>
            </a:r>
            <a:r>
              <a:rPr lang="en-US" sz="2400" baseline="-25000" dirty="0" err="1"/>
              <a:t>i</a:t>
            </a:r>
            <a:r>
              <a:rPr lang="en-US" sz="2400" dirty="0"/>
              <a:t>):  P</a:t>
            </a:r>
            <a:r>
              <a:rPr lang="en-US" sz="2400" baseline="-25000" dirty="0"/>
              <a:t>i</a:t>
            </a:r>
            <a:r>
              <a:rPr lang="en-US" sz="2400" dirty="0"/>
              <a:t> releases its resource</a:t>
            </a:r>
          </a:p>
          <a:p>
            <a:r>
              <a:rPr lang="en-US" sz="2800" dirty="0"/>
              <a:t>Each process keeps last received message from every other process and last message it sent</a:t>
            </a:r>
          </a:p>
          <a:p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 wants to enter CS: Send Request(P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) to all processes</a:t>
            </a:r>
          </a:p>
          <a:p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receives Request(P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i</a:t>
            </a:r>
            <a:r>
              <a:rPr lang="en-US" sz="2800" dirty="0"/>
              <a:t>): If last 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 message </a:t>
            </a:r>
            <a:r>
              <a:rPr lang="en-US" sz="2800" u="sng" dirty="0"/>
              <a:t>not</a:t>
            </a:r>
            <a:r>
              <a:rPr lang="en-US" sz="2800" dirty="0"/>
              <a:t> a request for resource: Send Reply(</a:t>
            </a:r>
            <a:r>
              <a:rPr lang="en-US" sz="2800" dirty="0" err="1"/>
              <a:t>P</a:t>
            </a:r>
            <a:r>
              <a:rPr lang="en-US" sz="2800" baseline="-25000" dirty="0" err="1"/>
              <a:t>k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baseline="-25000" dirty="0" err="1"/>
              <a:t>k</a:t>
            </a:r>
            <a:r>
              <a:rPr lang="en-US" sz="2800" dirty="0"/>
              <a:t>) to P</a:t>
            </a:r>
            <a:r>
              <a:rPr lang="en-US" sz="2800" baseline="-25000" dirty="0"/>
              <a:t>i</a:t>
            </a:r>
          </a:p>
          <a:p>
            <a:pPr lvl="1"/>
            <a:endParaRPr lang="en-US" sz="2400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Mutual Exclusion (</a:t>
            </a:r>
            <a:r>
              <a:rPr lang="en-US" dirty="0" err="1"/>
              <a:t>Lamport’s</a:t>
            </a:r>
            <a:r>
              <a:rPr lang="en-US" dirty="0"/>
              <a:t>)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 enters CS:  When P</a:t>
            </a:r>
            <a:r>
              <a:rPr lang="en-US" sz="2800" baseline="-25000" dirty="0"/>
              <a:t>i</a:t>
            </a:r>
            <a:r>
              <a:rPr lang="en-US" sz="2800" dirty="0"/>
              <a:t> receives all replies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 exits CS: Send Release(P</a:t>
            </a:r>
            <a:r>
              <a:rPr lang="en-US" sz="2800" baseline="-25000" dirty="0"/>
              <a:t>i</a:t>
            </a:r>
            <a:r>
              <a:rPr lang="en-US" sz="2800" dirty="0"/>
              <a:t>, T</a:t>
            </a:r>
            <a:r>
              <a:rPr lang="en-US" sz="2800" baseline="-25000" dirty="0"/>
              <a:t>i</a:t>
            </a:r>
            <a:r>
              <a:rPr lang="en-US" sz="2800" dirty="0"/>
              <a:t>) to all processes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If there is a pending </a:t>
            </a:r>
            <a:r>
              <a:rPr lang="en-US" sz="2800" dirty="0" err="1"/>
              <a:t>req</a:t>
            </a:r>
            <a:r>
              <a:rPr lang="en-US" sz="2800" baseline="-25000" dirty="0" err="1"/>
              <a:t>m</a:t>
            </a:r>
            <a:r>
              <a:rPr lang="en-US" sz="2800" dirty="0"/>
              <a:t>, after release, send reply to P</a:t>
            </a:r>
            <a:r>
              <a:rPr lang="en-US" sz="2800" baseline="-25000" dirty="0"/>
              <a:t>m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Effectively this implements a distributed queue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Provides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/>
              <a:t>Mutual exclusion--Fairness (FCFS in order by timestamp)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/>
              <a:t>Deadlock Free	--Starvation Free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Cost:  Messages per CS is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		at minimum 2(N-1)</a:t>
            </a:r>
            <a:r>
              <a:rPr lang="en-US" sz="2800" baseline="-25000" dirty="0"/>
              <a:t>1req+1reply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Problems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/>
              <a:t>Each process must know identity of all processes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/>
              <a:t>Handling process failure is expensive and complex</a:t>
            </a:r>
            <a:endParaRPr lang="en-US" sz="24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Token-Passing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91600" cy="5638800"/>
          </a:xfrm>
        </p:spPr>
        <p:txBody>
          <a:bodyPr/>
          <a:lstStyle/>
          <a:p>
            <a:r>
              <a:rPr lang="en-US" sz="2800" dirty="0"/>
              <a:t>Logically organize processes in a unidirectional ring</a:t>
            </a:r>
          </a:p>
          <a:p>
            <a:r>
              <a:rPr lang="en-US" sz="2800" dirty="0"/>
              <a:t>Token is passed around the ring</a:t>
            </a:r>
          </a:p>
          <a:p>
            <a:r>
              <a:rPr lang="en-US" sz="2800" dirty="0"/>
              <a:t>When process receives the token</a:t>
            </a:r>
          </a:p>
          <a:p>
            <a:pPr lvl="1"/>
            <a:r>
              <a:rPr lang="en-US" sz="2400" dirty="0"/>
              <a:t>If doesn’t want to enter CS, pass token along</a:t>
            </a:r>
          </a:p>
          <a:p>
            <a:pPr lvl="1"/>
            <a:r>
              <a:rPr lang="en-US" sz="2400" dirty="0"/>
              <a:t>Else hold token while in CS</a:t>
            </a:r>
          </a:p>
          <a:p>
            <a:r>
              <a:rPr lang="en-US" sz="2800" dirty="0"/>
              <a:t>Problems</a:t>
            </a:r>
          </a:p>
          <a:p>
            <a:pPr lvl="1"/>
            <a:r>
              <a:rPr lang="en-US" sz="2400" dirty="0"/>
              <a:t>Token Lost – Election algorithm to regenerate</a:t>
            </a:r>
          </a:p>
          <a:p>
            <a:pPr lvl="1"/>
            <a:r>
              <a:rPr lang="en-US" sz="2400" dirty="0"/>
              <a:t>Process Failure – Repair ring</a:t>
            </a:r>
          </a:p>
          <a:p>
            <a:pPr lvl="1"/>
            <a:r>
              <a:rPr lang="en-US" sz="2400" dirty="0"/>
              <a:t>Scalability?</a:t>
            </a:r>
          </a:p>
        </p:txBody>
      </p:sp>
      <p:sp>
        <p:nvSpPr>
          <p:cNvPr id="728071" name="Text Box 7"/>
          <p:cNvSpPr txBox="1">
            <a:spLocks noChangeArrowheads="1"/>
          </p:cNvSpPr>
          <p:nvPr/>
        </p:nvSpPr>
        <p:spPr bwMode="auto">
          <a:xfrm>
            <a:off x="6248400" y="4800600"/>
            <a:ext cx="40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6248400" y="5943600"/>
            <a:ext cx="40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4</a:t>
            </a:r>
          </a:p>
        </p:txBody>
      </p:sp>
      <p:sp>
        <p:nvSpPr>
          <p:cNvPr id="728074" name="Text Box 10"/>
          <p:cNvSpPr txBox="1">
            <a:spLocks noChangeArrowheads="1"/>
          </p:cNvSpPr>
          <p:nvPr/>
        </p:nvSpPr>
        <p:spPr bwMode="auto">
          <a:xfrm>
            <a:off x="7848600" y="5943600"/>
            <a:ext cx="40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3</a:t>
            </a: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7848600" y="4800600"/>
            <a:ext cx="4064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</a:p>
        </p:txBody>
      </p:sp>
      <p:cxnSp>
        <p:nvCxnSpPr>
          <p:cNvPr id="728076" name="AutoShape 12"/>
          <p:cNvCxnSpPr>
            <a:cxnSpLocks noChangeShapeType="1"/>
            <a:stCxn id="728071" idx="3"/>
            <a:endCxn id="728075" idx="1"/>
          </p:cNvCxnSpPr>
          <p:nvPr/>
        </p:nvCxnSpPr>
        <p:spPr bwMode="auto">
          <a:xfrm>
            <a:off x="6654800" y="4973638"/>
            <a:ext cx="1193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8077" name="AutoShape 13"/>
          <p:cNvCxnSpPr>
            <a:cxnSpLocks noChangeShapeType="1"/>
            <a:stCxn id="728075" idx="2"/>
            <a:endCxn id="728074" idx="0"/>
          </p:cNvCxnSpPr>
          <p:nvPr/>
        </p:nvCxnSpPr>
        <p:spPr bwMode="auto">
          <a:xfrm rot="5400000">
            <a:off x="7653337" y="5545138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8079" name="AutoShape 15"/>
          <p:cNvCxnSpPr>
            <a:cxnSpLocks noChangeShapeType="1"/>
            <a:stCxn id="728074" idx="1"/>
            <a:endCxn id="728073" idx="3"/>
          </p:cNvCxnSpPr>
          <p:nvPr/>
        </p:nvCxnSpPr>
        <p:spPr bwMode="auto">
          <a:xfrm rot="10800000">
            <a:off x="6654800" y="6116638"/>
            <a:ext cx="1193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28080" name="AutoShape 16"/>
          <p:cNvCxnSpPr>
            <a:cxnSpLocks noChangeShapeType="1"/>
            <a:stCxn id="728073" idx="0"/>
            <a:endCxn id="728071" idx="2"/>
          </p:cNvCxnSpPr>
          <p:nvPr/>
        </p:nvCxnSpPr>
        <p:spPr bwMode="auto">
          <a:xfrm rot="16200000">
            <a:off x="6053137" y="5545138"/>
            <a:ext cx="796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8081" name="Oval 17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8082" name="Text Box 18"/>
          <p:cNvSpPr txBox="1">
            <a:spLocks noChangeArrowheads="1"/>
          </p:cNvSpPr>
          <p:nvPr/>
        </p:nvSpPr>
        <p:spPr bwMode="auto">
          <a:xfrm>
            <a:off x="6858000" y="441960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token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Deadlock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191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/>
              <a:t>Necessary Conditions</a:t>
            </a:r>
          </a:p>
          <a:p>
            <a:pPr marL="609600" indent="-609600"/>
            <a:r>
              <a:rPr lang="en-US" sz="2400"/>
              <a:t>Mutual exclusion – Only one process may use a resource at a time</a:t>
            </a:r>
          </a:p>
          <a:p>
            <a:pPr marL="609600" indent="-609600"/>
            <a:r>
              <a:rPr lang="en-US" sz="2400"/>
              <a:t>Hold and wait – A process may hold allocated resources while awaiting assignment of others</a:t>
            </a:r>
          </a:p>
          <a:p>
            <a:pPr marL="609600" indent="-609600"/>
            <a:r>
              <a:rPr lang="en-US" sz="2400"/>
              <a:t>No preemption – Previously granted resources may not be taken away</a:t>
            </a:r>
          </a:p>
          <a:p>
            <a:pPr marL="609600" indent="-609600"/>
            <a:r>
              <a:rPr lang="en-US" sz="2400"/>
              <a:t>Circular wait – A chain of processes exists, such that each process holds at least one resource needed by the next process in the chain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581400"/>
          </a:xfrm>
        </p:spPr>
        <p:txBody>
          <a:bodyPr/>
          <a:lstStyle/>
          <a:p>
            <a:pPr marL="301625" indent="-301625" defTabSz="968375">
              <a:lnSpc>
                <a:spcPct val="89000"/>
              </a:lnSpc>
            </a:pPr>
            <a:r>
              <a:rPr lang="en-US"/>
              <a:t>Idea</a:t>
            </a:r>
          </a:p>
          <a:p>
            <a:pPr marL="965200" lvl="1" indent="-508000" defTabSz="968375">
              <a:lnSpc>
                <a:spcPct val="89000"/>
              </a:lnSpc>
              <a:buFontTx/>
              <a:buNone/>
            </a:pPr>
            <a:r>
              <a:rPr lang="en-US"/>
              <a:t>Ensure 1 of 4 conditions cannot occur </a:t>
            </a:r>
          </a:p>
          <a:p>
            <a:pPr marL="301625" indent="-301625" defTabSz="968375">
              <a:lnSpc>
                <a:spcPct val="89000"/>
              </a:lnSpc>
            </a:pPr>
            <a:r>
              <a:rPr lang="en-US"/>
              <a:t>Necessary Conditions</a:t>
            </a:r>
          </a:p>
          <a:p>
            <a:pPr marL="965200" lvl="1" indent="-508000" defTabSz="968375">
              <a:lnSpc>
                <a:spcPct val="89000"/>
              </a:lnSpc>
              <a:buFontTx/>
              <a:buAutoNum type="arabicPeriod"/>
            </a:pPr>
            <a:r>
              <a:rPr lang="en-US"/>
              <a:t>Mutual exclusion</a:t>
            </a:r>
          </a:p>
          <a:p>
            <a:pPr marL="965200" lvl="1" indent="-508000" defTabSz="968375">
              <a:lnSpc>
                <a:spcPct val="89000"/>
              </a:lnSpc>
              <a:buFontTx/>
              <a:buAutoNum type="arabicPeriod"/>
            </a:pPr>
            <a:r>
              <a:rPr lang="en-US"/>
              <a:t>Hold and wait</a:t>
            </a:r>
          </a:p>
          <a:p>
            <a:pPr marL="965200" lvl="1" indent="-508000" defTabSz="968375">
              <a:lnSpc>
                <a:spcPct val="89000"/>
              </a:lnSpc>
              <a:buFontTx/>
              <a:buAutoNum type="arabicPeriod"/>
            </a:pPr>
            <a:r>
              <a:rPr lang="en-US"/>
              <a:t>No preemption</a:t>
            </a:r>
          </a:p>
          <a:p>
            <a:pPr marL="965200" lvl="1" indent="-508000" defTabSz="968375">
              <a:lnSpc>
                <a:spcPct val="89000"/>
              </a:lnSpc>
              <a:buFontTx/>
              <a:buAutoNum type="arabicPeriod"/>
            </a:pPr>
            <a:r>
              <a:rPr lang="en-US"/>
              <a:t>Circular wait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5791200"/>
          </a:xfrm>
        </p:spPr>
        <p:txBody>
          <a:bodyPr/>
          <a:lstStyle/>
          <a:p>
            <a:pPr marL="609600" indent="-609600" defTabSz="968375">
              <a:lnSpc>
                <a:spcPct val="89000"/>
              </a:lnSpc>
            </a:pPr>
            <a:r>
              <a:rPr lang="en-US" sz="2800"/>
              <a:t>Mutual exclusion</a:t>
            </a:r>
          </a:p>
          <a:p>
            <a:pPr marL="990600" lvl="1" indent="-533400" defTabSz="968375">
              <a:lnSpc>
                <a:spcPct val="89000"/>
              </a:lnSpc>
            </a:pPr>
            <a:r>
              <a:rPr lang="en-US" sz="2400"/>
              <a:t>Disallow mutual exclusion</a:t>
            </a:r>
          </a:p>
          <a:p>
            <a:pPr marL="1676400" lvl="2" indent="-457200" defTabSz="968375">
              <a:lnSpc>
                <a:spcPct val="89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Yuck!</a:t>
            </a:r>
          </a:p>
          <a:p>
            <a:pPr marL="609600" indent="-609600" defTabSz="968375">
              <a:lnSpc>
                <a:spcPct val="89000"/>
              </a:lnSpc>
            </a:pPr>
            <a:r>
              <a:rPr lang="en-US" sz="2800"/>
              <a:t>Hold and wait</a:t>
            </a:r>
          </a:p>
          <a:p>
            <a:pPr marL="990600" lvl="1" indent="-533400" defTabSz="968375">
              <a:lnSpc>
                <a:spcPct val="89000"/>
              </a:lnSpc>
            </a:pPr>
            <a:r>
              <a:rPr lang="en-US" sz="2400"/>
              <a:t>Atomically acquire all resources at once OR</a:t>
            </a:r>
            <a:br>
              <a:rPr lang="en-US" sz="2400"/>
            </a:br>
            <a:r>
              <a:rPr lang="en-US" sz="2400"/>
              <a:t> </a:t>
            </a:r>
            <a:r>
              <a:rPr lang="en-US" sz="1800">
                <a:solidFill>
                  <a:srgbClr val="FF0000"/>
                </a:solidFill>
              </a:rPr>
              <a:t>Must know all desired resources in advance + inefficient</a:t>
            </a:r>
            <a:endParaRPr lang="en-US" sz="1800"/>
          </a:p>
          <a:p>
            <a:pPr marL="990600" lvl="1" indent="-533400" defTabSz="968375">
              <a:lnSpc>
                <a:spcPct val="89000"/>
              </a:lnSpc>
            </a:pPr>
            <a:r>
              <a:rPr lang="en-US" sz="2400"/>
              <a:t>Only request resources when it does not hold other resources; release resources before requesting new ones</a:t>
            </a:r>
          </a:p>
          <a:p>
            <a:pPr marL="1676400" lvl="2" indent="-457200" defTabSz="968375">
              <a:lnSpc>
                <a:spcPct val="89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Impractical</a:t>
            </a:r>
          </a:p>
          <a:p>
            <a:pPr marL="609600" indent="-609600" defTabSz="968375">
              <a:lnSpc>
                <a:spcPct val="89000"/>
              </a:lnSpc>
            </a:pPr>
            <a:r>
              <a:rPr lang="en-US" sz="2800"/>
              <a:t>Circular wait</a:t>
            </a:r>
          </a:p>
          <a:p>
            <a:pPr marL="990600" lvl="1" indent="-533400" defTabSz="968375">
              <a:lnSpc>
                <a:spcPct val="89000"/>
              </a:lnSpc>
            </a:pPr>
            <a:r>
              <a:rPr lang="en-US" sz="2400"/>
              <a:t>Eliminate the possibility of a cycle by imposing a global ordering of resources</a:t>
            </a:r>
          </a:p>
          <a:p>
            <a:pPr marL="1676400" lvl="2" indent="-457200" defTabSz="968375">
              <a:lnSpc>
                <a:spcPct val="89000"/>
              </a:lnSpc>
              <a:buFontTx/>
              <a:buNone/>
            </a:pPr>
            <a:r>
              <a:rPr lang="en-US" sz="1800">
                <a:solidFill>
                  <a:srgbClr val="FF0000"/>
                </a:solidFill>
              </a:rPr>
              <a:t>Must know all desired resources in advance + inefficient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</a:t>
            </a:r>
            <a:r>
              <a:rPr lang="en-US"/>
              <a:t>Circular Wait)</a:t>
            </a:r>
            <a:endParaRPr lang="en-US" dirty="0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9000"/>
              </a:lnSpc>
            </a:pPr>
            <a:r>
              <a:rPr lang="en-US" dirty="0"/>
              <a:t>Each process carries timestamp</a:t>
            </a:r>
          </a:p>
          <a:p>
            <a:pPr>
              <a:lnSpc>
                <a:spcPct val="89000"/>
              </a:lnSpc>
            </a:pPr>
            <a:r>
              <a:rPr lang="en-US" dirty="0"/>
              <a:t>Timestamp incremented for each transaction</a:t>
            </a:r>
          </a:p>
          <a:p>
            <a:pPr>
              <a:lnSpc>
                <a:spcPct val="89000"/>
              </a:lnSpc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requests resource held by in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dirty="0"/>
          </a:p>
          <a:p>
            <a:pPr>
              <a:lnSpc>
                <a:spcPct val="89000"/>
              </a:lnSpc>
            </a:pPr>
            <a:r>
              <a:rPr lang="en-US" dirty="0"/>
              <a:t>Wait-Die (</a:t>
            </a:r>
            <a:r>
              <a:rPr lang="en-US" dirty="0" err="1"/>
              <a:t>Nonpreemptive</a:t>
            </a:r>
            <a:r>
              <a:rPr lang="en-US" dirty="0"/>
              <a:t>)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If TS(P</a:t>
            </a:r>
            <a:r>
              <a:rPr lang="en-US" baseline="-25000" dirty="0"/>
              <a:t>i</a:t>
            </a:r>
            <a:r>
              <a:rPr lang="en-US" dirty="0"/>
              <a:t>) &lt; TS(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	P</a:t>
            </a:r>
            <a:r>
              <a:rPr lang="en-US" baseline="-25000" dirty="0"/>
              <a:t>i</a:t>
            </a:r>
            <a:r>
              <a:rPr lang="en-US" dirty="0"/>
              <a:t> wait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Else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	P</a:t>
            </a:r>
            <a:r>
              <a:rPr lang="en-US" baseline="-25000" dirty="0"/>
              <a:t>i</a:t>
            </a:r>
            <a:r>
              <a:rPr lang="en-US" dirty="0"/>
              <a:t> dies</a:t>
            </a:r>
          </a:p>
          <a:p>
            <a:pPr>
              <a:lnSpc>
                <a:spcPct val="89000"/>
              </a:lnSpc>
            </a:pPr>
            <a:r>
              <a:rPr lang="en-US" dirty="0"/>
              <a:t>Kills younger process</a:t>
            </a:r>
          </a:p>
          <a:p>
            <a:pPr lvl="1">
              <a:lnSpc>
                <a:spcPct val="89000"/>
              </a:lnSpc>
              <a:buFontTx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15" y="3276600"/>
            <a:ext cx="2733675" cy="3152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34608" y="6460346"/>
            <a:ext cx="304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http://www.cs.colostate.edu/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 (No Preemption)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715000" cy="5638800"/>
          </a:xfrm>
        </p:spPr>
        <p:txBody>
          <a:bodyPr/>
          <a:lstStyle/>
          <a:p>
            <a:pPr>
              <a:lnSpc>
                <a:spcPct val="89000"/>
              </a:lnSpc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requests resource held by in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endParaRPr lang="en-US" dirty="0"/>
          </a:p>
          <a:p>
            <a:pPr>
              <a:lnSpc>
                <a:spcPct val="89000"/>
              </a:lnSpc>
            </a:pPr>
            <a:r>
              <a:rPr lang="en-US" dirty="0"/>
              <a:t>Wound-Wait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If TS(P</a:t>
            </a:r>
            <a:r>
              <a:rPr lang="en-US" baseline="-25000" dirty="0"/>
              <a:t>i</a:t>
            </a:r>
            <a:r>
              <a:rPr lang="en-US" dirty="0"/>
              <a:t>) &lt; TS(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	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 dies (wounded/</a:t>
            </a:r>
            <a:r>
              <a:rPr lang="en-US" dirty="0" err="1"/>
              <a:t>rolledback</a:t>
            </a:r>
            <a:r>
              <a:rPr lang="en-US" dirty="0"/>
              <a:t>)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Else</a:t>
            </a:r>
          </a:p>
          <a:p>
            <a:pPr lvl="1">
              <a:lnSpc>
                <a:spcPct val="89000"/>
              </a:lnSpc>
              <a:buFontTx/>
              <a:buNone/>
            </a:pPr>
            <a:r>
              <a:rPr lang="en-US" dirty="0"/>
              <a:t>	P</a:t>
            </a:r>
            <a:r>
              <a:rPr lang="en-US" baseline="-25000" dirty="0"/>
              <a:t>i</a:t>
            </a:r>
            <a:r>
              <a:rPr lang="en-US" dirty="0"/>
              <a:t> wait</a:t>
            </a:r>
          </a:p>
          <a:p>
            <a:pPr>
              <a:lnSpc>
                <a:spcPct val="89000"/>
              </a:lnSpc>
              <a:buFontTx/>
              <a:buNone/>
            </a:pPr>
            <a:endParaRPr lang="en-US" dirty="0"/>
          </a:p>
          <a:p>
            <a:pPr>
              <a:lnSpc>
                <a:spcPct val="89000"/>
              </a:lnSpc>
            </a:pPr>
            <a:r>
              <a:rPr lang="en-US" dirty="0"/>
              <a:t>Starvation avoided if when a process is rolled back it keeps its old timestamp</a:t>
            </a:r>
          </a:p>
          <a:p>
            <a:pPr lvl="2">
              <a:lnSpc>
                <a:spcPct val="89000"/>
              </a:lnSpc>
              <a:buFontTx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487" y="3183746"/>
            <a:ext cx="27813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4608" y="6460346"/>
            <a:ext cx="304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http://www.cs.colostate.edu/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Operating System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OS + Network &lt; Distributed system</a:t>
            </a:r>
          </a:p>
          <a:p>
            <a:r>
              <a:rPr lang="en-US"/>
              <a:t>Users aware of separate computers</a:t>
            </a:r>
          </a:p>
          <a:p>
            <a:r>
              <a:rPr lang="en-US"/>
              <a:t>Users can remotely access a variety of remote services</a:t>
            </a:r>
          </a:p>
          <a:p>
            <a:pPr lvl="1"/>
            <a:r>
              <a:rPr lang="en-US"/>
              <a:t>Login</a:t>
            </a:r>
          </a:p>
          <a:p>
            <a:pPr lvl="1"/>
            <a:r>
              <a:rPr lang="en-US"/>
              <a:t>File access</a:t>
            </a:r>
          </a:p>
          <a:p>
            <a:pPr lvl="1"/>
            <a:r>
              <a:rPr lang="en-US"/>
              <a:t>Display/Control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Avoidance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Centralized banker broken</a:t>
            </a:r>
          </a:p>
          <a:p>
            <a:pPr lvl="1"/>
            <a:r>
              <a:rPr lang="en-US"/>
              <a:t>Bottleneck, single point of failure, etc.</a:t>
            </a:r>
          </a:p>
          <a:p>
            <a:pPr lvl="1"/>
            <a:r>
              <a:rPr lang="en-US"/>
              <a:t>Impractical in distributed systems</a:t>
            </a:r>
          </a:p>
          <a:p>
            <a:r>
              <a:rPr lang="en-US"/>
              <a:t>Distributed deadlock avoidance impractical</a:t>
            </a:r>
          </a:p>
          <a:p>
            <a:pPr lvl="1"/>
            <a:r>
              <a:rPr lang="en-US"/>
              <a:t>Each node must keep track of global state</a:t>
            </a:r>
          </a:p>
          <a:p>
            <a:pPr lvl="1"/>
            <a:r>
              <a:rPr lang="en-US"/>
              <a:t>Checking for safe state</a:t>
            </a:r>
          </a:p>
          <a:p>
            <a:pPr lvl="2"/>
            <a:r>
              <a:rPr lang="en-US"/>
              <a:t>Must be serialized</a:t>
            </a:r>
          </a:p>
          <a:p>
            <a:pPr lvl="2"/>
            <a:r>
              <a:rPr lang="en-US"/>
              <a:t>Considerable overhead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Detection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construct a wait-for graph</a:t>
            </a:r>
          </a:p>
          <a:p>
            <a:r>
              <a:rPr lang="en-US"/>
              <a:t>Only have local information</a:t>
            </a:r>
          </a:p>
          <a:p>
            <a:r>
              <a:rPr lang="en-US"/>
              <a:t>Assume single resource of each type</a:t>
            </a:r>
          </a:p>
          <a:p>
            <a:r>
              <a:rPr lang="en-US"/>
              <a:t>Idea:  Build local waits-for graphs</a:t>
            </a:r>
          </a:p>
          <a:p>
            <a:pPr lvl="1"/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 at S</a:t>
            </a:r>
            <a:r>
              <a:rPr lang="en-US" baseline="-25000"/>
              <a:t>i</a:t>
            </a:r>
            <a:r>
              <a:rPr lang="en-US"/>
              <a:t> needs resource held by P</a:t>
            </a:r>
            <a:r>
              <a:rPr lang="en-US" baseline="-25000"/>
              <a:t>k </a:t>
            </a:r>
            <a:r>
              <a:rPr lang="en-US"/>
              <a:t>at S</a:t>
            </a:r>
            <a:r>
              <a:rPr lang="en-US" baseline="-25000"/>
              <a:t>k</a:t>
            </a:r>
            <a:endParaRPr lang="en-US"/>
          </a:p>
          <a:p>
            <a:pPr lvl="1"/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 sends request to S</a:t>
            </a:r>
            <a:r>
              <a:rPr lang="en-US" baseline="-25000"/>
              <a:t>k</a:t>
            </a:r>
            <a:endParaRPr lang="en-US"/>
          </a:p>
          <a:p>
            <a:pPr lvl="1"/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→P</a:t>
            </a:r>
            <a:r>
              <a:rPr lang="en-US" baseline="-25000"/>
              <a:t>k</a:t>
            </a:r>
            <a:r>
              <a:rPr lang="en-US"/>
              <a:t> added to local wait-for graph</a:t>
            </a:r>
          </a:p>
          <a:p>
            <a:r>
              <a:rPr lang="en-US"/>
              <a:t>Problem:  No unified view of dependencies</a:t>
            </a:r>
          </a:p>
          <a:p>
            <a:r>
              <a:rPr lang="en-US"/>
              <a:t>Need to construct global wait-for graph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Centralized Deadlock Detection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Appoint deadlock-detection coordinator to maintain a global wait-for graph</a:t>
            </a:r>
          </a:p>
          <a:p>
            <a:r>
              <a:rPr lang="en-US"/>
              <a:t>Updates to local graphs must be propagated</a:t>
            </a:r>
          </a:p>
          <a:p>
            <a:pPr lvl="1">
              <a:buFontTx/>
              <a:buNone/>
            </a:pPr>
            <a:r>
              <a:rPr lang="en-US"/>
              <a:t>When?  Each local change?  Aggregation?</a:t>
            </a:r>
          </a:p>
          <a:p>
            <a:r>
              <a:rPr lang="en-US"/>
              <a:t>Coordinator inspects global graph for cycles</a:t>
            </a:r>
          </a:p>
          <a:p>
            <a:r>
              <a:rPr lang="en-US"/>
              <a:t>If deadlock detected, select victim to rollback</a:t>
            </a:r>
          </a:p>
          <a:p>
            <a:r>
              <a:rPr lang="en-US"/>
              <a:t>Problem:  Failure, bottleneck, etc.</a:t>
            </a:r>
          </a:p>
          <a:p>
            <a:r>
              <a:rPr lang="en-US"/>
              <a:t>Distributed deadlock-detection algorithms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of the Union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Even with centralized approach, we don’t know instantaneous state (propagation delay)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False cycles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releases resource at S</a:t>
            </a:r>
            <a:r>
              <a:rPr lang="en-US" sz="2400" baseline="-25000" dirty="0"/>
              <a:t>1 </a:t>
            </a:r>
            <a:r>
              <a:rPr lang="en-US" sz="2400" dirty="0"/>
              <a:t>(Message 1)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requests resource held by P</a:t>
            </a:r>
            <a:r>
              <a:rPr lang="en-US" sz="2400" baseline="-25000" dirty="0"/>
              <a:t>3</a:t>
            </a:r>
            <a:r>
              <a:rPr lang="en-US" sz="2400" dirty="0"/>
              <a:t> at S</a:t>
            </a:r>
            <a:r>
              <a:rPr lang="en-US" sz="2400" baseline="-25000" dirty="0"/>
              <a:t>2 </a:t>
            </a:r>
            <a:r>
              <a:rPr lang="en-US" sz="2400" dirty="0"/>
              <a:t>(Message 2)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Message 2 arrives at coordinator before Message 1, a false cycle is detected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Timestamps can be added to avoid false cycles</a:t>
            </a: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1295400" y="41148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9816" name="Group 8"/>
          <p:cNvGrpSpPr>
            <a:grpSpLocks/>
          </p:cNvGrpSpPr>
          <p:nvPr/>
        </p:nvGrpSpPr>
        <p:grpSpPr bwMode="auto">
          <a:xfrm>
            <a:off x="1795463" y="4284663"/>
            <a:ext cx="481012" cy="357187"/>
            <a:chOff x="1189" y="2714"/>
            <a:chExt cx="303" cy="225"/>
          </a:xfrm>
        </p:grpSpPr>
        <p:sp>
          <p:nvSpPr>
            <p:cNvPr id="759814" name="Oval 6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15" name="Text Box 7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</p:grpSp>
      <p:grpSp>
        <p:nvGrpSpPr>
          <p:cNvPr id="759817" name="Group 9"/>
          <p:cNvGrpSpPr>
            <a:grpSpLocks/>
          </p:cNvGrpSpPr>
          <p:nvPr/>
        </p:nvGrpSpPr>
        <p:grpSpPr bwMode="auto">
          <a:xfrm>
            <a:off x="1795463" y="5122863"/>
            <a:ext cx="481012" cy="357187"/>
            <a:chOff x="1189" y="2714"/>
            <a:chExt cx="303" cy="225"/>
          </a:xfrm>
        </p:grpSpPr>
        <p:sp>
          <p:nvSpPr>
            <p:cNvPr id="759818" name="Oval 10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19" name="Text Box 11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</p:grpSp>
      <p:sp>
        <p:nvSpPr>
          <p:cNvPr id="759820" name="Line 12"/>
          <p:cNvSpPr>
            <a:spLocks noChangeShapeType="1"/>
          </p:cNvSpPr>
          <p:nvPr/>
        </p:nvSpPr>
        <p:spPr bwMode="auto">
          <a:xfrm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21" name="Rectangle 13"/>
          <p:cNvSpPr>
            <a:spLocks noChangeArrowheads="1"/>
          </p:cNvSpPr>
          <p:nvPr/>
        </p:nvSpPr>
        <p:spPr bwMode="auto">
          <a:xfrm>
            <a:off x="3581400" y="41148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9822" name="Group 14"/>
          <p:cNvGrpSpPr>
            <a:grpSpLocks/>
          </p:cNvGrpSpPr>
          <p:nvPr/>
        </p:nvGrpSpPr>
        <p:grpSpPr bwMode="auto">
          <a:xfrm>
            <a:off x="3733800" y="4267200"/>
            <a:ext cx="481013" cy="357188"/>
            <a:chOff x="1189" y="2714"/>
            <a:chExt cx="303" cy="225"/>
          </a:xfrm>
        </p:grpSpPr>
        <p:sp>
          <p:nvSpPr>
            <p:cNvPr id="759823" name="Oval 15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24" name="Text Box 16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</p:grpSp>
      <p:grpSp>
        <p:nvGrpSpPr>
          <p:cNvPr id="759825" name="Group 17"/>
          <p:cNvGrpSpPr>
            <a:grpSpLocks/>
          </p:cNvGrpSpPr>
          <p:nvPr/>
        </p:nvGrpSpPr>
        <p:grpSpPr bwMode="auto">
          <a:xfrm>
            <a:off x="4648200" y="5105400"/>
            <a:ext cx="481013" cy="357188"/>
            <a:chOff x="1189" y="2714"/>
            <a:chExt cx="303" cy="225"/>
          </a:xfrm>
        </p:grpSpPr>
        <p:sp>
          <p:nvSpPr>
            <p:cNvPr id="759826" name="Oval 18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27" name="Text Box 19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3</a:t>
              </a:r>
              <a:endParaRPr lang="en-US" sz="1600"/>
            </a:p>
          </p:txBody>
        </p:sp>
      </p:grpSp>
      <p:sp>
        <p:nvSpPr>
          <p:cNvPr id="759828" name="Line 20"/>
          <p:cNvSpPr>
            <a:spLocks noChangeShapeType="1"/>
          </p:cNvSpPr>
          <p:nvPr/>
        </p:nvSpPr>
        <p:spPr bwMode="auto">
          <a:xfrm flipH="1" flipV="1">
            <a:off x="4038600" y="4572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5943600" y="41148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9830" name="Group 22"/>
          <p:cNvGrpSpPr>
            <a:grpSpLocks/>
          </p:cNvGrpSpPr>
          <p:nvPr/>
        </p:nvGrpSpPr>
        <p:grpSpPr bwMode="auto">
          <a:xfrm>
            <a:off x="6096000" y="4267200"/>
            <a:ext cx="481013" cy="357188"/>
            <a:chOff x="1189" y="2714"/>
            <a:chExt cx="303" cy="225"/>
          </a:xfrm>
        </p:grpSpPr>
        <p:sp>
          <p:nvSpPr>
            <p:cNvPr id="759831" name="Oval 23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32" name="Text Box 24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</p:grpSp>
      <p:grpSp>
        <p:nvGrpSpPr>
          <p:cNvPr id="759833" name="Group 25"/>
          <p:cNvGrpSpPr>
            <a:grpSpLocks/>
          </p:cNvGrpSpPr>
          <p:nvPr/>
        </p:nvGrpSpPr>
        <p:grpSpPr bwMode="auto">
          <a:xfrm>
            <a:off x="7010400" y="5105400"/>
            <a:ext cx="481013" cy="357188"/>
            <a:chOff x="1189" y="2714"/>
            <a:chExt cx="303" cy="225"/>
          </a:xfrm>
        </p:grpSpPr>
        <p:sp>
          <p:nvSpPr>
            <p:cNvPr id="759834" name="Oval 26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35" name="Text Box 27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3</a:t>
              </a:r>
              <a:endParaRPr lang="en-US" sz="1600"/>
            </a:p>
          </p:txBody>
        </p:sp>
      </p:grpSp>
      <p:sp>
        <p:nvSpPr>
          <p:cNvPr id="759836" name="Line 28"/>
          <p:cNvSpPr>
            <a:spLocks noChangeShapeType="1"/>
          </p:cNvSpPr>
          <p:nvPr/>
        </p:nvSpPr>
        <p:spPr bwMode="auto">
          <a:xfrm flipH="1" flipV="1">
            <a:off x="6400800" y="4572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9845" name="Group 37"/>
          <p:cNvGrpSpPr>
            <a:grpSpLocks/>
          </p:cNvGrpSpPr>
          <p:nvPr/>
        </p:nvGrpSpPr>
        <p:grpSpPr bwMode="auto">
          <a:xfrm>
            <a:off x="6096000" y="5105400"/>
            <a:ext cx="481013" cy="357188"/>
            <a:chOff x="1189" y="2714"/>
            <a:chExt cx="303" cy="225"/>
          </a:xfrm>
        </p:grpSpPr>
        <p:sp>
          <p:nvSpPr>
            <p:cNvPr id="759846" name="Oval 38"/>
            <p:cNvSpPr>
              <a:spLocks noChangeArrowheads="1"/>
            </p:cNvSpPr>
            <p:nvPr/>
          </p:nvSpPr>
          <p:spPr bwMode="auto">
            <a:xfrm>
              <a:off x="1200" y="2736"/>
              <a:ext cx="203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847" name="Text Box 39"/>
            <p:cNvSpPr txBox="1">
              <a:spLocks noChangeArrowheads="1"/>
            </p:cNvSpPr>
            <p:nvPr/>
          </p:nvSpPr>
          <p:spPr bwMode="auto">
            <a:xfrm>
              <a:off x="1189" y="2714"/>
              <a:ext cx="3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</p:grpSp>
      <p:sp>
        <p:nvSpPr>
          <p:cNvPr id="759848" name="Line 40"/>
          <p:cNvSpPr>
            <a:spLocks noChangeShapeType="1"/>
          </p:cNvSpPr>
          <p:nvPr/>
        </p:nvSpPr>
        <p:spPr bwMode="auto">
          <a:xfrm>
            <a:off x="6273800" y="46323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49" name="Text Box 41"/>
          <p:cNvSpPr txBox="1">
            <a:spLocks noChangeArrowheads="1"/>
          </p:cNvSpPr>
          <p:nvPr/>
        </p:nvSpPr>
        <p:spPr bwMode="auto">
          <a:xfrm>
            <a:off x="5834063" y="4648200"/>
            <a:ext cx="601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8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9852" name="Line 44"/>
          <p:cNvSpPr>
            <a:spLocks noChangeShapeType="1"/>
          </p:cNvSpPr>
          <p:nvPr/>
        </p:nvSpPr>
        <p:spPr bwMode="auto">
          <a:xfrm>
            <a:off x="6426200" y="5300663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53" name="Rectangle 45"/>
          <p:cNvSpPr>
            <a:spLocks noChangeArrowheads="1"/>
          </p:cNvSpPr>
          <p:nvPr/>
        </p:nvSpPr>
        <p:spPr bwMode="auto">
          <a:xfrm>
            <a:off x="6505575" y="5260975"/>
            <a:ext cx="458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Election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 dirty="0"/>
              <a:t>Many algorithms depend on coordinator</a:t>
            </a:r>
          </a:p>
          <a:p>
            <a:r>
              <a:rPr lang="en-US" dirty="0"/>
              <a:t>How do we elect a (new) coordinator?</a:t>
            </a:r>
          </a:p>
          <a:p>
            <a:r>
              <a:rPr lang="en-US" dirty="0"/>
              <a:t>Assume each process has unique priority (P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Process with largest priority is coordinator</a:t>
            </a:r>
          </a:p>
          <a:p>
            <a:r>
              <a:rPr lang="en-US" dirty="0"/>
              <a:t>Upon failure, elect process with highest priority</a:t>
            </a:r>
          </a:p>
          <a:p>
            <a:r>
              <a:rPr lang="en-US" altLang="zh-CN" dirty="0"/>
              <a:t>2 things coordinator do:</a:t>
            </a:r>
          </a:p>
          <a:p>
            <a:r>
              <a:rPr lang="en-US" altLang="zh-CN" dirty="0"/>
              <a:t>-- kick things off or put timestamp on</a:t>
            </a:r>
          </a:p>
          <a:p>
            <a:r>
              <a:rPr lang="en-US" altLang="zh-CN" dirty="0"/>
              <a:t>--must be easy </a:t>
            </a:r>
            <a:r>
              <a:rPr lang="en-US" altLang="zh-CN"/>
              <a:t>to replace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Bully Algorithm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 sz="2800"/>
              <a:t>P</a:t>
            </a:r>
            <a:r>
              <a:rPr lang="en-US" sz="2800" baseline="-25000"/>
              <a:t>i</a:t>
            </a:r>
            <a:r>
              <a:rPr lang="en-US" sz="2800"/>
              <a:t> request times out (assumes coordinator failure)</a:t>
            </a:r>
          </a:p>
          <a:p>
            <a:r>
              <a:rPr lang="en-US" sz="2800"/>
              <a:t>P</a:t>
            </a:r>
            <a:r>
              <a:rPr lang="en-US" sz="2800" baseline="-25000"/>
              <a:t>i</a:t>
            </a:r>
            <a:r>
              <a:rPr lang="en-US" sz="2800"/>
              <a:t> tries to elect itself as the new coordinator</a:t>
            </a:r>
          </a:p>
          <a:p>
            <a:r>
              <a:rPr lang="en-US" sz="2800"/>
              <a:t>P</a:t>
            </a:r>
            <a:r>
              <a:rPr lang="en-US" sz="2800" baseline="-25000"/>
              <a:t>i</a:t>
            </a:r>
            <a:r>
              <a:rPr lang="en-US" sz="2800"/>
              <a:t> sends election message to every process with a higher priority number, then waits for any of these processes to answer within timeout</a:t>
            </a:r>
          </a:p>
          <a:p>
            <a:pPr lvl="1"/>
            <a:r>
              <a:rPr lang="en-US"/>
              <a:t>If no response, </a:t>
            </a:r>
            <a:r>
              <a:rPr lang="en-US" sz="2400"/>
              <a:t>P</a:t>
            </a:r>
            <a:r>
              <a:rPr lang="en-US" sz="2400" baseline="-25000"/>
              <a:t>i</a:t>
            </a:r>
            <a:r>
              <a:rPr lang="en-US"/>
              <a:t> assumes that all processes with higher priority have failed and elects itself the new coordinator</a:t>
            </a:r>
          </a:p>
          <a:p>
            <a:pPr lvl="1"/>
            <a:r>
              <a:rPr lang="en-US"/>
              <a:t>If response, </a:t>
            </a:r>
            <a:r>
              <a:rPr lang="en-US" sz="2400"/>
              <a:t>P</a:t>
            </a:r>
            <a:r>
              <a:rPr lang="en-US" sz="2400" baseline="-25000"/>
              <a:t>i</a:t>
            </a:r>
            <a:r>
              <a:rPr lang="en-US"/>
              <a:t> awaits notification that a process with a higher priority number has been elected.  If no such notification, </a:t>
            </a:r>
            <a:r>
              <a:rPr lang="en-US" sz="2400"/>
              <a:t>P</a:t>
            </a:r>
            <a:r>
              <a:rPr lang="en-US" sz="2400" baseline="-25000"/>
              <a:t>i</a:t>
            </a:r>
            <a:r>
              <a:rPr lang="en-US"/>
              <a:t> restarts election 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Bully Algorithm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If P</a:t>
            </a:r>
            <a:r>
              <a:rPr lang="en-US" sz="2800" baseline="-25000"/>
              <a:t>i</a:t>
            </a:r>
            <a:r>
              <a:rPr lang="en-US" sz="2800"/>
              <a:t> not the coordinator, then, at any time during execution, P</a:t>
            </a:r>
            <a:r>
              <a:rPr lang="en-US" sz="2800" baseline="-25000"/>
              <a:t>i </a:t>
            </a:r>
            <a:r>
              <a:rPr lang="en-US" sz="2800"/>
              <a:t>may receive one of the following two messages from process P</a:t>
            </a:r>
            <a:r>
              <a:rPr lang="en-US" sz="2800" baseline="-25000"/>
              <a:t>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</a:t>
            </a:r>
            <a:r>
              <a:rPr lang="en-US" sz="2400" baseline="-25000"/>
              <a:t>k</a:t>
            </a:r>
            <a:r>
              <a:rPr lang="en-US" sz="2400"/>
              <a:t> is the new coordinator (k &gt; i).  P</a:t>
            </a:r>
            <a:r>
              <a:rPr lang="en-US" sz="2400" baseline="-25000"/>
              <a:t>i</a:t>
            </a:r>
            <a:r>
              <a:rPr lang="en-US" sz="2400"/>
              <a:t>, in turn, records this information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</a:t>
            </a:r>
            <a:r>
              <a:rPr lang="en-US" sz="2400" baseline="-25000"/>
              <a:t>k</a:t>
            </a:r>
            <a:r>
              <a:rPr lang="en-US" sz="2400"/>
              <a:t> started an election (k &lt; i).  P</a:t>
            </a:r>
            <a:r>
              <a:rPr lang="en-US" sz="2400" baseline="-25000"/>
              <a:t>i</a:t>
            </a:r>
            <a:r>
              <a:rPr lang="en-US" sz="2400"/>
              <a:t>, sends a response to P</a:t>
            </a:r>
            <a:r>
              <a:rPr lang="en-US" sz="2400" baseline="-25000"/>
              <a:t>k</a:t>
            </a:r>
            <a:r>
              <a:rPr lang="en-US" sz="2400"/>
              <a:t> and begins its own election algorithm, provided that P</a:t>
            </a:r>
            <a:r>
              <a:rPr lang="en-US" sz="2400" baseline="-25000"/>
              <a:t>j</a:t>
            </a:r>
            <a:r>
              <a:rPr lang="en-US" sz="2400"/>
              <a:t> has not already initiated such an election</a:t>
            </a:r>
          </a:p>
          <a:p>
            <a:pPr>
              <a:lnSpc>
                <a:spcPct val="80000"/>
              </a:lnSpc>
            </a:pPr>
            <a:r>
              <a:rPr lang="en-US" sz="2800"/>
              <a:t>After a failed process recovers, it immediately begins execution of the same algorithm</a:t>
            </a:r>
          </a:p>
          <a:p>
            <a:pPr>
              <a:lnSpc>
                <a:spcPct val="80000"/>
              </a:lnSpc>
            </a:pPr>
            <a:r>
              <a:rPr lang="en-US" sz="2800"/>
              <a:t>If there are no active processes with higher numbers, the recovered process forces all processes with lower number to let it become the coordinator process, even if there is a currently active coordinator with a lower number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Algorithm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Organize processes in unidirectional ring</a:t>
            </a:r>
          </a:p>
          <a:p>
            <a:r>
              <a:rPr lang="en-US" dirty="0"/>
              <a:t>Each process maintains a list of the priorities of all processes in the system</a:t>
            </a:r>
          </a:p>
          <a:p>
            <a:r>
              <a:rPr lang="en-US" dirty="0"/>
              <a:t>If process P</a:t>
            </a:r>
            <a:r>
              <a:rPr lang="en-US" baseline="-25000" dirty="0"/>
              <a:t>i</a:t>
            </a:r>
            <a:r>
              <a:rPr lang="en-US" dirty="0"/>
              <a:t> detects a coordinator failure, it creates a new active list that is initially empty.  It then sends a message elect(i) to its right neighbor, and adds the number i to its active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Algorithm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r>
              <a:rPr lang="en-US" sz="2800" dirty="0"/>
              <a:t>If P</a:t>
            </a:r>
            <a:r>
              <a:rPr lang="en-US" sz="2800" baseline="-25000" dirty="0"/>
              <a:t>i</a:t>
            </a:r>
            <a:r>
              <a:rPr lang="en-US" sz="2800" dirty="0"/>
              <a:t> receives a message elect(j) from the process on the left, it must respond in one of three ways</a:t>
            </a:r>
          </a:p>
          <a:p>
            <a:pPr lvl="1">
              <a:buFont typeface="Monotype Sorts" pitchFamily="-111" charset="2"/>
              <a:buAutoNum type="arabicPeriod"/>
            </a:pPr>
            <a:r>
              <a:rPr lang="en-US" sz="2400" dirty="0"/>
              <a:t>If this is the first elect message it has seen or sent, P</a:t>
            </a:r>
            <a:r>
              <a:rPr lang="en-US" sz="2400" baseline="-25000" dirty="0"/>
              <a:t>i</a:t>
            </a:r>
            <a:r>
              <a:rPr lang="en-US" sz="2400" dirty="0"/>
              <a:t> creates a new active list with the numbers </a:t>
            </a:r>
            <a:r>
              <a:rPr lang="en-US" sz="2400" dirty="0" err="1"/>
              <a:t>i</a:t>
            </a:r>
            <a:r>
              <a:rPr lang="en-US" sz="2400" dirty="0"/>
              <a:t> and j</a:t>
            </a:r>
          </a:p>
          <a:p>
            <a:pPr lvl="2">
              <a:buFont typeface="Monotype Sorts" pitchFamily="-111" charset="2"/>
              <a:buNone/>
            </a:pPr>
            <a:r>
              <a:rPr lang="en-US" sz="2000" dirty="0"/>
              <a:t>It then sends the message elect(</a:t>
            </a:r>
            <a:r>
              <a:rPr lang="en-US" sz="2000" dirty="0" err="1"/>
              <a:t>i</a:t>
            </a:r>
            <a:r>
              <a:rPr lang="en-US" sz="2000" dirty="0"/>
              <a:t>), followed by the message elect(j)</a:t>
            </a:r>
          </a:p>
          <a:p>
            <a:pPr lvl="1">
              <a:buFont typeface="Monotype Sorts" pitchFamily="-111" charset="2"/>
              <a:buAutoNum type="arabicPeriod" startAt="2"/>
            </a:pPr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-111" charset="2"/>
              </a:rPr>
              <a:t> j, then the active list for P</a:t>
            </a:r>
            <a:r>
              <a:rPr lang="en-US" sz="2400" baseline="-25000" dirty="0">
                <a:sym typeface="Symbol" pitchFamily="-111" charset="2"/>
              </a:rPr>
              <a:t>i</a:t>
            </a:r>
            <a:r>
              <a:rPr lang="en-US" sz="2400" dirty="0">
                <a:sym typeface="Symbol" pitchFamily="-111" charset="2"/>
              </a:rPr>
              <a:t> now contains the numbers of all the active processes in the system  </a:t>
            </a:r>
          </a:p>
          <a:p>
            <a:pPr lvl="2">
              <a:buFont typeface="Monotype Sorts" pitchFamily="-111" charset="2"/>
              <a:buNone/>
            </a:pPr>
            <a:r>
              <a:rPr lang="en-US" sz="2000" dirty="0">
                <a:sym typeface="Symbol" pitchFamily="-111" charset="2"/>
              </a:rPr>
              <a:t>P</a:t>
            </a:r>
            <a:r>
              <a:rPr lang="en-US" sz="2000" baseline="-25000" dirty="0">
                <a:sym typeface="Symbol" pitchFamily="-111" charset="2"/>
              </a:rPr>
              <a:t>i</a:t>
            </a:r>
            <a:r>
              <a:rPr lang="en-US" sz="2000" dirty="0">
                <a:sym typeface="Symbol" pitchFamily="-111" charset="2"/>
              </a:rPr>
              <a:t> can now determine the largest number in the active list to identify the new coordinator process</a:t>
            </a:r>
          </a:p>
          <a:p>
            <a:pPr lvl="1">
              <a:buFont typeface="Monotype Sorts" pitchFamily="-111" charset="2"/>
              <a:buAutoNum type="arabicPeriod" startAt="2"/>
            </a:pPr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sz="2400" dirty="0"/>
              <a:t> = j, then P</a:t>
            </a:r>
            <a:r>
              <a:rPr lang="en-US" sz="2400" baseline="-25000" dirty="0"/>
              <a:t>i</a:t>
            </a:r>
            <a:r>
              <a:rPr lang="en-US" sz="2400" dirty="0"/>
              <a:t> receives the message elect(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2">
              <a:buFont typeface="Monotype Sorts" pitchFamily="-111" charset="2"/>
              <a:buNone/>
            </a:pPr>
            <a:r>
              <a:rPr lang="en-US" sz="2000" dirty="0"/>
              <a:t>The active list for P</a:t>
            </a:r>
            <a:r>
              <a:rPr lang="en-US" sz="2000" baseline="-25000" dirty="0"/>
              <a:t>i</a:t>
            </a:r>
            <a:r>
              <a:rPr lang="en-US" sz="2000" dirty="0"/>
              <a:t> contains all the active processes in the system</a:t>
            </a:r>
          </a:p>
          <a:p>
            <a:pPr lvl="3">
              <a:buFont typeface="Monotype Sorts" pitchFamily="-111" charset="2"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i</a:t>
            </a:r>
            <a:r>
              <a:rPr lang="en-US" sz="1800" dirty="0"/>
              <a:t> can now determine the new coordinator process.</a:t>
            </a:r>
          </a:p>
          <a:p>
            <a:pPr lvl="3">
              <a:buFont typeface="Monotype Sorts" pitchFamily="-111" charset="2"/>
              <a:buNone/>
            </a:pPr>
            <a:endParaRPr lang="en-US" sz="1800" dirty="0"/>
          </a:p>
          <a:p>
            <a:pPr lvl="3">
              <a:buFont typeface="Monotype Sorts" pitchFamily="-111" charset="2"/>
              <a:buNone/>
            </a:pPr>
            <a:r>
              <a:rPr lang="en-US" sz="1800" dirty="0"/>
              <a:t>http://www.cs.colostate.edu/~cs551/CourseNotes/Synchronization/RingElectExample.html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Operating System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72000"/>
          </a:xfrm>
        </p:spPr>
        <p:txBody>
          <a:bodyPr/>
          <a:lstStyle/>
          <a:p>
            <a:r>
              <a:rPr lang="en-US"/>
              <a:t>Users unaware of multiple computers</a:t>
            </a:r>
          </a:p>
          <a:p>
            <a:r>
              <a:rPr lang="en-US"/>
              <a:t>Why?</a:t>
            </a:r>
          </a:p>
          <a:p>
            <a:pPr lvl="1"/>
            <a:r>
              <a:rPr lang="en-US"/>
              <a:t>Simplicity</a:t>
            </a:r>
          </a:p>
          <a:p>
            <a:pPr lvl="1"/>
            <a:r>
              <a:rPr lang="en-US"/>
              <a:t>Scalability</a:t>
            </a:r>
          </a:p>
          <a:p>
            <a:pPr lvl="1"/>
            <a:r>
              <a:rPr lang="en-US"/>
              <a:t>Fault tolerance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Operating System Services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 migrate to satisfy user requests</a:t>
            </a:r>
          </a:p>
          <a:p>
            <a:pPr lvl="1"/>
            <a:r>
              <a:rPr lang="en-US"/>
              <a:t>Data – Files can move to local file systems</a:t>
            </a:r>
          </a:p>
          <a:p>
            <a:pPr lvl="1"/>
            <a:r>
              <a:rPr lang="en-US"/>
              <a:t>Computation – Applications move to improve efficiency</a:t>
            </a:r>
          </a:p>
          <a:p>
            <a:pPr lvl="1"/>
            <a:r>
              <a:rPr lang="en-US"/>
              <a:t>Process – Processes move to provide speedup, efficiency, load balancing, parallelism, etc.</a:t>
            </a:r>
          </a:p>
          <a:p>
            <a:r>
              <a:rPr lang="en-US"/>
              <a:t>Synchronization</a:t>
            </a:r>
          </a:p>
          <a:p>
            <a:r>
              <a:rPr lang="en-US"/>
              <a:t>Deadlock detection</a:t>
            </a:r>
          </a:p>
          <a:p>
            <a:r>
              <a:rPr lang="en-US"/>
              <a:t>Ordering (global)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5638800"/>
          </a:xfrm>
        </p:spPr>
        <p:txBody>
          <a:bodyPr/>
          <a:lstStyle/>
          <a:p>
            <a:r>
              <a:rPr lang="en-US"/>
              <a:t>Distributed computing requires communication</a:t>
            </a:r>
          </a:p>
          <a:p>
            <a:r>
              <a:rPr lang="en-US"/>
              <a:t>Too expensive to directly connect</a:t>
            </a:r>
          </a:p>
          <a:p>
            <a:r>
              <a:rPr lang="en-US"/>
              <a:t>Connect to mesh of interconnected routers</a:t>
            </a:r>
          </a:p>
          <a:p>
            <a:r>
              <a:rPr lang="en-US"/>
              <a:t>Endpoint identifiers used for routing (IP address)</a:t>
            </a:r>
          </a:p>
          <a:p>
            <a:r>
              <a:rPr lang="en-US"/>
              <a:t>Names (e.g., cnn.com) map to identifiers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Connection-oriented</a:t>
            </a:r>
          </a:p>
          <a:p>
            <a:pPr lvl="1"/>
            <a:r>
              <a:rPr lang="en-US"/>
              <a:t>Connectionless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686800" cy="3276600"/>
          </a:xfrm>
        </p:spPr>
        <p:txBody>
          <a:bodyPr/>
          <a:lstStyle/>
          <a:p>
            <a:r>
              <a:rPr lang="en-US" sz="2800"/>
              <a:t>Can send sequences of bytes/bits</a:t>
            </a:r>
          </a:p>
          <a:p>
            <a:r>
              <a:rPr lang="en-US" sz="2800"/>
              <a:t>Now what?</a:t>
            </a:r>
          </a:p>
          <a:p>
            <a:r>
              <a:rPr lang="en-US" sz="2800"/>
              <a:t>Protocol – Agreement on form and semantics</a:t>
            </a:r>
          </a:p>
          <a:p>
            <a:r>
              <a:rPr lang="en-US" sz="2800"/>
              <a:t>Too complex and inflexible for monolithic solution</a:t>
            </a:r>
          </a:p>
          <a:p>
            <a:endParaRPr lang="en-US" sz="2800"/>
          </a:p>
          <a:p>
            <a:endParaRPr lang="en-US" sz="2800"/>
          </a:p>
        </p:txBody>
      </p:sp>
      <p:graphicFrame>
        <p:nvGraphicFramePr>
          <p:cNvPr id="688183" name="Group 55"/>
          <p:cNvGraphicFramePr>
            <a:graphicFrameLocks noGrp="1"/>
          </p:cNvGraphicFramePr>
          <p:nvPr>
            <p:ph sz="quarter" idx="2"/>
          </p:nvPr>
        </p:nvGraphicFramePr>
        <p:xfrm>
          <a:off x="1219200" y="3048000"/>
          <a:ext cx="1562100" cy="1981200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8167" name="Group 39"/>
          <p:cNvGraphicFramePr>
            <a:graphicFrameLocks noGrp="1"/>
          </p:cNvGraphicFramePr>
          <p:nvPr>
            <p:ph sz="quarter" idx="3"/>
          </p:nvPr>
        </p:nvGraphicFramePr>
        <p:xfrm>
          <a:off x="4876800" y="3013075"/>
          <a:ext cx="1562100" cy="1983105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1" charset="0"/>
                        </a:rPr>
                        <a:t>Physical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88185" name="Line 57"/>
          <p:cNvSpPr>
            <a:spLocks noChangeShapeType="1"/>
          </p:cNvSpPr>
          <p:nvPr/>
        </p:nvSpPr>
        <p:spPr bwMode="auto">
          <a:xfrm>
            <a:off x="2801938" y="3243263"/>
            <a:ext cx="2074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190" name="Text Box 62"/>
          <p:cNvSpPr txBox="1">
            <a:spLocks noChangeArrowheads="1"/>
          </p:cNvSpPr>
          <p:nvPr/>
        </p:nvSpPr>
        <p:spPr bwMode="auto">
          <a:xfrm>
            <a:off x="6545263" y="4578350"/>
            <a:ext cx="178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Wired, Wireless</a:t>
            </a:r>
          </a:p>
        </p:txBody>
      </p:sp>
      <p:sp>
        <p:nvSpPr>
          <p:cNvPr id="688191" name="Text Box 63"/>
          <p:cNvSpPr txBox="1">
            <a:spLocks noChangeArrowheads="1"/>
          </p:cNvSpPr>
          <p:nvPr/>
        </p:nvSpPr>
        <p:spPr bwMode="auto">
          <a:xfrm>
            <a:off x="6545263" y="423068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Ethernet, Token Ring</a:t>
            </a:r>
          </a:p>
        </p:txBody>
      </p:sp>
      <p:sp>
        <p:nvSpPr>
          <p:cNvPr id="688192" name="Text Box 64"/>
          <p:cNvSpPr txBox="1">
            <a:spLocks noChangeArrowheads="1"/>
          </p:cNvSpPr>
          <p:nvPr/>
        </p:nvSpPr>
        <p:spPr bwMode="auto">
          <a:xfrm>
            <a:off x="6545263" y="3856038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IP</a:t>
            </a:r>
          </a:p>
        </p:txBody>
      </p:sp>
      <p:sp>
        <p:nvSpPr>
          <p:cNvPr id="688193" name="Text Box 65"/>
          <p:cNvSpPr txBox="1">
            <a:spLocks noChangeArrowheads="1"/>
          </p:cNvSpPr>
          <p:nvPr/>
        </p:nvSpPr>
        <p:spPr bwMode="auto">
          <a:xfrm>
            <a:off x="6545263" y="34258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TCP, UDP</a:t>
            </a:r>
          </a:p>
        </p:txBody>
      </p:sp>
      <p:sp>
        <p:nvSpPr>
          <p:cNvPr id="688194" name="Text Box 66"/>
          <p:cNvSpPr txBox="1">
            <a:spLocks noChangeArrowheads="1"/>
          </p:cNvSpPr>
          <p:nvPr/>
        </p:nvSpPr>
        <p:spPr bwMode="auto">
          <a:xfrm>
            <a:off x="6545263" y="301307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HTTP, SMTP, SSH</a:t>
            </a:r>
          </a:p>
        </p:txBody>
      </p:sp>
      <p:sp>
        <p:nvSpPr>
          <p:cNvPr id="688195" name="Line 67"/>
          <p:cNvSpPr>
            <a:spLocks noChangeShapeType="1"/>
          </p:cNvSpPr>
          <p:nvPr/>
        </p:nvSpPr>
        <p:spPr bwMode="auto">
          <a:xfrm>
            <a:off x="2801938" y="3657600"/>
            <a:ext cx="2074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196" name="Line 68"/>
          <p:cNvSpPr>
            <a:spLocks noChangeShapeType="1"/>
          </p:cNvSpPr>
          <p:nvPr/>
        </p:nvSpPr>
        <p:spPr bwMode="auto">
          <a:xfrm>
            <a:off x="2801938" y="4038600"/>
            <a:ext cx="2074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197" name="Line 69"/>
          <p:cNvSpPr>
            <a:spLocks noChangeShapeType="1"/>
          </p:cNvSpPr>
          <p:nvPr/>
        </p:nvSpPr>
        <p:spPr bwMode="auto">
          <a:xfrm>
            <a:off x="2784475" y="4437063"/>
            <a:ext cx="2074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8198" name="Line 70"/>
          <p:cNvSpPr>
            <a:spLocks noChangeShapeType="1"/>
          </p:cNvSpPr>
          <p:nvPr/>
        </p:nvSpPr>
        <p:spPr bwMode="auto">
          <a:xfrm>
            <a:off x="2801938" y="4818063"/>
            <a:ext cx="20748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File Systems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Goal:  Transparent</a:t>
            </a:r>
          </a:p>
          <a:p>
            <a:pPr lvl="1">
              <a:buFontTx/>
              <a:buNone/>
            </a:pPr>
            <a:r>
              <a:rPr lang="en-US"/>
              <a:t>User unaware of local vs. remote distinction</a:t>
            </a:r>
          </a:p>
          <a:p>
            <a:r>
              <a:rPr lang="en-US"/>
              <a:t>Minimize remote access delay</a:t>
            </a:r>
          </a:p>
          <a:p>
            <a:pPr lvl="1"/>
            <a:r>
              <a:rPr lang="en-US"/>
              <a:t>Network delay</a:t>
            </a:r>
          </a:p>
          <a:p>
            <a:pPr lvl="1"/>
            <a:r>
              <a:rPr lang="en-US"/>
              <a:t>Resource not controlled by OS delivering service to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Access Model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Upload/download – Pull file down to read; push edited file up (Emacs and FTP)</a:t>
            </a:r>
          </a:p>
          <a:p>
            <a:r>
              <a:rPr lang="en-US"/>
              <a:t>Remote access – File stays on server and operations are sent</a:t>
            </a:r>
          </a:p>
          <a:p>
            <a:r>
              <a:rPr lang="en-US"/>
              <a:t>Comparison</a:t>
            </a:r>
          </a:p>
          <a:p>
            <a:pPr lvl="1"/>
            <a:r>
              <a:rPr lang="en-US"/>
              <a:t>Upload/download</a:t>
            </a:r>
          </a:p>
          <a:p>
            <a:pPr lvl="2"/>
            <a:r>
              <a:rPr lang="en-US"/>
              <a:t>Simpler</a:t>
            </a:r>
          </a:p>
          <a:p>
            <a:pPr lvl="2"/>
            <a:r>
              <a:rPr lang="en-US"/>
              <a:t>More efficient</a:t>
            </a:r>
          </a:p>
          <a:p>
            <a:pPr lvl="1"/>
            <a:r>
              <a:rPr lang="en-US"/>
              <a:t>Remote access</a:t>
            </a:r>
          </a:p>
          <a:p>
            <a:pPr lvl="2"/>
            <a:r>
              <a:rPr lang="en-US"/>
              <a:t>Less storage required</a:t>
            </a:r>
          </a:p>
          <a:p>
            <a:pPr lvl="2"/>
            <a:r>
              <a:rPr lang="en-US"/>
              <a:t>Better consistency with concurrent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17812</TotalTime>
  <Words>2245</Words>
  <Application>Microsoft Office PowerPoint</Application>
  <PresentationFormat>On-screen Show (4:3)</PresentationFormat>
  <Paragraphs>341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Monotype Sorts</vt:lpstr>
      <vt:lpstr>ＭＳ Ｐゴシック</vt:lpstr>
      <vt:lpstr>Arial</vt:lpstr>
      <vt:lpstr>Symbol</vt:lpstr>
      <vt:lpstr>Default Design</vt:lpstr>
      <vt:lpstr>Distributed Systems</vt:lpstr>
      <vt:lpstr>Distributed System</vt:lpstr>
      <vt:lpstr>Network Operating System</vt:lpstr>
      <vt:lpstr>Distributed Operating System</vt:lpstr>
      <vt:lpstr>Distributed Operating System Services</vt:lpstr>
      <vt:lpstr>Network</vt:lpstr>
      <vt:lpstr>Network</vt:lpstr>
      <vt:lpstr>Distributed File Systems</vt:lpstr>
      <vt:lpstr>File Access Model</vt:lpstr>
      <vt:lpstr>Resource Naming</vt:lpstr>
      <vt:lpstr>Caching</vt:lpstr>
      <vt:lpstr>Cache Consistency</vt:lpstr>
      <vt:lpstr>Cache Consistency</vt:lpstr>
      <vt:lpstr>File Sharing Semantics/Coherency</vt:lpstr>
      <vt:lpstr>Distributed Coordination</vt:lpstr>
      <vt:lpstr>Distributed Mutual Exclusion Requirements</vt:lpstr>
      <vt:lpstr>Centralized Mutual Exclusion</vt:lpstr>
      <vt:lpstr>Distributed Coordination</vt:lpstr>
      <vt:lpstr>Happened Before Relationship</vt:lpstr>
      <vt:lpstr>Logical Clocks</vt:lpstr>
      <vt:lpstr>Logical Clocks</vt:lpstr>
      <vt:lpstr>Distributed Mutual Exclusion (Lamport’s)</vt:lpstr>
      <vt:lpstr>Distributed Mutual Exclusion (Lamport’s)</vt:lpstr>
      <vt:lpstr>Token-Passing</vt:lpstr>
      <vt:lpstr>Distributed Deadlock</vt:lpstr>
      <vt:lpstr>Deadlock Prevention</vt:lpstr>
      <vt:lpstr>Deadlock Prevention</vt:lpstr>
      <vt:lpstr>Deadlock Prevention (Circular Wait)</vt:lpstr>
      <vt:lpstr>Deadlock Prevention (No Preemption)</vt:lpstr>
      <vt:lpstr>Deadlock Avoidance</vt:lpstr>
      <vt:lpstr>Deadlock Detection</vt:lpstr>
      <vt:lpstr>Centralized Deadlock Detection</vt:lpstr>
      <vt:lpstr>State of the Union</vt:lpstr>
      <vt:lpstr>Election</vt:lpstr>
      <vt:lpstr>Bully Algorithm</vt:lpstr>
      <vt:lpstr>Bully Algorithm</vt:lpstr>
      <vt:lpstr>Ring Algorithm</vt:lpstr>
      <vt:lpstr>Ring Algorithm</vt:lpstr>
    </vt:vector>
  </TitlesOfParts>
  <Company>Baylor University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donahoo</dc:creator>
  <cp:lastModifiedBy>Yang, Yu</cp:lastModifiedBy>
  <cp:revision>377</cp:revision>
  <dcterms:created xsi:type="dcterms:W3CDTF">2009-12-12T13:14:31Z</dcterms:created>
  <dcterms:modified xsi:type="dcterms:W3CDTF">2018-05-03T05:07:33Z</dcterms:modified>
</cp:coreProperties>
</file>