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6" r:id="rId2"/>
    <p:sldId id="278" r:id="rId3"/>
    <p:sldId id="264" r:id="rId4"/>
    <p:sldId id="396" r:id="rId5"/>
    <p:sldId id="267" r:id="rId6"/>
    <p:sldId id="397" r:id="rId7"/>
    <p:sldId id="268" r:id="rId8"/>
    <p:sldId id="269" r:id="rId9"/>
    <p:sldId id="270" r:id="rId10"/>
    <p:sldId id="272" r:id="rId11"/>
    <p:sldId id="271" r:id="rId12"/>
    <p:sldId id="365" r:id="rId13"/>
    <p:sldId id="371" r:id="rId14"/>
    <p:sldId id="368" r:id="rId15"/>
    <p:sldId id="387" r:id="rId16"/>
    <p:sldId id="373" r:id="rId17"/>
    <p:sldId id="374" r:id="rId18"/>
    <p:sldId id="379" r:id="rId19"/>
    <p:sldId id="369" r:id="rId20"/>
    <p:sldId id="375" r:id="rId21"/>
    <p:sldId id="385" r:id="rId22"/>
    <p:sldId id="380" r:id="rId23"/>
    <p:sldId id="381" r:id="rId24"/>
    <p:sldId id="384" r:id="rId25"/>
    <p:sldId id="382" r:id="rId26"/>
    <p:sldId id="383" r:id="rId27"/>
    <p:sldId id="378" r:id="rId28"/>
    <p:sldId id="258" r:id="rId29"/>
    <p:sldId id="321" r:id="rId30"/>
    <p:sldId id="328" r:id="rId31"/>
    <p:sldId id="333" r:id="rId32"/>
    <p:sldId id="326" r:id="rId33"/>
    <p:sldId id="323" r:id="rId34"/>
    <p:sldId id="386" r:id="rId35"/>
    <p:sldId id="336" r:id="rId36"/>
    <p:sldId id="337" r:id="rId37"/>
    <p:sldId id="338" r:id="rId38"/>
    <p:sldId id="355" r:id="rId39"/>
    <p:sldId id="340" r:id="rId40"/>
    <p:sldId id="359" r:id="rId41"/>
    <p:sldId id="342" r:id="rId42"/>
    <p:sldId id="344" r:id="rId43"/>
    <p:sldId id="356" r:id="rId44"/>
    <p:sldId id="349" r:id="rId45"/>
    <p:sldId id="352" r:id="rId46"/>
    <p:sldId id="395" r:id="rId4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762" autoAdjust="0"/>
  </p:normalViewPr>
  <p:slideViewPr>
    <p:cSldViewPr>
      <p:cViewPr varScale="1">
        <p:scale>
          <a:sx n="81" d="100"/>
          <a:sy n="81" d="100"/>
        </p:scale>
        <p:origin x="90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7E727-3FC0-6B41-97F6-4FFEC6A30824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15B354-C064-044C-88AD-6D5B79892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354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C1E66919-D088-A342-8528-63A51308E5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454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ＭＳ Ｐゴシック" pitchFamily="-111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ＭＳ Ｐゴシック" pitchFamily="-111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ＭＳ Ｐゴシック" pitchFamily="-111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Harvard_Mark_I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en.wikipedia.org/wiki/Compiler" TargetMode="External"/><Relationship Id="rId4" Type="http://schemas.openxmlformats.org/officeDocument/2006/relationships/hyperlink" Target="http://en.wikipedia.org/wiki/Grace_Hopper#cite_note-2" TargetMode="Externa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66919-D088-A342-8528-63A51308E5D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37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AD10AD-C2D8-E241-908B-72EB75A785EE}" type="slidenum">
              <a:rPr lang="en-US"/>
              <a:pPr/>
              <a:t>10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Frustaction</a:t>
            </a:r>
            <a:r>
              <a:rPr lang="en-US" dirty="0"/>
              <a:t> = Frustration Distraction leading to little </a:t>
            </a:r>
            <a:r>
              <a:rPr lang="en-US" dirty="0" smtClean="0"/>
              <a:t>action</a:t>
            </a:r>
          </a:p>
          <a:p>
            <a:endParaRPr lang="en-US" dirty="0" smtClean="0"/>
          </a:p>
          <a:p>
            <a:r>
              <a:rPr lang="en-US" dirty="0" smtClean="0"/>
              <a:t>Here the processor is surrendered only voluntarily or in the event of some I/O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411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3A7433-8034-5A42-8AEC-3D85E48C9FA0}" type="slidenum">
              <a:rPr lang="en-US"/>
              <a:pPr/>
              <a:t>11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Non-interactive, computationally-intensive tasks are externally interrupted to allow other tasks their slice.</a:t>
            </a:r>
          </a:p>
        </p:txBody>
      </p:sp>
    </p:spTree>
    <p:extLst>
      <p:ext uri="{BB962C8B-B14F-4D97-AF65-F5344CB8AC3E}">
        <p14:creationId xmlns:p14="http://schemas.microsoft.com/office/powerpoint/2010/main" val="2808930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Context</a:t>
            </a:r>
            <a:r>
              <a:rPr lang="en-US" baseline="0" dirty="0" smtClean="0"/>
              <a:t> switching?  Each process believes it “owns” registers, memory,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66919-D088-A342-8528-63A51308E5D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276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66919-D088-A342-8528-63A51308E5D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959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316F51-44BA-3A4C-BD8A-3BC95C04AE12}" type="slidenum">
              <a:rPr lang="en-US"/>
              <a:pPr/>
              <a:t>14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Program Counter – Address of next instruction to be fetched.</a:t>
            </a:r>
          </a:p>
          <a:p>
            <a:r>
              <a:rPr lang="en-US" dirty="0"/>
              <a:t>Instruction Register – Most recently fetched instruction</a:t>
            </a:r>
          </a:p>
          <a:p>
            <a:r>
              <a:rPr lang="en-US" dirty="0"/>
              <a:t>Data Registers – General purpose data holders</a:t>
            </a:r>
          </a:p>
          <a:p>
            <a:r>
              <a:rPr lang="en-US" dirty="0"/>
              <a:t>Address Registers - </a:t>
            </a:r>
          </a:p>
        </p:txBody>
      </p:sp>
    </p:spTree>
    <p:extLst>
      <p:ext uri="{BB962C8B-B14F-4D97-AF65-F5344CB8AC3E}">
        <p14:creationId xmlns:p14="http://schemas.microsoft.com/office/powerpoint/2010/main" val="9402865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9893AD-3100-314A-A032-34B9DEE8B2C2}" type="slidenum">
              <a:rPr lang="en-US"/>
              <a:pPr/>
              <a:t>15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/>
              <a:t>Pipelining (Fetching in parallel with decoding in parallel with executing in parallel with storing</a:t>
            </a:r>
          </a:p>
          <a:p>
            <a:pPr>
              <a:buFontTx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923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316F51-44BA-3A4C-BD8A-3BC95C04AE12}" type="slidenum">
              <a:rPr lang="en-US"/>
              <a:pPr/>
              <a:t>16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Program Counter – Address of next instruction to be fetched.</a:t>
            </a:r>
          </a:p>
          <a:p>
            <a:r>
              <a:rPr lang="en-US"/>
              <a:t>Instruction Register – Most recently fetched instruction</a:t>
            </a:r>
          </a:p>
          <a:p>
            <a:r>
              <a:rPr lang="en-US"/>
              <a:t>Data Registers – General purpose data holders</a:t>
            </a:r>
          </a:p>
          <a:p>
            <a:r>
              <a:rPr lang="en-US"/>
              <a:t>Address Registers - </a:t>
            </a:r>
          </a:p>
        </p:txBody>
      </p:sp>
    </p:spTree>
    <p:extLst>
      <p:ext uri="{BB962C8B-B14F-4D97-AF65-F5344CB8AC3E}">
        <p14:creationId xmlns:p14="http://schemas.microsoft.com/office/powerpoint/2010/main" val="36340267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</a:t>
            </a:r>
            <a:r>
              <a:rPr lang="en-US" baseline="0" dirty="0" smtClean="0"/>
              <a:t> we switch, we store registers to memory.  Perhaps we could switch memory to disk?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66919-D088-A342-8528-63A51308E5D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105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66919-D088-A342-8528-63A51308E5D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874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66919-D088-A342-8528-63A51308E5D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41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7D652C-A037-3045-A04E-7EE2020DA273}" type="slidenum">
              <a:rPr lang="en-US"/>
              <a:pPr/>
              <a:t>2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 smtClean="0"/>
              <a:t>MIPS:</a:t>
            </a:r>
            <a:r>
              <a:rPr lang="en-US" baseline="0" dirty="0" smtClean="0"/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pitchFamily="-111" charset="0"/>
                <a:ea typeface="+mn-ea"/>
                <a:cs typeface="+mn-cs"/>
              </a:rPr>
              <a:t>Microprocessor without Interlocked Pipeline Stages</a:t>
            </a:r>
          </a:p>
          <a:p>
            <a:pPr>
              <a:buFontTx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762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66919-D088-A342-8528-63A51308E5D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94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66919-D088-A342-8528-63A51308E5D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427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There are really two level 0</a:t>
            </a:r>
            <a:r>
              <a:rPr lang="en-US" baseline="0" dirty="0" smtClean="0"/>
              <a:t> rings to allow for VM kernels (0P) and guest </a:t>
            </a:r>
            <a:r>
              <a:rPr lang="en-US" baseline="0" dirty="0" err="1" smtClean="0"/>
              <a:t>OSs</a:t>
            </a:r>
            <a:r>
              <a:rPr lang="en-US" baseline="0" dirty="0" smtClean="0"/>
              <a:t> (0D) running at the highest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66919-D088-A342-8528-63A51308E5D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765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66919-D088-A342-8528-63A51308E5D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762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66919-D088-A342-8528-63A51308E5D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653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66919-D088-A342-8528-63A51308E5D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515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66919-D088-A342-8528-63A51308E5D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287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66919-D088-A342-8528-63A51308E5D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87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AA7FC6-9C4A-5D4D-88F9-413D19109D17}" type="slidenum">
              <a:rPr lang="en-US"/>
              <a:pPr/>
              <a:t>28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/>
              <a:t>Usability and portability – OS provides a higher-level, non-hardware specific interface + abstraction of resources (process with code + stack +…) that make hardware easier to use and our code easier to move</a:t>
            </a:r>
          </a:p>
          <a:p>
            <a:pPr>
              <a:buFontTx/>
              <a:buChar char="•"/>
            </a:pPr>
            <a:r>
              <a:rPr lang="en-US"/>
              <a:t>Efficiency – We’ve already looked at efficiency wrt using the processor; there are many other issues (e.g., memory, etc.)</a:t>
            </a:r>
          </a:p>
          <a:p>
            <a:pPr>
              <a:buFontTx/>
              <a:buChar char="•"/>
            </a:pPr>
            <a:r>
              <a:rPr lang="en-US"/>
              <a:t>Control – Can U look @ my memory?</a:t>
            </a:r>
          </a:p>
          <a:p>
            <a:pPr>
              <a:buFontTx/>
              <a:buChar char="•"/>
            </a:pPr>
            <a:r>
              <a:rPr lang="en-US"/>
              <a:t>Isolation – I don’t want to know your processes are there (e.g., my vs. your memory).  This is not just a security issue.  It’s convenience.</a:t>
            </a:r>
          </a:p>
        </p:txBody>
      </p:sp>
    </p:spTree>
    <p:extLst>
      <p:ext uri="{BB962C8B-B14F-4D97-AF65-F5344CB8AC3E}">
        <p14:creationId xmlns:p14="http://schemas.microsoft.com/office/powerpoint/2010/main" val="28283009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66919-D088-A342-8528-63A51308E5D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7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Grace Hopper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itchFamily="-111" charset="0"/>
                <a:ea typeface="+mn-ea"/>
                <a:cs typeface="+mn-cs"/>
              </a:rPr>
              <a:t>A pioneer in the field, she was one of the first programmers of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itchFamily="-111" charset="0"/>
                <a:ea typeface="+mn-ea"/>
                <a:cs typeface="+mn-cs"/>
              </a:rPr>
              <a:t>the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Arial" pitchFamily="-111" charset="0"/>
                <a:ea typeface="+mn-ea"/>
                <a:cs typeface="+mn-cs"/>
                <a:hlinkClick r:id="rId3" tooltip="Harvard Mark I"/>
              </a:rPr>
              <a:t>Harvard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111" charset="0"/>
                <a:ea typeface="+mn-ea"/>
                <a:cs typeface="+mn-cs"/>
                <a:hlinkClick r:id="rId3" tooltip="Harvard Mark I"/>
              </a:rPr>
              <a:t> Mark 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itchFamily="-111" charset="0"/>
                <a:ea typeface="+mn-ea"/>
                <a:cs typeface="+mn-cs"/>
              </a:rPr>
              <a:t> computer in 1944,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Arial" pitchFamily="-111" charset="0"/>
                <a:ea typeface="+mn-ea"/>
                <a:cs typeface="+mn-cs"/>
                <a:hlinkClick r:id="rId4"/>
              </a:rPr>
              <a:t>[2]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itchFamily="-111" charset="0"/>
                <a:ea typeface="+mn-ea"/>
                <a:cs typeface="+mn-cs"/>
              </a:rPr>
              <a:t> and invented the first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-111" charset="0"/>
                <a:ea typeface="+mn-ea"/>
                <a:cs typeface="+mn-cs"/>
                <a:hlinkClick r:id="rId5" tooltip="Compiler"/>
              </a:rPr>
              <a:t>compiler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itchFamily="-111" charset="0"/>
                <a:ea typeface="+mn-ea"/>
                <a:cs typeface="+mn-cs"/>
              </a:rPr>
              <a:t> for a computer programming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66919-D088-A342-8528-63A51308E5D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004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014642-A789-704B-9658-5315B65EE63F}" type="slidenum">
              <a:rPr lang="en-US"/>
              <a:pPr/>
              <a:t>30</a:t>
            </a:fld>
            <a:endParaRPr 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7075"/>
            <a:ext cx="4789488" cy="3594100"/>
          </a:xfrm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7337" cy="43211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838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2AB6F0-1C60-F949-8218-2B790383539F}" type="slidenum">
              <a:rPr lang="en-US"/>
              <a:pPr/>
              <a:t>31</a:t>
            </a:fld>
            <a:endParaRPr 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7075"/>
            <a:ext cx="4789488" cy="3594100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7337" cy="43211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908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C65DFC-388E-6C49-80A3-42FCCEEC846A}" type="slidenum">
              <a:rPr lang="en-US"/>
              <a:pPr/>
              <a:t>32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7075"/>
            <a:ext cx="4789488" cy="35941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7337" cy="4321175"/>
          </a:xfrm>
        </p:spPr>
        <p:txBody>
          <a:bodyPr/>
          <a:lstStyle/>
          <a:p>
            <a:r>
              <a:rPr lang="en-US"/>
              <a:t>Page 44-45 old Tannenbaum book.</a:t>
            </a:r>
          </a:p>
        </p:txBody>
      </p:sp>
    </p:spTree>
    <p:extLst>
      <p:ext uri="{BB962C8B-B14F-4D97-AF65-F5344CB8AC3E}">
        <p14:creationId xmlns:p14="http://schemas.microsoft.com/office/powerpoint/2010/main" val="15514871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66919-D088-A342-8528-63A51308E5D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706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http://</a:t>
            </a:r>
            <a:r>
              <a:rPr lang="en-US" dirty="0" err="1" smtClean="0"/>
              <a:t>www.linux.it/~rubini/docs/ksys/ksys.html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66919-D088-A342-8528-63A51308E5D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874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2FE45E-6BD8-E14C-8507-13080153E023}" type="slidenum">
              <a:rPr lang="en-US"/>
              <a:pPr/>
              <a:t>35</a:t>
            </a:fld>
            <a:endParaRPr lang="en-US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/>
              <a:t>Many UNIX system calls are part of the C language.  UNIX implementations typically have library function that simply makes system call.</a:t>
            </a:r>
          </a:p>
        </p:txBody>
      </p:sp>
    </p:spTree>
    <p:extLst>
      <p:ext uri="{BB962C8B-B14F-4D97-AF65-F5344CB8AC3E}">
        <p14:creationId xmlns:p14="http://schemas.microsoft.com/office/powerpoint/2010/main" val="17827574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66919-D088-A342-8528-63A51308E5D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776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1AD9C6-3D48-774B-8186-1F02671E61B3}" type="slidenum">
              <a:rPr lang="en-US"/>
              <a:pPr/>
              <a:t>37</a:t>
            </a:fld>
            <a:endParaRPr lang="en-US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7075"/>
            <a:ext cx="4789488" cy="3594100"/>
          </a:xfrm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7337" cy="43211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063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66919-D088-A342-8528-63A51308E5D1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760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09658B-07E1-9E49-96E5-D2F863CD2056}" type="slidenum">
              <a:rPr lang="en-US"/>
              <a:pPr/>
              <a:t>39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7075"/>
            <a:ext cx="4789488" cy="3594100"/>
          </a:xfrm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7337" cy="4321175"/>
          </a:xfrm>
        </p:spPr>
        <p:txBody>
          <a:bodyPr/>
          <a:lstStyle/>
          <a:p>
            <a:r>
              <a:rPr lang="en-US" dirty="0"/>
              <a:t>HIGH level routine access to low level I/O routines or “drivers’ e.g</a:t>
            </a:r>
            <a:r>
              <a:rPr lang="en-US" dirty="0" smtClean="0"/>
              <a:t>., </a:t>
            </a:r>
            <a:r>
              <a:rPr lang="en-US" dirty="0"/>
              <a:t>the display</a:t>
            </a:r>
          </a:p>
        </p:txBody>
      </p:sp>
    </p:spTree>
    <p:extLst>
      <p:ext uri="{BB962C8B-B14F-4D97-AF65-F5344CB8AC3E}">
        <p14:creationId xmlns:p14="http://schemas.microsoft.com/office/powerpoint/2010/main" val="1760737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66919-D088-A342-8528-63A51308E5D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211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66919-D088-A342-8528-63A51308E5D1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264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525F78-5C99-9747-9D6A-3DBC7246D180}" type="slidenum">
              <a:rPr lang="en-US"/>
              <a:pPr/>
              <a:t>41</a:t>
            </a:fld>
            <a:endParaRPr lang="en-US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7075"/>
            <a:ext cx="4789488" cy="3594100"/>
          </a:xfrm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7337" cy="43211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448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1E1A41-629B-C747-8B51-F5EF45BE193F}" type="slidenum">
              <a:rPr lang="en-US"/>
              <a:pPr/>
              <a:t>42</a:t>
            </a:fld>
            <a:endParaRPr lang="en-US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7075"/>
            <a:ext cx="4789488" cy="3594100"/>
          </a:xfrm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7337" cy="43211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1096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73291A-9495-9344-B80D-FF7EA47C2057}" type="slidenum">
              <a:rPr lang="en-US"/>
              <a:pPr/>
              <a:t>43</a:t>
            </a:fld>
            <a:endParaRPr lang="en-US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7075"/>
            <a:ext cx="4789488" cy="3594100"/>
          </a:xfrm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7337" cy="43211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836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E03BAF-CF51-4B4A-A581-0D3B0C87D9A5}" type="slidenum">
              <a:rPr lang="en-US"/>
              <a:pPr/>
              <a:t>44</a:t>
            </a:fld>
            <a:endParaRPr lang="en-US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7075"/>
            <a:ext cx="4789488" cy="3594100"/>
          </a:xfrm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7337" cy="43211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8069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238E42-B6AC-DF4B-8FEC-9C53E35E494E}" type="slidenum">
              <a:rPr lang="en-US"/>
              <a:pPr/>
              <a:t>45</a:t>
            </a:fld>
            <a:endParaRPr lang="en-US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7075"/>
            <a:ext cx="4789488" cy="3594100"/>
          </a:xfrm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7337" cy="43211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475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66919-D088-A342-8528-63A51308E5D1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78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Mainframe</a:t>
            </a:r>
            <a:r>
              <a:rPr lang="en-US" baseline="0" dirty="0" smtClean="0"/>
              <a:t> computers 1950s</a:t>
            </a:r>
          </a:p>
          <a:p>
            <a:r>
              <a:rPr lang="en-US" baseline="0" dirty="0" smtClean="0"/>
              <a:t>Billing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66919-D088-A342-8528-63A51308E5D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2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66919-D088-A342-8528-63A51308E5D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07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66919-D088-A342-8528-63A51308E5D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89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66919-D088-A342-8528-63A51308E5D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78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66919-D088-A342-8528-63A51308E5D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44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2CA9557B-9E52-8A4B-83AF-70F943FDDB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10F42009-3403-384F-B709-70C15B18E7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12FE44A7-7D29-944E-80A2-E5F8E1EA0D6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1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9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A905C5A0-53D9-0B4B-9EED-27D4A5AC59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2D0F166B-70ED-874E-8F4D-46D4326E0F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1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1FF1B2DA-F4D0-B44B-AC31-98F81B12C2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3EB09BD8-94B9-C040-A48C-94C168F0FF2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8C09CFB4-1835-5141-9624-A96AF78AC0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B0E280ED-2B59-5C4E-9535-B103838ECC4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768780C5-C61C-DC49-9AD3-CC3134A57F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D61D421D-A7C9-C54A-9AB9-B13523A344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243EA626-3455-1547-9454-B1D59F26AA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80AD8969-4FDA-5547-BCFB-89A216C515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556ED90A-0BF4-1E4B-836C-C6FB4911FE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86868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19200"/>
            <a:ext cx="8686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1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11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1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png"/><Relationship Id="rId5" Type="http://schemas.openxmlformats.org/officeDocument/2006/relationships/image" Target="../media/image1.png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Introduction to Operating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Multiprogramming </a:t>
            </a:r>
            <a:r>
              <a:rPr lang="en-US" sz="3600" dirty="0" smtClean="0"/>
              <a:t>Frustration</a:t>
            </a:r>
            <a:endParaRPr lang="en-US" sz="3600" dirty="0"/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0326" y="2017713"/>
            <a:ext cx="8518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Task 1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838200" y="1828800"/>
            <a:ext cx="4441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run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838202" y="2209800"/>
            <a:ext cx="50526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wait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1" y="3313113"/>
            <a:ext cx="8518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Task 2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777875" y="3124200"/>
            <a:ext cx="4441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run</a:t>
            </a: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777877" y="3505200"/>
            <a:ext cx="50526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wait</a:t>
            </a:r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 rot="16200000">
            <a:off x="1053950" y="1456938"/>
            <a:ext cx="75753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User I/O</a:t>
            </a:r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>
            <a:off x="1371600" y="1981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>
            <a:off x="1371601" y="2362200"/>
            <a:ext cx="92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3505202" y="3352800"/>
            <a:ext cx="8230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Disk I/O</a:t>
            </a:r>
          </a:p>
        </p:txBody>
      </p:sp>
      <p:sp>
        <p:nvSpPr>
          <p:cNvPr id="18456" name="Line 24"/>
          <p:cNvSpPr>
            <a:spLocks noChangeShapeType="1"/>
          </p:cNvSpPr>
          <p:nvPr/>
        </p:nvSpPr>
        <p:spPr bwMode="auto">
          <a:xfrm>
            <a:off x="1371600" y="32766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57" name="Line 25"/>
          <p:cNvSpPr>
            <a:spLocks noChangeShapeType="1"/>
          </p:cNvSpPr>
          <p:nvPr/>
        </p:nvSpPr>
        <p:spPr bwMode="auto">
          <a:xfrm>
            <a:off x="2971800" y="3276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58" name="Line 26"/>
          <p:cNvSpPr>
            <a:spLocks noChangeShapeType="1"/>
          </p:cNvSpPr>
          <p:nvPr/>
        </p:nvSpPr>
        <p:spPr bwMode="auto">
          <a:xfrm>
            <a:off x="2971800" y="36576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59" name="Line 27"/>
          <p:cNvSpPr>
            <a:spLocks noChangeShapeType="1"/>
          </p:cNvSpPr>
          <p:nvPr/>
        </p:nvSpPr>
        <p:spPr bwMode="auto">
          <a:xfrm flipV="1">
            <a:off x="7924800" y="2133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60" name="Line 28"/>
          <p:cNvSpPr>
            <a:spLocks noChangeShapeType="1"/>
          </p:cNvSpPr>
          <p:nvPr/>
        </p:nvSpPr>
        <p:spPr bwMode="auto">
          <a:xfrm>
            <a:off x="7924800" y="21336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61" name="Line 29"/>
          <p:cNvSpPr>
            <a:spLocks noChangeShapeType="1"/>
          </p:cNvSpPr>
          <p:nvPr/>
        </p:nvSpPr>
        <p:spPr bwMode="auto">
          <a:xfrm>
            <a:off x="8001000" y="2133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67" name="Text Box 35"/>
          <p:cNvSpPr txBox="1">
            <a:spLocks noChangeArrowheads="1"/>
          </p:cNvSpPr>
          <p:nvPr/>
        </p:nvSpPr>
        <p:spPr bwMode="auto">
          <a:xfrm>
            <a:off x="1" y="4608513"/>
            <a:ext cx="8518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Task 3</a:t>
            </a:r>
          </a:p>
        </p:txBody>
      </p:sp>
      <p:sp>
        <p:nvSpPr>
          <p:cNvPr id="18468" name="Text Box 36"/>
          <p:cNvSpPr txBox="1">
            <a:spLocks noChangeArrowheads="1"/>
          </p:cNvSpPr>
          <p:nvPr/>
        </p:nvSpPr>
        <p:spPr bwMode="auto">
          <a:xfrm>
            <a:off x="777875" y="4419600"/>
            <a:ext cx="4441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run</a:t>
            </a:r>
          </a:p>
        </p:txBody>
      </p:sp>
      <p:sp>
        <p:nvSpPr>
          <p:cNvPr id="18469" name="Text Box 37"/>
          <p:cNvSpPr txBox="1">
            <a:spLocks noChangeArrowheads="1"/>
          </p:cNvSpPr>
          <p:nvPr/>
        </p:nvSpPr>
        <p:spPr bwMode="auto">
          <a:xfrm>
            <a:off x="777877" y="4800600"/>
            <a:ext cx="50526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wait</a:t>
            </a:r>
          </a:p>
        </p:txBody>
      </p:sp>
      <p:sp>
        <p:nvSpPr>
          <p:cNvPr id="18484" name="Text Box 52"/>
          <p:cNvSpPr txBox="1">
            <a:spLocks noChangeArrowheads="1"/>
          </p:cNvSpPr>
          <p:nvPr/>
        </p:nvSpPr>
        <p:spPr bwMode="auto">
          <a:xfrm>
            <a:off x="1295401" y="2362201"/>
            <a:ext cx="21885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l</a:t>
            </a:r>
          </a:p>
        </p:txBody>
      </p:sp>
      <p:sp>
        <p:nvSpPr>
          <p:cNvPr id="18488" name="Line 56"/>
          <p:cNvSpPr>
            <a:spLocks noChangeShapeType="1"/>
          </p:cNvSpPr>
          <p:nvPr/>
        </p:nvSpPr>
        <p:spPr bwMode="auto">
          <a:xfrm flipH="1">
            <a:off x="1425577" y="1905001"/>
            <a:ext cx="22225" cy="43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89" name="Line 57"/>
          <p:cNvSpPr>
            <a:spLocks noChangeShapeType="1"/>
          </p:cNvSpPr>
          <p:nvPr/>
        </p:nvSpPr>
        <p:spPr bwMode="auto">
          <a:xfrm>
            <a:off x="4648200" y="1981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90" name="Line 58"/>
          <p:cNvSpPr>
            <a:spLocks noChangeShapeType="1"/>
          </p:cNvSpPr>
          <p:nvPr/>
        </p:nvSpPr>
        <p:spPr bwMode="auto">
          <a:xfrm>
            <a:off x="4648200" y="2362200"/>
            <a:ext cx="92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91" name="Text Box 59"/>
          <p:cNvSpPr txBox="1">
            <a:spLocks noChangeArrowheads="1"/>
          </p:cNvSpPr>
          <p:nvPr/>
        </p:nvSpPr>
        <p:spPr bwMode="auto">
          <a:xfrm>
            <a:off x="4572000" y="2362201"/>
            <a:ext cx="26161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s</a:t>
            </a:r>
          </a:p>
        </p:txBody>
      </p:sp>
      <p:sp>
        <p:nvSpPr>
          <p:cNvPr id="18492" name="Text Box 60"/>
          <p:cNvSpPr txBox="1">
            <a:spLocks noChangeArrowheads="1"/>
          </p:cNvSpPr>
          <p:nvPr/>
        </p:nvSpPr>
        <p:spPr bwMode="auto">
          <a:xfrm>
            <a:off x="5105401" y="4648200"/>
            <a:ext cx="8230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Disk I/O</a:t>
            </a:r>
          </a:p>
        </p:txBody>
      </p:sp>
      <p:sp>
        <p:nvSpPr>
          <p:cNvPr id="18493" name="Line 61"/>
          <p:cNvSpPr>
            <a:spLocks noChangeShapeType="1"/>
          </p:cNvSpPr>
          <p:nvPr/>
        </p:nvSpPr>
        <p:spPr bwMode="auto">
          <a:xfrm>
            <a:off x="2971800" y="45720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94" name="Line 62"/>
          <p:cNvSpPr>
            <a:spLocks noChangeShapeType="1"/>
          </p:cNvSpPr>
          <p:nvPr/>
        </p:nvSpPr>
        <p:spPr bwMode="auto">
          <a:xfrm>
            <a:off x="4572000" y="4572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95" name="Line 63"/>
          <p:cNvSpPr>
            <a:spLocks noChangeShapeType="1"/>
          </p:cNvSpPr>
          <p:nvPr/>
        </p:nvSpPr>
        <p:spPr bwMode="auto">
          <a:xfrm>
            <a:off x="4572000" y="49530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96" name="Text Box 64"/>
          <p:cNvSpPr txBox="1">
            <a:spLocks noChangeArrowheads="1"/>
          </p:cNvSpPr>
          <p:nvPr/>
        </p:nvSpPr>
        <p:spPr bwMode="auto">
          <a:xfrm>
            <a:off x="6858002" y="3352800"/>
            <a:ext cx="8230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Disk I/O</a:t>
            </a:r>
          </a:p>
        </p:txBody>
      </p:sp>
      <p:sp>
        <p:nvSpPr>
          <p:cNvPr id="18497" name="Line 65"/>
          <p:cNvSpPr>
            <a:spLocks noChangeShapeType="1"/>
          </p:cNvSpPr>
          <p:nvPr/>
        </p:nvSpPr>
        <p:spPr bwMode="auto">
          <a:xfrm>
            <a:off x="4724400" y="32766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98" name="Line 66"/>
          <p:cNvSpPr>
            <a:spLocks noChangeShapeType="1"/>
          </p:cNvSpPr>
          <p:nvPr/>
        </p:nvSpPr>
        <p:spPr bwMode="auto">
          <a:xfrm>
            <a:off x="6324600" y="3276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99" name="Line 67"/>
          <p:cNvSpPr>
            <a:spLocks noChangeShapeType="1"/>
          </p:cNvSpPr>
          <p:nvPr/>
        </p:nvSpPr>
        <p:spPr bwMode="auto">
          <a:xfrm>
            <a:off x="6324600" y="36576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500" name="Line 68"/>
          <p:cNvSpPr>
            <a:spLocks noChangeShapeType="1"/>
          </p:cNvSpPr>
          <p:nvPr/>
        </p:nvSpPr>
        <p:spPr bwMode="auto">
          <a:xfrm>
            <a:off x="4724400" y="3276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501" name="Text Box 69"/>
          <p:cNvSpPr txBox="1">
            <a:spLocks noChangeArrowheads="1"/>
          </p:cNvSpPr>
          <p:nvPr/>
        </p:nvSpPr>
        <p:spPr bwMode="auto">
          <a:xfrm>
            <a:off x="8001002" y="4648200"/>
            <a:ext cx="8230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Disk I/O</a:t>
            </a:r>
          </a:p>
        </p:txBody>
      </p:sp>
      <p:sp>
        <p:nvSpPr>
          <p:cNvPr id="18502" name="Line 70"/>
          <p:cNvSpPr>
            <a:spLocks noChangeShapeType="1"/>
          </p:cNvSpPr>
          <p:nvPr/>
        </p:nvSpPr>
        <p:spPr bwMode="auto">
          <a:xfrm>
            <a:off x="6324600" y="45720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503" name="Line 71"/>
          <p:cNvSpPr>
            <a:spLocks noChangeShapeType="1"/>
          </p:cNvSpPr>
          <p:nvPr/>
        </p:nvSpPr>
        <p:spPr bwMode="auto">
          <a:xfrm>
            <a:off x="7924800" y="4572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504" name="Line 72"/>
          <p:cNvSpPr>
            <a:spLocks noChangeShapeType="1"/>
          </p:cNvSpPr>
          <p:nvPr/>
        </p:nvSpPr>
        <p:spPr bwMode="auto">
          <a:xfrm>
            <a:off x="7924800" y="4953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505" name="Line 73"/>
          <p:cNvSpPr>
            <a:spLocks noChangeShapeType="1"/>
          </p:cNvSpPr>
          <p:nvPr/>
        </p:nvSpPr>
        <p:spPr bwMode="auto">
          <a:xfrm flipV="1">
            <a:off x="6324600" y="4572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506" name="Line 74"/>
          <p:cNvSpPr>
            <a:spLocks noChangeShapeType="1"/>
          </p:cNvSpPr>
          <p:nvPr/>
        </p:nvSpPr>
        <p:spPr bwMode="auto">
          <a:xfrm>
            <a:off x="8001000" y="2514601"/>
            <a:ext cx="1081088" cy="31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507" name="Text Box 75"/>
          <p:cNvSpPr txBox="1">
            <a:spLocks noChangeArrowheads="1"/>
          </p:cNvSpPr>
          <p:nvPr/>
        </p:nvSpPr>
        <p:spPr bwMode="auto">
          <a:xfrm>
            <a:off x="8023226" y="2209800"/>
            <a:ext cx="113266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Console I/O</a:t>
            </a:r>
          </a:p>
        </p:txBody>
      </p:sp>
      <p:pic>
        <p:nvPicPr>
          <p:cNvPr id="18509" name="Picture 77" descr="MPj0433180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1371601"/>
            <a:ext cx="1828800" cy="1222375"/>
          </a:xfrm>
          <a:prstGeom prst="rect">
            <a:avLst/>
          </a:prstGeom>
          <a:noFill/>
        </p:spPr>
      </p:pic>
      <p:sp>
        <p:nvSpPr>
          <p:cNvPr id="44" name="TextBox 43"/>
          <p:cNvSpPr txBox="1"/>
          <p:nvPr/>
        </p:nvSpPr>
        <p:spPr>
          <a:xfrm>
            <a:off x="3657602" y="5791200"/>
            <a:ext cx="2360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Suggestions?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Time-Sharing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5800" cy="4953000"/>
          </a:xfrm>
        </p:spPr>
        <p:txBody>
          <a:bodyPr/>
          <a:lstStyle/>
          <a:p>
            <a:r>
              <a:rPr lang="en-US" dirty="0"/>
              <a:t>Each task is given time slice (or quantum)</a:t>
            </a:r>
          </a:p>
          <a:p>
            <a:r>
              <a:rPr lang="en-US" dirty="0"/>
              <a:t>Task surrenders processor at expiration or blocking request</a:t>
            </a:r>
          </a:p>
          <a:p>
            <a:r>
              <a:rPr lang="en-US" dirty="0"/>
              <a:t>User perception of dedicated computer</a:t>
            </a:r>
          </a:p>
          <a:p>
            <a:r>
              <a:rPr lang="en-US" dirty="0"/>
              <a:t>Each task gets </a:t>
            </a:r>
            <a:r>
              <a:rPr lang="en-US" i="1" dirty="0"/>
              <a:t>approximately</a:t>
            </a:r>
            <a:r>
              <a:rPr lang="en-US" dirty="0"/>
              <a:t> 1/Nth of processor</a:t>
            </a:r>
          </a:p>
          <a:p>
            <a:r>
              <a:rPr lang="en-US" dirty="0"/>
              <a:t>Overhead</a:t>
            </a:r>
          </a:p>
          <a:p>
            <a:pPr lvl="1"/>
            <a:r>
              <a:rPr lang="en-US" dirty="0"/>
              <a:t>Minimize response time</a:t>
            </a:r>
          </a:p>
          <a:p>
            <a:pPr lvl="1"/>
            <a:r>
              <a:rPr lang="en-US" dirty="0"/>
              <a:t>Maximize processor utilization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issues?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Let’s look at a few…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Task Issues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991600" cy="5486400"/>
          </a:xfrm>
        </p:spPr>
        <p:txBody>
          <a:bodyPr/>
          <a:lstStyle/>
          <a:p>
            <a:r>
              <a:rPr lang="en-US" sz="2800" dirty="0"/>
              <a:t>Context </a:t>
            </a:r>
            <a:r>
              <a:rPr lang="en-US" sz="2800" dirty="0" smtClean="0"/>
              <a:t>switching</a:t>
            </a:r>
            <a:br>
              <a:rPr lang="en-US" sz="2800" dirty="0" smtClean="0"/>
            </a:br>
            <a:r>
              <a:rPr lang="en-US" sz="2800" dirty="0" smtClean="0"/>
              <a:t>Each task has execution state…</a:t>
            </a:r>
          </a:p>
          <a:p>
            <a:r>
              <a:rPr lang="en-US" sz="2800" dirty="0" smtClean="0"/>
              <a:t>Memory mapping</a:t>
            </a:r>
            <a:br>
              <a:rPr lang="en-US" sz="2800" dirty="0" smtClean="0"/>
            </a:br>
            <a:r>
              <a:rPr lang="en-US" sz="2800" dirty="0" smtClean="0"/>
              <a:t>Sharing means caring who’s where in there (memory)</a:t>
            </a:r>
          </a:p>
          <a:p>
            <a:r>
              <a:rPr lang="en-US" sz="2800" dirty="0" smtClean="0"/>
              <a:t>Protection</a:t>
            </a:r>
            <a:br>
              <a:rPr lang="en-US" sz="2800" dirty="0" smtClean="0"/>
            </a:br>
            <a:r>
              <a:rPr lang="en-US" sz="2400" dirty="0" smtClean="0">
                <a:ea typeface="ＭＳ Ｐゴシック" pitchFamily="-111" charset="-128"/>
              </a:rPr>
              <a:t>Control</a:t>
            </a:r>
            <a:r>
              <a:rPr lang="en-US" sz="2800" dirty="0" smtClean="0"/>
              <a:t> who can do what and when</a:t>
            </a:r>
          </a:p>
          <a:p>
            <a:r>
              <a:rPr lang="en-US" sz="2800" dirty="0" smtClean="0"/>
              <a:t>Notification</a:t>
            </a:r>
            <a:br>
              <a:rPr lang="en-US" sz="2800" dirty="0" smtClean="0"/>
            </a:br>
            <a:r>
              <a:rPr lang="en-US" sz="2400" dirty="0" smtClean="0"/>
              <a:t>Errors (div by 0), events (mouse click), quantum over,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Consider the Processor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smtClean="0"/>
              <a:t>Registers</a:t>
            </a:r>
            <a:endParaRPr lang="en-US" sz="28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Program Counter (PC)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Instruction Register (IR)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Data Registers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Address Registers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Stack Pointer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Accumulator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Execution (Von Neumann</a:t>
            </a:r>
            <a:r>
              <a:rPr lang="en-US" sz="2800" dirty="0" smtClean="0"/>
              <a:t>)</a:t>
            </a:r>
            <a:br>
              <a:rPr lang="en-US" sz="2800" dirty="0" smtClean="0"/>
            </a:br>
            <a:r>
              <a:rPr lang="en-US" sz="2800" dirty="0" smtClean="0"/>
              <a:t> Repeated:</a:t>
            </a:r>
            <a:endParaRPr lang="en-US" sz="28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Fetch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Decode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Execute</a:t>
            </a:r>
          </a:p>
          <a:p>
            <a:pPr lvl="2">
              <a:lnSpc>
                <a:spcPct val="80000"/>
              </a:lnSpc>
              <a:buNone/>
            </a:pPr>
            <a:r>
              <a:rPr lang="en-US" sz="2000" dirty="0" smtClean="0"/>
              <a:t>Write results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What about switching tasks?</a:t>
            </a:r>
            <a:endParaRPr lang="en-US" sz="280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7696200" y="1981200"/>
          <a:ext cx="1219200" cy="374904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219200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Data1</a:t>
                      </a:r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Data2</a:t>
                      </a:r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Data3</a:t>
                      </a:r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Inst1</a:t>
                      </a:r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Inst2</a:t>
                      </a:r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Inst3</a:t>
                      </a:r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Inst4</a:t>
                      </a:r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410200" y="2362200"/>
            <a:ext cx="115961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CPU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781801" y="3821668"/>
            <a:ext cx="50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0" idx="3"/>
          </p:cNvCxnSpPr>
          <p:nvPr/>
        </p:nvCxnSpPr>
        <p:spPr>
          <a:xfrm flipV="1">
            <a:off x="6569817" y="2819402"/>
            <a:ext cx="1126384" cy="446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1" idx="3"/>
          </p:cNvCxnSpPr>
          <p:nvPr/>
        </p:nvCxnSpPr>
        <p:spPr>
          <a:xfrm flipV="1">
            <a:off x="7287130" y="3997193"/>
            <a:ext cx="390295" cy="91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20000" y="1611868"/>
            <a:ext cx="1018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Processor</a:t>
            </a:r>
            <a:endParaRPr lang="en-US" sz="3600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8392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Pipelining </a:t>
            </a:r>
            <a:r>
              <a:rPr lang="en-US" sz="2800" dirty="0"/>
              <a:t>(Parallelize Von Neumann steps)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Superscalar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Multiple</a:t>
            </a:r>
            <a:r>
              <a:rPr lang="en-US" sz="2400" dirty="0" smtClean="0"/>
              <a:t> instructions simultaneously executing on a single processor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Processor guarantees serial correctness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Correctness can limit number of simultaneous instructions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“Multi” Processor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Multi/</a:t>
            </a:r>
            <a:r>
              <a:rPr lang="en-US" sz="2400" dirty="0" err="1" smtClean="0"/>
              <a:t>Hyperthreaded</a:t>
            </a:r>
            <a:endParaRPr lang="en-US" sz="2400" dirty="0" smtClean="0"/>
          </a:p>
          <a:p>
            <a:pPr lvl="2">
              <a:lnSpc>
                <a:spcPct val="90000"/>
              </a:lnSpc>
            </a:pPr>
            <a:r>
              <a:rPr lang="en-US" sz="2000" dirty="0" smtClean="0"/>
              <a:t>Superscalar simultaneous instruction execution from multiple threads (less limited by correctness)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Fast </a:t>
            </a:r>
            <a:r>
              <a:rPr lang="en-US" sz="2000" dirty="0"/>
              <a:t>context switches between threads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Multi/Many core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Context Switching</a:t>
            </a:r>
            <a:endParaRPr lang="en-US" sz="36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648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smtClean="0"/>
              <a:t>Each task changes registers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Tasks need their own state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Solutions?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Switching task requires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Saving the state (e.g., registers) for one task and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Restoring the state of the next task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What if we only switch registers?</a:t>
            </a:r>
            <a:endParaRPr lang="en-US" sz="2400" dirty="0" smtClean="0"/>
          </a:p>
          <a:p>
            <a:pPr lvl="1">
              <a:lnSpc>
                <a:spcPct val="80000"/>
              </a:lnSpc>
            </a:pPr>
            <a:r>
              <a:rPr lang="en-US" sz="2400" dirty="0" smtClean="0"/>
              <a:t>Processes all share the same memory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Processes can change state of other processes, even the OS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Ex:  Original Mac, DOS,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dirty="0" smtClean="0"/>
              <a:t>Each task needs own memory</a:t>
            </a:r>
          </a:p>
          <a:p>
            <a:r>
              <a:rPr lang="en-US" dirty="0" smtClean="0"/>
              <a:t>Allocate pieces of physical address space to each task</a:t>
            </a:r>
          </a:p>
          <a:p>
            <a:r>
              <a:rPr lang="en-US" dirty="0" smtClean="0"/>
              <a:t>What if tasks are aware of this sharing?</a:t>
            </a:r>
          </a:p>
          <a:p>
            <a:pPr lvl="1"/>
            <a:r>
              <a:rPr lang="en-US" dirty="0" smtClean="0"/>
              <a:t>Addresses do not start at 0 (i.e., complex)</a:t>
            </a:r>
          </a:p>
          <a:p>
            <a:pPr lvl="1"/>
            <a:r>
              <a:rPr lang="en-US" dirty="0" smtClean="0"/>
              <a:t>Can look at and change other task’s memory</a:t>
            </a:r>
          </a:p>
          <a:p>
            <a:r>
              <a:rPr lang="en-US" dirty="0" smtClean="0"/>
              <a:t>Solutions?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Memory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840523" cy="5486400"/>
          </a:xfrm>
        </p:spPr>
        <p:txBody>
          <a:bodyPr/>
          <a:lstStyle/>
          <a:p>
            <a:r>
              <a:rPr lang="en-US" dirty="0" smtClean="0"/>
              <a:t>Address translation</a:t>
            </a:r>
          </a:p>
          <a:p>
            <a:pPr lvl="1"/>
            <a:r>
              <a:rPr lang="en-US" dirty="0" smtClean="0"/>
              <a:t>Tasks use virtual address space (# from 0)</a:t>
            </a:r>
          </a:p>
          <a:p>
            <a:pPr lvl="1"/>
            <a:r>
              <a:rPr lang="en-US" dirty="0" smtClean="0"/>
              <a:t>Virtual addresses from CPU translated to physical addresses by hardware (typically)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Executable addresses independent of allocation</a:t>
            </a:r>
          </a:p>
          <a:p>
            <a:pPr lvl="1"/>
            <a:r>
              <a:rPr lang="en-US" dirty="0" smtClean="0"/>
              <a:t>Each task has own virtual address space so  protected from one another</a:t>
            </a:r>
          </a:p>
          <a:p>
            <a:pPr lvl="1"/>
            <a:r>
              <a:rPr lang="en-US" dirty="0" smtClean="0"/>
              <a:t>More later…</a:t>
            </a:r>
          </a:p>
          <a:p>
            <a:pPr lvl="1"/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66801" y="3429000"/>
            <a:ext cx="6720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0" y="3429000"/>
            <a:ext cx="735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MMU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1738830" y="3613666"/>
            <a:ext cx="207117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0" idx="1"/>
          </p:cNvCxnSpPr>
          <p:nvPr/>
        </p:nvCxnSpPr>
        <p:spPr>
          <a:xfrm>
            <a:off x="4559221" y="3606478"/>
            <a:ext cx="1993980" cy="71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553201" y="3429000"/>
            <a:ext cx="19419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Physical Memory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81200" y="3276600"/>
            <a:ext cx="1544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Address: 0x5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0" y="3276600"/>
            <a:ext cx="192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Address: 0x7341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28600" y="1066800"/>
            <a:ext cx="6477000" cy="3200400"/>
          </a:xfrm>
        </p:spPr>
        <p:txBody>
          <a:bodyPr/>
          <a:lstStyle/>
          <a:p>
            <a:r>
              <a:rPr lang="en-US" dirty="0" smtClean="0"/>
              <a:t>Task doesn’t want to know (or care) that it’s sharing the processor, memory, etc.</a:t>
            </a:r>
          </a:p>
          <a:p>
            <a:r>
              <a:rPr lang="en-US" dirty="0" smtClean="0"/>
              <a:t>OS virtual machine isolates tasks from</a:t>
            </a:r>
          </a:p>
          <a:p>
            <a:pPr lvl="1"/>
            <a:r>
              <a:rPr lang="en-US" sz="1800" dirty="0" smtClean="0"/>
              <a:t>Limited low-level functionality</a:t>
            </a:r>
          </a:p>
          <a:p>
            <a:pPr lvl="1"/>
            <a:r>
              <a:rPr lang="en-US" sz="1800" dirty="0" smtClean="0"/>
              <a:t>Different hardware interfaces/behaviors</a:t>
            </a:r>
          </a:p>
          <a:p>
            <a:pPr lvl="1"/>
            <a:r>
              <a:rPr lang="en-US" sz="1800" dirty="0" smtClean="0"/>
              <a:t>Missing hardware functionality (Do it in software)</a:t>
            </a:r>
          </a:p>
          <a:p>
            <a:pPr lvl="1"/>
            <a:r>
              <a:rPr lang="en-US" sz="1800" dirty="0" smtClean="0"/>
              <a:t>Other tasks (and their faults – isolated crash)</a:t>
            </a:r>
          </a:p>
          <a:p>
            <a:r>
              <a:rPr lang="en-US" dirty="0" smtClean="0"/>
              <a:t>Interfaces:  Virtual machine + physical </a:t>
            </a:r>
            <a:r>
              <a:rPr lang="en-US" dirty="0" err="1" smtClean="0"/>
              <a:t>h/w</a:t>
            </a:r>
            <a:endParaRPr lang="en-US" dirty="0" smtClean="0"/>
          </a:p>
          <a:p>
            <a:endParaRPr lang="en-US" sz="2200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934200" y="609600"/>
          <a:ext cx="1981200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/>
              </a:tblGrid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Task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OS</a:t>
                      </a:r>
                      <a:endParaRPr lang="en-US" sz="2800" dirty="0"/>
                    </a:p>
                  </a:txBody>
                  <a:tcPr anchor="ctr"/>
                </a:tc>
              </a:tr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Hardware</a:t>
                      </a:r>
                      <a:endParaRPr 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Content Placeholder 2"/>
          <p:cNvSpPr>
            <a:spLocks noGrp="1"/>
          </p:cNvSpPr>
          <p:nvPr>
            <p:ph sz="half" idx="2"/>
          </p:nvPr>
        </p:nvSpPr>
        <p:spPr>
          <a:xfrm>
            <a:off x="228600" y="4038600"/>
            <a:ext cx="8915400" cy="25146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Big Question:  What should be in each layer?</a:t>
            </a:r>
          </a:p>
          <a:p>
            <a:pPr>
              <a:buFont typeface="Arial"/>
              <a:buChar char="•"/>
            </a:pPr>
            <a:r>
              <a:rPr lang="en-US" smtClean="0"/>
              <a:t>Context </a:t>
            </a:r>
            <a:r>
              <a:rPr lang="en-US" dirty="0" smtClean="0"/>
              <a:t>switching/Address translation hides that</a:t>
            </a:r>
          </a:p>
          <a:p>
            <a:pPr lvl="1"/>
            <a:r>
              <a:rPr lang="en-US" sz="1800" dirty="0" smtClean="0"/>
              <a:t>I don’t have the processor/memory to myself</a:t>
            </a:r>
          </a:p>
          <a:p>
            <a:pPr lvl="1"/>
            <a:r>
              <a:rPr lang="en-US" sz="1800" dirty="0" smtClean="0"/>
              <a:t>Others are using registers/memory</a:t>
            </a:r>
          </a:p>
          <a:p>
            <a:r>
              <a:rPr lang="en-US" dirty="0" smtClean="0"/>
              <a:t>User “sees” dedicated (not shared) hardware</a:t>
            </a:r>
          </a:p>
          <a:p>
            <a:r>
              <a:rPr lang="en-US" dirty="0" smtClean="0"/>
              <a:t>Kernel – Always running; provides virtual machine abstraction</a:t>
            </a:r>
          </a:p>
          <a:p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010401" y="1371601"/>
            <a:ext cx="1784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Virtual machine</a:t>
            </a:r>
          </a:p>
          <a:p>
            <a:pPr algn="ctr"/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34202" y="2438401"/>
            <a:ext cx="2070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Physical hardware</a:t>
            </a:r>
          </a:p>
          <a:p>
            <a:pPr algn="ctr"/>
            <a:r>
              <a:rPr lang="en-US" dirty="0" smtClean="0"/>
              <a:t>interface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6172200" cy="1173162"/>
          </a:xfrm>
        </p:spPr>
        <p:txBody>
          <a:bodyPr/>
          <a:lstStyle/>
          <a:p>
            <a:r>
              <a:rPr lang="en-US" sz="3600" dirty="0" smtClean="0"/>
              <a:t>Your Mission</a:t>
            </a:r>
            <a:endParaRPr lang="en-US" sz="3600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838200"/>
            <a:ext cx="6096000" cy="990600"/>
          </a:xfrm>
        </p:spPr>
        <p:txBody>
          <a:bodyPr/>
          <a:lstStyle/>
          <a:p>
            <a:r>
              <a:rPr lang="en-US" sz="2400" dirty="0"/>
              <a:t>Write a program </a:t>
            </a:r>
            <a:r>
              <a:rPr lang="en-US" sz="2400" dirty="0" smtClean="0"/>
              <a:t>to coordinate the activities of a set of hardware</a:t>
            </a:r>
            <a:endParaRPr lang="en-US" sz="2800" dirty="0" smtClean="0"/>
          </a:p>
          <a:p>
            <a:endParaRPr lang="en-US" sz="2400" dirty="0" smtClean="0"/>
          </a:p>
        </p:txBody>
      </p:sp>
      <p:graphicFrame>
        <p:nvGraphicFramePr>
          <p:cNvPr id="30736" name="Object 1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553201" y="304801"/>
          <a:ext cx="2236788" cy="218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7" name="Image" r:id="rId4" imgW="3365079" imgH="3288889" progId="">
                  <p:embed/>
                </p:oleObj>
              </mc:Choice>
              <mc:Fallback>
                <p:oleObj name="Image" r:id="rId4" imgW="3365079" imgH="3288889" progId="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1" y="304801"/>
                        <a:ext cx="2236788" cy="218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6" name="Object 26"/>
          <p:cNvGraphicFramePr>
            <a:graphicFrameLocks noChangeAspect="1"/>
          </p:cNvGraphicFramePr>
          <p:nvPr/>
        </p:nvGraphicFramePr>
        <p:xfrm>
          <a:off x="7696201" y="4648201"/>
          <a:ext cx="11049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8" name="Image" r:id="rId6" imgW="1104372" imgH="1549206" progId="">
                  <p:embed/>
                </p:oleObj>
              </mc:Choice>
              <mc:Fallback>
                <p:oleObj name="Image" r:id="rId6" imgW="1104372" imgH="1549206" progId="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1" y="4648201"/>
                        <a:ext cx="11049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8" name="Object 2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248402" y="4114800"/>
          <a:ext cx="118281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9" name="Image" r:id="rId8" imgW="2412698" imgH="3263492" progId="">
                  <p:embed/>
                </p:oleObj>
              </mc:Choice>
              <mc:Fallback>
                <p:oleObj name="Image" r:id="rId8" imgW="2412698" imgH="3263492" progId="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2" y="4114800"/>
                        <a:ext cx="118281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0" name="Object 30"/>
          <p:cNvGraphicFramePr>
            <a:graphicFrameLocks noChangeAspect="1"/>
          </p:cNvGraphicFramePr>
          <p:nvPr/>
        </p:nvGraphicFramePr>
        <p:xfrm>
          <a:off x="6096001" y="2514601"/>
          <a:ext cx="2724151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0" name="Image" r:id="rId10" imgW="3771429" imgH="2069841" progId="">
                  <p:embed/>
                </p:oleObj>
              </mc:Choice>
              <mc:Fallback>
                <p:oleObj name="Image" r:id="rId10" imgW="3771429" imgH="2069841" progId="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1" y="2514601"/>
                        <a:ext cx="2724151" cy="149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52400" y="2257485"/>
            <a:ext cx="532709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Many different H/W components:</a:t>
            </a:r>
            <a:br>
              <a:rPr lang="en-US" sz="2400" dirty="0"/>
            </a:br>
            <a:r>
              <a:rPr lang="en-US" sz="2400" dirty="0"/>
              <a:t>Graphics, USB, PCI, audio, LAN</a:t>
            </a:r>
            <a:r>
              <a:rPr lang="en-US" sz="2400" dirty="0" smtClean="0"/>
              <a:t>,</a:t>
            </a:r>
            <a:br>
              <a:rPr lang="en-US" sz="2400" dirty="0" smtClean="0"/>
            </a:br>
            <a:r>
              <a:rPr lang="en-US" sz="2400" dirty="0" smtClean="0"/>
              <a:t>processor</a:t>
            </a:r>
            <a:r>
              <a:rPr lang="en-US" sz="2400" dirty="0"/>
              <a:t>, disk, cache, etc.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Varying system configurations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Hardware instructions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/>
              <a:t>Low level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/>
              <a:t>Different instructions/paradigms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/>
              <a:t>Timing/Coordination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Devices can operate independently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and </a:t>
            </a:r>
            <a:r>
              <a:rPr lang="en-US" sz="2400" dirty="0"/>
              <a:t>concurrently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Specialized functionality (e.g., 3D)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Feature </a:t>
            </a:r>
            <a:r>
              <a:rPr lang="en-US" sz="2400" dirty="0" smtClean="0"/>
              <a:t>creep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1524000"/>
            <a:ext cx="21292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Issues?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Virtualization Approaches</a:t>
            </a:r>
            <a:endParaRPr lang="en-US" sz="3600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143000"/>
            <a:ext cx="8991600" cy="5486400"/>
          </a:xfrm>
        </p:spPr>
        <p:txBody>
          <a:bodyPr/>
          <a:lstStyle/>
          <a:p>
            <a:r>
              <a:rPr lang="en-US" dirty="0" smtClean="0"/>
              <a:t>Multiplexing</a:t>
            </a:r>
          </a:p>
          <a:p>
            <a:pPr lvl="1">
              <a:buNone/>
            </a:pPr>
            <a:r>
              <a:rPr lang="en-US" dirty="0" smtClean="0"/>
              <a:t>Make a set of virtual copies of the same resource</a:t>
            </a:r>
          </a:p>
          <a:p>
            <a:pPr lvl="1"/>
            <a:r>
              <a:rPr lang="en-US" dirty="0" smtClean="0"/>
              <a:t>Time-Division Multiplexing (TDM)</a:t>
            </a:r>
          </a:p>
          <a:p>
            <a:pPr lvl="2">
              <a:buNone/>
            </a:pPr>
            <a:r>
              <a:rPr lang="en-US" dirty="0" smtClean="0"/>
              <a:t>Ex: Many virtual CPUs by rotating control of physical CPU</a:t>
            </a:r>
          </a:p>
          <a:p>
            <a:pPr lvl="1"/>
            <a:r>
              <a:rPr lang="en-US" dirty="0" smtClean="0"/>
              <a:t>Space-Division Multiplexing (SDM)</a:t>
            </a:r>
          </a:p>
          <a:p>
            <a:pPr lvl="2">
              <a:buNone/>
            </a:pPr>
            <a:r>
              <a:rPr lang="en-US" dirty="0" smtClean="0"/>
              <a:t>Ex: Many virtual address spaces by carving out ranges of physical address space</a:t>
            </a:r>
          </a:p>
          <a:p>
            <a:r>
              <a:rPr lang="en-US" dirty="0" smtClean="0"/>
              <a:t>Transforming</a:t>
            </a:r>
          </a:p>
          <a:p>
            <a:pPr lvl="1">
              <a:buNone/>
            </a:pPr>
            <a:r>
              <a:rPr lang="en-US" dirty="0" smtClean="0"/>
              <a:t>Make </a:t>
            </a:r>
            <a:r>
              <a:rPr lang="en-US" dirty="0"/>
              <a:t>a new</a:t>
            </a:r>
            <a:r>
              <a:rPr lang="en-US" dirty="0" smtClean="0"/>
              <a:t> kind of resource </a:t>
            </a:r>
            <a:r>
              <a:rPr lang="en-US" dirty="0"/>
              <a:t>from</a:t>
            </a:r>
            <a:r>
              <a:rPr lang="en-US" dirty="0" smtClean="0"/>
              <a:t> existing ones</a:t>
            </a:r>
          </a:p>
          <a:p>
            <a:pPr lvl="2">
              <a:buNone/>
            </a:pPr>
            <a:r>
              <a:rPr lang="en-US" dirty="0" smtClean="0"/>
              <a:t>Ex:  Reliable virtual disk from many physical disks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protect and serve…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486400"/>
          </a:xfrm>
        </p:spPr>
        <p:txBody>
          <a:bodyPr/>
          <a:lstStyle/>
          <a:p>
            <a:r>
              <a:rPr lang="en-US" dirty="0" smtClean="0"/>
              <a:t>Can Task A impact Task B by…</a:t>
            </a:r>
          </a:p>
          <a:p>
            <a:pPr lvl="1"/>
            <a:r>
              <a:rPr lang="en-US" dirty="0" smtClean="0"/>
              <a:t>Altering memory mapping?</a:t>
            </a:r>
          </a:p>
          <a:p>
            <a:pPr lvl="1"/>
            <a:r>
              <a:rPr lang="en-US" dirty="0" smtClean="0"/>
              <a:t>Refusing to surrender the processor?</a:t>
            </a:r>
          </a:p>
          <a:p>
            <a:r>
              <a:rPr lang="en-US" dirty="0" smtClean="0"/>
              <a:t>Can a user task compromise the OS?</a:t>
            </a:r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Only OS can execute some dangerous instructions</a:t>
            </a:r>
          </a:p>
          <a:p>
            <a:pPr lvl="1"/>
            <a:r>
              <a:rPr lang="en-US" dirty="0" smtClean="0"/>
              <a:t>Hardware can take processor away from user task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"/>
            <a:ext cx="8229600" cy="868363"/>
          </a:xfrm>
        </p:spPr>
        <p:txBody>
          <a:bodyPr/>
          <a:lstStyle/>
          <a:p>
            <a:r>
              <a:rPr lang="en-US" sz="3600" dirty="0" smtClean="0"/>
              <a:t>Dual Mode</a:t>
            </a:r>
            <a:endParaRPr lang="en-US" sz="3600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91600" cy="56388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80000"/>
              </a:lnSpc>
            </a:pPr>
            <a:r>
              <a:rPr lang="en-US" sz="2400" dirty="0" smtClean="0"/>
              <a:t>Need </a:t>
            </a:r>
            <a:r>
              <a:rPr lang="en-US" sz="2400" dirty="0"/>
              <a:t>protection </a:t>
            </a:r>
            <a:r>
              <a:rPr lang="en-US" sz="2400" dirty="0" smtClean="0"/>
              <a:t>from </a:t>
            </a:r>
            <a:r>
              <a:rPr lang="en-US" sz="2400" dirty="0"/>
              <a:t>malicious or inadvertent violations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Some instructions are </a:t>
            </a:r>
            <a:r>
              <a:rPr lang="en-US" sz="2400" dirty="0" smtClean="0"/>
              <a:t>dangerous (e.g., MMU translation map)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Idea:  Limit</a:t>
            </a:r>
            <a:r>
              <a:rPr lang="en-US" sz="2400" dirty="0">
                <a:solidFill>
                  <a:srgbClr val="FF0000"/>
                </a:solidFill>
              </a:rPr>
              <a:t> privileged instruction</a:t>
            </a:r>
            <a:r>
              <a:rPr lang="en-US" sz="2400" dirty="0"/>
              <a:t> execution to kernel code</a:t>
            </a: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Hardware </a:t>
            </a:r>
            <a:r>
              <a:rPr lang="en-US" sz="2400" dirty="0"/>
              <a:t>operates in</a:t>
            </a:r>
            <a:r>
              <a:rPr lang="en-US" sz="2400" dirty="0" smtClean="0"/>
              <a:t> (at least) two </a:t>
            </a:r>
            <a:r>
              <a:rPr lang="en-US" sz="2400" dirty="0"/>
              <a:t>modes: user vs. kernel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Privileged instructions only execute in kernel (or supervisor) mode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When do we switch to kernel mode?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Interrupt from I/O device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Want to take the CPU back from a process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System </a:t>
            </a:r>
            <a:r>
              <a:rPr lang="en-US" sz="2000" dirty="0" smtClean="0"/>
              <a:t>call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Intel chips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5 privilege levels called “rings”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Kernel (level 0) and user (level 3)</a:t>
            </a:r>
            <a:endParaRPr lang="en-US" sz="2000" dirty="0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172200" y="3886201"/>
            <a:ext cx="2147141" cy="2193318"/>
            <a:chOff x="3799" y="1079"/>
            <a:chExt cx="1488" cy="1520"/>
          </a:xfrm>
        </p:grpSpPr>
        <p:sp>
          <p:nvSpPr>
            <p:cNvPr id="101381" name="Oval 5"/>
            <p:cNvSpPr>
              <a:spLocks noChangeArrowheads="1"/>
            </p:cNvSpPr>
            <p:nvPr/>
          </p:nvSpPr>
          <p:spPr bwMode="auto">
            <a:xfrm>
              <a:off x="3799" y="1584"/>
              <a:ext cx="475" cy="528"/>
            </a:xfrm>
            <a:prstGeom prst="ellipse">
              <a:avLst/>
            </a:prstGeom>
            <a:solidFill>
              <a:srgbClr val="FFC5CF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>
                  <a:latin typeface="Helvetica" pitchFamily="-111" charset="0"/>
                </a:rPr>
                <a:t>kernel</a:t>
              </a:r>
            </a:p>
          </p:txBody>
        </p:sp>
        <p:sp>
          <p:nvSpPr>
            <p:cNvPr id="101382" name="Oval 6"/>
            <p:cNvSpPr>
              <a:spLocks noChangeArrowheads="1"/>
            </p:cNvSpPr>
            <p:nvPr/>
          </p:nvSpPr>
          <p:spPr bwMode="auto">
            <a:xfrm>
              <a:off x="4855" y="1584"/>
              <a:ext cx="432" cy="480"/>
            </a:xfrm>
            <a:prstGeom prst="ellipse">
              <a:avLst/>
            </a:prstGeom>
            <a:solidFill>
              <a:srgbClr val="C1CEFF"/>
            </a:solidFill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>
                  <a:latin typeface="Helvetica" pitchFamily="-111" charset="0"/>
                </a:rPr>
                <a:t>user</a:t>
              </a:r>
            </a:p>
          </p:txBody>
        </p:sp>
        <p:cxnSp>
          <p:nvCxnSpPr>
            <p:cNvPr id="101383" name="AutoShape 7"/>
            <p:cNvCxnSpPr>
              <a:cxnSpLocks noChangeShapeType="1"/>
              <a:stCxn id="101382" idx="0"/>
              <a:endCxn id="101381" idx="0"/>
            </p:cNvCxnSpPr>
            <p:nvPr/>
          </p:nvCxnSpPr>
          <p:spPr bwMode="auto">
            <a:xfrm rot="16200000" flipH="1" flipV="1">
              <a:off x="4553" y="1059"/>
              <a:ext cx="1" cy="1034"/>
            </a:xfrm>
            <a:prstGeom prst="curvedConnector3">
              <a:avLst>
                <a:gd name="adj1" fmla="val -1350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1384" name="AutoShape 8"/>
            <p:cNvCxnSpPr>
              <a:cxnSpLocks noChangeShapeType="1"/>
              <a:stCxn id="101381" idx="4"/>
              <a:endCxn id="101382" idx="4"/>
            </p:cNvCxnSpPr>
            <p:nvPr/>
          </p:nvCxnSpPr>
          <p:spPr bwMode="auto">
            <a:xfrm rot="5400000" flipH="1" flipV="1">
              <a:off x="4530" y="1580"/>
              <a:ext cx="48" cy="1034"/>
            </a:xfrm>
            <a:prstGeom prst="curvedConnector3">
              <a:avLst>
                <a:gd name="adj1" fmla="val -281250"/>
              </a:avLst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01385" name="Text Box 9"/>
            <p:cNvSpPr txBox="1">
              <a:spLocks noChangeArrowheads="1"/>
            </p:cNvSpPr>
            <p:nvPr/>
          </p:nvSpPr>
          <p:spPr bwMode="auto">
            <a:xfrm>
              <a:off x="3984" y="1079"/>
              <a:ext cx="1182" cy="3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FF0000"/>
                  </a:solidFill>
                  <a:latin typeface="Helvetica" pitchFamily="-111" charset="0"/>
                </a:rPr>
                <a:t>Interrupt/fault/system call</a:t>
              </a:r>
            </a:p>
          </p:txBody>
        </p:sp>
        <p:sp>
          <p:nvSpPr>
            <p:cNvPr id="101386" name="Text Box 10"/>
            <p:cNvSpPr txBox="1">
              <a:spLocks noChangeArrowheads="1"/>
            </p:cNvSpPr>
            <p:nvPr/>
          </p:nvSpPr>
          <p:spPr bwMode="auto">
            <a:xfrm>
              <a:off x="4183" y="2279"/>
              <a:ext cx="724" cy="3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chemeClr val="tx2"/>
                  </a:solidFill>
                  <a:latin typeface="Helvetica" pitchFamily="-111" charset="0"/>
                </a:rPr>
                <a:t>set user mode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Interrupts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How do we</a:t>
            </a:r>
          </a:p>
          <a:p>
            <a:pPr lvl="1"/>
            <a:r>
              <a:rPr lang="en-US" sz="2400"/>
              <a:t>know I/O is ready in multiprogramming?</a:t>
            </a:r>
          </a:p>
          <a:p>
            <a:pPr lvl="1"/>
            <a:r>
              <a:rPr lang="en-US" sz="2400"/>
              <a:t>limit quantum in time-sharing?</a:t>
            </a:r>
          </a:p>
          <a:p>
            <a:pPr lvl="1"/>
            <a:r>
              <a:rPr lang="en-US" sz="2400"/>
              <a:t>learn about execution problems (e.g., overflow, div. by 0, illegal operation, etc.)</a:t>
            </a:r>
          </a:p>
          <a:p>
            <a:pPr lvl="1"/>
            <a:r>
              <a:rPr lang="en-US" sz="2400"/>
              <a:t>learn about hardware failures?</a:t>
            </a:r>
          </a:p>
          <a:p>
            <a:r>
              <a:rPr lang="en-US" sz="2800"/>
              <a:t>Interrupt - Notification of some hardware or software event</a:t>
            </a:r>
          </a:p>
          <a:p>
            <a:r>
              <a:rPr lang="en-US" sz="2800"/>
              <a:t>Trap – Software-generated interrupt, either by error (div. by 0) or requested (system call)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Interrupts Observed</a:t>
            </a:r>
          </a:p>
        </p:txBody>
      </p:sp>
      <p:sp>
        <p:nvSpPr>
          <p:cNvPr id="10342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3048000"/>
            <a:ext cx="4495800" cy="2971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>
                <a:latin typeface="Courier New" pitchFamily="-111" charset="0"/>
              </a:rPr>
              <a:t>% cat /proc/interrupts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>
                <a:latin typeface="Courier New" pitchFamily="-111" charset="0"/>
              </a:rPr>
              <a:t>           CPU0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>
                <a:latin typeface="Courier New" pitchFamily="-111" charset="0"/>
              </a:rPr>
              <a:t> 0:     509458          XT-PIC  timer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>
                <a:latin typeface="Courier New" pitchFamily="-111" charset="0"/>
              </a:rPr>
              <a:t> 1:      14812          XT-PIC  keyboard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>
                <a:latin typeface="Courier New" pitchFamily="-111" charset="0"/>
              </a:rPr>
              <a:t> 2:          0          XT-PIC  cascade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>
                <a:latin typeface="Courier New" pitchFamily="-111" charset="0"/>
              </a:rPr>
              <a:t> 3:     146163          XT-PIC  serial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>
                <a:latin typeface="Courier New" pitchFamily="-111" charset="0"/>
              </a:rPr>
              <a:t> 5:          1          XT-PIC  sound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>
                <a:latin typeface="Courier New" pitchFamily="-111" charset="0"/>
              </a:rPr>
              <a:t> 8:          2          XT-PIC  rtc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>
                <a:latin typeface="Courier New" pitchFamily="-111" charset="0"/>
              </a:rPr>
              <a:t> 9:        176          XT-PIC  aha152x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>
                <a:latin typeface="Courier New" pitchFamily="-111" charset="0"/>
              </a:rPr>
              <a:t>10:          0          XT-PIC  eth0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>
                <a:latin typeface="Courier New" pitchFamily="-111" charset="0"/>
              </a:rPr>
              <a:t>12:      57584          XT-PIC  mouse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>
                <a:latin typeface="Courier New" pitchFamily="-111" charset="0"/>
              </a:rPr>
              <a:t>13:          1          XT-PIC  fpu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>
                <a:latin typeface="Courier New" pitchFamily="-111" charset="0"/>
              </a:rPr>
              <a:t>14:     139903          XT-PIC  ide0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>
                <a:latin typeface="Courier New" pitchFamily="-111" charset="0"/>
              </a:rPr>
              <a:t>15:      27636          XT-PIC  ide1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>
                <a:latin typeface="Courier New" pitchFamily="-111" charset="0"/>
              </a:rPr>
              <a:t>NMI:          0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3048000"/>
            <a:ext cx="4114800" cy="3276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>
                <a:latin typeface="Courier New" pitchFamily="-111" charset="0"/>
              </a:rPr>
              <a:t>&gt; cat /proc/interrupts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>
                <a:latin typeface="Courier New" pitchFamily="-111" charset="0"/>
              </a:rPr>
              <a:t>           CPU0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>
                <a:latin typeface="Courier New" pitchFamily="-111" charset="0"/>
              </a:rPr>
              <a:t>  0:     510570          XT-PIC  timer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>
                <a:latin typeface="Courier New" pitchFamily="-111" charset="0"/>
              </a:rPr>
              <a:t>  1:      14854          XT-PIC  keyboard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>
                <a:latin typeface="Courier New" pitchFamily="-111" charset="0"/>
              </a:rPr>
              <a:t>  2:          0          XT-PIC  cascade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>
                <a:latin typeface="Courier New" pitchFamily="-111" charset="0"/>
              </a:rPr>
              <a:t>  3:     146163          XT-PIC  serial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>
                <a:latin typeface="Courier New" pitchFamily="-111" charset="0"/>
              </a:rPr>
              <a:t>  5:          1          XT-PIC  sound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>
                <a:latin typeface="Courier New" pitchFamily="-111" charset="0"/>
              </a:rPr>
              <a:t>  8:          2          XT-PIC  rtc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>
                <a:latin typeface="Courier New" pitchFamily="-111" charset="0"/>
              </a:rPr>
              <a:t>  9:        176          XT-PIC  aha152x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>
                <a:latin typeface="Courier New" pitchFamily="-111" charset="0"/>
              </a:rPr>
              <a:t> 10:          0          XT-PIC  eth0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>
                <a:latin typeface="Courier New" pitchFamily="-111" charset="0"/>
              </a:rPr>
              <a:t> 12:      57785          XT-PIC  mouse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>
                <a:latin typeface="Courier New" pitchFamily="-111" charset="0"/>
              </a:rPr>
              <a:t> 13:          1          XT-PIC  fpu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>
                <a:latin typeface="Courier New" pitchFamily="-111" charset="0"/>
              </a:rPr>
              <a:t> 14:     139911          XT-PIC  ide0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>
                <a:latin typeface="Courier New" pitchFamily="-111" charset="0"/>
              </a:rPr>
              <a:t> 15:      27636          XT-PIC  ide1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>
                <a:latin typeface="Courier New" pitchFamily="-111" charset="0"/>
              </a:rPr>
              <a:t>NMI:          0</a:t>
            </a:r>
          </a:p>
        </p:txBody>
      </p:sp>
      <p:sp>
        <p:nvSpPr>
          <p:cNvPr id="103431" name="Text Box 7"/>
          <p:cNvSpPr txBox="1">
            <a:spLocks noChangeArrowheads="1"/>
          </p:cNvSpPr>
          <p:nvPr/>
        </p:nvSpPr>
        <p:spPr bwMode="auto">
          <a:xfrm>
            <a:off x="60326" y="2627313"/>
            <a:ext cx="8647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Before</a:t>
            </a:r>
          </a:p>
        </p:txBody>
      </p:sp>
      <p:sp>
        <p:nvSpPr>
          <p:cNvPr id="103432" name="Text Box 8"/>
          <p:cNvSpPr txBox="1">
            <a:spLocks noChangeArrowheads="1"/>
          </p:cNvSpPr>
          <p:nvPr/>
        </p:nvSpPr>
        <p:spPr bwMode="auto">
          <a:xfrm>
            <a:off x="4556125" y="2551113"/>
            <a:ext cx="68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After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Handling Interrupts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Execution immediately transfer to handler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Generic –</a:t>
            </a:r>
            <a:r>
              <a:rPr lang="en-US" sz="2400" dirty="0" smtClean="0"/>
              <a:t> General </a:t>
            </a:r>
            <a:r>
              <a:rPr lang="en-US" sz="2400" dirty="0"/>
              <a:t>purpose routine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Interrupt vector </a:t>
            </a:r>
            <a:r>
              <a:rPr lang="en-US" sz="2400" dirty="0" smtClean="0"/>
              <a:t>– Lookup </a:t>
            </a:r>
            <a:r>
              <a:rPr lang="en-US" sz="2400" dirty="0"/>
              <a:t>table for interrupt-specific routine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After handler completes, interrupted task resumes where it left </a:t>
            </a:r>
            <a:r>
              <a:rPr lang="en-US" sz="2800" dirty="0" smtClean="0"/>
              <a:t>off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Processor must save (at least)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Address of the interrupted instruction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Registers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Interrupts </a:t>
            </a:r>
            <a:r>
              <a:rPr lang="en-US" sz="2800" i="1" dirty="0"/>
              <a:t>masked</a:t>
            </a:r>
            <a:r>
              <a:rPr lang="en-US" sz="2800" dirty="0"/>
              <a:t> during handling to prevent a lost </a:t>
            </a:r>
            <a:r>
              <a:rPr lang="en-US" sz="2800" dirty="0" smtClean="0"/>
              <a:t>interrupt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Interrupt Handling Example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 dirty="0" err="1"/>
              <a:t>sigAction.c</a:t>
            </a:r>
            <a:endParaRPr lang="en-US" dirty="0"/>
          </a:p>
          <a:p>
            <a:r>
              <a:rPr lang="en-US" dirty="0" err="1"/>
              <a:t>Cntl</a:t>
            </a:r>
            <a:r>
              <a:rPr lang="en-US" dirty="0"/>
              <a:t>-C sends interrupt</a:t>
            </a:r>
          </a:p>
          <a:p>
            <a:r>
              <a:rPr lang="en-US" dirty="0"/>
              <a:t>Interrupt is handled by specified routine</a:t>
            </a:r>
          </a:p>
          <a:p>
            <a:r>
              <a:rPr lang="en-US" dirty="0" err="1"/>
              <a:t>strace</a:t>
            </a:r>
            <a:r>
              <a:rPr lang="en-US" dirty="0"/>
              <a:t> ./</a:t>
            </a:r>
            <a:r>
              <a:rPr lang="en-US" dirty="0" err="1"/>
              <a:t>a.out</a:t>
            </a:r>
            <a:r>
              <a:rPr lang="en-US" dirty="0"/>
              <a:t> – To </a:t>
            </a:r>
            <a:r>
              <a:rPr lang="en-US"/>
              <a:t>watch </a:t>
            </a:r>
            <a:r>
              <a:rPr lang="en-US" smtClean="0"/>
              <a:t>interrupt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Who Cares How It Works?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1"/>
            <a:ext cx="8686800" cy="4525963"/>
          </a:xfrm>
        </p:spPr>
        <p:txBody>
          <a:bodyPr/>
          <a:lstStyle/>
          <a:p>
            <a:r>
              <a:rPr lang="en-US" dirty="0" smtClean="0"/>
              <a:t>Understand…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kinds of services an OS will provide your </a:t>
            </a:r>
            <a:r>
              <a:rPr lang="en-US" dirty="0" smtClean="0"/>
              <a:t>programs</a:t>
            </a:r>
          </a:p>
          <a:p>
            <a:pPr lvl="1"/>
            <a:r>
              <a:rPr lang="en-US" dirty="0" smtClean="0"/>
              <a:t>application behaviors at odds with OS</a:t>
            </a:r>
          </a:p>
          <a:p>
            <a:r>
              <a:rPr lang="en-US" dirty="0" smtClean="0"/>
              <a:t>Don’t…</a:t>
            </a:r>
          </a:p>
          <a:p>
            <a:pPr lvl="1"/>
            <a:r>
              <a:rPr lang="en-US" dirty="0" smtClean="0"/>
              <a:t>have </a:t>
            </a:r>
            <a:r>
              <a:rPr lang="en-US" dirty="0"/>
              <a:t>to code these things </a:t>
            </a:r>
            <a:r>
              <a:rPr lang="en-US" dirty="0" smtClean="0"/>
              <a:t>yourself</a:t>
            </a:r>
          </a:p>
          <a:p>
            <a:pPr lvl="1"/>
            <a:r>
              <a:rPr lang="en-US" dirty="0" smtClean="0"/>
              <a:t>end </a:t>
            </a:r>
            <a:r>
              <a:rPr lang="en-US" dirty="0"/>
              <a:t>up doing some things the wrong </a:t>
            </a:r>
            <a:r>
              <a:rPr lang="en-US" dirty="0" smtClean="0"/>
              <a:t>way</a:t>
            </a:r>
          </a:p>
          <a:p>
            <a:pPr lvl="1"/>
            <a:r>
              <a:rPr lang="en-US" dirty="0" smtClean="0"/>
              <a:t>have </a:t>
            </a:r>
            <a:r>
              <a:rPr lang="en-US" dirty="0"/>
              <a:t>to know every little detail about</a:t>
            </a:r>
            <a:r>
              <a:rPr lang="en-US" dirty="0" smtClean="0"/>
              <a:t> hardware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We Need an Operating System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Usability </a:t>
            </a:r>
            <a:r>
              <a:rPr lang="en-US" dirty="0"/>
              <a:t>and</a:t>
            </a:r>
            <a:r>
              <a:rPr lang="en-US" dirty="0" smtClean="0"/>
              <a:t> portability</a:t>
            </a:r>
            <a:endParaRPr lang="en-US" dirty="0"/>
          </a:p>
          <a:p>
            <a:pPr lvl="1">
              <a:buNone/>
            </a:pPr>
            <a:r>
              <a:rPr lang="en-US" dirty="0" smtClean="0"/>
              <a:t>Resource </a:t>
            </a:r>
            <a:r>
              <a:rPr lang="en-US" dirty="0"/>
              <a:t>abstraction/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Efficiency</a:t>
            </a:r>
            <a:endParaRPr lang="en-US" dirty="0"/>
          </a:p>
          <a:p>
            <a:pPr lvl="1">
              <a:buNone/>
            </a:pPr>
            <a:r>
              <a:rPr lang="en-US" dirty="0" smtClean="0"/>
              <a:t>Resource management</a:t>
            </a:r>
          </a:p>
          <a:p>
            <a:r>
              <a:rPr lang="en-US" dirty="0" smtClean="0"/>
              <a:t>Control</a:t>
            </a:r>
            <a:endParaRPr lang="en-US" dirty="0"/>
          </a:p>
          <a:p>
            <a:pPr lvl="1">
              <a:buNone/>
            </a:pPr>
            <a:r>
              <a:rPr lang="en-US" dirty="0" smtClean="0"/>
              <a:t>Permissions</a:t>
            </a:r>
            <a:endParaRPr lang="en-US" dirty="0"/>
          </a:p>
          <a:p>
            <a:r>
              <a:rPr lang="en-US" dirty="0" smtClean="0"/>
              <a:t>Isolation</a:t>
            </a:r>
            <a:endParaRPr lang="en-US" dirty="0"/>
          </a:p>
          <a:p>
            <a:pPr lvl="1">
              <a:buNone/>
            </a:pPr>
            <a:r>
              <a:rPr lang="en-US" dirty="0" smtClean="0"/>
              <a:t>Virtualization</a:t>
            </a:r>
          </a:p>
          <a:p>
            <a:pPr lvl="1">
              <a:buFontTx/>
              <a:buNone/>
            </a:pPr>
            <a:endParaRPr lang="en-US" dirty="0"/>
          </a:p>
          <a:p>
            <a:pPr lvl="1"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3600" dirty="0"/>
              <a:t>System Call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638800"/>
          </a:xfrm>
        </p:spPr>
        <p:txBody>
          <a:bodyPr/>
          <a:lstStyle/>
          <a:p>
            <a:pPr algn="ctr">
              <a:buNone/>
            </a:pPr>
            <a:r>
              <a:rPr lang="en-US" sz="2800" i="1" dirty="0" smtClean="0"/>
              <a:t>Request for service from the OS</a:t>
            </a:r>
          </a:p>
          <a:p>
            <a:r>
              <a:rPr lang="en-US" sz="2800" dirty="0" smtClean="0"/>
              <a:t>Service uses privileged instructions</a:t>
            </a:r>
          </a:p>
          <a:p>
            <a:r>
              <a:rPr lang="en-US" sz="2800" dirty="0" smtClean="0"/>
              <a:t>Implemented </a:t>
            </a:r>
            <a:r>
              <a:rPr lang="en-US" sz="2800" dirty="0"/>
              <a:t>as trap where handler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Sets kernel mode</a:t>
            </a:r>
          </a:p>
          <a:p>
            <a:pPr lvl="1"/>
            <a:r>
              <a:rPr lang="en-US" dirty="0"/>
              <a:t>Save state</a:t>
            </a:r>
          </a:p>
          <a:p>
            <a:pPr lvl="1"/>
            <a:r>
              <a:rPr lang="en-US" dirty="0"/>
              <a:t>Verifies parameters, etc.</a:t>
            </a:r>
          </a:p>
          <a:p>
            <a:pPr lvl="1"/>
            <a:r>
              <a:rPr lang="en-US" dirty="0"/>
              <a:t>Executes request</a:t>
            </a:r>
          </a:p>
          <a:p>
            <a:pPr lvl="1"/>
            <a:r>
              <a:rPr lang="en-US" dirty="0"/>
              <a:t>Sets user mode and resumes execution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DIY Processor Sharing</a:t>
            </a:r>
            <a:endParaRPr lang="en-US" sz="3600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5562600" cy="5334000"/>
          </a:xfrm>
        </p:spPr>
        <p:txBody>
          <a:bodyPr/>
          <a:lstStyle/>
          <a:p>
            <a:r>
              <a:rPr lang="en-US" sz="3000" dirty="0"/>
              <a:t>Program </a:t>
            </a:r>
            <a:r>
              <a:rPr lang="en-US" sz="3000" dirty="0" smtClean="0"/>
              <a:t>directly</a:t>
            </a:r>
          </a:p>
          <a:p>
            <a:r>
              <a:rPr lang="en-US" sz="3000" dirty="0"/>
              <a:t>Manually load each program (“</a:t>
            </a:r>
            <a:r>
              <a:rPr lang="en-US" sz="3000" i="1" dirty="0"/>
              <a:t>task</a:t>
            </a:r>
            <a:r>
              <a:rPr lang="en-US" sz="3000" dirty="0"/>
              <a:t>”) </a:t>
            </a:r>
            <a:r>
              <a:rPr lang="en-US" sz="3000" dirty="0" smtClean="0"/>
              <a:t>serially</a:t>
            </a:r>
          </a:p>
          <a:p>
            <a:r>
              <a:rPr lang="en-US" sz="3000" dirty="0" smtClean="0"/>
              <a:t>Person is “operating system”</a:t>
            </a:r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 r="42553"/>
          <a:stretch>
            <a:fillRect/>
          </a:stretch>
        </p:blipFill>
        <p:spPr>
          <a:xfrm>
            <a:off x="6283036" y="932962"/>
            <a:ext cx="2438399" cy="29717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868739"/>
            <a:ext cx="4914899" cy="192881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5447" y="4038600"/>
            <a:ext cx="2969953" cy="26284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152401"/>
            <a:ext cx="8610600" cy="1139825"/>
          </a:xfrm>
        </p:spPr>
        <p:txBody>
          <a:bodyPr/>
          <a:lstStyle/>
          <a:p>
            <a:r>
              <a:rPr lang="en-US" sz="3600"/>
              <a:t>Library vs. System Calls?</a:t>
            </a:r>
            <a:r>
              <a:rPr lang="en-US"/>
              <a:t> 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Portability</a:t>
            </a:r>
            <a:endParaRPr lang="en-US" dirty="0" smtClean="0"/>
          </a:p>
          <a:p>
            <a:pPr lvl="1">
              <a:buFontTx/>
              <a:buNone/>
            </a:pPr>
            <a:r>
              <a:rPr lang="en-US" dirty="0" smtClean="0"/>
              <a:t>System calls are OS-specific.  Libraries calls follow an OS-independent standard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Usability</a:t>
            </a:r>
            <a:endParaRPr lang="en-US" dirty="0" smtClean="0"/>
          </a:p>
          <a:p>
            <a:pPr lvl="1">
              <a:buFontTx/>
              <a:buNone/>
            </a:pPr>
            <a:r>
              <a:rPr lang="en-US" dirty="0"/>
              <a:t>System calls can often be more detailed and difficult to</a:t>
            </a:r>
            <a:r>
              <a:rPr lang="en-US" dirty="0" smtClean="0"/>
              <a:t> use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 C Library Example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2" y="1677988"/>
            <a:ext cx="7642225" cy="4483100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en-US"/>
              <a:t>C program invoking </a:t>
            </a:r>
            <a:r>
              <a:rPr lang="en-US">
                <a:latin typeface="Courier New" pitchFamily="-111" charset="0"/>
              </a:rPr>
              <a:t>printf()</a:t>
            </a:r>
            <a:r>
              <a:rPr lang="en-US"/>
              <a:t> library call, which calls write() system call</a:t>
            </a:r>
          </a:p>
        </p:txBody>
      </p:sp>
      <p:pic>
        <p:nvPicPr>
          <p:cNvPr id="124932" name="Picture 4"/>
          <p:cNvPicPr>
            <a:picLocks noChangeAspect="1" noChangeArrowheads="1"/>
          </p:cNvPicPr>
          <p:nvPr/>
        </p:nvPicPr>
        <p:blipFill>
          <a:blip r:embed="rId3"/>
          <a:srcRect l="16977" t="552" r="17184" b="552"/>
          <a:stretch>
            <a:fillRect/>
          </a:stretch>
        </p:blipFill>
        <p:spPr bwMode="auto">
          <a:xfrm>
            <a:off x="3043237" y="2890839"/>
            <a:ext cx="3117851" cy="3511550"/>
          </a:xfrm>
          <a:prstGeom prst="rect">
            <a:avLst/>
          </a:prstGeom>
          <a:noFill/>
          <a:ln w="38100" cmpd="dbl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6038"/>
            <a:ext cx="8686800" cy="792162"/>
          </a:xfrm>
        </p:spPr>
        <p:txBody>
          <a:bodyPr/>
          <a:lstStyle/>
          <a:p>
            <a:r>
              <a:rPr lang="en-US" dirty="0"/>
              <a:t>Steps in Making a System Call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4343400" cy="5410200"/>
          </a:xfrm>
          <a:noFill/>
          <a:ln/>
        </p:spPr>
        <p:txBody>
          <a:bodyPr/>
          <a:lstStyle/>
          <a:p>
            <a:pPr>
              <a:lnSpc>
                <a:spcPct val="89000"/>
              </a:lnSpc>
              <a:buNone/>
            </a:pPr>
            <a:r>
              <a:rPr lang="en-US" sz="1800" dirty="0" smtClean="0"/>
              <a:t>Steps</a:t>
            </a:r>
          </a:p>
          <a:p>
            <a:pPr marL="395288" lvl="1">
              <a:lnSpc>
                <a:spcPct val="89000"/>
              </a:lnSpc>
              <a:buNone/>
            </a:pPr>
            <a:r>
              <a:rPr lang="en-US" sz="1700" dirty="0">
                <a:latin typeface="Courier New" pitchFamily="-111" charset="0"/>
              </a:rPr>
              <a:t>1-3</a:t>
            </a:r>
            <a:r>
              <a:rPr lang="en-US" sz="1700" dirty="0"/>
              <a:t>: Push parameters onto </a:t>
            </a:r>
            <a:r>
              <a:rPr lang="en-US" sz="1700" dirty="0" smtClean="0"/>
              <a:t>stack</a:t>
            </a:r>
            <a:r>
              <a:rPr lang="en-US" sz="1700" baseline="30000" dirty="0" smtClean="0"/>
              <a:t>*</a:t>
            </a:r>
            <a:endParaRPr lang="en-US" sz="1700" dirty="0" smtClean="0"/>
          </a:p>
          <a:p>
            <a:pPr marL="395288" lvl="1">
              <a:lnSpc>
                <a:spcPct val="89000"/>
              </a:lnSpc>
              <a:buNone/>
            </a:pPr>
            <a:r>
              <a:rPr lang="en-US" sz="1700" dirty="0">
                <a:latin typeface="Courier New" pitchFamily="-111" charset="0"/>
              </a:rPr>
              <a:t>4</a:t>
            </a:r>
            <a:r>
              <a:rPr lang="en-US" sz="1700" dirty="0"/>
              <a:t>: Call library routine</a:t>
            </a:r>
          </a:p>
          <a:p>
            <a:pPr marL="395288" lvl="1">
              <a:lnSpc>
                <a:spcPct val="89000"/>
              </a:lnSpc>
              <a:buNone/>
            </a:pPr>
            <a:r>
              <a:rPr lang="en-US" sz="1700" dirty="0">
                <a:latin typeface="Courier New" pitchFamily="-111" charset="0"/>
              </a:rPr>
              <a:t>5</a:t>
            </a:r>
            <a:r>
              <a:rPr lang="en-US" sz="1700" dirty="0"/>
              <a:t>: Put ID of system call (read) in </a:t>
            </a:r>
            <a:r>
              <a:rPr lang="en-US" sz="1700" dirty="0" smtClean="0"/>
              <a:t>register</a:t>
            </a:r>
            <a:br>
              <a:rPr lang="en-US" sz="1700" dirty="0" smtClean="0"/>
            </a:br>
            <a:r>
              <a:rPr lang="en-US" sz="1700" dirty="0" smtClean="0">
                <a:latin typeface="Courier New"/>
                <a:cs typeface="Courier New"/>
              </a:rPr>
              <a:t>EAX = __</a:t>
            </a:r>
            <a:r>
              <a:rPr lang="en-US" sz="1700" dirty="0" err="1" smtClean="0">
                <a:latin typeface="Courier New"/>
                <a:cs typeface="Courier New"/>
              </a:rPr>
              <a:t>NR_read</a:t>
            </a:r>
            <a:endParaRPr lang="en-US" sz="1700" dirty="0" smtClean="0">
              <a:latin typeface="Courier New"/>
              <a:cs typeface="Courier New"/>
            </a:endParaRPr>
          </a:p>
          <a:p>
            <a:pPr marL="395288" lvl="1">
              <a:lnSpc>
                <a:spcPct val="89000"/>
              </a:lnSpc>
              <a:buNone/>
            </a:pPr>
            <a:r>
              <a:rPr lang="en-US" sz="1700" dirty="0">
                <a:latin typeface="Courier New" pitchFamily="-111" charset="0"/>
              </a:rPr>
              <a:t>6</a:t>
            </a:r>
            <a:r>
              <a:rPr lang="en-US" sz="1700" dirty="0"/>
              <a:t>: Trap to OS/switch to kernel </a:t>
            </a:r>
            <a:r>
              <a:rPr lang="en-US" sz="1700" dirty="0" smtClean="0"/>
              <a:t>mode</a:t>
            </a:r>
            <a:br>
              <a:rPr lang="en-US" sz="1700" dirty="0" smtClean="0"/>
            </a:br>
            <a:r>
              <a:rPr lang="en-US" sz="1700" dirty="0" smtClean="0">
                <a:latin typeface="Courier New"/>
                <a:cs typeface="Courier New"/>
              </a:rPr>
              <a:t>INT 0x80 </a:t>
            </a:r>
            <a:r>
              <a:rPr lang="en-US" sz="1700" dirty="0" smtClean="0"/>
              <a:t>– x86 interrupt instruction</a:t>
            </a:r>
          </a:p>
          <a:p>
            <a:pPr marL="395288" lvl="1">
              <a:lnSpc>
                <a:spcPct val="89000"/>
              </a:lnSpc>
              <a:buNone/>
            </a:pPr>
            <a:r>
              <a:rPr lang="en-US" sz="1700" dirty="0">
                <a:latin typeface="Courier New" pitchFamily="-111" charset="0"/>
              </a:rPr>
              <a:t>7</a:t>
            </a:r>
            <a:r>
              <a:rPr lang="en-US" sz="1700" dirty="0"/>
              <a:t>: Determine the handler based on ID from Step 5</a:t>
            </a:r>
          </a:p>
          <a:p>
            <a:pPr marL="395288" lvl="1">
              <a:lnSpc>
                <a:spcPct val="89000"/>
              </a:lnSpc>
              <a:buNone/>
            </a:pPr>
            <a:r>
              <a:rPr lang="en-US" sz="1700" dirty="0">
                <a:latin typeface="Courier New" pitchFamily="-111" charset="0"/>
              </a:rPr>
              <a:t>8</a:t>
            </a:r>
            <a:r>
              <a:rPr lang="en-US" sz="1700" dirty="0"/>
              <a:t>: Execute handler</a:t>
            </a:r>
          </a:p>
          <a:p>
            <a:pPr marL="395288" lvl="1">
              <a:lnSpc>
                <a:spcPct val="89000"/>
              </a:lnSpc>
              <a:buNone/>
            </a:pPr>
            <a:r>
              <a:rPr lang="en-US" sz="1700" dirty="0">
                <a:latin typeface="Courier New" pitchFamily="-111" charset="0"/>
              </a:rPr>
              <a:t>9</a:t>
            </a:r>
            <a:r>
              <a:rPr lang="en-US" sz="1700" dirty="0"/>
              <a:t>: Return control back to library call</a:t>
            </a:r>
          </a:p>
          <a:p>
            <a:pPr marL="395288" lvl="1">
              <a:lnSpc>
                <a:spcPct val="89000"/>
              </a:lnSpc>
              <a:buNone/>
            </a:pPr>
            <a:r>
              <a:rPr lang="en-US" sz="1700" dirty="0" smtClean="0">
                <a:latin typeface="Courier New" pitchFamily="-111" charset="0"/>
              </a:rPr>
              <a:t>10:</a:t>
            </a:r>
            <a:r>
              <a:rPr lang="en-US" sz="1700" dirty="0" smtClean="0"/>
              <a:t> Library </a:t>
            </a:r>
            <a:r>
              <a:rPr lang="en-US" sz="1700" dirty="0"/>
              <a:t>call returns</a:t>
            </a:r>
          </a:p>
          <a:p>
            <a:pPr marL="395288" lvl="1">
              <a:lnSpc>
                <a:spcPct val="89000"/>
              </a:lnSpc>
              <a:buNone/>
            </a:pPr>
            <a:r>
              <a:rPr lang="en-US" sz="1700" dirty="0">
                <a:latin typeface="Courier New" pitchFamily="-111" charset="0"/>
              </a:rPr>
              <a:t>11</a:t>
            </a:r>
            <a:r>
              <a:rPr lang="en-US" sz="1700" dirty="0"/>
              <a:t>:</a:t>
            </a:r>
            <a:r>
              <a:rPr lang="en-US" sz="1700" dirty="0" smtClean="0"/>
              <a:t>  Pop </a:t>
            </a:r>
            <a:r>
              <a:rPr lang="en-US" sz="1700" dirty="0"/>
              <a:t>parameters off </a:t>
            </a:r>
            <a:r>
              <a:rPr lang="en-US" sz="1700" dirty="0" smtClean="0"/>
              <a:t>stack</a:t>
            </a:r>
          </a:p>
          <a:p>
            <a:pPr marL="395288" lvl="1">
              <a:lnSpc>
                <a:spcPct val="89000"/>
              </a:lnSpc>
              <a:buNone/>
            </a:pPr>
            <a:endParaRPr lang="en-US" sz="1700" dirty="0" smtClean="0"/>
          </a:p>
          <a:p>
            <a:pPr marL="395288" lvl="1">
              <a:lnSpc>
                <a:spcPct val="89000"/>
              </a:lnSpc>
              <a:buNone/>
            </a:pPr>
            <a:r>
              <a:rPr lang="en-US" sz="1700" dirty="0" smtClean="0"/>
              <a:t>*See book for parameter passing options</a:t>
            </a:r>
          </a:p>
          <a:p>
            <a:pPr marL="395288" lvl="1">
              <a:lnSpc>
                <a:spcPct val="89000"/>
              </a:lnSpc>
              <a:buNone/>
            </a:pPr>
            <a:endParaRPr lang="en-US" sz="1700" dirty="0" smtClean="0"/>
          </a:p>
          <a:p>
            <a:pPr marL="395288" lvl="1">
              <a:lnSpc>
                <a:spcPct val="89000"/>
              </a:lnSpc>
              <a:buNone/>
            </a:pPr>
            <a:r>
              <a:rPr lang="en-US" sz="1700" dirty="0" smtClean="0">
                <a:solidFill>
                  <a:srgbClr val="FF0000"/>
                </a:solidFill>
              </a:rPr>
              <a:t>Systems calls are not cheap!</a:t>
            </a:r>
            <a:endParaRPr lang="en-US" sz="1700" dirty="0">
              <a:solidFill>
                <a:srgbClr val="FF0000"/>
              </a:solidFill>
            </a:endParaRPr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5168901" y="1828800"/>
            <a:ext cx="2968625" cy="2965450"/>
          </a:xfrm>
          <a:prstGeom prst="rect">
            <a:avLst/>
          </a:prstGeom>
          <a:solidFill>
            <a:srgbClr val="C1CEFF">
              <a:alpha val="47000"/>
            </a:srgbClr>
          </a:solidFill>
          <a:ln w="12700">
            <a:solidFill>
              <a:schemeClr val="tx2"/>
            </a:solidFill>
            <a:miter lim="800000"/>
            <a:headEnd/>
            <a:tailEnd type="none" w="med" len="lg"/>
          </a:ln>
          <a:effectLst/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 eaLnBrk="0" hangingPunct="0"/>
            <a:endParaRPr lang="en-US" sz="1000" b="1">
              <a:latin typeface="Courier New" pitchFamily="-111" charset="0"/>
            </a:endParaRPr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auto">
          <a:xfrm>
            <a:off x="5168901" y="4794251"/>
            <a:ext cx="2968625" cy="760413"/>
          </a:xfrm>
          <a:prstGeom prst="rect">
            <a:avLst/>
          </a:prstGeom>
          <a:solidFill>
            <a:srgbClr val="FFC5CF">
              <a:alpha val="53999"/>
            </a:srgbClr>
          </a:solidFill>
          <a:ln w="12700">
            <a:solidFill>
              <a:schemeClr val="folHlink"/>
            </a:solidFill>
            <a:miter lim="800000"/>
            <a:headEnd/>
            <a:tailEnd type="non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10598" name="Group 6"/>
          <p:cNvGrpSpPr>
            <a:grpSpLocks/>
          </p:cNvGrpSpPr>
          <p:nvPr/>
        </p:nvGrpSpPr>
        <p:grpSpPr bwMode="auto">
          <a:xfrm>
            <a:off x="5549901" y="2293916"/>
            <a:ext cx="2206625" cy="687409"/>
            <a:chOff x="3840" y="1782"/>
            <a:chExt cx="1392" cy="434"/>
          </a:xfrm>
        </p:grpSpPr>
        <p:sp>
          <p:nvSpPr>
            <p:cNvPr id="110599" name="Text Box 7"/>
            <p:cNvSpPr txBox="1">
              <a:spLocks noChangeArrowheads="1"/>
            </p:cNvSpPr>
            <p:nvPr/>
          </p:nvSpPr>
          <p:spPr bwMode="auto">
            <a:xfrm>
              <a:off x="3840" y="1782"/>
              <a:ext cx="1392" cy="146"/>
            </a:xfrm>
            <a:prstGeom prst="rect">
              <a:avLst/>
            </a:prstGeom>
            <a:solidFill>
              <a:srgbClr val="C1CEFF"/>
            </a:solidFill>
            <a:ln w="12700">
              <a:solidFill>
                <a:schemeClr val="tx2"/>
              </a:solidFill>
              <a:miter lim="800000"/>
              <a:headEnd/>
              <a:tailEnd type="none" w="med" len="lg"/>
            </a:ln>
            <a:effectLst/>
          </p:spPr>
          <p:txBody>
            <a:bodyPr lIns="91294" tIns="45647" rIns="91294" bIns="45647" anchor="b">
              <a:prstTxWarp prst="textNoShape">
                <a:avLst/>
              </a:prstTxWarp>
              <a:spAutoFit/>
            </a:bodyPr>
            <a:lstStyle/>
            <a:p>
              <a:pPr defTabSz="912813" eaLnBrk="0" hangingPunct="0">
                <a:spcBef>
                  <a:spcPct val="50000"/>
                </a:spcBef>
              </a:pPr>
              <a:r>
                <a:rPr lang="en-US" sz="900" b="1">
                  <a:latin typeface="Courier New" pitchFamily="-111" charset="0"/>
                </a:rPr>
                <a:t>Return to caller</a:t>
              </a:r>
            </a:p>
          </p:txBody>
        </p:sp>
        <p:sp>
          <p:nvSpPr>
            <p:cNvPr id="110600" name="Text Box 8"/>
            <p:cNvSpPr txBox="1">
              <a:spLocks noChangeArrowheads="1"/>
            </p:cNvSpPr>
            <p:nvPr/>
          </p:nvSpPr>
          <p:spPr bwMode="auto">
            <a:xfrm>
              <a:off x="3840" y="1926"/>
              <a:ext cx="1392" cy="146"/>
            </a:xfrm>
            <a:prstGeom prst="rect">
              <a:avLst/>
            </a:prstGeom>
            <a:solidFill>
              <a:srgbClr val="C1CEFF"/>
            </a:solidFill>
            <a:ln w="12700">
              <a:solidFill>
                <a:schemeClr val="tx2"/>
              </a:solidFill>
              <a:miter lim="800000"/>
              <a:headEnd/>
              <a:tailEnd type="none" w="med" len="lg"/>
            </a:ln>
            <a:effectLst/>
          </p:spPr>
          <p:txBody>
            <a:bodyPr lIns="91294" tIns="45647" rIns="91294" bIns="45647" anchor="b">
              <a:prstTxWarp prst="textNoShape">
                <a:avLst/>
              </a:prstTxWarp>
              <a:spAutoFit/>
            </a:bodyPr>
            <a:lstStyle/>
            <a:p>
              <a:pPr defTabSz="912813" eaLnBrk="0" hangingPunct="0">
                <a:spcBef>
                  <a:spcPct val="50000"/>
                </a:spcBef>
              </a:pPr>
              <a:r>
                <a:rPr lang="en-US" sz="900" b="1" dirty="0">
                  <a:latin typeface="Courier New" pitchFamily="-111" charset="0"/>
                </a:rPr>
                <a:t>Trap to the </a:t>
              </a:r>
              <a:r>
                <a:rPr lang="en-US" sz="900" b="1" dirty="0" smtClean="0">
                  <a:latin typeface="Courier New" pitchFamily="-111" charset="0"/>
                </a:rPr>
                <a:t>kernel</a:t>
              </a:r>
              <a:endParaRPr lang="en-US" sz="900" b="1" dirty="0">
                <a:latin typeface="Courier New" pitchFamily="-111" charset="0"/>
              </a:endParaRPr>
            </a:p>
          </p:txBody>
        </p:sp>
        <p:sp>
          <p:nvSpPr>
            <p:cNvPr id="110601" name="Text Box 9"/>
            <p:cNvSpPr txBox="1">
              <a:spLocks noChangeArrowheads="1"/>
            </p:cNvSpPr>
            <p:nvPr/>
          </p:nvSpPr>
          <p:spPr bwMode="auto">
            <a:xfrm>
              <a:off x="3840" y="2070"/>
              <a:ext cx="1392" cy="146"/>
            </a:xfrm>
            <a:prstGeom prst="rect">
              <a:avLst/>
            </a:prstGeom>
            <a:solidFill>
              <a:srgbClr val="C1CEFF"/>
            </a:solidFill>
            <a:ln w="12700">
              <a:solidFill>
                <a:schemeClr val="tx2"/>
              </a:solidFill>
              <a:miter lim="800000"/>
              <a:headEnd/>
              <a:tailEnd type="none" w="med" len="lg"/>
            </a:ln>
            <a:effectLst/>
          </p:spPr>
          <p:txBody>
            <a:bodyPr lIns="91294" tIns="45647" rIns="91294" bIns="45647" anchor="b">
              <a:prstTxWarp prst="textNoShape">
                <a:avLst/>
              </a:prstTxWarp>
              <a:spAutoFit/>
            </a:bodyPr>
            <a:lstStyle/>
            <a:p>
              <a:pPr defTabSz="912813" eaLnBrk="0" hangingPunct="0">
                <a:spcBef>
                  <a:spcPct val="50000"/>
                </a:spcBef>
              </a:pPr>
              <a:r>
                <a:rPr lang="en-US" sz="900" b="1" dirty="0">
                  <a:latin typeface="Courier New" pitchFamily="-111" charset="0"/>
                </a:rPr>
                <a:t>Put ID for read in register</a:t>
              </a:r>
            </a:p>
          </p:txBody>
        </p:sp>
      </p:grpSp>
      <p:grpSp>
        <p:nvGrpSpPr>
          <p:cNvPr id="110602" name="Group 10"/>
          <p:cNvGrpSpPr>
            <a:grpSpLocks/>
          </p:cNvGrpSpPr>
          <p:nvPr/>
        </p:nvGrpSpPr>
        <p:grpSpPr bwMode="auto">
          <a:xfrm>
            <a:off x="5549901" y="3282938"/>
            <a:ext cx="2206625" cy="1144601"/>
            <a:chOff x="3840" y="2406"/>
            <a:chExt cx="1392" cy="722"/>
          </a:xfrm>
        </p:grpSpPr>
        <p:sp>
          <p:nvSpPr>
            <p:cNvPr id="110603" name="Text Box 11"/>
            <p:cNvSpPr txBox="1">
              <a:spLocks noChangeArrowheads="1"/>
            </p:cNvSpPr>
            <p:nvPr/>
          </p:nvSpPr>
          <p:spPr bwMode="auto">
            <a:xfrm>
              <a:off x="3840" y="2406"/>
              <a:ext cx="1392" cy="146"/>
            </a:xfrm>
            <a:prstGeom prst="rect">
              <a:avLst/>
            </a:prstGeom>
            <a:solidFill>
              <a:srgbClr val="C1CEFF"/>
            </a:solidFill>
            <a:ln w="12700">
              <a:solidFill>
                <a:schemeClr val="tx2"/>
              </a:solidFill>
              <a:miter lim="800000"/>
              <a:headEnd/>
              <a:tailEnd type="none" w="med" len="lg"/>
            </a:ln>
            <a:effectLst/>
          </p:spPr>
          <p:txBody>
            <a:bodyPr lIns="91294" tIns="45647" rIns="91294" bIns="45647" anchor="b">
              <a:prstTxWarp prst="textNoShape">
                <a:avLst/>
              </a:prstTxWarp>
              <a:spAutoFit/>
            </a:bodyPr>
            <a:lstStyle/>
            <a:p>
              <a:pPr defTabSz="912813" eaLnBrk="0" hangingPunct="0">
                <a:spcBef>
                  <a:spcPct val="50000"/>
                </a:spcBef>
              </a:pPr>
              <a:r>
                <a:rPr lang="en-US" sz="900" b="1">
                  <a:latin typeface="Courier New" pitchFamily="-111" charset="0"/>
                </a:rPr>
                <a:t>Increment stack pointer</a:t>
              </a:r>
            </a:p>
          </p:txBody>
        </p:sp>
        <p:sp>
          <p:nvSpPr>
            <p:cNvPr id="110604" name="Text Box 12"/>
            <p:cNvSpPr txBox="1">
              <a:spLocks noChangeArrowheads="1"/>
            </p:cNvSpPr>
            <p:nvPr/>
          </p:nvSpPr>
          <p:spPr bwMode="auto">
            <a:xfrm>
              <a:off x="3840" y="2550"/>
              <a:ext cx="1392" cy="146"/>
            </a:xfrm>
            <a:prstGeom prst="rect">
              <a:avLst/>
            </a:prstGeom>
            <a:solidFill>
              <a:srgbClr val="C1CEFF"/>
            </a:solidFill>
            <a:ln w="12700">
              <a:solidFill>
                <a:schemeClr val="tx2"/>
              </a:solidFill>
              <a:miter lim="800000"/>
              <a:headEnd/>
              <a:tailEnd type="none" w="med" len="lg"/>
            </a:ln>
            <a:effectLst/>
          </p:spPr>
          <p:txBody>
            <a:bodyPr lIns="91294" tIns="45647" rIns="91294" bIns="45647" anchor="b">
              <a:prstTxWarp prst="textNoShape">
                <a:avLst/>
              </a:prstTxWarp>
              <a:spAutoFit/>
            </a:bodyPr>
            <a:lstStyle/>
            <a:p>
              <a:pPr defTabSz="912813" eaLnBrk="0" hangingPunct="0">
                <a:spcBef>
                  <a:spcPct val="50000"/>
                </a:spcBef>
              </a:pPr>
              <a:r>
                <a:rPr lang="en-US" sz="900" b="1" dirty="0">
                  <a:latin typeface="Courier New" pitchFamily="-111" charset="0"/>
                </a:rPr>
                <a:t>Call</a:t>
              </a:r>
              <a:r>
                <a:rPr lang="en-US" sz="900" b="1" dirty="0" smtClean="0">
                  <a:latin typeface="Courier New" pitchFamily="-111" charset="0"/>
                </a:rPr>
                <a:t> standard library read</a:t>
              </a:r>
              <a:endParaRPr lang="en-US" sz="900" b="1" dirty="0">
                <a:latin typeface="Courier New" pitchFamily="-111" charset="0"/>
              </a:endParaRPr>
            </a:p>
          </p:txBody>
        </p:sp>
        <p:sp>
          <p:nvSpPr>
            <p:cNvPr id="110605" name="Text Box 13"/>
            <p:cNvSpPr txBox="1">
              <a:spLocks noChangeArrowheads="1"/>
            </p:cNvSpPr>
            <p:nvPr/>
          </p:nvSpPr>
          <p:spPr bwMode="auto">
            <a:xfrm>
              <a:off x="3840" y="2694"/>
              <a:ext cx="1392" cy="146"/>
            </a:xfrm>
            <a:prstGeom prst="rect">
              <a:avLst/>
            </a:prstGeom>
            <a:solidFill>
              <a:srgbClr val="C1CEFF"/>
            </a:solidFill>
            <a:ln w="12700">
              <a:solidFill>
                <a:schemeClr val="tx2"/>
              </a:solidFill>
              <a:miter lim="800000"/>
              <a:headEnd/>
              <a:tailEnd type="none" w="med" len="lg"/>
            </a:ln>
            <a:effectLst/>
          </p:spPr>
          <p:txBody>
            <a:bodyPr lIns="91294" tIns="45647" rIns="91294" bIns="45647" anchor="b">
              <a:prstTxWarp prst="textNoShape">
                <a:avLst/>
              </a:prstTxWarp>
              <a:spAutoFit/>
            </a:bodyPr>
            <a:lstStyle/>
            <a:p>
              <a:pPr defTabSz="912813" eaLnBrk="0" hangingPunct="0">
                <a:spcBef>
                  <a:spcPct val="50000"/>
                </a:spcBef>
              </a:pPr>
              <a:r>
                <a:rPr lang="en-US" sz="900" b="1">
                  <a:latin typeface="Courier New" pitchFamily="-111" charset="0"/>
                </a:rPr>
                <a:t>Push fd</a:t>
              </a:r>
            </a:p>
          </p:txBody>
        </p:sp>
        <p:sp>
          <p:nvSpPr>
            <p:cNvPr id="110606" name="Text Box 14"/>
            <p:cNvSpPr txBox="1">
              <a:spLocks noChangeArrowheads="1"/>
            </p:cNvSpPr>
            <p:nvPr/>
          </p:nvSpPr>
          <p:spPr bwMode="auto">
            <a:xfrm>
              <a:off x="3840" y="2982"/>
              <a:ext cx="1392" cy="146"/>
            </a:xfrm>
            <a:prstGeom prst="rect">
              <a:avLst/>
            </a:prstGeom>
            <a:solidFill>
              <a:srgbClr val="C1CEFF"/>
            </a:solidFill>
            <a:ln w="12700">
              <a:solidFill>
                <a:schemeClr val="tx2"/>
              </a:solidFill>
              <a:miter lim="800000"/>
              <a:headEnd/>
              <a:tailEnd type="none" w="med" len="lg"/>
            </a:ln>
            <a:effectLst/>
          </p:spPr>
          <p:txBody>
            <a:bodyPr lIns="91294" tIns="45647" rIns="91294" bIns="45647" anchor="b">
              <a:prstTxWarp prst="textNoShape">
                <a:avLst/>
              </a:prstTxWarp>
              <a:spAutoFit/>
            </a:bodyPr>
            <a:lstStyle/>
            <a:p>
              <a:pPr defTabSz="912813" eaLnBrk="0" hangingPunct="0">
                <a:spcBef>
                  <a:spcPct val="50000"/>
                </a:spcBef>
              </a:pPr>
              <a:r>
                <a:rPr lang="en-US" sz="900" b="1">
                  <a:latin typeface="Courier New" pitchFamily="-111" charset="0"/>
                </a:rPr>
                <a:t>Push nbytes</a:t>
              </a:r>
            </a:p>
          </p:txBody>
        </p:sp>
        <p:sp>
          <p:nvSpPr>
            <p:cNvPr id="110607" name="Text Box 15"/>
            <p:cNvSpPr txBox="1">
              <a:spLocks noChangeArrowheads="1"/>
            </p:cNvSpPr>
            <p:nvPr/>
          </p:nvSpPr>
          <p:spPr bwMode="auto">
            <a:xfrm>
              <a:off x="3840" y="2838"/>
              <a:ext cx="1392" cy="146"/>
            </a:xfrm>
            <a:prstGeom prst="rect">
              <a:avLst/>
            </a:prstGeom>
            <a:solidFill>
              <a:srgbClr val="C1CEFF"/>
            </a:solidFill>
            <a:ln w="12700">
              <a:solidFill>
                <a:schemeClr val="tx2"/>
              </a:solidFill>
              <a:miter lim="800000"/>
              <a:headEnd/>
              <a:tailEnd type="none" w="med" len="lg"/>
            </a:ln>
            <a:effectLst/>
          </p:spPr>
          <p:txBody>
            <a:bodyPr lIns="91294" tIns="45647" rIns="91294" bIns="45647" anchor="b">
              <a:prstTxWarp prst="textNoShape">
                <a:avLst/>
              </a:prstTxWarp>
              <a:spAutoFit/>
            </a:bodyPr>
            <a:lstStyle/>
            <a:p>
              <a:pPr defTabSz="912813" eaLnBrk="0" hangingPunct="0">
                <a:spcBef>
                  <a:spcPct val="50000"/>
                </a:spcBef>
              </a:pPr>
              <a:r>
                <a:rPr lang="en-US" sz="900" b="1" dirty="0">
                  <a:latin typeface="Courier New" pitchFamily="-111" charset="0"/>
                </a:rPr>
                <a:t>Push </a:t>
              </a:r>
              <a:r>
                <a:rPr lang="en-US" sz="900" b="1" dirty="0" smtClean="0">
                  <a:latin typeface="Courier New" pitchFamily="-111" charset="0"/>
                </a:rPr>
                <a:t>&amp;buffer</a:t>
              </a:r>
              <a:endParaRPr lang="en-US" sz="900" b="1" dirty="0">
                <a:latin typeface="Courier New" pitchFamily="-111" charset="0"/>
              </a:endParaRPr>
            </a:p>
          </p:txBody>
        </p:sp>
      </p:grpSp>
      <p:grpSp>
        <p:nvGrpSpPr>
          <p:cNvPr id="110608" name="Group 16"/>
          <p:cNvGrpSpPr>
            <a:grpSpLocks/>
          </p:cNvGrpSpPr>
          <p:nvPr/>
        </p:nvGrpSpPr>
        <p:grpSpPr bwMode="auto">
          <a:xfrm>
            <a:off x="5321301" y="4994280"/>
            <a:ext cx="2663825" cy="369888"/>
            <a:chOff x="3696" y="3509"/>
            <a:chExt cx="1680" cy="233"/>
          </a:xfrm>
        </p:grpSpPr>
        <p:sp>
          <p:nvSpPr>
            <p:cNvPr id="110609" name="Text Box 17"/>
            <p:cNvSpPr txBox="1">
              <a:spLocks noChangeArrowheads="1"/>
            </p:cNvSpPr>
            <p:nvPr/>
          </p:nvSpPr>
          <p:spPr bwMode="auto">
            <a:xfrm>
              <a:off x="3696" y="3554"/>
              <a:ext cx="480" cy="145"/>
            </a:xfrm>
            <a:prstGeom prst="rect">
              <a:avLst/>
            </a:prstGeom>
            <a:solidFill>
              <a:srgbClr val="FFC5CF"/>
            </a:solidFill>
            <a:ln w="12700">
              <a:solidFill>
                <a:schemeClr val="folHlink"/>
              </a:solidFill>
              <a:miter lim="800000"/>
              <a:headEnd/>
              <a:tailEnd type="none" w="med" len="lg"/>
            </a:ln>
            <a:effectLst/>
          </p:spPr>
          <p:txBody>
            <a:bodyPr lIns="91294" tIns="45647" rIns="91294" bIns="45647" anchor="b">
              <a:prstTxWarp prst="textNoShape">
                <a:avLst/>
              </a:prstTxWarp>
              <a:spAutoFit/>
            </a:bodyPr>
            <a:lstStyle/>
            <a:p>
              <a:pPr algn="ctr" defTabSz="912813" eaLnBrk="0" hangingPunct="0">
                <a:spcBef>
                  <a:spcPct val="50000"/>
                </a:spcBef>
              </a:pPr>
              <a:r>
                <a:rPr lang="en-US" sz="900" b="1">
                  <a:latin typeface="Courier New" pitchFamily="-111" charset="0"/>
                </a:rPr>
                <a:t>Dispatch</a:t>
              </a:r>
            </a:p>
          </p:txBody>
        </p:sp>
        <p:sp>
          <p:nvSpPr>
            <p:cNvPr id="110610" name="Rectangle 18" descr="Dark horizontal"/>
            <p:cNvSpPr>
              <a:spLocks noChangeArrowheads="1"/>
            </p:cNvSpPr>
            <p:nvPr/>
          </p:nvSpPr>
          <p:spPr bwMode="auto">
            <a:xfrm>
              <a:off x="4344" y="3551"/>
              <a:ext cx="336" cy="144"/>
            </a:xfrm>
            <a:prstGeom prst="rect">
              <a:avLst/>
            </a:prstGeom>
            <a:pattFill prst="dkHorz">
              <a:fgClr>
                <a:schemeClr val="folHlink"/>
              </a:fgClr>
              <a:bgClr>
                <a:srgbClr val="FFFFFF"/>
              </a:bgClr>
            </a:pattFill>
            <a:ln w="12700">
              <a:solidFill>
                <a:schemeClr val="folHlink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611" name="Text Box 19"/>
            <p:cNvSpPr txBox="1">
              <a:spLocks noChangeArrowheads="1"/>
            </p:cNvSpPr>
            <p:nvPr/>
          </p:nvSpPr>
          <p:spPr bwMode="auto">
            <a:xfrm>
              <a:off x="4848" y="3509"/>
              <a:ext cx="528" cy="233"/>
            </a:xfrm>
            <a:prstGeom prst="rect">
              <a:avLst/>
            </a:prstGeom>
            <a:solidFill>
              <a:srgbClr val="FFC5CF"/>
            </a:solidFill>
            <a:ln w="12700">
              <a:solidFill>
                <a:schemeClr val="folHlink"/>
              </a:solidFill>
              <a:miter lim="800000"/>
              <a:headEnd/>
              <a:tailEnd type="none" w="med" len="lg"/>
            </a:ln>
            <a:effectLst/>
          </p:spPr>
          <p:txBody>
            <a:bodyPr lIns="91294" tIns="45647" rIns="91294" bIns="45647" anchor="b">
              <a:prstTxWarp prst="textNoShape">
                <a:avLst/>
              </a:prstTxWarp>
              <a:spAutoFit/>
            </a:bodyPr>
            <a:lstStyle/>
            <a:p>
              <a:pPr algn="ctr" defTabSz="912813" eaLnBrk="0" hangingPunct="0">
                <a:spcBef>
                  <a:spcPct val="50000"/>
                </a:spcBef>
              </a:pPr>
              <a:r>
                <a:rPr lang="en-US" sz="900" b="1">
                  <a:latin typeface="Courier New" pitchFamily="-111" charset="0"/>
                </a:rPr>
                <a:t>Sys call handlers</a:t>
              </a:r>
            </a:p>
          </p:txBody>
        </p:sp>
        <p:sp>
          <p:nvSpPr>
            <p:cNvPr id="110612" name="Line 20"/>
            <p:cNvSpPr>
              <a:spLocks noChangeShapeType="1"/>
            </p:cNvSpPr>
            <p:nvPr/>
          </p:nvSpPr>
          <p:spPr bwMode="auto">
            <a:xfrm>
              <a:off x="4188" y="3623"/>
              <a:ext cx="144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 type="stealth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613" name="Line 21"/>
            <p:cNvSpPr>
              <a:spLocks noChangeShapeType="1"/>
            </p:cNvSpPr>
            <p:nvPr/>
          </p:nvSpPr>
          <p:spPr bwMode="auto">
            <a:xfrm>
              <a:off x="4692" y="3623"/>
              <a:ext cx="144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 type="stealth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0614" name="AutoShape 22"/>
          <p:cNvSpPr>
            <a:spLocks/>
          </p:cNvSpPr>
          <p:nvPr/>
        </p:nvSpPr>
        <p:spPr bwMode="auto">
          <a:xfrm>
            <a:off x="8213726" y="2284414"/>
            <a:ext cx="150812" cy="684212"/>
          </a:xfrm>
          <a:prstGeom prst="rightBrace">
            <a:avLst>
              <a:gd name="adj1" fmla="val 37807"/>
              <a:gd name="adj2" fmla="val 50000"/>
            </a:avLst>
          </a:prstGeom>
          <a:noFill/>
          <a:ln w="12700">
            <a:solidFill>
              <a:schemeClr val="tx2"/>
            </a:solidFill>
            <a:round/>
            <a:headEnd/>
            <a:tailEnd type="non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615" name="Text Box 23"/>
          <p:cNvSpPr txBox="1">
            <a:spLocks noChangeArrowheads="1"/>
          </p:cNvSpPr>
          <p:nvPr/>
        </p:nvSpPr>
        <p:spPr bwMode="auto">
          <a:xfrm>
            <a:off x="5164212" y="1825615"/>
            <a:ext cx="953938" cy="246074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  <a:effectLst/>
        </p:spPr>
        <p:txBody>
          <a:bodyPr wrap="none"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 eaLnBrk="0" hangingPunct="0"/>
            <a:r>
              <a:rPr lang="en-US" sz="1000" b="1">
                <a:latin typeface="Courier New" pitchFamily="-111" charset="0"/>
              </a:rPr>
              <a:t>User Space</a:t>
            </a:r>
          </a:p>
        </p:txBody>
      </p:sp>
      <p:sp>
        <p:nvSpPr>
          <p:cNvPr id="110616" name="Text Box 24"/>
          <p:cNvSpPr txBox="1">
            <a:spLocks noChangeArrowheads="1"/>
          </p:cNvSpPr>
          <p:nvPr/>
        </p:nvSpPr>
        <p:spPr bwMode="auto">
          <a:xfrm>
            <a:off x="5163457" y="4776777"/>
            <a:ext cx="1107851" cy="246074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  <a:effectLst/>
        </p:spPr>
        <p:txBody>
          <a:bodyPr wrap="none"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 eaLnBrk="0" hangingPunct="0"/>
            <a:r>
              <a:rPr lang="en-US" sz="1000" b="1">
                <a:latin typeface="Courier New" pitchFamily="-111" charset="0"/>
              </a:rPr>
              <a:t>Kernel Space</a:t>
            </a:r>
          </a:p>
        </p:txBody>
      </p:sp>
      <p:sp>
        <p:nvSpPr>
          <p:cNvPr id="110619" name="AutoShape 27"/>
          <p:cNvSpPr>
            <a:spLocks/>
          </p:cNvSpPr>
          <p:nvPr/>
        </p:nvSpPr>
        <p:spPr bwMode="auto">
          <a:xfrm>
            <a:off x="8213726" y="3273425"/>
            <a:ext cx="150812" cy="1141413"/>
          </a:xfrm>
          <a:prstGeom prst="rightBrace">
            <a:avLst>
              <a:gd name="adj1" fmla="val 63070"/>
              <a:gd name="adj2" fmla="val 50000"/>
            </a:avLst>
          </a:prstGeom>
          <a:noFill/>
          <a:ln w="12700">
            <a:solidFill>
              <a:schemeClr val="tx2"/>
            </a:solidFill>
            <a:round/>
            <a:headEnd/>
            <a:tailEnd type="non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620" name="Text Box 28"/>
          <p:cNvSpPr txBox="1">
            <a:spLocks noChangeArrowheads="1"/>
          </p:cNvSpPr>
          <p:nvPr/>
        </p:nvSpPr>
        <p:spPr bwMode="auto">
          <a:xfrm>
            <a:off x="8305800" y="2362200"/>
            <a:ext cx="946242" cy="507684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  <a:effectLst/>
        </p:spPr>
        <p:txBody>
          <a:bodyPr wrap="none"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 eaLnBrk="0" hangingPunct="0"/>
            <a:r>
              <a:rPr lang="en-US" sz="900" b="1" dirty="0" err="1" smtClean="0">
                <a:latin typeface="Courier New" pitchFamily="-111" charset="0"/>
              </a:rPr>
              <a:t>libc_read</a:t>
            </a:r>
            <a:r>
              <a:rPr lang="en-US" sz="900" b="1" dirty="0" smtClean="0">
                <a:latin typeface="Courier New" pitchFamily="-111" charset="0"/>
              </a:rPr>
              <a:t>()</a:t>
            </a:r>
          </a:p>
          <a:p>
            <a:pPr algn="ctr" defTabSz="912813" eaLnBrk="0" hangingPunct="0"/>
            <a:r>
              <a:rPr lang="en-US" sz="900" b="1" dirty="0" smtClean="0">
                <a:latin typeface="Courier New" pitchFamily="-111" charset="0"/>
              </a:rPr>
              <a:t>Library</a:t>
            </a:r>
          </a:p>
          <a:p>
            <a:pPr algn="ctr" defTabSz="912813" eaLnBrk="0" hangingPunct="0"/>
            <a:r>
              <a:rPr lang="en-US" sz="900" b="1" dirty="0" smtClean="0">
                <a:latin typeface="Courier New" pitchFamily="-111" charset="0"/>
              </a:rPr>
              <a:t>read</a:t>
            </a:r>
            <a:endParaRPr lang="en-US" sz="900" b="1" dirty="0">
              <a:latin typeface="Courier New" pitchFamily="-111" charset="0"/>
            </a:endParaRPr>
          </a:p>
        </p:txBody>
      </p:sp>
      <p:sp>
        <p:nvSpPr>
          <p:cNvPr id="110621" name="Text Box 29"/>
          <p:cNvSpPr txBox="1">
            <a:spLocks noChangeArrowheads="1"/>
          </p:cNvSpPr>
          <p:nvPr/>
        </p:nvSpPr>
        <p:spPr bwMode="auto">
          <a:xfrm>
            <a:off x="8382002" y="3406318"/>
            <a:ext cx="684508" cy="784683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  <a:effectLst/>
        </p:spPr>
        <p:txBody>
          <a:bodyPr wrap="none"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 eaLnBrk="0" hangingPunct="0"/>
            <a:r>
              <a:rPr lang="en-US" sz="900" b="1" dirty="0" smtClean="0">
                <a:latin typeface="Courier New" pitchFamily="-111" charset="0"/>
              </a:rPr>
              <a:t>main()</a:t>
            </a:r>
          </a:p>
          <a:p>
            <a:pPr algn="ctr" defTabSz="912813" eaLnBrk="0" hangingPunct="0"/>
            <a:r>
              <a:rPr lang="en-US" sz="900" b="1" dirty="0" smtClean="0">
                <a:latin typeface="Courier New" pitchFamily="-111" charset="0"/>
              </a:rPr>
              <a:t>User</a:t>
            </a:r>
          </a:p>
          <a:p>
            <a:pPr algn="ctr" defTabSz="912813" eaLnBrk="0" hangingPunct="0"/>
            <a:r>
              <a:rPr lang="en-US" sz="900" b="1" dirty="0">
                <a:latin typeface="Courier New" pitchFamily="-111" charset="0"/>
              </a:rPr>
              <a:t>p</a:t>
            </a:r>
            <a:r>
              <a:rPr lang="en-US" sz="900" b="1" dirty="0" smtClean="0">
                <a:latin typeface="Courier New" pitchFamily="-111" charset="0"/>
              </a:rPr>
              <a:t>rogram</a:t>
            </a:r>
          </a:p>
          <a:p>
            <a:pPr algn="ctr" defTabSz="912813" eaLnBrk="0" hangingPunct="0"/>
            <a:r>
              <a:rPr lang="en-US" sz="900" b="1" dirty="0" smtClean="0">
                <a:latin typeface="Courier New" pitchFamily="-111" charset="0"/>
              </a:rPr>
              <a:t>calling</a:t>
            </a:r>
          </a:p>
          <a:p>
            <a:pPr algn="ctr" defTabSz="912813" eaLnBrk="0" hangingPunct="0"/>
            <a:r>
              <a:rPr lang="en-US" sz="900" b="1" dirty="0" smtClean="0">
                <a:latin typeface="Courier New" pitchFamily="-111" charset="0"/>
              </a:rPr>
              <a:t>read</a:t>
            </a:r>
            <a:endParaRPr lang="en-US" sz="900" b="1" dirty="0">
              <a:latin typeface="Courier New" pitchFamily="-111" charset="0"/>
            </a:endParaRPr>
          </a:p>
        </p:txBody>
      </p:sp>
      <p:sp>
        <p:nvSpPr>
          <p:cNvPr id="110622" name="Text Box 30"/>
          <p:cNvSpPr txBox="1">
            <a:spLocks noChangeArrowheads="1"/>
          </p:cNvSpPr>
          <p:nvPr/>
        </p:nvSpPr>
        <p:spPr bwMode="auto">
          <a:xfrm>
            <a:off x="5312753" y="4184154"/>
            <a:ext cx="253632" cy="230685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  <a:effectLst/>
        </p:spPr>
        <p:txBody>
          <a:bodyPr wrap="none"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 eaLnBrk="0" hangingPunct="0"/>
            <a:r>
              <a:rPr lang="en-US" sz="900" b="1">
                <a:latin typeface="Courier New" pitchFamily="-111" charset="0"/>
              </a:rPr>
              <a:t>1</a:t>
            </a:r>
          </a:p>
        </p:txBody>
      </p:sp>
      <p:sp>
        <p:nvSpPr>
          <p:cNvPr id="110623" name="Text Box 31"/>
          <p:cNvSpPr txBox="1">
            <a:spLocks noChangeArrowheads="1"/>
          </p:cNvSpPr>
          <p:nvPr/>
        </p:nvSpPr>
        <p:spPr bwMode="auto">
          <a:xfrm>
            <a:off x="5312753" y="3955554"/>
            <a:ext cx="253632" cy="230685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  <a:effectLst/>
        </p:spPr>
        <p:txBody>
          <a:bodyPr wrap="none"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 eaLnBrk="0" hangingPunct="0"/>
            <a:r>
              <a:rPr lang="en-US" sz="900" b="1">
                <a:latin typeface="Courier New" pitchFamily="-111" charset="0"/>
              </a:rPr>
              <a:t>2</a:t>
            </a:r>
          </a:p>
        </p:txBody>
      </p:sp>
      <p:sp>
        <p:nvSpPr>
          <p:cNvPr id="110624" name="Text Box 32"/>
          <p:cNvSpPr txBox="1">
            <a:spLocks noChangeArrowheads="1"/>
          </p:cNvSpPr>
          <p:nvPr/>
        </p:nvSpPr>
        <p:spPr bwMode="auto">
          <a:xfrm>
            <a:off x="5312753" y="3726954"/>
            <a:ext cx="253632" cy="230685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  <a:effectLst/>
        </p:spPr>
        <p:txBody>
          <a:bodyPr wrap="none"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 eaLnBrk="0" hangingPunct="0"/>
            <a:r>
              <a:rPr lang="en-US" sz="900" b="1">
                <a:latin typeface="Courier New" pitchFamily="-111" charset="0"/>
              </a:rPr>
              <a:t>3</a:t>
            </a:r>
          </a:p>
        </p:txBody>
      </p:sp>
      <p:sp>
        <p:nvSpPr>
          <p:cNvPr id="110625" name="Text Box 33"/>
          <p:cNvSpPr txBox="1">
            <a:spLocks noChangeArrowheads="1"/>
          </p:cNvSpPr>
          <p:nvPr/>
        </p:nvSpPr>
        <p:spPr bwMode="auto">
          <a:xfrm>
            <a:off x="6081103" y="5173165"/>
            <a:ext cx="253632" cy="230685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  <a:effectLst/>
        </p:spPr>
        <p:txBody>
          <a:bodyPr wrap="none"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 eaLnBrk="0" hangingPunct="0"/>
            <a:r>
              <a:rPr lang="en-US" sz="900" b="1" dirty="0">
                <a:latin typeface="Courier New" pitchFamily="-111" charset="0"/>
              </a:rPr>
              <a:t>7</a:t>
            </a:r>
          </a:p>
        </p:txBody>
      </p:sp>
      <p:sp>
        <p:nvSpPr>
          <p:cNvPr id="110626" name="Text Box 34"/>
          <p:cNvSpPr txBox="1">
            <a:spLocks noChangeArrowheads="1"/>
          </p:cNvSpPr>
          <p:nvPr/>
        </p:nvSpPr>
        <p:spPr bwMode="auto">
          <a:xfrm>
            <a:off x="6928035" y="5182690"/>
            <a:ext cx="253632" cy="230685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  <a:effectLst/>
        </p:spPr>
        <p:txBody>
          <a:bodyPr wrap="none"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 eaLnBrk="0" hangingPunct="0"/>
            <a:r>
              <a:rPr lang="en-US" sz="900" b="1" dirty="0">
                <a:latin typeface="Courier New" pitchFamily="-111" charset="0"/>
              </a:rPr>
              <a:t>8</a:t>
            </a:r>
          </a:p>
        </p:txBody>
      </p:sp>
      <p:sp>
        <p:nvSpPr>
          <p:cNvPr id="110627" name="Text Box 35"/>
          <p:cNvSpPr txBox="1">
            <a:spLocks noChangeArrowheads="1"/>
          </p:cNvSpPr>
          <p:nvPr/>
        </p:nvSpPr>
        <p:spPr bwMode="auto">
          <a:xfrm>
            <a:off x="7233129" y="3277690"/>
            <a:ext cx="322893" cy="230685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  <a:effectLst/>
        </p:spPr>
        <p:txBody>
          <a:bodyPr wrap="none"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 eaLnBrk="0" hangingPunct="0"/>
            <a:r>
              <a:rPr lang="en-US" sz="900" b="1">
                <a:latin typeface="Courier New" pitchFamily="-111" charset="0"/>
              </a:rPr>
              <a:t>11</a:t>
            </a:r>
          </a:p>
        </p:txBody>
      </p:sp>
      <p:sp>
        <p:nvSpPr>
          <p:cNvPr id="110629" name="Text Box 37"/>
          <p:cNvSpPr txBox="1">
            <a:spLocks noChangeArrowheads="1"/>
          </p:cNvSpPr>
          <p:nvPr/>
        </p:nvSpPr>
        <p:spPr bwMode="auto">
          <a:xfrm>
            <a:off x="4788879" y="3347541"/>
            <a:ext cx="253632" cy="230685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  <a:effectLst/>
        </p:spPr>
        <p:txBody>
          <a:bodyPr wrap="none"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 eaLnBrk="0" hangingPunct="0"/>
            <a:r>
              <a:rPr lang="en-US" sz="900" b="1">
                <a:latin typeface="Courier New" pitchFamily="-111" charset="0"/>
              </a:rPr>
              <a:t>6</a:t>
            </a:r>
          </a:p>
        </p:txBody>
      </p:sp>
      <p:cxnSp>
        <p:nvCxnSpPr>
          <p:cNvPr id="110630" name="AutoShape 38"/>
          <p:cNvCxnSpPr>
            <a:cxnSpLocks noChangeShapeType="1"/>
          </p:cNvCxnSpPr>
          <p:nvPr/>
        </p:nvCxnSpPr>
        <p:spPr bwMode="auto">
          <a:xfrm rot="10800000" flipV="1">
            <a:off x="5321300" y="2633664"/>
            <a:ext cx="228600" cy="2541587"/>
          </a:xfrm>
          <a:prstGeom prst="curvedConnector3">
            <a:avLst>
              <a:gd name="adj1" fmla="val 200000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10632" name="Text Box 40"/>
          <p:cNvSpPr txBox="1">
            <a:spLocks noChangeArrowheads="1"/>
          </p:cNvSpPr>
          <p:nvPr/>
        </p:nvSpPr>
        <p:spPr bwMode="auto">
          <a:xfrm>
            <a:off x="5252428" y="3201490"/>
            <a:ext cx="253632" cy="230685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  <a:effectLst/>
        </p:spPr>
        <p:txBody>
          <a:bodyPr wrap="none"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 eaLnBrk="0" hangingPunct="0"/>
            <a:r>
              <a:rPr lang="en-US" sz="900" b="1" dirty="0">
                <a:latin typeface="Courier New" pitchFamily="-111" charset="0"/>
              </a:rPr>
              <a:t>4</a:t>
            </a:r>
          </a:p>
        </p:txBody>
      </p:sp>
      <p:sp>
        <p:nvSpPr>
          <p:cNvPr id="110635" name="Text Box 43"/>
          <p:cNvSpPr txBox="1">
            <a:spLocks noChangeArrowheads="1"/>
          </p:cNvSpPr>
          <p:nvPr/>
        </p:nvSpPr>
        <p:spPr bwMode="auto">
          <a:xfrm>
            <a:off x="8211528" y="4715965"/>
            <a:ext cx="253632" cy="230685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  <a:effectLst/>
        </p:spPr>
        <p:txBody>
          <a:bodyPr wrap="none"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 eaLnBrk="0" hangingPunct="0"/>
            <a:r>
              <a:rPr lang="en-US" sz="900" b="1">
                <a:latin typeface="Courier New" pitchFamily="-111" charset="0"/>
              </a:rPr>
              <a:t>9</a:t>
            </a:r>
          </a:p>
        </p:txBody>
      </p:sp>
      <p:cxnSp>
        <p:nvCxnSpPr>
          <p:cNvPr id="110636" name="AutoShape 44"/>
          <p:cNvCxnSpPr>
            <a:cxnSpLocks noChangeShapeType="1"/>
          </p:cNvCxnSpPr>
          <p:nvPr/>
        </p:nvCxnSpPr>
        <p:spPr bwMode="auto">
          <a:xfrm flipH="1" flipV="1">
            <a:off x="7756525" y="2405064"/>
            <a:ext cx="228600" cy="2770187"/>
          </a:xfrm>
          <a:prstGeom prst="curvedConnector3">
            <a:avLst>
              <a:gd name="adj1" fmla="val -100000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10638" name="Text Box 46"/>
          <p:cNvSpPr txBox="1">
            <a:spLocks noChangeArrowheads="1"/>
          </p:cNvSpPr>
          <p:nvPr/>
        </p:nvSpPr>
        <p:spPr bwMode="auto">
          <a:xfrm>
            <a:off x="7740651" y="2737940"/>
            <a:ext cx="320675" cy="230685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 eaLnBrk="0" hangingPunct="0"/>
            <a:r>
              <a:rPr lang="en-US" sz="900" b="1">
                <a:latin typeface="Courier New" pitchFamily="-111" charset="0"/>
              </a:rPr>
              <a:t>10</a:t>
            </a:r>
          </a:p>
        </p:txBody>
      </p:sp>
      <p:cxnSp>
        <p:nvCxnSpPr>
          <p:cNvPr id="110639" name="AutoShape 47"/>
          <p:cNvCxnSpPr>
            <a:cxnSpLocks noChangeShapeType="1"/>
          </p:cNvCxnSpPr>
          <p:nvPr/>
        </p:nvCxnSpPr>
        <p:spPr bwMode="auto">
          <a:xfrm>
            <a:off x="7756525" y="2405064"/>
            <a:ext cx="1587" cy="989012"/>
          </a:xfrm>
          <a:prstGeom prst="curvedConnector3">
            <a:avLst>
              <a:gd name="adj1" fmla="val 14400000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10640" name="Text Box 48"/>
          <p:cNvSpPr txBox="1">
            <a:spLocks noChangeArrowheads="1"/>
          </p:cNvSpPr>
          <p:nvPr/>
        </p:nvSpPr>
        <p:spPr bwMode="auto">
          <a:xfrm>
            <a:off x="5320691" y="2737941"/>
            <a:ext cx="253632" cy="230685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  <a:effectLst/>
        </p:spPr>
        <p:txBody>
          <a:bodyPr wrap="none"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 eaLnBrk="0" hangingPunct="0"/>
            <a:r>
              <a:rPr lang="en-US" sz="900" b="1">
                <a:latin typeface="Courier New" pitchFamily="-111" charset="0"/>
              </a:rPr>
              <a:t>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295400" y="838200"/>
            <a:ext cx="678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600" dirty="0" smtClean="0">
                <a:solidFill>
                  <a:srgbClr val="000080"/>
                </a:solidFill>
                <a:latin typeface="Courier New" pitchFamily="-111" charset="0"/>
              </a:rPr>
              <a:t>count = </a:t>
            </a:r>
            <a:r>
              <a:rPr lang="en-US" sz="1600" dirty="0" err="1" smtClean="0">
                <a:solidFill>
                  <a:srgbClr val="000080"/>
                </a:solidFill>
                <a:latin typeface="Courier New" pitchFamily="-111" charset="0"/>
              </a:rPr>
              <a:t>read(fd</a:t>
            </a:r>
            <a:r>
              <a:rPr lang="en-US" sz="1600" dirty="0" smtClean="0">
                <a:solidFill>
                  <a:srgbClr val="000080"/>
                </a:solidFill>
                <a:latin typeface="Courier New" pitchFamily="-111" charset="0"/>
              </a:rPr>
              <a:t>, buffer, </a:t>
            </a:r>
            <a:r>
              <a:rPr lang="en-US" sz="1600" dirty="0" err="1" smtClean="0">
                <a:solidFill>
                  <a:srgbClr val="000080"/>
                </a:solidFill>
                <a:latin typeface="Courier New" pitchFamily="-111" charset="0"/>
              </a:rPr>
              <a:t>nbytes</a:t>
            </a:r>
            <a:r>
              <a:rPr lang="en-US" sz="1600" dirty="0" smtClean="0">
                <a:solidFill>
                  <a:srgbClr val="000080"/>
                </a:solidFill>
                <a:latin typeface="Courier New" pitchFamily="-111" charset="0"/>
              </a:rPr>
              <a:t>)  </a:t>
            </a:r>
            <a:r>
              <a:rPr lang="en-US" sz="1600" dirty="0" smtClean="0">
                <a:solidFill>
                  <a:srgbClr val="000080"/>
                </a:solidFill>
                <a:latin typeface="Arial"/>
                <a:cs typeface="Arial"/>
              </a:rPr>
              <a:t>Standard C Library Call</a:t>
            </a:r>
            <a:endParaRPr lang="en-US" sz="1600" dirty="0" smtClean="0">
              <a:latin typeface="Courier New" pitchFamily="-111" charset="0"/>
            </a:endParaRPr>
          </a:p>
        </p:txBody>
      </p:sp>
      <p:cxnSp>
        <p:nvCxnSpPr>
          <p:cNvPr id="59" name="Shape 58"/>
          <p:cNvCxnSpPr>
            <a:endCxn id="110640" idx="3"/>
          </p:cNvCxnSpPr>
          <p:nvPr/>
        </p:nvCxnSpPr>
        <p:spPr>
          <a:xfrm rot="5400000" flipH="1" flipV="1">
            <a:off x="5177653" y="3225531"/>
            <a:ext cx="768916" cy="24423"/>
          </a:xfrm>
          <a:prstGeom prst="bentConnector4">
            <a:avLst>
              <a:gd name="adj1" fmla="val 42500"/>
              <a:gd name="adj2" fmla="val 1036003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AutoShape 27"/>
          <p:cNvSpPr>
            <a:spLocks/>
          </p:cNvSpPr>
          <p:nvPr/>
        </p:nvSpPr>
        <p:spPr bwMode="auto">
          <a:xfrm rot="5400000">
            <a:off x="7429501" y="5067301"/>
            <a:ext cx="150812" cy="1141413"/>
          </a:xfrm>
          <a:prstGeom prst="rightBrace">
            <a:avLst>
              <a:gd name="adj1" fmla="val 63070"/>
              <a:gd name="adj2" fmla="val 50000"/>
            </a:avLst>
          </a:prstGeom>
          <a:noFill/>
          <a:ln w="12700">
            <a:solidFill>
              <a:schemeClr val="tx2"/>
            </a:solidFill>
            <a:round/>
            <a:headEnd/>
            <a:tailEnd type="non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AutoShape 27"/>
          <p:cNvSpPr>
            <a:spLocks/>
          </p:cNvSpPr>
          <p:nvPr/>
        </p:nvSpPr>
        <p:spPr bwMode="auto">
          <a:xfrm rot="5400000">
            <a:off x="6058694" y="4837907"/>
            <a:ext cx="150811" cy="1600200"/>
          </a:xfrm>
          <a:prstGeom prst="rightBrace">
            <a:avLst>
              <a:gd name="adj1" fmla="val 63070"/>
              <a:gd name="adj2" fmla="val 50000"/>
            </a:avLst>
          </a:prstGeom>
          <a:noFill/>
          <a:ln w="12700">
            <a:solidFill>
              <a:schemeClr val="tx2"/>
            </a:solidFill>
            <a:round/>
            <a:headEnd/>
            <a:tailEnd type="non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Text Box 28"/>
          <p:cNvSpPr txBox="1">
            <a:spLocks noChangeArrowheads="1"/>
          </p:cNvSpPr>
          <p:nvPr/>
        </p:nvSpPr>
        <p:spPr bwMode="auto">
          <a:xfrm>
            <a:off x="5569543" y="5728902"/>
            <a:ext cx="1084764" cy="646183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  <a:effectLst/>
        </p:spPr>
        <p:txBody>
          <a:bodyPr wrap="none"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 eaLnBrk="0" hangingPunct="0"/>
            <a:r>
              <a:rPr lang="en-US" sz="900" b="1" dirty="0" err="1" smtClean="0">
                <a:latin typeface="Courier New" pitchFamily="-111" charset="0"/>
              </a:rPr>
              <a:t>system_call</a:t>
            </a:r>
            <a:r>
              <a:rPr lang="en-US" sz="900" b="1" dirty="0" smtClean="0">
                <a:latin typeface="Courier New" pitchFamily="-111" charset="0"/>
              </a:rPr>
              <a:t>()</a:t>
            </a:r>
          </a:p>
          <a:p>
            <a:pPr algn="ctr" defTabSz="912813" eaLnBrk="0" hangingPunct="0"/>
            <a:r>
              <a:rPr lang="en-US" sz="900" b="1" dirty="0" smtClean="0">
                <a:latin typeface="Courier New" pitchFamily="-111" charset="0"/>
              </a:rPr>
              <a:t>Kernel</a:t>
            </a:r>
            <a:br>
              <a:rPr lang="en-US" sz="900" b="1" dirty="0" smtClean="0">
                <a:latin typeface="Courier New" pitchFamily="-111" charset="0"/>
              </a:rPr>
            </a:br>
            <a:r>
              <a:rPr lang="en-US" sz="900" b="1" dirty="0" smtClean="0">
                <a:latin typeface="Courier New" pitchFamily="-111" charset="0"/>
              </a:rPr>
              <a:t>system call</a:t>
            </a:r>
            <a:br>
              <a:rPr lang="en-US" sz="900" b="1" dirty="0" smtClean="0">
                <a:latin typeface="Courier New" pitchFamily="-111" charset="0"/>
              </a:rPr>
            </a:br>
            <a:r>
              <a:rPr lang="en-US" sz="900" b="1" dirty="0" smtClean="0">
                <a:latin typeface="Courier New" pitchFamily="-111" charset="0"/>
              </a:rPr>
              <a:t>dispatcher</a:t>
            </a:r>
            <a:endParaRPr lang="en-US" sz="900" b="1" dirty="0">
              <a:latin typeface="Courier New" pitchFamily="-111" charset="0"/>
            </a:endParaRPr>
          </a:p>
        </p:txBody>
      </p:sp>
      <p:sp>
        <p:nvSpPr>
          <p:cNvPr id="65" name="Text Box 28"/>
          <p:cNvSpPr txBox="1">
            <a:spLocks noChangeArrowheads="1"/>
          </p:cNvSpPr>
          <p:nvPr/>
        </p:nvSpPr>
        <p:spPr bwMode="auto">
          <a:xfrm>
            <a:off x="6934202" y="5715000"/>
            <a:ext cx="1107701" cy="507684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  <a:effectLst/>
        </p:spPr>
        <p:txBody>
          <a:bodyPr wrap="none"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 eaLnBrk="0" hangingPunct="0"/>
            <a:r>
              <a:rPr lang="en-US" sz="900" b="1" dirty="0" err="1" smtClean="0">
                <a:latin typeface="Courier New" pitchFamily="-111" charset="0"/>
              </a:rPr>
              <a:t>sys_read</a:t>
            </a:r>
            <a:r>
              <a:rPr lang="en-US" sz="900" b="1" dirty="0" smtClean="0">
                <a:latin typeface="Courier New" pitchFamily="-111" charset="0"/>
              </a:rPr>
              <a:t>()</a:t>
            </a:r>
          </a:p>
          <a:p>
            <a:pPr algn="ctr" defTabSz="912813" eaLnBrk="0" hangingPunct="0"/>
            <a:r>
              <a:rPr lang="en-US" sz="900" b="1" dirty="0" smtClean="0">
                <a:latin typeface="Courier New" pitchFamily="-111" charset="0"/>
              </a:rPr>
              <a:t>Kernel system</a:t>
            </a:r>
          </a:p>
          <a:p>
            <a:pPr algn="ctr" defTabSz="912813" eaLnBrk="0" hangingPunct="0"/>
            <a:r>
              <a:rPr lang="en-US" sz="900" b="1" dirty="0" smtClean="0">
                <a:latin typeface="Courier New" pitchFamily="-111" charset="0"/>
              </a:rPr>
              <a:t>call for read</a:t>
            </a:r>
            <a:endParaRPr lang="en-US" sz="900" b="1" dirty="0">
              <a:latin typeface="Courier New" pitchFamily="-111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"/>
            <a:ext cx="8458200" cy="6477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dirty="0">
                <a:latin typeface="Times New Roman" pitchFamily="-111" charset="0"/>
              </a:rPr>
              <a:t>// From Linux Kernel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 err="1">
                <a:latin typeface="Times New Roman" pitchFamily="-111" charset="0"/>
              </a:rPr>
              <a:t>asmlinkage</a:t>
            </a:r>
            <a:r>
              <a:rPr lang="en-US" sz="1200" dirty="0">
                <a:latin typeface="Times New Roman" pitchFamily="-111" charset="0"/>
              </a:rPr>
              <a:t> </a:t>
            </a:r>
            <a:r>
              <a:rPr lang="en-US" sz="1200" dirty="0" err="1">
                <a:latin typeface="Times New Roman" pitchFamily="-111" charset="0"/>
              </a:rPr>
              <a:t>int</a:t>
            </a:r>
            <a:r>
              <a:rPr lang="en-US" sz="1200" dirty="0">
                <a:latin typeface="Times New Roman" pitchFamily="-111" charset="0"/>
              </a:rPr>
              <a:t> </a:t>
            </a:r>
            <a:r>
              <a:rPr lang="en-US" sz="1200" dirty="0" err="1">
                <a:latin typeface="Times New Roman" pitchFamily="-111" charset="0"/>
              </a:rPr>
              <a:t>sys_read(unsigned</a:t>
            </a:r>
            <a:r>
              <a:rPr lang="en-US" sz="1200" dirty="0">
                <a:latin typeface="Times New Roman" pitchFamily="-111" charset="0"/>
              </a:rPr>
              <a:t> </a:t>
            </a:r>
            <a:r>
              <a:rPr lang="en-US" sz="1200" dirty="0" err="1">
                <a:latin typeface="Times New Roman" pitchFamily="-111" charset="0"/>
              </a:rPr>
              <a:t>int</a:t>
            </a:r>
            <a:r>
              <a:rPr lang="en-US" sz="1200" dirty="0">
                <a:latin typeface="Times New Roman" pitchFamily="-111" charset="0"/>
              </a:rPr>
              <a:t> </a:t>
            </a:r>
            <a:r>
              <a:rPr lang="en-US" sz="1200" dirty="0" err="1">
                <a:latin typeface="Times New Roman" pitchFamily="-111" charset="0"/>
              </a:rPr>
              <a:t>fd</a:t>
            </a:r>
            <a:r>
              <a:rPr lang="en-US" sz="1200" dirty="0">
                <a:latin typeface="Times New Roman" pitchFamily="-111" charset="0"/>
              </a:rPr>
              <a:t>, char * </a:t>
            </a:r>
            <a:r>
              <a:rPr lang="en-US" sz="1200" dirty="0" err="1">
                <a:latin typeface="Times New Roman" pitchFamily="-111" charset="0"/>
              </a:rPr>
              <a:t>buf</a:t>
            </a:r>
            <a:r>
              <a:rPr lang="en-US" sz="1200" dirty="0">
                <a:latin typeface="Times New Roman" pitchFamily="-111" charset="0"/>
              </a:rPr>
              <a:t>, </a:t>
            </a:r>
            <a:r>
              <a:rPr lang="en-US" sz="1200" dirty="0" err="1">
                <a:latin typeface="Times New Roman" pitchFamily="-111" charset="0"/>
              </a:rPr>
              <a:t>int</a:t>
            </a:r>
            <a:r>
              <a:rPr lang="en-US" sz="1200" dirty="0">
                <a:latin typeface="Times New Roman" pitchFamily="-111" charset="0"/>
              </a:rPr>
              <a:t> count)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>
                <a:latin typeface="Times New Roman" pitchFamily="-111" charset="0"/>
              </a:rPr>
              <a:t>        </a:t>
            </a:r>
            <a:r>
              <a:rPr lang="en-US" sz="1200" dirty="0" err="1">
                <a:latin typeface="Times New Roman" pitchFamily="-111" charset="0"/>
              </a:rPr>
              <a:t>int</a:t>
            </a:r>
            <a:r>
              <a:rPr lang="en-US" sz="1200" dirty="0">
                <a:latin typeface="Times New Roman" pitchFamily="-111" charset="0"/>
              </a:rPr>
              <a:t> error;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>
                <a:latin typeface="Times New Roman" pitchFamily="-111" charset="0"/>
              </a:rPr>
              <a:t>        </a:t>
            </a:r>
            <a:r>
              <a:rPr lang="en-US" sz="1200" dirty="0" err="1">
                <a:latin typeface="Times New Roman" pitchFamily="-111" charset="0"/>
              </a:rPr>
              <a:t>struct</a:t>
            </a:r>
            <a:r>
              <a:rPr lang="en-US" sz="1200" dirty="0">
                <a:latin typeface="Times New Roman" pitchFamily="-111" charset="0"/>
              </a:rPr>
              <a:t> file *file;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>
                <a:latin typeface="Times New Roman" pitchFamily="-111" charset="0"/>
              </a:rPr>
              <a:t>        </a:t>
            </a:r>
            <a:r>
              <a:rPr lang="en-US" sz="1200" dirty="0" err="1">
                <a:latin typeface="Times New Roman" pitchFamily="-111" charset="0"/>
              </a:rPr>
              <a:t>struct</a:t>
            </a:r>
            <a:r>
              <a:rPr lang="en-US" sz="1200" dirty="0">
                <a:latin typeface="Times New Roman" pitchFamily="-111" charset="0"/>
              </a:rPr>
              <a:t> </a:t>
            </a:r>
            <a:r>
              <a:rPr lang="en-US" sz="1200" dirty="0" err="1">
                <a:latin typeface="Times New Roman" pitchFamily="-111" charset="0"/>
              </a:rPr>
              <a:t>inode</a:t>
            </a:r>
            <a:r>
              <a:rPr lang="en-US" sz="1200" dirty="0">
                <a:latin typeface="Times New Roman" pitchFamily="-111" charset="0"/>
              </a:rPr>
              <a:t> *</a:t>
            </a:r>
            <a:r>
              <a:rPr lang="en-US" sz="1200" dirty="0" err="1">
                <a:latin typeface="Times New Roman" pitchFamily="-111" charset="0"/>
              </a:rPr>
              <a:t>inode</a:t>
            </a:r>
            <a:r>
              <a:rPr lang="en-US" sz="1200" dirty="0">
                <a:latin typeface="Times New Roman" pitchFamily="-111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 dirty="0">
              <a:latin typeface="Times New Roman" pitchFamily="-111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>
                <a:latin typeface="Times New Roman" pitchFamily="-111" charset="0"/>
              </a:rPr>
              <a:t>        error = -EBADF;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>
                <a:latin typeface="Times New Roman" pitchFamily="-111" charset="0"/>
              </a:rPr>
              <a:t>        file = </a:t>
            </a:r>
            <a:r>
              <a:rPr lang="en-US" sz="1200" dirty="0" err="1">
                <a:latin typeface="Times New Roman" pitchFamily="-111" charset="0"/>
              </a:rPr>
              <a:t>fget(fd</a:t>
            </a:r>
            <a:r>
              <a:rPr lang="en-US" sz="1200" dirty="0">
                <a:latin typeface="Times New Roman" pitchFamily="-111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>
                <a:latin typeface="Times New Roman" pitchFamily="-111" charset="0"/>
              </a:rPr>
              <a:t>        if (!file)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>
                <a:latin typeface="Times New Roman" pitchFamily="-111" charset="0"/>
              </a:rPr>
              <a:t>                </a:t>
            </a:r>
            <a:r>
              <a:rPr lang="en-US" sz="1200" dirty="0" err="1">
                <a:latin typeface="Times New Roman" pitchFamily="-111" charset="0"/>
              </a:rPr>
              <a:t>goto</a:t>
            </a:r>
            <a:r>
              <a:rPr lang="en-US" sz="1200" dirty="0">
                <a:latin typeface="Times New Roman" pitchFamily="-111" charset="0"/>
              </a:rPr>
              <a:t> </a:t>
            </a:r>
            <a:r>
              <a:rPr lang="en-US" sz="1200" dirty="0" err="1">
                <a:latin typeface="Times New Roman" pitchFamily="-111" charset="0"/>
              </a:rPr>
              <a:t>bad_file</a:t>
            </a:r>
            <a:r>
              <a:rPr lang="en-US" sz="1200" dirty="0">
                <a:latin typeface="Times New Roman" pitchFamily="-111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>
                <a:latin typeface="Times New Roman" pitchFamily="-111" charset="0"/>
              </a:rPr>
              <a:t>        </a:t>
            </a:r>
            <a:r>
              <a:rPr lang="en-US" sz="1200" dirty="0" err="1">
                <a:latin typeface="Times New Roman" pitchFamily="-111" charset="0"/>
              </a:rPr>
              <a:t>inode</a:t>
            </a:r>
            <a:r>
              <a:rPr lang="en-US" sz="1200" dirty="0">
                <a:latin typeface="Times New Roman" pitchFamily="-111" charset="0"/>
              </a:rPr>
              <a:t> = file-&gt;</a:t>
            </a:r>
            <a:r>
              <a:rPr lang="en-US" sz="1200" dirty="0" err="1">
                <a:latin typeface="Times New Roman" pitchFamily="-111" charset="0"/>
              </a:rPr>
              <a:t>f_inode</a:t>
            </a:r>
            <a:r>
              <a:rPr lang="en-US" sz="1200" dirty="0">
                <a:latin typeface="Times New Roman" pitchFamily="-111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>
                <a:latin typeface="Times New Roman" pitchFamily="-111" charset="0"/>
              </a:rPr>
              <a:t>        if (!</a:t>
            </a:r>
            <a:r>
              <a:rPr lang="en-US" sz="1200" dirty="0" err="1">
                <a:latin typeface="Times New Roman" pitchFamily="-111" charset="0"/>
              </a:rPr>
              <a:t>inode</a:t>
            </a:r>
            <a:r>
              <a:rPr lang="en-US" sz="1200" dirty="0">
                <a:latin typeface="Times New Roman" pitchFamily="-111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>
                <a:latin typeface="Times New Roman" pitchFamily="-111" charset="0"/>
              </a:rPr>
              <a:t>                </a:t>
            </a:r>
            <a:r>
              <a:rPr lang="en-US" sz="1200" dirty="0" err="1">
                <a:latin typeface="Times New Roman" pitchFamily="-111" charset="0"/>
              </a:rPr>
              <a:t>goto</a:t>
            </a:r>
            <a:r>
              <a:rPr lang="en-US" sz="1200" dirty="0">
                <a:latin typeface="Times New Roman" pitchFamily="-111" charset="0"/>
              </a:rPr>
              <a:t> out;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>
                <a:latin typeface="Times New Roman" pitchFamily="-111" charset="0"/>
              </a:rPr>
              <a:t>        error = -EBADF;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>
                <a:latin typeface="Times New Roman" pitchFamily="-111" charset="0"/>
              </a:rPr>
              <a:t>        if (!(file-&gt;</a:t>
            </a:r>
            <a:r>
              <a:rPr lang="en-US" sz="1200" dirty="0" err="1">
                <a:latin typeface="Times New Roman" pitchFamily="-111" charset="0"/>
              </a:rPr>
              <a:t>f_mode</a:t>
            </a:r>
            <a:r>
              <a:rPr lang="en-US" sz="1200" dirty="0">
                <a:latin typeface="Times New Roman" pitchFamily="-111" charset="0"/>
              </a:rPr>
              <a:t> &amp; 1))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>
                <a:latin typeface="Times New Roman" pitchFamily="-111" charset="0"/>
              </a:rPr>
              <a:t>                </a:t>
            </a:r>
            <a:r>
              <a:rPr lang="en-US" sz="1200" dirty="0" err="1">
                <a:latin typeface="Times New Roman" pitchFamily="-111" charset="0"/>
              </a:rPr>
              <a:t>goto</a:t>
            </a:r>
            <a:r>
              <a:rPr lang="en-US" sz="1200" dirty="0">
                <a:latin typeface="Times New Roman" pitchFamily="-111" charset="0"/>
              </a:rPr>
              <a:t> out;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>
                <a:latin typeface="Times New Roman" pitchFamily="-111" charset="0"/>
              </a:rPr>
              <a:t>        error = -EINVAL;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>
                <a:latin typeface="Times New Roman" pitchFamily="-111" charset="0"/>
              </a:rPr>
              <a:t>        if (!file-&gt;</a:t>
            </a:r>
            <a:r>
              <a:rPr lang="en-US" sz="1200" dirty="0" err="1">
                <a:latin typeface="Times New Roman" pitchFamily="-111" charset="0"/>
              </a:rPr>
              <a:t>f_op</a:t>
            </a:r>
            <a:r>
              <a:rPr lang="en-US" sz="1200" dirty="0">
                <a:latin typeface="Times New Roman" pitchFamily="-111" charset="0"/>
              </a:rPr>
              <a:t> || !file-&gt;</a:t>
            </a:r>
            <a:r>
              <a:rPr lang="en-US" sz="1200" dirty="0" err="1">
                <a:latin typeface="Times New Roman" pitchFamily="-111" charset="0"/>
              </a:rPr>
              <a:t>f_op</a:t>
            </a:r>
            <a:r>
              <a:rPr lang="en-US" sz="1200" dirty="0">
                <a:latin typeface="Times New Roman" pitchFamily="-111" charset="0"/>
              </a:rPr>
              <a:t>-&gt;read)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>
                <a:latin typeface="Times New Roman" pitchFamily="-111" charset="0"/>
              </a:rPr>
              <a:t>                </a:t>
            </a:r>
            <a:r>
              <a:rPr lang="en-US" sz="1200" dirty="0" err="1">
                <a:latin typeface="Times New Roman" pitchFamily="-111" charset="0"/>
              </a:rPr>
              <a:t>goto</a:t>
            </a:r>
            <a:r>
              <a:rPr lang="en-US" sz="1200" dirty="0">
                <a:latin typeface="Times New Roman" pitchFamily="-111" charset="0"/>
              </a:rPr>
              <a:t> out;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>
                <a:latin typeface="Times New Roman" pitchFamily="-111" charset="0"/>
              </a:rPr>
              <a:t>        error =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>
                <a:latin typeface="Times New Roman" pitchFamily="-111" charset="0"/>
              </a:rPr>
              <a:t>        if (count &lt;= 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>
                <a:latin typeface="Times New Roman" pitchFamily="-111" charset="0"/>
              </a:rPr>
              <a:t>                </a:t>
            </a:r>
            <a:r>
              <a:rPr lang="en-US" sz="1200" dirty="0" err="1">
                <a:latin typeface="Times New Roman" pitchFamily="-111" charset="0"/>
              </a:rPr>
              <a:t>goto</a:t>
            </a:r>
            <a:r>
              <a:rPr lang="en-US" sz="1200" dirty="0">
                <a:latin typeface="Times New Roman" pitchFamily="-111" charset="0"/>
              </a:rPr>
              <a:t> out;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>
                <a:latin typeface="Times New Roman" pitchFamily="-111" charset="0"/>
              </a:rPr>
              <a:t>        error = </a:t>
            </a:r>
            <a:r>
              <a:rPr lang="en-US" sz="1200" dirty="0" err="1">
                <a:latin typeface="Times New Roman" pitchFamily="-111" charset="0"/>
              </a:rPr>
              <a:t>locks_verify_area(FLOCK_VERIFY_READ,inode,file,file</a:t>
            </a:r>
            <a:r>
              <a:rPr lang="en-US" sz="1200" dirty="0">
                <a:latin typeface="Times New Roman" pitchFamily="-111" charset="0"/>
              </a:rPr>
              <a:t>-&gt;</a:t>
            </a:r>
            <a:r>
              <a:rPr lang="en-US" sz="1200" dirty="0" err="1">
                <a:latin typeface="Times New Roman" pitchFamily="-111" charset="0"/>
              </a:rPr>
              <a:t>f_pos,count</a:t>
            </a:r>
            <a:r>
              <a:rPr lang="en-US" sz="1200" dirty="0">
                <a:latin typeface="Times New Roman" pitchFamily="-111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>
                <a:latin typeface="Times New Roman" pitchFamily="-111" charset="0"/>
              </a:rPr>
              <a:t>        if (error)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>
                <a:latin typeface="Times New Roman" pitchFamily="-111" charset="0"/>
              </a:rPr>
              <a:t>                </a:t>
            </a:r>
            <a:r>
              <a:rPr lang="en-US" sz="1200" dirty="0" err="1">
                <a:latin typeface="Times New Roman" pitchFamily="-111" charset="0"/>
              </a:rPr>
              <a:t>goto</a:t>
            </a:r>
            <a:r>
              <a:rPr lang="en-US" sz="1200" dirty="0">
                <a:latin typeface="Times New Roman" pitchFamily="-111" charset="0"/>
              </a:rPr>
              <a:t> out;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>
                <a:latin typeface="Times New Roman" pitchFamily="-111" charset="0"/>
              </a:rPr>
              <a:t>        error = </a:t>
            </a:r>
            <a:r>
              <a:rPr lang="en-US" sz="1200" dirty="0" err="1">
                <a:latin typeface="Times New Roman" pitchFamily="-111" charset="0"/>
              </a:rPr>
              <a:t>verify_area(VERIFY_WRITE,buf,count</a:t>
            </a:r>
            <a:r>
              <a:rPr lang="en-US" sz="1200" dirty="0">
                <a:latin typeface="Times New Roman" pitchFamily="-111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>
                <a:latin typeface="Times New Roman" pitchFamily="-111" charset="0"/>
              </a:rPr>
              <a:t>        if (error)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>
                <a:latin typeface="Times New Roman" pitchFamily="-111" charset="0"/>
              </a:rPr>
              <a:t>                </a:t>
            </a:r>
            <a:r>
              <a:rPr lang="en-US" sz="1200" dirty="0" err="1">
                <a:latin typeface="Times New Roman" pitchFamily="-111" charset="0"/>
              </a:rPr>
              <a:t>goto</a:t>
            </a:r>
            <a:r>
              <a:rPr lang="en-US" sz="1200" dirty="0">
                <a:latin typeface="Times New Roman" pitchFamily="-111" charset="0"/>
              </a:rPr>
              <a:t> out;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>
                <a:latin typeface="Times New Roman" pitchFamily="-111" charset="0"/>
              </a:rPr>
              <a:t>        error = file-&gt;</a:t>
            </a:r>
            <a:r>
              <a:rPr lang="en-US" sz="1200" dirty="0" err="1">
                <a:latin typeface="Times New Roman" pitchFamily="-111" charset="0"/>
              </a:rPr>
              <a:t>f_op</a:t>
            </a:r>
            <a:r>
              <a:rPr lang="en-US" sz="1200" dirty="0">
                <a:latin typeface="Times New Roman" pitchFamily="-111" charset="0"/>
              </a:rPr>
              <a:t>-&gt;</a:t>
            </a:r>
            <a:r>
              <a:rPr lang="en-US" sz="1200" dirty="0" err="1">
                <a:latin typeface="Times New Roman" pitchFamily="-111" charset="0"/>
              </a:rPr>
              <a:t>read(inode,file,buf,count</a:t>
            </a:r>
            <a:r>
              <a:rPr lang="en-US" sz="1200" dirty="0">
                <a:latin typeface="Times New Roman" pitchFamily="-111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>
                <a:latin typeface="Times New Roman" pitchFamily="-111" charset="0"/>
              </a:rPr>
              <a:t>out: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>
                <a:latin typeface="Times New Roman" pitchFamily="-111" charset="0"/>
              </a:rPr>
              <a:t>        </a:t>
            </a:r>
            <a:r>
              <a:rPr lang="en-US" sz="1200" dirty="0" err="1">
                <a:latin typeface="Times New Roman" pitchFamily="-111" charset="0"/>
              </a:rPr>
              <a:t>fput(file</a:t>
            </a:r>
            <a:r>
              <a:rPr lang="en-US" sz="1200" dirty="0">
                <a:latin typeface="Times New Roman" pitchFamily="-111" charset="0"/>
              </a:rPr>
              <a:t>, </a:t>
            </a:r>
            <a:r>
              <a:rPr lang="en-US" sz="1200" dirty="0" err="1">
                <a:latin typeface="Times New Roman" pitchFamily="-111" charset="0"/>
              </a:rPr>
              <a:t>inode</a:t>
            </a:r>
            <a:r>
              <a:rPr lang="en-US" sz="1200" dirty="0">
                <a:latin typeface="Times New Roman" pitchFamily="-111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 err="1">
                <a:latin typeface="Times New Roman" pitchFamily="-111" charset="0"/>
              </a:rPr>
              <a:t>bad_file</a:t>
            </a:r>
            <a:r>
              <a:rPr lang="en-US" sz="1200" dirty="0">
                <a:latin typeface="Times New Roman" pitchFamily="-111" charset="0"/>
              </a:rPr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>
                <a:latin typeface="Times New Roman" pitchFamily="-111" charset="0"/>
              </a:rPr>
              <a:t>        return error;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>
                <a:latin typeface="Times New Roman" pitchFamily="-111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ystemcal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50" y="0"/>
            <a:ext cx="8868103" cy="68580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1"/>
            <a:ext cx="8305800" cy="868363"/>
          </a:xfrm>
        </p:spPr>
        <p:txBody>
          <a:bodyPr/>
          <a:lstStyle/>
          <a:p>
            <a:r>
              <a:rPr lang="en-US" sz="3600"/>
              <a:t>Library vs. System Call</a:t>
            </a:r>
          </a:p>
        </p:txBody>
      </p:sp>
      <p:graphicFrame>
        <p:nvGraphicFramePr>
          <p:cNvPr id="131182" name="Group 110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557514999"/>
              </p:ext>
            </p:extLst>
          </p:nvPr>
        </p:nvGraphicFramePr>
        <p:xfrm>
          <a:off x="152400" y="1447800"/>
          <a:ext cx="8839200" cy="4488128"/>
        </p:xfrm>
        <a:graphic>
          <a:graphicData uri="http://schemas.openxmlformats.org/drawingml/2006/table">
            <a:tbl>
              <a:tblPr/>
              <a:tblGrid>
                <a:gridCol w="2455863"/>
                <a:gridCol w="2946400"/>
                <a:gridCol w="3436937"/>
              </a:tblGrid>
              <a:tr h="4665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Portability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Different in each 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5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Executes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Library routine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Kernel service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28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Cost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Cheap as function call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10 to 1000 times more expensive than function call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Address space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User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Kernel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Time counted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User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Kernel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Calling overhead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Normal function call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Context switch to kernel and back 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UNIX manual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Section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Section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Number (approx.)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300 in libc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100 in UNIX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Examples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system, fprintf, malloc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chdir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, fork, write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1164" name="Text Box 92"/>
          <p:cNvSpPr txBox="1">
            <a:spLocks noChangeArrowheads="1"/>
          </p:cNvSpPr>
          <p:nvPr/>
        </p:nvSpPr>
        <p:spPr bwMode="auto">
          <a:xfrm>
            <a:off x="2590801" y="914401"/>
            <a:ext cx="13520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Library Call</a:t>
            </a:r>
          </a:p>
        </p:txBody>
      </p:sp>
      <p:sp>
        <p:nvSpPr>
          <p:cNvPr id="131165" name="Text Box 93"/>
          <p:cNvSpPr txBox="1">
            <a:spLocks noChangeArrowheads="1"/>
          </p:cNvSpPr>
          <p:nvPr/>
        </p:nvSpPr>
        <p:spPr bwMode="auto">
          <a:xfrm>
            <a:off x="5556250" y="904876"/>
            <a:ext cx="14160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System Call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3600"/>
              <a:t>System Call Trace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See </a:t>
            </a:r>
            <a:r>
              <a:rPr lang="en-US" sz="2400" dirty="0" err="1">
                <a:latin typeface="Courier New" pitchFamily="-111" charset="0"/>
              </a:rPr>
              <a:t>syscalls.</a:t>
            </a:r>
            <a:r>
              <a:rPr lang="en-US" sz="2400" dirty="0" err="1" smtClean="0">
                <a:latin typeface="Courier New" pitchFamily="-111" charset="0"/>
              </a:rPr>
              <a:t>c</a:t>
            </a:r>
            <a:r>
              <a:rPr lang="en-US" sz="2400" dirty="0" smtClean="0">
                <a:latin typeface=" Times New Roman"/>
                <a:cs typeface=" Times New Roman"/>
              </a:rPr>
              <a:t> – Reads file into fixed-length buffer</a:t>
            </a:r>
            <a:endParaRPr lang="en-US" sz="2400" dirty="0" smtClean="0">
              <a:latin typeface="Courier New" pitchFamily="-111" charset="0"/>
            </a:endParaRPr>
          </a:p>
          <a:p>
            <a:r>
              <a:rPr lang="en-US" sz="2400" dirty="0">
                <a:latin typeface="Courier New" pitchFamily="-111" charset="0"/>
              </a:rPr>
              <a:t>time ./</a:t>
            </a:r>
            <a:r>
              <a:rPr lang="en-US" sz="2400" dirty="0" err="1">
                <a:latin typeface="Courier New" pitchFamily="-111" charset="0"/>
              </a:rPr>
              <a:t>syscalls</a:t>
            </a:r>
            <a:r>
              <a:rPr lang="en-US" sz="2400" dirty="0" smtClean="0">
                <a:latin typeface="Courier New" pitchFamily="-111" charset="0"/>
              </a:rPr>
              <a:t> data 500</a:t>
            </a:r>
            <a:endParaRPr lang="en-US" sz="2400" dirty="0" smtClean="0"/>
          </a:p>
          <a:p>
            <a:pPr lvl="1">
              <a:buFontTx/>
              <a:buNone/>
            </a:pPr>
            <a:r>
              <a:rPr lang="en-US" sz="2000" dirty="0" smtClean="0"/>
              <a:t>Real time, user CPU time, and kernel CPU time</a:t>
            </a:r>
            <a:endParaRPr lang="en-US" sz="2000" dirty="0">
              <a:latin typeface="Courier New" pitchFamily="-111" charset="0"/>
            </a:endParaRPr>
          </a:p>
          <a:p>
            <a:r>
              <a:rPr lang="en-US" sz="2400" dirty="0" err="1">
                <a:latin typeface="Courier New" pitchFamily="-111" charset="0"/>
              </a:rPr>
              <a:t>strace</a:t>
            </a:r>
            <a:r>
              <a:rPr lang="en-US" sz="2400" dirty="0">
                <a:latin typeface="Courier New" pitchFamily="-111" charset="0"/>
              </a:rPr>
              <a:t> –T ./</a:t>
            </a:r>
            <a:r>
              <a:rPr lang="en-US" sz="2400" dirty="0" err="1">
                <a:latin typeface="Courier New" pitchFamily="-111" charset="0"/>
              </a:rPr>
              <a:t>syscalls</a:t>
            </a:r>
            <a:r>
              <a:rPr lang="en-US" sz="2400" dirty="0" smtClean="0">
                <a:latin typeface="Courier New" pitchFamily="-111" charset="0"/>
              </a:rPr>
              <a:t> data 500</a:t>
            </a:r>
          </a:p>
          <a:p>
            <a:pPr lvl="1">
              <a:buFontTx/>
              <a:buNone/>
            </a:pPr>
            <a:r>
              <a:rPr lang="en-US" sz="2000" dirty="0"/>
              <a:t>System calls and time</a:t>
            </a:r>
          </a:p>
          <a:p>
            <a:r>
              <a:rPr lang="en-US" sz="2400" dirty="0"/>
              <a:t>You may not know you’re calling them (e.g., </a:t>
            </a:r>
            <a:r>
              <a:rPr lang="en-US" sz="2400" dirty="0" err="1"/>
              <a:t>printf</a:t>
            </a:r>
            <a:r>
              <a:rPr lang="en-US" sz="2400" dirty="0"/>
              <a:t>)</a:t>
            </a:r>
            <a:endParaRPr lang="en-US" sz="2400" dirty="0" smtClean="0"/>
          </a:p>
          <a:p>
            <a:r>
              <a:rPr lang="en-US" sz="2400" dirty="0" smtClean="0"/>
              <a:t>Compare above with </a:t>
            </a:r>
          </a:p>
          <a:p>
            <a:pPr lvl="1"/>
            <a:r>
              <a:rPr lang="en-US" sz="2000" dirty="0" smtClean="0">
                <a:latin typeface="Courier New" pitchFamily="-111" charset="0"/>
              </a:rPr>
              <a:t>time ./</a:t>
            </a:r>
            <a:r>
              <a:rPr lang="en-US" sz="2000" dirty="0" err="1" smtClean="0">
                <a:latin typeface="Courier New" pitchFamily="-111" charset="0"/>
              </a:rPr>
              <a:t>syscalls</a:t>
            </a:r>
            <a:r>
              <a:rPr lang="en-US" sz="2000" dirty="0" smtClean="0">
                <a:latin typeface="Courier New" pitchFamily="-111" charset="0"/>
              </a:rPr>
              <a:t> data 5</a:t>
            </a:r>
            <a:endParaRPr lang="en-US" sz="2000" dirty="0" smtClean="0"/>
          </a:p>
          <a:p>
            <a:pPr lvl="1"/>
            <a:r>
              <a:rPr lang="en-US" sz="2000" dirty="0" err="1" smtClean="0">
                <a:latin typeface="Courier New" pitchFamily="-111" charset="0"/>
              </a:rPr>
              <a:t>strace</a:t>
            </a:r>
            <a:r>
              <a:rPr lang="en-US" sz="2000" dirty="0" smtClean="0">
                <a:latin typeface="Courier New" pitchFamily="-111" charset="0"/>
              </a:rPr>
              <a:t> –T ./</a:t>
            </a:r>
            <a:r>
              <a:rPr lang="en-US" sz="2000" dirty="0" err="1" smtClean="0">
                <a:latin typeface="Courier New" pitchFamily="-111" charset="0"/>
              </a:rPr>
              <a:t>syscalls</a:t>
            </a:r>
            <a:r>
              <a:rPr lang="en-US" sz="2000" dirty="0" smtClean="0">
                <a:latin typeface="Courier New" pitchFamily="-111" charset="0"/>
              </a:rPr>
              <a:t> data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Operating </a:t>
            </a:r>
            <a:r>
              <a:rPr lang="en-US" sz="3600" dirty="0" smtClean="0">
                <a:solidFill>
                  <a:schemeClr val="tx1"/>
                </a:solidFill>
              </a:rPr>
              <a:t>System</a:t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Design and Implementation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Kernel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Many definitions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“It’s the part that…”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Runs all of the time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Operates in supervisor mode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No hard rule for design and implementation of OS, but some approaches have proven successful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Internal structure of different</a:t>
            </a:r>
            <a:r>
              <a:rPr lang="en-US" sz="2400" dirty="0" smtClean="0"/>
              <a:t> operating </a:t>
            </a:r>
            <a:r>
              <a:rPr lang="en-US" sz="2400" dirty="0"/>
              <a:t>s</a:t>
            </a:r>
            <a:r>
              <a:rPr lang="en-US" sz="2400" dirty="0" smtClean="0"/>
              <a:t>ystems </a:t>
            </a:r>
            <a:r>
              <a:rPr lang="en-US" sz="2400" dirty="0"/>
              <a:t>can vary widely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Start by defining goals and specifications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Affected by choice of hardware, type of system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</a:rPr>
              <a:t>User goals</a:t>
            </a:r>
            <a:r>
              <a:rPr lang="en-US" sz="2000" dirty="0"/>
              <a:t> – Convenient to use, easy to learn, reliable, safe, fast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</a:rPr>
              <a:t>System goals</a:t>
            </a:r>
            <a:r>
              <a:rPr lang="en-US" sz="2000" dirty="0"/>
              <a:t> – Easy to design, implement, and maintain, as well as flexible, reliable, error-free, efficient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3600" dirty="0" smtClean="0"/>
              <a:t>Aside:  Policy </a:t>
            </a:r>
            <a:r>
              <a:rPr lang="en-US" sz="3600" dirty="0"/>
              <a:t>vs. Mechanism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05800" cy="5486400"/>
          </a:xfrm>
        </p:spPr>
        <p:txBody>
          <a:bodyPr/>
          <a:lstStyle/>
          <a:p>
            <a:r>
              <a:rPr lang="en-US" sz="2800" dirty="0"/>
              <a:t>Important distinction in system design</a:t>
            </a:r>
          </a:p>
          <a:p>
            <a:r>
              <a:rPr lang="en-US" sz="2800" dirty="0"/>
              <a:t>Policy – A plan specifying what to do</a:t>
            </a:r>
          </a:p>
          <a:p>
            <a:r>
              <a:rPr lang="en-US" sz="2800" dirty="0"/>
              <a:t>Mechanism - A way of doing something</a:t>
            </a:r>
          </a:p>
          <a:p>
            <a:r>
              <a:rPr lang="en-US" sz="2800" dirty="0"/>
              <a:t>Example</a:t>
            </a:r>
          </a:p>
          <a:p>
            <a:pPr lvl="1"/>
            <a:r>
              <a:rPr lang="en-US" sz="2400" dirty="0"/>
              <a:t>Policy – Only authorized users may enter the building</a:t>
            </a:r>
          </a:p>
          <a:p>
            <a:pPr lvl="1"/>
            <a:r>
              <a:rPr lang="en-US" sz="2400" dirty="0"/>
              <a:t>Mechanisms – Security guards, key card,</a:t>
            </a:r>
            <a:r>
              <a:rPr lang="en-US" sz="2400" dirty="0" smtClean="0"/>
              <a:t> dogs, etc</a:t>
            </a:r>
            <a:r>
              <a:rPr lang="en-US" sz="2400" dirty="0"/>
              <a:t>.</a:t>
            </a:r>
          </a:p>
          <a:p>
            <a:r>
              <a:rPr lang="en-US" sz="2800" dirty="0"/>
              <a:t>Keep them separate</a:t>
            </a:r>
          </a:p>
          <a:p>
            <a:pPr lvl="1"/>
            <a:r>
              <a:rPr lang="en-US" sz="2400" dirty="0"/>
              <a:t>Simpler to specify and reason about policy independent of implementation considerations</a:t>
            </a:r>
          </a:p>
          <a:p>
            <a:pPr lvl="1"/>
            <a:r>
              <a:rPr lang="en-US" sz="2400" dirty="0"/>
              <a:t>Easier to test various mechanisms for enforcing a particular policy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Simple Structure: MS-DOS </a:t>
            </a:r>
            <a:endParaRPr lang="en-US" sz="2800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4876800" cy="4724400"/>
          </a:xfrm>
        </p:spPr>
        <p:txBody>
          <a:bodyPr/>
          <a:lstStyle/>
          <a:p>
            <a:pPr>
              <a:lnSpc>
                <a:spcPct val="89000"/>
              </a:lnSpc>
              <a:buNone/>
            </a:pPr>
            <a:r>
              <a:rPr lang="en-US" dirty="0" smtClean="0"/>
              <a:t>OS = Library of standard services for talking to devices, basic I/O, etc.</a:t>
            </a:r>
          </a:p>
          <a:p>
            <a:pPr>
              <a:lnSpc>
                <a:spcPct val="89000"/>
              </a:lnSpc>
            </a:pPr>
            <a:r>
              <a:rPr lang="en-US" dirty="0" smtClean="0"/>
              <a:t>One program running</a:t>
            </a:r>
          </a:p>
          <a:p>
            <a:pPr>
              <a:lnSpc>
                <a:spcPct val="89000"/>
              </a:lnSpc>
            </a:pPr>
            <a:r>
              <a:rPr lang="en-US" dirty="0" smtClean="0"/>
              <a:t>No protection for OS</a:t>
            </a:r>
          </a:p>
          <a:p>
            <a:pPr>
              <a:lnSpc>
                <a:spcPct val="89000"/>
              </a:lnSpc>
            </a:pPr>
            <a:endParaRPr lang="en-US" dirty="0"/>
          </a:p>
        </p:txBody>
      </p:sp>
      <p:pic>
        <p:nvPicPr>
          <p:cNvPr id="138244" name="Picture 4"/>
          <p:cNvPicPr>
            <a:picLocks noChangeAspect="1" noChangeArrowheads="1"/>
          </p:cNvPicPr>
          <p:nvPr/>
        </p:nvPicPr>
        <p:blipFill>
          <a:blip r:embed="rId3"/>
          <a:srcRect l="11720" t="757" r="11531" b="757"/>
          <a:stretch>
            <a:fillRect/>
          </a:stretch>
        </p:blipFill>
        <p:spPr bwMode="auto">
          <a:xfrm>
            <a:off x="5554665" y="2240548"/>
            <a:ext cx="3055937" cy="2941052"/>
          </a:xfrm>
          <a:prstGeom prst="rect">
            <a:avLst/>
          </a:prstGeom>
          <a:noFill/>
          <a:ln w="38100" cmpd="dbl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667002" y="990601"/>
            <a:ext cx="3879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 do I structure my OS?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DIY Processor Sharing</a:t>
            </a:r>
            <a:endParaRPr lang="en-US" sz="3600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5562600" cy="5334000"/>
          </a:xfrm>
        </p:spPr>
        <p:txBody>
          <a:bodyPr/>
          <a:lstStyle/>
          <a:p>
            <a:r>
              <a:rPr lang="en-US" sz="3000" dirty="0" smtClean="0"/>
              <a:t>Problems</a:t>
            </a:r>
            <a:endParaRPr lang="en-US" sz="3000" dirty="0"/>
          </a:p>
          <a:p>
            <a:pPr lvl="1"/>
            <a:r>
              <a:rPr lang="en-US" sz="2400" dirty="0"/>
              <a:t>Entering program takes time; people are slow!</a:t>
            </a:r>
          </a:p>
          <a:p>
            <a:pPr lvl="1"/>
            <a:r>
              <a:rPr lang="en-US" sz="2400" dirty="0"/>
              <a:t>Somebody must be around to load the next program in the case of success or </a:t>
            </a:r>
            <a:r>
              <a:rPr lang="en-US" sz="2400" u="sng" dirty="0" smtClean="0"/>
              <a:t>failure</a:t>
            </a:r>
          </a:p>
          <a:p>
            <a:r>
              <a:rPr lang="en-US" sz="3000" dirty="0" smtClean="0"/>
              <a:t>How can we fix this?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04287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"/>
            <a:ext cx="8229600" cy="868363"/>
          </a:xfrm>
        </p:spPr>
        <p:txBody>
          <a:bodyPr/>
          <a:lstStyle/>
          <a:p>
            <a:r>
              <a:rPr lang="en-US" sz="3600"/>
              <a:t>Driver Aside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458200" cy="556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Ignore details of specific devices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Device driver - Make all devices "look the same" to the rest of the </a:t>
            </a:r>
            <a:r>
              <a:rPr lang="en-US" sz="2400" dirty="0" smtClean="0"/>
              <a:t>OS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Example device driver interface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Provide better, more efficient ways to use the device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Caching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Buffering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Scheduling and sharing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Mutual </a:t>
            </a:r>
            <a:r>
              <a:rPr lang="en-US" sz="2000" dirty="0" smtClean="0"/>
              <a:t>exclusion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Driver problem is one of the primary causes of OS crash</a:t>
            </a:r>
            <a:endParaRPr lang="en-US" sz="2400" dirty="0"/>
          </a:p>
        </p:txBody>
      </p:sp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914401" y="2514600"/>
            <a:ext cx="7295462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sz="1400">
                <a:latin typeface="Courier New" pitchFamily="-111" charset="0"/>
              </a:rPr>
              <a:t>// Source code from linux/fs.h</a:t>
            </a:r>
          </a:p>
          <a:p>
            <a:pPr>
              <a:tabLst>
                <a:tab pos="347663" algn="l"/>
              </a:tabLst>
            </a:pPr>
            <a:r>
              <a:rPr lang="en-US" sz="1400">
                <a:latin typeface="Courier New" pitchFamily="-111" charset="0"/>
              </a:rPr>
              <a:t>struct file_operations {</a:t>
            </a:r>
          </a:p>
          <a:p>
            <a:pPr>
              <a:tabLst>
                <a:tab pos="347663" algn="l"/>
              </a:tabLst>
            </a:pPr>
            <a:r>
              <a:rPr lang="en-US" sz="1400">
                <a:latin typeface="Courier New" pitchFamily="-111" charset="0"/>
              </a:rPr>
              <a:t>  loff_t (*llseek) (struct file*, loff_t, int);</a:t>
            </a:r>
          </a:p>
          <a:p>
            <a:pPr>
              <a:tabLst>
                <a:tab pos="347663" algn="l"/>
              </a:tabLst>
            </a:pPr>
            <a:r>
              <a:rPr lang="en-US" sz="1400">
                <a:latin typeface="Courier New" pitchFamily="-111" charset="0"/>
              </a:rPr>
              <a:t>  ssize_t (*read) (struct file*, char*, size_t, loff_t*);</a:t>
            </a:r>
          </a:p>
          <a:p>
            <a:pPr>
              <a:tabLst>
                <a:tab pos="347663" algn="l"/>
              </a:tabLst>
            </a:pPr>
            <a:r>
              <a:rPr lang="en-US" sz="1400">
                <a:latin typeface="Courier New" pitchFamily="-111" charset="0"/>
              </a:rPr>
              <a:t>  ssize_t (*write) (struct file*, const char *, size_t, loff_t*);</a:t>
            </a:r>
          </a:p>
          <a:p>
            <a:pPr>
              <a:tabLst>
                <a:tab pos="347663" algn="l"/>
              </a:tabLst>
            </a:pPr>
            <a:r>
              <a:rPr lang="en-US" sz="1400">
                <a:latin typeface="Courier New" pitchFamily="-111" charset="0"/>
              </a:rPr>
              <a:t>  unsigned int (*poll) (struct file *, struct poll_table_struct*);</a:t>
            </a:r>
          </a:p>
          <a:p>
            <a:pPr>
              <a:tabLst>
                <a:tab pos="347663" algn="l"/>
              </a:tabLst>
            </a:pPr>
            <a:r>
              <a:rPr lang="en-US" sz="1400">
                <a:latin typeface="Courier New" pitchFamily="-111" charset="0"/>
              </a:rPr>
              <a:t>  int (*mmap) (struct file*, struct vm_area_struct*);</a:t>
            </a:r>
          </a:p>
          <a:p>
            <a:pPr>
              <a:tabLst>
                <a:tab pos="347663" algn="l"/>
              </a:tabLst>
            </a:pPr>
            <a:r>
              <a:rPr lang="en-US" sz="1400">
                <a:latin typeface="Courier New" pitchFamily="-111" charset="0"/>
              </a:rPr>
              <a:t>  int (*open) (struct inode*, struct file*);</a:t>
            </a:r>
          </a:p>
          <a:p>
            <a:pPr>
              <a:tabLst>
                <a:tab pos="347663" algn="l"/>
              </a:tabLst>
            </a:pPr>
            <a:r>
              <a:rPr lang="en-US" sz="1400">
                <a:latin typeface="Courier New" pitchFamily="-111" charset="0"/>
              </a:rPr>
              <a:t>  int (*flush) (struct file*);</a:t>
            </a:r>
          </a:p>
          <a:p>
            <a:pPr>
              <a:tabLst>
                <a:tab pos="347663" algn="l"/>
              </a:tabLst>
            </a:pPr>
            <a:r>
              <a:rPr lang="en-US" sz="1400">
                <a:latin typeface="Courier New" pitchFamily="-111" charset="0"/>
              </a:rPr>
              <a:t>  int (*lock) (struct file*, int, struct file_lock*);</a:t>
            </a:r>
          </a:p>
          <a:p>
            <a:pPr>
              <a:tabLst>
                <a:tab pos="347663" algn="l"/>
              </a:tabLst>
            </a:pPr>
            <a:r>
              <a:rPr lang="en-US" sz="1400">
                <a:latin typeface="Courier New" pitchFamily="-111" charset="0"/>
              </a:rPr>
              <a:t>};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1"/>
            <a:ext cx="8229600" cy="868363"/>
          </a:xfrm>
        </p:spPr>
        <p:txBody>
          <a:bodyPr/>
          <a:lstStyle/>
          <a:p>
            <a:r>
              <a:rPr lang="en-US" sz="3600" dirty="0"/>
              <a:t>Monolithic Kernels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991600" cy="3048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Earliest and most common </a:t>
            </a:r>
            <a:r>
              <a:rPr lang="en-US" sz="2400"/>
              <a:t>OS </a:t>
            </a:r>
            <a:r>
              <a:rPr lang="en-US" sz="2400" smtClean="0"/>
              <a:t>architecture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Every component of the OS is contained in the kernel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Examples: OS/360, VMS and</a:t>
            </a:r>
            <a:r>
              <a:rPr lang="en-US" sz="2400" dirty="0" smtClean="0"/>
              <a:t> UNIX</a:t>
            </a:r>
          </a:p>
          <a:p>
            <a:pPr>
              <a:lnSpc>
                <a:spcPct val="89000"/>
              </a:lnSpc>
            </a:pPr>
            <a:r>
              <a:rPr lang="en-US" sz="2400" dirty="0" smtClean="0"/>
              <a:t>Advantage</a:t>
            </a:r>
          </a:p>
          <a:p>
            <a:pPr lvl="1">
              <a:lnSpc>
                <a:spcPct val="89000"/>
              </a:lnSpc>
            </a:pPr>
            <a:r>
              <a:rPr lang="en-US" sz="2400" dirty="0"/>
              <a:t>Efficient (direct communication between components)</a:t>
            </a:r>
          </a:p>
          <a:p>
            <a:pPr>
              <a:lnSpc>
                <a:spcPct val="89000"/>
              </a:lnSpc>
            </a:pPr>
            <a:r>
              <a:rPr lang="en-US" sz="2400" dirty="0" smtClean="0"/>
              <a:t>Disadvantages</a:t>
            </a:r>
          </a:p>
          <a:p>
            <a:pPr lvl="1">
              <a:lnSpc>
                <a:spcPct val="89000"/>
              </a:lnSpc>
            </a:pPr>
            <a:r>
              <a:rPr lang="en-US" sz="2400" dirty="0"/>
              <a:t>Susceptible to malicious code - all code execute with unrestricted access to the system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5022850" y="4708614"/>
            <a:ext cx="4111767" cy="1920787"/>
            <a:chOff x="5022850" y="4695913"/>
            <a:chExt cx="4111766" cy="1920787"/>
          </a:xfrm>
        </p:grpSpPr>
        <p:sp>
          <p:nvSpPr>
            <p:cNvPr id="142341" name="Rectangle 5"/>
            <p:cNvSpPr>
              <a:spLocks noChangeArrowheads="1"/>
            </p:cNvSpPr>
            <p:nvPr/>
          </p:nvSpPr>
          <p:spPr bwMode="auto">
            <a:xfrm>
              <a:off x="5022850" y="5172075"/>
              <a:ext cx="3195638" cy="1139825"/>
            </a:xfrm>
            <a:prstGeom prst="rect">
              <a:avLst/>
            </a:prstGeom>
            <a:gradFill rotWithShape="0">
              <a:gsLst>
                <a:gs pos="0">
                  <a:schemeClr val="hlink">
                    <a:alpha val="81000"/>
                  </a:schemeClr>
                </a:gs>
                <a:gs pos="50000">
                  <a:srgbClr val="F0FF9B">
                    <a:alpha val="66000"/>
                  </a:srgbClr>
                </a:gs>
                <a:gs pos="100000">
                  <a:schemeClr val="hlink">
                    <a:alpha val="81000"/>
                  </a:schemeClr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342" name="Rectangle 6"/>
            <p:cNvSpPr>
              <a:spLocks noChangeArrowheads="1"/>
            </p:cNvSpPr>
            <p:nvPr/>
          </p:nvSpPr>
          <p:spPr bwMode="auto">
            <a:xfrm>
              <a:off x="5022850" y="6388100"/>
              <a:ext cx="3195638" cy="228600"/>
            </a:xfrm>
            <a:prstGeom prst="rect">
              <a:avLst/>
            </a:prstGeom>
            <a:gradFill rotWithShape="0">
              <a:gsLst>
                <a:gs pos="0">
                  <a:srgbClr val="000080"/>
                </a:gs>
                <a:gs pos="50000">
                  <a:srgbClr val="C1CEFF"/>
                </a:gs>
                <a:gs pos="100000">
                  <a:srgbClr val="000080"/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lIns="91294" tIns="45647" rIns="91294" bIns="45647" anchor="ctr">
              <a:prstTxWarp prst="textNoShape">
                <a:avLst/>
              </a:prstTxWarp>
            </a:bodyPr>
            <a:lstStyle/>
            <a:p>
              <a:pPr algn="ctr" defTabSz="912813" eaLnBrk="0" hangingPunct="0"/>
              <a:r>
                <a:rPr lang="en-US" sz="1000" b="1">
                  <a:solidFill>
                    <a:schemeClr val="tx2"/>
                  </a:solidFill>
                  <a:latin typeface="Times New Roman" pitchFamily="-111" charset="0"/>
                </a:rPr>
                <a:t>Hardware</a:t>
              </a:r>
              <a:endParaRPr lang="en-US" sz="1200" b="1">
                <a:latin typeface="Courier New" pitchFamily="-111" charset="0"/>
              </a:endParaRPr>
            </a:p>
          </p:txBody>
        </p:sp>
        <p:sp>
          <p:nvSpPr>
            <p:cNvPr id="142343" name="Rectangle 7"/>
            <p:cNvSpPr>
              <a:spLocks noChangeArrowheads="1"/>
            </p:cNvSpPr>
            <p:nvPr/>
          </p:nvSpPr>
          <p:spPr bwMode="auto">
            <a:xfrm>
              <a:off x="6245782" y="5244603"/>
              <a:ext cx="873600" cy="230685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C5CF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lIns="91294" tIns="45647" rIns="91294" bIns="45647" anchor="b">
              <a:prstTxWarp prst="textNoShape">
                <a:avLst/>
              </a:prstTxWarp>
              <a:spAutoFit/>
            </a:bodyPr>
            <a:lstStyle/>
            <a:p>
              <a:pPr algn="ctr" defTabSz="912813" eaLnBrk="0" hangingPunct="0"/>
              <a:r>
                <a:rPr lang="en-US" sz="900" b="1">
                  <a:latin typeface="Times New Roman" pitchFamily="-111" charset="0"/>
                </a:rPr>
                <a:t>I/O</a:t>
              </a:r>
              <a:r>
                <a:rPr lang="en-US" sz="900" b="1">
                  <a:solidFill>
                    <a:schemeClr val="folHlink"/>
                  </a:solidFill>
                  <a:latin typeface="Times New Roman" pitchFamily="-111" charset="0"/>
                </a:rPr>
                <a:t> </a:t>
              </a:r>
              <a:r>
                <a:rPr lang="en-US" sz="900" b="1">
                  <a:latin typeface="Times New Roman" pitchFamily="-111" charset="0"/>
                </a:rPr>
                <a:t>Managers</a:t>
              </a:r>
            </a:p>
          </p:txBody>
        </p:sp>
        <p:sp>
          <p:nvSpPr>
            <p:cNvPr id="142344" name="Rectangle 8"/>
            <p:cNvSpPr>
              <a:spLocks noChangeArrowheads="1"/>
            </p:cNvSpPr>
            <p:nvPr/>
          </p:nvSpPr>
          <p:spPr bwMode="auto">
            <a:xfrm>
              <a:off x="5304906" y="5244603"/>
              <a:ext cx="761452" cy="230685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C5CF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lIns="91294" tIns="45647" rIns="91294" bIns="45647" anchor="b">
              <a:prstTxWarp prst="textNoShape">
                <a:avLst/>
              </a:prstTxWarp>
              <a:spAutoFit/>
            </a:bodyPr>
            <a:lstStyle/>
            <a:p>
              <a:pPr algn="ctr" defTabSz="912813" eaLnBrk="0" hangingPunct="0"/>
              <a:r>
                <a:rPr lang="en-US" sz="900" b="1">
                  <a:latin typeface="Times New Roman" pitchFamily="-111" charset="0"/>
                </a:rPr>
                <a:t>File System</a:t>
              </a:r>
            </a:p>
          </p:txBody>
        </p:sp>
        <p:sp>
          <p:nvSpPr>
            <p:cNvPr id="142345" name="Rectangle 9"/>
            <p:cNvSpPr>
              <a:spLocks noChangeArrowheads="1"/>
            </p:cNvSpPr>
            <p:nvPr/>
          </p:nvSpPr>
          <p:spPr bwMode="auto">
            <a:xfrm>
              <a:off x="5248275" y="5822681"/>
              <a:ext cx="531813" cy="338407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C5CF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lIns="91294" tIns="45647" rIns="91294" bIns="45647" anchor="b">
              <a:prstTxWarp prst="textNoShape">
                <a:avLst/>
              </a:prstTxWarp>
              <a:spAutoFit/>
            </a:bodyPr>
            <a:lstStyle/>
            <a:p>
              <a:pPr algn="ctr" defTabSz="912813" eaLnBrk="0" hangingPunct="0"/>
              <a:r>
                <a:rPr lang="en-US" sz="800" b="1">
                  <a:latin typeface="Times New Roman" pitchFamily="-111" charset="0"/>
                </a:rPr>
                <a:t>Device</a:t>
              </a:r>
            </a:p>
            <a:p>
              <a:pPr algn="ctr" defTabSz="912813" eaLnBrk="0" hangingPunct="0"/>
              <a:r>
                <a:rPr lang="en-US" sz="800" b="1">
                  <a:latin typeface="Times New Roman" pitchFamily="-111" charset="0"/>
                </a:rPr>
                <a:t>Drivers</a:t>
              </a:r>
            </a:p>
          </p:txBody>
        </p:sp>
        <p:sp>
          <p:nvSpPr>
            <p:cNvPr id="142346" name="Rectangle 10"/>
            <p:cNvSpPr>
              <a:spLocks noChangeArrowheads="1"/>
            </p:cNvSpPr>
            <p:nvPr/>
          </p:nvSpPr>
          <p:spPr bwMode="auto">
            <a:xfrm>
              <a:off x="5857875" y="5822681"/>
              <a:ext cx="609600" cy="338407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C5CF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lIns="91294" tIns="45647" rIns="91294" bIns="45647" anchor="b">
              <a:prstTxWarp prst="textNoShape">
                <a:avLst/>
              </a:prstTxWarp>
              <a:spAutoFit/>
            </a:bodyPr>
            <a:lstStyle/>
            <a:p>
              <a:pPr algn="ctr" defTabSz="912813" eaLnBrk="0" hangingPunct="0"/>
              <a:r>
                <a:rPr lang="en-US" sz="800" b="1">
                  <a:latin typeface="Times New Roman" pitchFamily="-111" charset="0"/>
                </a:rPr>
                <a:t>Network</a:t>
              </a:r>
            </a:p>
            <a:p>
              <a:pPr algn="ctr" defTabSz="912813" eaLnBrk="0" hangingPunct="0"/>
              <a:r>
                <a:rPr lang="en-US" sz="800" b="1">
                  <a:latin typeface="Times New Roman" pitchFamily="-111" charset="0"/>
                </a:rPr>
                <a:t>Drivers</a:t>
              </a:r>
            </a:p>
          </p:txBody>
        </p:sp>
        <p:sp>
          <p:nvSpPr>
            <p:cNvPr id="142347" name="Rectangle 11"/>
            <p:cNvSpPr>
              <a:spLocks noChangeArrowheads="1"/>
            </p:cNvSpPr>
            <p:nvPr/>
          </p:nvSpPr>
          <p:spPr bwMode="auto">
            <a:xfrm>
              <a:off x="6545263" y="5822681"/>
              <a:ext cx="608012" cy="338407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C5CF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lIns="91294" tIns="45647" rIns="91294" bIns="45647" anchor="b">
              <a:prstTxWarp prst="textNoShape">
                <a:avLst/>
              </a:prstTxWarp>
              <a:spAutoFit/>
            </a:bodyPr>
            <a:lstStyle/>
            <a:p>
              <a:pPr algn="ctr" defTabSz="912813" eaLnBrk="0" hangingPunct="0"/>
              <a:r>
                <a:rPr lang="en-US" sz="800" b="1">
                  <a:latin typeface="Times New Roman" pitchFamily="-111" charset="0"/>
                </a:rPr>
                <a:t>Graphics</a:t>
              </a:r>
            </a:p>
            <a:p>
              <a:pPr algn="ctr" defTabSz="912813" eaLnBrk="0" hangingPunct="0"/>
              <a:r>
                <a:rPr lang="en-US" sz="800" b="1">
                  <a:latin typeface="Times New Roman" pitchFamily="-111" charset="0"/>
                </a:rPr>
                <a:t>Drivers</a:t>
              </a:r>
            </a:p>
          </p:txBody>
        </p:sp>
        <p:sp>
          <p:nvSpPr>
            <p:cNvPr id="142348" name="Rectangle 12"/>
            <p:cNvSpPr>
              <a:spLocks noChangeArrowheads="1"/>
            </p:cNvSpPr>
            <p:nvPr/>
          </p:nvSpPr>
          <p:spPr bwMode="auto">
            <a:xfrm>
              <a:off x="7229475" y="5243085"/>
              <a:ext cx="836613" cy="584628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C5CF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lIns="91294" tIns="45647" rIns="91294" bIns="45647" anchor="b">
              <a:prstTxWarp prst="textNoShape">
                <a:avLst/>
              </a:prstTxWarp>
              <a:spAutoFit/>
            </a:bodyPr>
            <a:lstStyle/>
            <a:p>
              <a:pPr algn="ctr" defTabSz="912813" eaLnBrk="0" hangingPunct="0"/>
              <a:endParaRPr lang="en-US" sz="800" b="1">
                <a:solidFill>
                  <a:schemeClr val="accent1"/>
                </a:solidFill>
                <a:latin typeface="Times New Roman" pitchFamily="-111" charset="0"/>
              </a:endParaRPr>
            </a:p>
            <a:p>
              <a:pPr algn="ctr" defTabSz="912813" eaLnBrk="0" hangingPunct="0"/>
              <a:r>
                <a:rPr lang="en-US" sz="800" b="1">
                  <a:latin typeface="Times New Roman" pitchFamily="-111" charset="0"/>
                </a:rPr>
                <a:t>Graphics</a:t>
              </a:r>
            </a:p>
            <a:p>
              <a:pPr algn="ctr" defTabSz="912813" eaLnBrk="0" hangingPunct="0"/>
              <a:r>
                <a:rPr lang="en-US" sz="800" b="1">
                  <a:latin typeface="Times New Roman" pitchFamily="-111" charset="0"/>
                </a:rPr>
                <a:t>Subsystem</a:t>
              </a:r>
            </a:p>
            <a:p>
              <a:pPr algn="ctr" defTabSz="912813" eaLnBrk="0" hangingPunct="0"/>
              <a:endParaRPr lang="en-US" sz="800" b="1">
                <a:solidFill>
                  <a:schemeClr val="folHlink"/>
                </a:solidFill>
                <a:latin typeface="Times New Roman" pitchFamily="-111" charset="0"/>
              </a:endParaRPr>
            </a:p>
          </p:txBody>
        </p:sp>
        <p:sp>
          <p:nvSpPr>
            <p:cNvPr id="142349" name="Rectangle 13"/>
            <p:cNvSpPr>
              <a:spLocks noChangeArrowheads="1"/>
            </p:cNvSpPr>
            <p:nvPr/>
          </p:nvSpPr>
          <p:spPr bwMode="auto">
            <a:xfrm>
              <a:off x="7221017" y="5930403"/>
              <a:ext cx="761452" cy="230685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C5CF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lIns="91294" tIns="45647" rIns="91294" bIns="45647" anchor="b">
              <a:prstTxWarp prst="textNoShape">
                <a:avLst/>
              </a:prstTxWarp>
              <a:spAutoFit/>
            </a:bodyPr>
            <a:lstStyle/>
            <a:p>
              <a:pPr algn="ctr" defTabSz="912813" eaLnBrk="0" hangingPunct="0"/>
              <a:r>
                <a:rPr lang="en-US" sz="900" b="1">
                  <a:latin typeface="Times New Roman" pitchFamily="-111" charset="0"/>
                </a:rPr>
                <a:t>File System</a:t>
              </a:r>
            </a:p>
          </p:txBody>
        </p:sp>
        <p:sp>
          <p:nvSpPr>
            <p:cNvPr id="142350" name="Line 14"/>
            <p:cNvSpPr>
              <a:spLocks noChangeShapeType="1"/>
            </p:cNvSpPr>
            <p:nvPr/>
          </p:nvSpPr>
          <p:spPr bwMode="auto">
            <a:xfrm>
              <a:off x="5514975" y="6161088"/>
              <a:ext cx="0" cy="227012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stealth" w="sm" len="sm"/>
              <a:tailEnd type="stealth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351" name="Line 15"/>
            <p:cNvSpPr>
              <a:spLocks noChangeShapeType="1"/>
            </p:cNvSpPr>
            <p:nvPr/>
          </p:nvSpPr>
          <p:spPr bwMode="auto">
            <a:xfrm>
              <a:off x="6162675" y="6161088"/>
              <a:ext cx="0" cy="227012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stealth" w="sm" len="sm"/>
              <a:tailEnd type="stealth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352" name="Line 16"/>
            <p:cNvSpPr>
              <a:spLocks noChangeShapeType="1"/>
            </p:cNvSpPr>
            <p:nvPr/>
          </p:nvSpPr>
          <p:spPr bwMode="auto">
            <a:xfrm>
              <a:off x="6848475" y="6161088"/>
              <a:ext cx="0" cy="227012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stealth" w="sm" len="sm"/>
              <a:tailEnd type="stealth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42353" name="Group 17"/>
            <p:cNvGrpSpPr>
              <a:grpSpLocks/>
            </p:cNvGrpSpPr>
            <p:nvPr/>
          </p:nvGrpSpPr>
          <p:grpSpPr bwMode="auto">
            <a:xfrm>
              <a:off x="5175250" y="4865692"/>
              <a:ext cx="760413" cy="292101"/>
              <a:chOff x="1536" y="1832"/>
              <a:chExt cx="480" cy="184"/>
            </a:xfrm>
          </p:grpSpPr>
          <p:sp>
            <p:nvSpPr>
              <p:cNvPr id="142354" name="Rectangle 18"/>
              <p:cNvSpPr>
                <a:spLocks noChangeArrowheads="1"/>
              </p:cNvSpPr>
              <p:nvPr/>
            </p:nvSpPr>
            <p:spPr bwMode="auto">
              <a:xfrm>
                <a:off x="1536" y="1832"/>
                <a:ext cx="480" cy="136"/>
              </a:xfrm>
              <a:prstGeom prst="rect">
                <a:avLst/>
              </a:prstGeom>
              <a:gradFill rotWithShape="0">
                <a:gsLst>
                  <a:gs pos="0">
                    <a:srgbClr val="148E42">
                      <a:alpha val="80000"/>
                    </a:srgbClr>
                  </a:gs>
                  <a:gs pos="50000">
                    <a:srgbClr val="66FF66">
                      <a:alpha val="44000"/>
                    </a:srgbClr>
                  </a:gs>
                  <a:gs pos="100000">
                    <a:srgbClr val="148E42">
                      <a:alpha val="80000"/>
                    </a:srgbClr>
                  </a:gs>
                </a:gsLst>
                <a:lin ang="5400000" scaled="1"/>
              </a:gra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1294" tIns="45647" rIns="91294" bIns="45647" anchor="b">
                <a:prstTxWarp prst="textNoShape">
                  <a:avLst/>
                </a:prstTxWarp>
                <a:spAutoFit/>
              </a:bodyPr>
              <a:lstStyle/>
              <a:p>
                <a:pPr algn="ctr" defTabSz="912813" eaLnBrk="0" hangingPunct="0"/>
                <a:r>
                  <a:rPr lang="en-US" sz="800" b="1" dirty="0">
                    <a:solidFill>
                      <a:srgbClr val="008000"/>
                    </a:solidFill>
                    <a:latin typeface="Times New Roman" pitchFamily="-111" charset="0"/>
                  </a:rPr>
                  <a:t>Application</a:t>
                </a:r>
                <a:endParaRPr lang="en-US" sz="800" b="1" dirty="0">
                  <a:solidFill>
                    <a:schemeClr val="folHlink"/>
                  </a:solidFill>
                  <a:latin typeface="Times New Roman" pitchFamily="-111" charset="0"/>
                </a:endParaRPr>
              </a:p>
            </p:txBody>
          </p:sp>
          <p:sp>
            <p:nvSpPr>
              <p:cNvPr id="142355" name="Line 19"/>
              <p:cNvSpPr>
                <a:spLocks noChangeShapeType="1"/>
              </p:cNvSpPr>
              <p:nvPr/>
            </p:nvSpPr>
            <p:spPr bwMode="auto">
              <a:xfrm>
                <a:off x="1776" y="1968"/>
                <a:ext cx="0" cy="48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42356" name="Group 20"/>
            <p:cNvGrpSpPr>
              <a:grpSpLocks/>
            </p:cNvGrpSpPr>
            <p:nvPr/>
          </p:nvGrpSpPr>
          <p:grpSpPr bwMode="auto">
            <a:xfrm>
              <a:off x="6278563" y="4865692"/>
              <a:ext cx="760412" cy="292101"/>
              <a:chOff x="1536" y="1832"/>
              <a:chExt cx="480" cy="184"/>
            </a:xfrm>
          </p:grpSpPr>
          <p:sp>
            <p:nvSpPr>
              <p:cNvPr id="142357" name="Rectangle 21"/>
              <p:cNvSpPr>
                <a:spLocks noChangeArrowheads="1"/>
              </p:cNvSpPr>
              <p:nvPr/>
            </p:nvSpPr>
            <p:spPr bwMode="auto">
              <a:xfrm>
                <a:off x="1536" y="1832"/>
                <a:ext cx="480" cy="136"/>
              </a:xfrm>
              <a:prstGeom prst="rect">
                <a:avLst/>
              </a:prstGeom>
              <a:gradFill rotWithShape="0">
                <a:gsLst>
                  <a:gs pos="0">
                    <a:srgbClr val="148E42">
                      <a:alpha val="80000"/>
                    </a:srgbClr>
                  </a:gs>
                  <a:gs pos="50000">
                    <a:srgbClr val="66FF66">
                      <a:alpha val="44000"/>
                    </a:srgbClr>
                  </a:gs>
                  <a:gs pos="100000">
                    <a:srgbClr val="148E42">
                      <a:alpha val="80000"/>
                    </a:srgbClr>
                  </a:gs>
                </a:gsLst>
                <a:lin ang="5400000" scaled="1"/>
              </a:gra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1294" tIns="45647" rIns="91294" bIns="45647" anchor="b">
                <a:prstTxWarp prst="textNoShape">
                  <a:avLst/>
                </a:prstTxWarp>
                <a:spAutoFit/>
              </a:bodyPr>
              <a:lstStyle/>
              <a:p>
                <a:pPr algn="ctr" defTabSz="912813" eaLnBrk="0" hangingPunct="0"/>
                <a:r>
                  <a:rPr lang="en-US" sz="800" b="1">
                    <a:solidFill>
                      <a:srgbClr val="008000"/>
                    </a:solidFill>
                    <a:latin typeface="Times New Roman" pitchFamily="-111" charset="0"/>
                  </a:rPr>
                  <a:t>Application</a:t>
                </a:r>
                <a:endParaRPr lang="en-US" sz="800" b="1">
                  <a:solidFill>
                    <a:schemeClr val="folHlink"/>
                  </a:solidFill>
                  <a:latin typeface="Times New Roman" pitchFamily="-111" charset="0"/>
                </a:endParaRPr>
              </a:p>
            </p:txBody>
          </p:sp>
          <p:sp>
            <p:nvSpPr>
              <p:cNvPr id="142358" name="Line 22"/>
              <p:cNvSpPr>
                <a:spLocks noChangeShapeType="1"/>
              </p:cNvSpPr>
              <p:nvPr/>
            </p:nvSpPr>
            <p:spPr bwMode="auto">
              <a:xfrm>
                <a:off x="1776" y="1968"/>
                <a:ext cx="0" cy="48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42359" name="Group 23"/>
            <p:cNvGrpSpPr>
              <a:grpSpLocks/>
            </p:cNvGrpSpPr>
            <p:nvPr/>
          </p:nvGrpSpPr>
          <p:grpSpPr bwMode="auto">
            <a:xfrm>
              <a:off x="7381875" y="4865692"/>
              <a:ext cx="760413" cy="292101"/>
              <a:chOff x="1536" y="1832"/>
              <a:chExt cx="480" cy="184"/>
            </a:xfrm>
          </p:grpSpPr>
          <p:sp>
            <p:nvSpPr>
              <p:cNvPr id="142360" name="Rectangle 24"/>
              <p:cNvSpPr>
                <a:spLocks noChangeArrowheads="1"/>
              </p:cNvSpPr>
              <p:nvPr/>
            </p:nvSpPr>
            <p:spPr bwMode="auto">
              <a:xfrm>
                <a:off x="1536" y="1832"/>
                <a:ext cx="480" cy="136"/>
              </a:xfrm>
              <a:prstGeom prst="rect">
                <a:avLst/>
              </a:prstGeom>
              <a:gradFill rotWithShape="0">
                <a:gsLst>
                  <a:gs pos="0">
                    <a:srgbClr val="148E42">
                      <a:alpha val="80000"/>
                    </a:srgbClr>
                  </a:gs>
                  <a:gs pos="50000">
                    <a:srgbClr val="66FF66">
                      <a:alpha val="44000"/>
                    </a:srgbClr>
                  </a:gs>
                  <a:gs pos="100000">
                    <a:srgbClr val="148E42">
                      <a:alpha val="80000"/>
                    </a:srgbClr>
                  </a:gs>
                </a:gsLst>
                <a:lin ang="5400000" scaled="1"/>
              </a:gra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1294" tIns="45647" rIns="91294" bIns="45647" anchor="b">
                <a:prstTxWarp prst="textNoShape">
                  <a:avLst/>
                </a:prstTxWarp>
                <a:spAutoFit/>
              </a:bodyPr>
              <a:lstStyle/>
              <a:p>
                <a:pPr algn="ctr" defTabSz="912813" eaLnBrk="0" hangingPunct="0"/>
                <a:r>
                  <a:rPr lang="en-US" sz="800" b="1">
                    <a:solidFill>
                      <a:srgbClr val="008000"/>
                    </a:solidFill>
                    <a:latin typeface="Times New Roman" pitchFamily="-111" charset="0"/>
                  </a:rPr>
                  <a:t>Application</a:t>
                </a:r>
                <a:endParaRPr lang="en-US" sz="800" b="1">
                  <a:solidFill>
                    <a:schemeClr val="folHlink"/>
                  </a:solidFill>
                  <a:latin typeface="Times New Roman" pitchFamily="-111" charset="0"/>
                </a:endParaRPr>
              </a:p>
            </p:txBody>
          </p:sp>
          <p:sp>
            <p:nvSpPr>
              <p:cNvPr id="142361" name="Line 25"/>
              <p:cNvSpPr>
                <a:spLocks noChangeShapeType="1"/>
              </p:cNvSpPr>
              <p:nvPr/>
            </p:nvSpPr>
            <p:spPr bwMode="auto">
              <a:xfrm>
                <a:off x="1776" y="1968"/>
                <a:ext cx="0" cy="48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2362" name="AutoShape 26"/>
            <p:cNvSpPr>
              <a:spLocks/>
            </p:cNvSpPr>
            <p:nvPr/>
          </p:nvSpPr>
          <p:spPr bwMode="auto">
            <a:xfrm>
              <a:off x="8294688" y="4714875"/>
              <a:ext cx="152400" cy="381000"/>
            </a:xfrm>
            <a:prstGeom prst="rightBrace">
              <a:avLst>
                <a:gd name="adj1" fmla="val 208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363" name="Text Box 27"/>
            <p:cNvSpPr txBox="1">
              <a:spLocks noChangeArrowheads="1"/>
            </p:cNvSpPr>
            <p:nvPr/>
          </p:nvSpPr>
          <p:spPr bwMode="auto">
            <a:xfrm>
              <a:off x="8423132" y="4695913"/>
              <a:ext cx="711484" cy="399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1294" tIns="45647" rIns="91294" bIns="45647" anchor="b">
              <a:prstTxWarp prst="textNoShape">
                <a:avLst/>
              </a:prstTxWarp>
              <a:spAutoFit/>
            </a:bodyPr>
            <a:lstStyle/>
            <a:p>
              <a:pPr algn="ctr" defTabSz="912813" eaLnBrk="0" hangingPunct="0"/>
              <a:r>
                <a:rPr lang="en-US" sz="1000">
                  <a:latin typeface="Times New Roman" pitchFamily="-111" charset="0"/>
                </a:rPr>
                <a:t>Memory</a:t>
              </a:r>
            </a:p>
            <a:p>
              <a:pPr algn="ctr" defTabSz="912813" eaLnBrk="0" hangingPunct="0"/>
              <a:r>
                <a:rPr lang="en-US" sz="1000">
                  <a:latin typeface="Times New Roman" pitchFamily="-111" charset="0"/>
                </a:rPr>
                <a:t>Protection</a:t>
              </a:r>
            </a:p>
          </p:txBody>
        </p:sp>
        <p:sp>
          <p:nvSpPr>
            <p:cNvPr id="142364" name="AutoShape 28"/>
            <p:cNvSpPr>
              <a:spLocks/>
            </p:cNvSpPr>
            <p:nvPr/>
          </p:nvSpPr>
          <p:spPr bwMode="auto">
            <a:xfrm>
              <a:off x="8294688" y="5172075"/>
              <a:ext cx="152400" cy="1141413"/>
            </a:xfrm>
            <a:prstGeom prst="rightBrace">
              <a:avLst>
                <a:gd name="adj1" fmla="val 6241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2365" name="Text Box 29"/>
          <p:cNvSpPr txBox="1">
            <a:spLocks noChangeArrowheads="1"/>
          </p:cNvSpPr>
          <p:nvPr/>
        </p:nvSpPr>
        <p:spPr bwMode="auto">
          <a:xfrm>
            <a:off x="8458076" y="5540464"/>
            <a:ext cx="754314" cy="399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 eaLnBrk="0" hangingPunct="0"/>
            <a:r>
              <a:rPr lang="en-US" sz="1000" dirty="0">
                <a:latin typeface="Times New Roman" pitchFamily="-111" charset="0"/>
              </a:rPr>
              <a:t>Monolithic</a:t>
            </a:r>
          </a:p>
          <a:p>
            <a:pPr algn="ctr" defTabSz="912813" eaLnBrk="0" hangingPunct="0"/>
            <a:r>
              <a:rPr lang="en-US" sz="1000" dirty="0">
                <a:latin typeface="Times New Roman" pitchFamily="-111" charset="0"/>
              </a:rPr>
              <a:t>Kernel</a:t>
            </a:r>
          </a:p>
        </p:txBody>
      </p:sp>
      <p:sp>
        <p:nvSpPr>
          <p:cNvPr id="142367" name="Rectangle 31"/>
          <p:cNvSpPr>
            <a:spLocks noChangeArrowheads="1"/>
          </p:cNvSpPr>
          <p:nvPr/>
        </p:nvSpPr>
        <p:spPr bwMode="auto">
          <a:xfrm>
            <a:off x="228600" y="4114800"/>
            <a:ext cx="4572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677863" lvl="3" indent="-228600">
              <a:spcBef>
                <a:spcPct val="20000"/>
              </a:spcBef>
              <a:buFontTx/>
              <a:buChar char="–"/>
            </a:pPr>
            <a:r>
              <a:rPr lang="en-US" sz="2400" dirty="0">
                <a:ea typeface="ＭＳ Ｐゴシック" pitchFamily="-111" charset="-128"/>
              </a:rPr>
              <a:t>Difficult to isolate source of bugs and other errors</a:t>
            </a:r>
          </a:p>
          <a:p>
            <a:pPr marL="677863" lvl="3" indent="-228600">
              <a:spcBef>
                <a:spcPct val="20000"/>
              </a:spcBef>
              <a:buFontTx/>
              <a:buChar char="–"/>
            </a:pPr>
            <a:r>
              <a:rPr lang="en-US" sz="2400" dirty="0">
                <a:ea typeface="ＭＳ Ｐゴシック" pitchFamily="-111" charset="-128"/>
              </a:rPr>
              <a:t>Hard to modify and maintain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3600"/>
              <a:t>Layered Approach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" y="1600201"/>
            <a:ext cx="5792788" cy="4867275"/>
          </a:xfrm>
          <a:noFill/>
        </p:spPr>
        <p:txBody>
          <a:bodyPr/>
          <a:lstStyle/>
          <a:p>
            <a:r>
              <a:rPr lang="en-US" sz="2400" dirty="0"/>
              <a:t>Divides the OS into a number of </a:t>
            </a:r>
            <a:r>
              <a:rPr lang="en-US" sz="2400" i="1" dirty="0"/>
              <a:t>layers</a:t>
            </a:r>
            <a:r>
              <a:rPr lang="en-US" sz="2400" dirty="0"/>
              <a:t> (levels)</a:t>
            </a:r>
          </a:p>
          <a:p>
            <a:pPr lvl="1"/>
            <a:r>
              <a:rPr lang="en-US" sz="2000" dirty="0"/>
              <a:t>Each built on top of lower layers</a:t>
            </a:r>
          </a:p>
          <a:p>
            <a:pPr lvl="1"/>
            <a:r>
              <a:rPr lang="en-US" sz="2000" dirty="0"/>
              <a:t>Bottom layer is the hardware; top the UI</a:t>
            </a:r>
          </a:p>
          <a:p>
            <a:r>
              <a:rPr lang="en-US" sz="2400" dirty="0"/>
              <a:t>With modularity:</a:t>
            </a:r>
          </a:p>
          <a:p>
            <a:pPr lvl="1"/>
            <a:r>
              <a:rPr lang="en-US" sz="2000" dirty="0"/>
              <a:t>Layers are selected such that each uses functions (operations) and services of only </a:t>
            </a:r>
            <a:r>
              <a:rPr lang="en-US" sz="2000" i="1" dirty="0"/>
              <a:t>lower-level</a:t>
            </a:r>
            <a:r>
              <a:rPr lang="en-US" sz="2000" dirty="0"/>
              <a:t> layers</a:t>
            </a:r>
          </a:p>
          <a:p>
            <a:pPr lvl="1"/>
            <a:r>
              <a:rPr lang="en-US" sz="2000" dirty="0"/>
              <a:t>Example: </a:t>
            </a:r>
            <a:r>
              <a:rPr lang="en-US" sz="2000" dirty="0">
                <a:solidFill>
                  <a:srgbClr val="008000"/>
                </a:solidFill>
              </a:rPr>
              <a:t>Device driver</a:t>
            </a:r>
            <a:r>
              <a:rPr lang="en-US" sz="2000" dirty="0"/>
              <a:t> for backing store (disk space used by virtual memory) must be lower than memory managers because memory management ‘uses’ the ability of the device driver</a:t>
            </a:r>
          </a:p>
        </p:txBody>
      </p:sp>
      <p:grpSp>
        <p:nvGrpSpPr>
          <p:cNvPr id="146436" name="Group 4"/>
          <p:cNvGrpSpPr>
            <a:grpSpLocks/>
          </p:cNvGrpSpPr>
          <p:nvPr/>
        </p:nvGrpSpPr>
        <p:grpSpPr bwMode="auto">
          <a:xfrm>
            <a:off x="6164265" y="1444626"/>
            <a:ext cx="1978025" cy="1900238"/>
            <a:chOff x="3264" y="960"/>
            <a:chExt cx="2448" cy="2352"/>
          </a:xfrm>
        </p:grpSpPr>
        <p:pic>
          <p:nvPicPr>
            <p:cNvPr id="146437" name="Picture 5"/>
            <p:cNvPicPr>
              <a:picLocks noChangeAspect="1" noChangeArrowheads="1"/>
            </p:cNvPicPr>
            <p:nvPr/>
          </p:nvPicPr>
          <p:blipFill>
            <a:blip r:embed="rId3"/>
            <a:srcRect l="13089" t="708" r="13089" b="708"/>
            <a:stretch>
              <a:fillRect/>
            </a:stretch>
          </p:blipFill>
          <p:spPr bwMode="auto">
            <a:xfrm>
              <a:off x="3456" y="1104"/>
              <a:ext cx="2075" cy="2079"/>
            </a:xfrm>
            <a:prstGeom prst="rect">
              <a:avLst/>
            </a:prstGeom>
            <a:noFill/>
            <a:ln w="38100" cmpd="dbl">
              <a:noFill/>
              <a:miter lim="800000"/>
              <a:headEnd/>
              <a:tailEnd/>
            </a:ln>
            <a:effectLst/>
          </p:spPr>
        </p:pic>
        <p:sp>
          <p:nvSpPr>
            <p:cNvPr id="146438" name="Rectangle 6"/>
            <p:cNvSpPr>
              <a:spLocks noChangeArrowheads="1"/>
            </p:cNvSpPr>
            <p:nvPr/>
          </p:nvSpPr>
          <p:spPr bwMode="auto">
            <a:xfrm>
              <a:off x="3312" y="3168"/>
              <a:ext cx="230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439" name="Rectangle 7"/>
            <p:cNvSpPr>
              <a:spLocks noChangeArrowheads="1"/>
            </p:cNvSpPr>
            <p:nvPr/>
          </p:nvSpPr>
          <p:spPr bwMode="auto">
            <a:xfrm>
              <a:off x="3264" y="960"/>
              <a:ext cx="230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440" name="Rectangle 8"/>
            <p:cNvSpPr>
              <a:spLocks noChangeArrowheads="1"/>
            </p:cNvSpPr>
            <p:nvPr/>
          </p:nvSpPr>
          <p:spPr bwMode="auto">
            <a:xfrm>
              <a:off x="3264" y="1008"/>
              <a:ext cx="192" cy="216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441" name="Rectangle 9"/>
            <p:cNvSpPr>
              <a:spLocks noChangeArrowheads="1"/>
            </p:cNvSpPr>
            <p:nvPr/>
          </p:nvSpPr>
          <p:spPr bwMode="auto">
            <a:xfrm>
              <a:off x="5520" y="1008"/>
              <a:ext cx="192" cy="216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6443" name="Rectangle 11"/>
          <p:cNvSpPr>
            <a:spLocks noChangeArrowheads="1"/>
          </p:cNvSpPr>
          <p:nvPr/>
        </p:nvSpPr>
        <p:spPr bwMode="auto">
          <a:xfrm>
            <a:off x="5935664" y="6161088"/>
            <a:ext cx="2662237" cy="468312"/>
          </a:xfrm>
          <a:prstGeom prst="rect">
            <a:avLst/>
          </a:prstGeom>
          <a:solidFill>
            <a:srgbClr val="C1CEFF">
              <a:alpha val="62000"/>
            </a:srgbClr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444" name="Rectangle 12"/>
          <p:cNvSpPr>
            <a:spLocks noChangeArrowheads="1"/>
          </p:cNvSpPr>
          <p:nvPr/>
        </p:nvSpPr>
        <p:spPr bwMode="auto">
          <a:xfrm>
            <a:off x="5935664" y="3422651"/>
            <a:ext cx="2662237" cy="684213"/>
          </a:xfrm>
          <a:prstGeom prst="rect">
            <a:avLst/>
          </a:prstGeom>
          <a:solidFill>
            <a:srgbClr val="F0FF9B">
              <a:alpha val="62000"/>
            </a:srgbClr>
          </a:solidFill>
          <a:ln w="127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445" name="Rectangle 13"/>
          <p:cNvSpPr>
            <a:spLocks noChangeArrowheads="1"/>
          </p:cNvSpPr>
          <p:nvPr/>
        </p:nvSpPr>
        <p:spPr bwMode="auto">
          <a:xfrm>
            <a:off x="5935665" y="4114800"/>
            <a:ext cx="2674937" cy="1970088"/>
          </a:xfrm>
          <a:prstGeom prst="rect">
            <a:avLst/>
          </a:prstGeom>
          <a:solidFill>
            <a:srgbClr val="FFC5CF">
              <a:alpha val="62000"/>
            </a:srgbClr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446" name="Line 14"/>
          <p:cNvSpPr>
            <a:spLocks noChangeShapeType="1"/>
          </p:cNvSpPr>
          <p:nvPr/>
        </p:nvSpPr>
        <p:spPr bwMode="auto">
          <a:xfrm>
            <a:off x="6924675" y="4487863"/>
            <a:ext cx="0" cy="22701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stealth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447" name="Line 15"/>
          <p:cNvSpPr>
            <a:spLocks noChangeShapeType="1"/>
          </p:cNvSpPr>
          <p:nvPr/>
        </p:nvSpPr>
        <p:spPr bwMode="auto">
          <a:xfrm>
            <a:off x="6924675" y="5019675"/>
            <a:ext cx="0" cy="2286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stealth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448" name="Line 16"/>
          <p:cNvSpPr>
            <a:spLocks noChangeShapeType="1"/>
          </p:cNvSpPr>
          <p:nvPr/>
        </p:nvSpPr>
        <p:spPr bwMode="auto">
          <a:xfrm>
            <a:off x="6924675" y="6008689"/>
            <a:ext cx="0" cy="22701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stealth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449" name="Text Box 17"/>
          <p:cNvSpPr txBox="1">
            <a:spLocks noChangeArrowheads="1"/>
          </p:cNvSpPr>
          <p:nvPr/>
        </p:nvSpPr>
        <p:spPr bwMode="auto">
          <a:xfrm>
            <a:off x="6011863" y="3583949"/>
            <a:ext cx="1065212" cy="276851"/>
          </a:xfrm>
          <a:prstGeom prst="rect">
            <a:avLst/>
          </a:prstGeom>
          <a:solidFill>
            <a:srgbClr val="F0FF9B">
              <a:alpha val="64999"/>
            </a:srgbClr>
          </a:solidFill>
          <a:ln w="127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 eaLnBrk="0" hangingPunct="0">
              <a:spcBef>
                <a:spcPct val="50000"/>
              </a:spcBef>
            </a:pPr>
            <a:r>
              <a:rPr lang="en-US" sz="1200">
                <a:solidFill>
                  <a:schemeClr val="hlink"/>
                </a:solidFill>
                <a:latin typeface="Times New Roman" pitchFamily="-111" charset="0"/>
              </a:rPr>
              <a:t>Application</a:t>
            </a:r>
          </a:p>
        </p:txBody>
      </p:sp>
      <p:sp>
        <p:nvSpPr>
          <p:cNvPr id="146450" name="Text Box 18"/>
          <p:cNvSpPr txBox="1">
            <a:spLocks noChangeArrowheads="1"/>
          </p:cNvSpPr>
          <p:nvPr/>
        </p:nvSpPr>
        <p:spPr bwMode="auto">
          <a:xfrm>
            <a:off x="7305677" y="3579187"/>
            <a:ext cx="1063625" cy="276851"/>
          </a:xfrm>
          <a:prstGeom prst="rect">
            <a:avLst/>
          </a:prstGeom>
          <a:solidFill>
            <a:srgbClr val="F0FF9B">
              <a:alpha val="66000"/>
            </a:srgbClr>
          </a:solidFill>
          <a:ln w="127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 eaLnBrk="0" hangingPunct="0">
              <a:spcBef>
                <a:spcPct val="50000"/>
              </a:spcBef>
            </a:pPr>
            <a:r>
              <a:rPr lang="en-US" sz="1200">
                <a:solidFill>
                  <a:schemeClr val="hlink"/>
                </a:solidFill>
                <a:latin typeface="Times New Roman" pitchFamily="-111" charset="0"/>
              </a:rPr>
              <a:t>Application</a:t>
            </a:r>
          </a:p>
        </p:txBody>
      </p:sp>
      <p:sp>
        <p:nvSpPr>
          <p:cNvPr id="146451" name="Text Box 19"/>
          <p:cNvSpPr txBox="1">
            <a:spLocks noChangeArrowheads="1"/>
          </p:cNvSpPr>
          <p:nvPr/>
        </p:nvSpPr>
        <p:spPr bwMode="auto">
          <a:xfrm>
            <a:off x="6011864" y="4211012"/>
            <a:ext cx="1855787" cy="276851"/>
          </a:xfrm>
          <a:prstGeom prst="rect">
            <a:avLst/>
          </a:prstGeom>
          <a:solidFill>
            <a:srgbClr val="FFC5CF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 eaLnBrk="0" hangingPunct="0">
              <a:spcBef>
                <a:spcPct val="50000"/>
              </a:spcBef>
            </a:pPr>
            <a:r>
              <a:rPr lang="en-US" sz="1200">
                <a:latin typeface="Times New Roman" pitchFamily="-111" charset="0"/>
              </a:rPr>
              <a:t>System Services</a:t>
            </a:r>
          </a:p>
        </p:txBody>
      </p:sp>
      <p:sp>
        <p:nvSpPr>
          <p:cNvPr id="146452" name="Text Box 20"/>
          <p:cNvSpPr txBox="1">
            <a:spLocks noChangeArrowheads="1"/>
          </p:cNvSpPr>
          <p:nvPr/>
        </p:nvSpPr>
        <p:spPr bwMode="auto">
          <a:xfrm>
            <a:off x="6011864" y="4572962"/>
            <a:ext cx="1855787" cy="276851"/>
          </a:xfrm>
          <a:prstGeom prst="rect">
            <a:avLst/>
          </a:prstGeom>
          <a:solidFill>
            <a:srgbClr val="FFC5CF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 eaLnBrk="0" hangingPunct="0">
              <a:spcBef>
                <a:spcPct val="50000"/>
              </a:spcBef>
            </a:pPr>
            <a:r>
              <a:rPr lang="en-US" sz="1200">
                <a:latin typeface="Times New Roman" pitchFamily="-111" charset="0"/>
              </a:rPr>
              <a:t>File System</a:t>
            </a:r>
          </a:p>
        </p:txBody>
      </p:sp>
      <p:sp>
        <p:nvSpPr>
          <p:cNvPr id="146453" name="Text Box 21"/>
          <p:cNvSpPr txBox="1">
            <a:spLocks noChangeArrowheads="1"/>
          </p:cNvSpPr>
          <p:nvPr/>
        </p:nvSpPr>
        <p:spPr bwMode="auto">
          <a:xfrm>
            <a:off x="6011865" y="5350837"/>
            <a:ext cx="1825625" cy="276851"/>
          </a:xfrm>
          <a:prstGeom prst="rect">
            <a:avLst/>
          </a:prstGeom>
          <a:solidFill>
            <a:srgbClr val="FFC5CF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 eaLnBrk="0" hangingPunct="0">
              <a:spcBef>
                <a:spcPct val="50000"/>
              </a:spcBef>
            </a:pPr>
            <a:r>
              <a:rPr lang="en-US" sz="1200">
                <a:latin typeface="Times New Roman" pitchFamily="-111" charset="0"/>
              </a:rPr>
              <a:t>Backing Store</a:t>
            </a:r>
          </a:p>
        </p:txBody>
      </p:sp>
      <p:sp>
        <p:nvSpPr>
          <p:cNvPr id="146454" name="Text Box 22"/>
          <p:cNvSpPr txBox="1">
            <a:spLocks noChangeArrowheads="1"/>
          </p:cNvSpPr>
          <p:nvPr/>
        </p:nvSpPr>
        <p:spPr bwMode="auto">
          <a:xfrm>
            <a:off x="6011865" y="6263650"/>
            <a:ext cx="2130425" cy="276851"/>
          </a:xfrm>
          <a:prstGeom prst="rect">
            <a:avLst/>
          </a:prstGeom>
          <a:solidFill>
            <a:srgbClr val="C1CEFF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 eaLnBrk="0" hangingPunct="0">
              <a:spcBef>
                <a:spcPct val="50000"/>
              </a:spcBef>
            </a:pPr>
            <a:r>
              <a:rPr lang="en-US" sz="1200">
                <a:solidFill>
                  <a:schemeClr val="tx2"/>
                </a:solidFill>
                <a:latin typeface="Times New Roman" pitchFamily="-111" charset="0"/>
              </a:rPr>
              <a:t>hardware</a:t>
            </a:r>
          </a:p>
        </p:txBody>
      </p:sp>
      <p:sp>
        <p:nvSpPr>
          <p:cNvPr id="146455" name="Text Box 23"/>
          <p:cNvSpPr txBox="1">
            <a:spLocks noChangeArrowheads="1"/>
          </p:cNvSpPr>
          <p:nvPr/>
        </p:nvSpPr>
        <p:spPr bwMode="auto">
          <a:xfrm>
            <a:off x="6011865" y="5750887"/>
            <a:ext cx="1836737" cy="276851"/>
          </a:xfrm>
          <a:prstGeom prst="rect">
            <a:avLst/>
          </a:prstGeom>
          <a:solidFill>
            <a:srgbClr val="FFC5CF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 eaLnBrk="0" hangingPunct="0">
              <a:spcBef>
                <a:spcPct val="50000"/>
              </a:spcBef>
            </a:pPr>
            <a:r>
              <a:rPr lang="en-US" sz="1200">
                <a:latin typeface="Times New Roman" pitchFamily="-111" charset="0"/>
              </a:rPr>
              <a:t>Process Scheduling</a:t>
            </a:r>
          </a:p>
        </p:txBody>
      </p:sp>
      <p:sp>
        <p:nvSpPr>
          <p:cNvPr id="146456" name="Line 24"/>
          <p:cNvSpPr>
            <a:spLocks noChangeShapeType="1"/>
          </p:cNvSpPr>
          <p:nvPr/>
        </p:nvSpPr>
        <p:spPr bwMode="auto">
          <a:xfrm>
            <a:off x="6392863" y="3878263"/>
            <a:ext cx="0" cy="3048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 type="stealth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457" name="Line 25"/>
          <p:cNvSpPr>
            <a:spLocks noChangeShapeType="1"/>
          </p:cNvSpPr>
          <p:nvPr/>
        </p:nvSpPr>
        <p:spPr bwMode="auto">
          <a:xfrm>
            <a:off x="7685088" y="3878263"/>
            <a:ext cx="0" cy="3048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 type="stealth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458" name="Text Box 26"/>
          <p:cNvSpPr txBox="1">
            <a:spLocks noChangeArrowheads="1"/>
          </p:cNvSpPr>
          <p:nvPr/>
        </p:nvSpPr>
        <p:spPr bwMode="auto">
          <a:xfrm>
            <a:off x="8066089" y="4066550"/>
            <a:ext cx="633412" cy="2768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defTabSz="912813" eaLnBrk="0" hangingPunct="0">
              <a:spcBef>
                <a:spcPct val="50000"/>
              </a:spcBef>
            </a:pPr>
            <a:r>
              <a:rPr lang="en-US" sz="1200" dirty="0">
                <a:latin typeface="Times New Roman" pitchFamily="-111" charset="0"/>
              </a:rPr>
              <a:t>kernel</a:t>
            </a:r>
          </a:p>
        </p:txBody>
      </p:sp>
      <p:sp>
        <p:nvSpPr>
          <p:cNvPr id="146459" name="Text Box 27"/>
          <p:cNvSpPr txBox="1">
            <a:spLocks noChangeArrowheads="1"/>
          </p:cNvSpPr>
          <p:nvPr/>
        </p:nvSpPr>
        <p:spPr bwMode="auto">
          <a:xfrm>
            <a:off x="8142289" y="3876050"/>
            <a:ext cx="633412" cy="2768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defTabSz="912813" eaLnBrk="0" hangingPunct="0">
              <a:spcBef>
                <a:spcPct val="50000"/>
              </a:spcBef>
            </a:pPr>
            <a:r>
              <a:rPr lang="en-US" sz="1200">
                <a:latin typeface="Times New Roman" pitchFamily="-111" charset="0"/>
              </a:rPr>
              <a:t>user</a:t>
            </a:r>
          </a:p>
        </p:txBody>
      </p:sp>
      <p:sp>
        <p:nvSpPr>
          <p:cNvPr id="146460" name="Text Box 28"/>
          <p:cNvSpPr txBox="1">
            <a:spLocks noChangeArrowheads="1"/>
          </p:cNvSpPr>
          <p:nvPr/>
        </p:nvSpPr>
        <p:spPr bwMode="auto">
          <a:xfrm>
            <a:off x="6011865" y="4953962"/>
            <a:ext cx="1825625" cy="276851"/>
          </a:xfrm>
          <a:prstGeom prst="rect">
            <a:avLst/>
          </a:prstGeom>
          <a:solidFill>
            <a:srgbClr val="FFC5CF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 eaLnBrk="0" hangingPunct="0">
              <a:spcBef>
                <a:spcPct val="50000"/>
              </a:spcBef>
            </a:pPr>
            <a:r>
              <a:rPr lang="en-US" sz="1200">
                <a:latin typeface="Times New Roman" pitchFamily="-111" charset="0"/>
              </a:rPr>
              <a:t>Memory Management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05800" cy="868362"/>
          </a:xfrm>
        </p:spPr>
        <p:txBody>
          <a:bodyPr/>
          <a:lstStyle/>
          <a:p>
            <a:r>
              <a:rPr lang="en-US" sz="3600"/>
              <a:t>Layered Approach:  Problems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6" y="1600200"/>
            <a:ext cx="5876925" cy="5257800"/>
          </a:xfrm>
          <a:noFill/>
        </p:spPr>
        <p:txBody>
          <a:bodyPr/>
          <a:lstStyle/>
          <a:p>
            <a:pPr marL="223838" indent="-223838">
              <a:lnSpc>
                <a:spcPct val="89000"/>
              </a:lnSpc>
            </a:pPr>
            <a:r>
              <a:rPr lang="en-US" sz="2400" dirty="0" smtClean="0"/>
              <a:t>Which is the lower </a:t>
            </a:r>
            <a:r>
              <a:rPr lang="en-US" sz="2400" dirty="0"/>
              <a:t>level?</a:t>
            </a:r>
          </a:p>
          <a:p>
            <a:pPr marL="223838" indent="-223838">
              <a:lnSpc>
                <a:spcPct val="89000"/>
              </a:lnSpc>
            </a:pPr>
            <a:r>
              <a:rPr lang="en-US" sz="2400" dirty="0"/>
              <a:t>Backing store vs. scheduler</a:t>
            </a:r>
          </a:p>
          <a:p>
            <a:pPr marL="514350" lvl="1" indent="-166688">
              <a:lnSpc>
                <a:spcPct val="89000"/>
              </a:lnSpc>
            </a:pPr>
            <a:r>
              <a:rPr lang="en-US" sz="1800" dirty="0"/>
              <a:t>Backing store needs the scheduler – Backing store may need to wait for I/O, and the CPU can be rescheduled at that time.</a:t>
            </a:r>
          </a:p>
          <a:p>
            <a:pPr marL="514350" lvl="1" indent="-166688">
              <a:lnSpc>
                <a:spcPct val="89000"/>
              </a:lnSpc>
            </a:pPr>
            <a:r>
              <a:rPr lang="en-US" sz="1800" dirty="0"/>
              <a:t>Scheduler needs backing store – Scheduler may need backing store to hold state.</a:t>
            </a:r>
          </a:p>
          <a:p>
            <a:pPr marL="223838" indent="-223838">
              <a:lnSpc>
                <a:spcPct val="89000"/>
              </a:lnSpc>
            </a:pPr>
            <a:r>
              <a:rPr lang="en-US" sz="2400" dirty="0"/>
              <a:t>Efficiency?</a:t>
            </a:r>
          </a:p>
          <a:p>
            <a:pPr marL="514350" lvl="1" indent="-166688">
              <a:lnSpc>
                <a:spcPct val="89000"/>
              </a:lnSpc>
            </a:pPr>
            <a:r>
              <a:rPr lang="en-US" sz="1800" dirty="0"/>
              <a:t>I/O layer, memory layer, scheduler layer, hardware</a:t>
            </a:r>
          </a:p>
          <a:p>
            <a:pPr marL="514350" lvl="1" indent="-166688">
              <a:lnSpc>
                <a:spcPct val="89000"/>
              </a:lnSpc>
            </a:pPr>
            <a:r>
              <a:rPr lang="en-US" sz="1800" dirty="0"/>
              <a:t>I/O operations triggers may call three layers</a:t>
            </a:r>
          </a:p>
          <a:p>
            <a:pPr marL="514350" lvl="1" indent="-166688">
              <a:lnSpc>
                <a:spcPct val="89000"/>
              </a:lnSpc>
            </a:pPr>
            <a:r>
              <a:rPr lang="en-US" sz="1800" dirty="0"/>
              <a:t>Each layer passes parameters, modifies data etc.</a:t>
            </a:r>
          </a:p>
          <a:p>
            <a:pPr marL="514350" lvl="1" indent="-166688">
              <a:lnSpc>
                <a:spcPct val="89000"/>
              </a:lnSpc>
            </a:pPr>
            <a:r>
              <a:rPr lang="en-US" sz="1800" dirty="0"/>
              <a:t>Lots of layers, adds overhead</a:t>
            </a:r>
          </a:p>
          <a:p>
            <a:pPr marL="223838" indent="-223838">
              <a:lnSpc>
                <a:spcPct val="89000"/>
              </a:lnSpc>
            </a:pPr>
            <a:r>
              <a:rPr lang="en-US" sz="2000" dirty="0"/>
              <a:t>How many layers?</a:t>
            </a:r>
            <a:endParaRPr lang="en-US" sz="2000" dirty="0" smtClean="0"/>
          </a:p>
          <a:p>
            <a:pPr marL="514350" lvl="1" indent="-166688">
              <a:lnSpc>
                <a:spcPct val="89000"/>
              </a:lnSpc>
            </a:pPr>
            <a:r>
              <a:rPr lang="en-US" sz="1800" dirty="0" smtClean="0"/>
              <a:t>More - </a:t>
            </a:r>
            <a:r>
              <a:rPr lang="en-US" sz="1800" dirty="0"/>
              <a:t>Less efficient</a:t>
            </a:r>
            <a:endParaRPr lang="en-US" sz="1800" dirty="0" smtClean="0"/>
          </a:p>
          <a:p>
            <a:pPr marL="514350" lvl="1" indent="-166688">
              <a:lnSpc>
                <a:spcPct val="89000"/>
              </a:lnSpc>
            </a:pPr>
            <a:r>
              <a:rPr lang="en-US" sz="1800" dirty="0" smtClean="0"/>
              <a:t>Fewer - </a:t>
            </a:r>
            <a:r>
              <a:rPr lang="en-US" sz="1800" dirty="0"/>
              <a:t>Less flexible</a:t>
            </a:r>
          </a:p>
        </p:txBody>
      </p:sp>
      <p:grpSp>
        <p:nvGrpSpPr>
          <p:cNvPr id="169988" name="Group 4"/>
          <p:cNvGrpSpPr>
            <a:grpSpLocks/>
          </p:cNvGrpSpPr>
          <p:nvPr/>
        </p:nvGrpSpPr>
        <p:grpSpPr bwMode="auto">
          <a:xfrm>
            <a:off x="6164265" y="1444626"/>
            <a:ext cx="1978025" cy="1900238"/>
            <a:chOff x="3264" y="960"/>
            <a:chExt cx="2448" cy="2352"/>
          </a:xfrm>
        </p:grpSpPr>
        <p:pic>
          <p:nvPicPr>
            <p:cNvPr id="169989" name="Picture 5"/>
            <p:cNvPicPr>
              <a:picLocks noChangeAspect="1" noChangeArrowheads="1"/>
            </p:cNvPicPr>
            <p:nvPr/>
          </p:nvPicPr>
          <p:blipFill>
            <a:blip r:embed="rId3"/>
            <a:srcRect l="13089" t="708" r="13089" b="708"/>
            <a:stretch>
              <a:fillRect/>
            </a:stretch>
          </p:blipFill>
          <p:spPr bwMode="auto">
            <a:xfrm>
              <a:off x="3456" y="1104"/>
              <a:ext cx="2075" cy="2079"/>
            </a:xfrm>
            <a:prstGeom prst="rect">
              <a:avLst/>
            </a:prstGeom>
            <a:noFill/>
            <a:ln w="38100" cmpd="dbl">
              <a:noFill/>
              <a:miter lim="800000"/>
              <a:headEnd/>
              <a:tailEnd/>
            </a:ln>
            <a:effectLst/>
          </p:spPr>
        </p:pic>
        <p:sp>
          <p:nvSpPr>
            <p:cNvPr id="169990" name="Rectangle 6"/>
            <p:cNvSpPr>
              <a:spLocks noChangeArrowheads="1"/>
            </p:cNvSpPr>
            <p:nvPr/>
          </p:nvSpPr>
          <p:spPr bwMode="auto">
            <a:xfrm>
              <a:off x="3312" y="3168"/>
              <a:ext cx="230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991" name="Rectangle 7"/>
            <p:cNvSpPr>
              <a:spLocks noChangeArrowheads="1"/>
            </p:cNvSpPr>
            <p:nvPr/>
          </p:nvSpPr>
          <p:spPr bwMode="auto">
            <a:xfrm>
              <a:off x="3264" y="960"/>
              <a:ext cx="230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992" name="Rectangle 8"/>
            <p:cNvSpPr>
              <a:spLocks noChangeArrowheads="1"/>
            </p:cNvSpPr>
            <p:nvPr/>
          </p:nvSpPr>
          <p:spPr bwMode="auto">
            <a:xfrm>
              <a:off x="3264" y="1008"/>
              <a:ext cx="192" cy="216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993" name="Rectangle 9"/>
            <p:cNvSpPr>
              <a:spLocks noChangeArrowheads="1"/>
            </p:cNvSpPr>
            <p:nvPr/>
          </p:nvSpPr>
          <p:spPr bwMode="auto">
            <a:xfrm>
              <a:off x="5520" y="1008"/>
              <a:ext cx="192" cy="216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9994" name="Rectangle 10"/>
          <p:cNvSpPr>
            <a:spLocks noChangeArrowheads="1"/>
          </p:cNvSpPr>
          <p:nvPr/>
        </p:nvSpPr>
        <p:spPr bwMode="auto">
          <a:xfrm>
            <a:off x="5935664" y="6161088"/>
            <a:ext cx="2662237" cy="468312"/>
          </a:xfrm>
          <a:prstGeom prst="rect">
            <a:avLst/>
          </a:prstGeom>
          <a:solidFill>
            <a:srgbClr val="C1CEFF">
              <a:alpha val="62000"/>
            </a:srgbClr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995" name="Rectangle 11"/>
          <p:cNvSpPr>
            <a:spLocks noChangeArrowheads="1"/>
          </p:cNvSpPr>
          <p:nvPr/>
        </p:nvSpPr>
        <p:spPr bwMode="auto">
          <a:xfrm>
            <a:off x="5935664" y="3422651"/>
            <a:ext cx="2662237" cy="684213"/>
          </a:xfrm>
          <a:prstGeom prst="rect">
            <a:avLst/>
          </a:prstGeom>
          <a:solidFill>
            <a:srgbClr val="F0FF9B">
              <a:alpha val="62000"/>
            </a:srgbClr>
          </a:solidFill>
          <a:ln w="127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996" name="Rectangle 12"/>
          <p:cNvSpPr>
            <a:spLocks noChangeArrowheads="1"/>
          </p:cNvSpPr>
          <p:nvPr/>
        </p:nvSpPr>
        <p:spPr bwMode="auto">
          <a:xfrm>
            <a:off x="5935665" y="4114800"/>
            <a:ext cx="2674937" cy="1970088"/>
          </a:xfrm>
          <a:prstGeom prst="rect">
            <a:avLst/>
          </a:prstGeom>
          <a:solidFill>
            <a:srgbClr val="FFC5CF">
              <a:alpha val="62000"/>
            </a:srgbClr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997" name="Line 13"/>
          <p:cNvSpPr>
            <a:spLocks noChangeShapeType="1"/>
          </p:cNvSpPr>
          <p:nvPr/>
        </p:nvSpPr>
        <p:spPr bwMode="auto">
          <a:xfrm>
            <a:off x="6924675" y="4487863"/>
            <a:ext cx="0" cy="22701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stealth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998" name="Line 14"/>
          <p:cNvSpPr>
            <a:spLocks noChangeShapeType="1"/>
          </p:cNvSpPr>
          <p:nvPr/>
        </p:nvSpPr>
        <p:spPr bwMode="auto">
          <a:xfrm>
            <a:off x="6924675" y="5019675"/>
            <a:ext cx="0" cy="2286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stealth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999" name="Line 15"/>
          <p:cNvSpPr>
            <a:spLocks noChangeShapeType="1"/>
          </p:cNvSpPr>
          <p:nvPr/>
        </p:nvSpPr>
        <p:spPr bwMode="auto">
          <a:xfrm>
            <a:off x="6924675" y="6008689"/>
            <a:ext cx="0" cy="22701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stealth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000" name="Text Box 16"/>
          <p:cNvSpPr txBox="1">
            <a:spLocks noChangeArrowheads="1"/>
          </p:cNvSpPr>
          <p:nvPr/>
        </p:nvSpPr>
        <p:spPr bwMode="auto">
          <a:xfrm>
            <a:off x="6011863" y="3583949"/>
            <a:ext cx="1065212" cy="276851"/>
          </a:xfrm>
          <a:prstGeom prst="rect">
            <a:avLst/>
          </a:prstGeom>
          <a:solidFill>
            <a:srgbClr val="F0FF9B">
              <a:alpha val="64999"/>
            </a:srgbClr>
          </a:solidFill>
          <a:ln w="127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 eaLnBrk="0" hangingPunct="0">
              <a:spcBef>
                <a:spcPct val="50000"/>
              </a:spcBef>
            </a:pPr>
            <a:r>
              <a:rPr lang="en-US" sz="1200">
                <a:solidFill>
                  <a:schemeClr val="hlink"/>
                </a:solidFill>
                <a:latin typeface="Times New Roman" pitchFamily="-111" charset="0"/>
              </a:rPr>
              <a:t>Application</a:t>
            </a:r>
          </a:p>
        </p:txBody>
      </p:sp>
      <p:sp>
        <p:nvSpPr>
          <p:cNvPr id="170001" name="Text Box 17"/>
          <p:cNvSpPr txBox="1">
            <a:spLocks noChangeArrowheads="1"/>
          </p:cNvSpPr>
          <p:nvPr/>
        </p:nvSpPr>
        <p:spPr bwMode="auto">
          <a:xfrm>
            <a:off x="7305677" y="3579187"/>
            <a:ext cx="1063625" cy="276851"/>
          </a:xfrm>
          <a:prstGeom prst="rect">
            <a:avLst/>
          </a:prstGeom>
          <a:solidFill>
            <a:srgbClr val="F0FF9B">
              <a:alpha val="66000"/>
            </a:srgbClr>
          </a:solidFill>
          <a:ln w="127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 eaLnBrk="0" hangingPunct="0">
              <a:spcBef>
                <a:spcPct val="50000"/>
              </a:spcBef>
            </a:pPr>
            <a:r>
              <a:rPr lang="en-US" sz="1200">
                <a:solidFill>
                  <a:schemeClr val="hlink"/>
                </a:solidFill>
                <a:latin typeface="Times New Roman" pitchFamily="-111" charset="0"/>
              </a:rPr>
              <a:t>Application</a:t>
            </a:r>
          </a:p>
        </p:txBody>
      </p:sp>
      <p:sp>
        <p:nvSpPr>
          <p:cNvPr id="170002" name="Text Box 18"/>
          <p:cNvSpPr txBox="1">
            <a:spLocks noChangeArrowheads="1"/>
          </p:cNvSpPr>
          <p:nvPr/>
        </p:nvSpPr>
        <p:spPr bwMode="auto">
          <a:xfrm>
            <a:off x="6011864" y="4211012"/>
            <a:ext cx="1855787" cy="276851"/>
          </a:xfrm>
          <a:prstGeom prst="rect">
            <a:avLst/>
          </a:prstGeom>
          <a:solidFill>
            <a:srgbClr val="FFC5CF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 eaLnBrk="0" hangingPunct="0">
              <a:spcBef>
                <a:spcPct val="50000"/>
              </a:spcBef>
            </a:pPr>
            <a:r>
              <a:rPr lang="en-US" sz="1200">
                <a:latin typeface="Times New Roman" pitchFamily="-111" charset="0"/>
              </a:rPr>
              <a:t>System Services</a:t>
            </a:r>
          </a:p>
        </p:txBody>
      </p:sp>
      <p:sp>
        <p:nvSpPr>
          <p:cNvPr id="170003" name="Text Box 19"/>
          <p:cNvSpPr txBox="1">
            <a:spLocks noChangeArrowheads="1"/>
          </p:cNvSpPr>
          <p:nvPr/>
        </p:nvSpPr>
        <p:spPr bwMode="auto">
          <a:xfrm>
            <a:off x="6011864" y="4572962"/>
            <a:ext cx="1855787" cy="276851"/>
          </a:xfrm>
          <a:prstGeom prst="rect">
            <a:avLst/>
          </a:prstGeom>
          <a:solidFill>
            <a:srgbClr val="FFC5CF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 eaLnBrk="0" hangingPunct="0">
              <a:spcBef>
                <a:spcPct val="50000"/>
              </a:spcBef>
            </a:pPr>
            <a:r>
              <a:rPr lang="en-US" sz="1200">
                <a:latin typeface="Times New Roman" pitchFamily="-111" charset="0"/>
              </a:rPr>
              <a:t>File System</a:t>
            </a:r>
          </a:p>
        </p:txBody>
      </p:sp>
      <p:sp>
        <p:nvSpPr>
          <p:cNvPr id="170004" name="Text Box 20"/>
          <p:cNvSpPr txBox="1">
            <a:spLocks noChangeArrowheads="1"/>
          </p:cNvSpPr>
          <p:nvPr/>
        </p:nvSpPr>
        <p:spPr bwMode="auto">
          <a:xfrm>
            <a:off x="6011865" y="5350837"/>
            <a:ext cx="1825625" cy="276851"/>
          </a:xfrm>
          <a:prstGeom prst="rect">
            <a:avLst/>
          </a:prstGeom>
          <a:solidFill>
            <a:srgbClr val="FFC5CF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 eaLnBrk="0" hangingPunct="0">
              <a:spcBef>
                <a:spcPct val="50000"/>
              </a:spcBef>
            </a:pPr>
            <a:r>
              <a:rPr lang="en-US" sz="1200">
                <a:latin typeface="Times New Roman" pitchFamily="-111" charset="0"/>
              </a:rPr>
              <a:t>Backing Store</a:t>
            </a:r>
          </a:p>
        </p:txBody>
      </p:sp>
      <p:sp>
        <p:nvSpPr>
          <p:cNvPr id="170005" name="Text Box 21"/>
          <p:cNvSpPr txBox="1">
            <a:spLocks noChangeArrowheads="1"/>
          </p:cNvSpPr>
          <p:nvPr/>
        </p:nvSpPr>
        <p:spPr bwMode="auto">
          <a:xfrm>
            <a:off x="6011865" y="6263650"/>
            <a:ext cx="2130425" cy="276851"/>
          </a:xfrm>
          <a:prstGeom prst="rect">
            <a:avLst/>
          </a:prstGeom>
          <a:solidFill>
            <a:srgbClr val="C1CEFF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 eaLnBrk="0" hangingPunct="0">
              <a:spcBef>
                <a:spcPct val="50000"/>
              </a:spcBef>
            </a:pPr>
            <a:r>
              <a:rPr lang="en-US" sz="1200">
                <a:solidFill>
                  <a:schemeClr val="tx2"/>
                </a:solidFill>
                <a:latin typeface="Times New Roman" pitchFamily="-111" charset="0"/>
              </a:rPr>
              <a:t>hardware</a:t>
            </a:r>
          </a:p>
        </p:txBody>
      </p:sp>
      <p:sp>
        <p:nvSpPr>
          <p:cNvPr id="170006" name="Text Box 22"/>
          <p:cNvSpPr txBox="1">
            <a:spLocks noChangeArrowheads="1"/>
          </p:cNvSpPr>
          <p:nvPr/>
        </p:nvSpPr>
        <p:spPr bwMode="auto">
          <a:xfrm>
            <a:off x="6011865" y="5750887"/>
            <a:ext cx="1836737" cy="276851"/>
          </a:xfrm>
          <a:prstGeom prst="rect">
            <a:avLst/>
          </a:prstGeom>
          <a:solidFill>
            <a:srgbClr val="FFC5CF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 eaLnBrk="0" hangingPunct="0">
              <a:spcBef>
                <a:spcPct val="50000"/>
              </a:spcBef>
            </a:pPr>
            <a:r>
              <a:rPr lang="en-US" sz="1200">
                <a:latin typeface="Times New Roman" pitchFamily="-111" charset="0"/>
              </a:rPr>
              <a:t>Process Scheduling</a:t>
            </a:r>
          </a:p>
        </p:txBody>
      </p:sp>
      <p:sp>
        <p:nvSpPr>
          <p:cNvPr id="170007" name="Line 23"/>
          <p:cNvSpPr>
            <a:spLocks noChangeShapeType="1"/>
          </p:cNvSpPr>
          <p:nvPr/>
        </p:nvSpPr>
        <p:spPr bwMode="auto">
          <a:xfrm>
            <a:off x="6392863" y="3878263"/>
            <a:ext cx="0" cy="3048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 type="stealth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008" name="Line 24"/>
          <p:cNvSpPr>
            <a:spLocks noChangeShapeType="1"/>
          </p:cNvSpPr>
          <p:nvPr/>
        </p:nvSpPr>
        <p:spPr bwMode="auto">
          <a:xfrm>
            <a:off x="7685088" y="3878263"/>
            <a:ext cx="0" cy="3048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 type="stealth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009" name="Text Box 25"/>
          <p:cNvSpPr txBox="1">
            <a:spLocks noChangeArrowheads="1"/>
          </p:cNvSpPr>
          <p:nvPr/>
        </p:nvSpPr>
        <p:spPr bwMode="auto">
          <a:xfrm>
            <a:off x="8066089" y="4066550"/>
            <a:ext cx="633412" cy="2768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defTabSz="912813" eaLnBrk="0" hangingPunct="0">
              <a:spcBef>
                <a:spcPct val="50000"/>
              </a:spcBef>
            </a:pPr>
            <a:r>
              <a:rPr lang="en-US" sz="1200" dirty="0">
                <a:latin typeface="Times New Roman" pitchFamily="-111" charset="0"/>
              </a:rPr>
              <a:t>kernel</a:t>
            </a:r>
          </a:p>
        </p:txBody>
      </p:sp>
      <p:sp>
        <p:nvSpPr>
          <p:cNvPr id="170010" name="Text Box 26"/>
          <p:cNvSpPr txBox="1">
            <a:spLocks noChangeArrowheads="1"/>
          </p:cNvSpPr>
          <p:nvPr/>
        </p:nvSpPr>
        <p:spPr bwMode="auto">
          <a:xfrm>
            <a:off x="8142289" y="3876050"/>
            <a:ext cx="633412" cy="2768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defTabSz="912813" eaLnBrk="0" hangingPunct="0">
              <a:spcBef>
                <a:spcPct val="50000"/>
              </a:spcBef>
            </a:pPr>
            <a:r>
              <a:rPr lang="en-US" sz="1200">
                <a:latin typeface="Times New Roman" pitchFamily="-111" charset="0"/>
              </a:rPr>
              <a:t>user</a:t>
            </a:r>
          </a:p>
        </p:txBody>
      </p:sp>
      <p:sp>
        <p:nvSpPr>
          <p:cNvPr id="170011" name="Text Box 27"/>
          <p:cNvSpPr txBox="1">
            <a:spLocks noChangeArrowheads="1"/>
          </p:cNvSpPr>
          <p:nvPr/>
        </p:nvSpPr>
        <p:spPr bwMode="auto">
          <a:xfrm>
            <a:off x="6011865" y="4953962"/>
            <a:ext cx="1825625" cy="276851"/>
          </a:xfrm>
          <a:prstGeom prst="rect">
            <a:avLst/>
          </a:prstGeom>
          <a:solidFill>
            <a:srgbClr val="FFC5CF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 eaLnBrk="0" hangingPunct="0">
              <a:spcBef>
                <a:spcPct val="50000"/>
              </a:spcBef>
            </a:pPr>
            <a:r>
              <a:rPr lang="en-US" sz="1200">
                <a:latin typeface="Times New Roman" pitchFamily="-111" charset="0"/>
              </a:rPr>
              <a:t>Memory Management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"/>
            <a:ext cx="8229600" cy="792163"/>
          </a:xfrm>
        </p:spPr>
        <p:txBody>
          <a:bodyPr/>
          <a:lstStyle/>
          <a:p>
            <a:r>
              <a:rPr lang="en-US" sz="3600" dirty="0"/>
              <a:t>Microkernel System Structure </a:t>
            </a:r>
            <a:endParaRPr lang="en-US" sz="2800" dirty="0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610600" cy="3276600"/>
          </a:xfrm>
          <a:ln/>
        </p:spPr>
        <p:txBody>
          <a:bodyPr/>
          <a:lstStyle/>
          <a:p>
            <a:pPr marL="285750" indent="-285750">
              <a:lnSpc>
                <a:spcPct val="89000"/>
              </a:lnSpc>
            </a:pPr>
            <a:r>
              <a:rPr lang="en-US" sz="2400" dirty="0"/>
              <a:t>Approach: Separate kernel programs into system and user level programs (or libraries) </a:t>
            </a:r>
          </a:p>
          <a:p>
            <a:pPr marL="628650" lvl="1" indent="-228600">
              <a:lnSpc>
                <a:spcPct val="89000"/>
              </a:lnSpc>
            </a:pPr>
            <a:r>
              <a:rPr lang="en-US" sz="2000" dirty="0"/>
              <a:t>Moves as much from the kernel into “</a:t>
            </a:r>
            <a:r>
              <a:rPr lang="en-US" sz="2000" i="1" dirty="0"/>
              <a:t>user</a:t>
            </a:r>
            <a:r>
              <a:rPr lang="en-US" sz="2000" dirty="0"/>
              <a:t>” space</a:t>
            </a:r>
          </a:p>
          <a:p>
            <a:pPr marL="628650" lvl="1" indent="-228600">
              <a:lnSpc>
                <a:spcPct val="89000"/>
              </a:lnSpc>
            </a:pPr>
            <a:r>
              <a:rPr lang="en-US" sz="2000" dirty="0"/>
              <a:t>Minimal kernel only essential components</a:t>
            </a:r>
          </a:p>
          <a:p>
            <a:pPr marL="971550" lvl="2">
              <a:lnSpc>
                <a:spcPct val="89000"/>
              </a:lnSpc>
              <a:buFontTx/>
              <a:buNone/>
            </a:pPr>
            <a:r>
              <a:rPr lang="en-US" sz="1800" dirty="0"/>
              <a:t>Processes, memory and communication management</a:t>
            </a:r>
          </a:p>
          <a:p>
            <a:pPr marL="628650" lvl="1" indent="-228600">
              <a:lnSpc>
                <a:spcPct val="89000"/>
              </a:lnSpc>
            </a:pPr>
            <a:r>
              <a:rPr lang="en-US" sz="2000" dirty="0"/>
              <a:t>Communication between user modules uses message passing</a:t>
            </a:r>
          </a:p>
          <a:p>
            <a:pPr marL="285750" indent="-285750">
              <a:lnSpc>
                <a:spcPct val="89000"/>
              </a:lnSpc>
            </a:pPr>
            <a:r>
              <a:rPr lang="en-US" sz="2400" dirty="0"/>
              <a:t>Advantages</a:t>
            </a:r>
            <a:endParaRPr lang="en-US" sz="1800" dirty="0"/>
          </a:p>
          <a:p>
            <a:pPr marL="628650" lvl="1" indent="-228600">
              <a:lnSpc>
                <a:spcPct val="89000"/>
              </a:lnSpc>
            </a:pPr>
            <a:r>
              <a:rPr lang="en-US" sz="2000" dirty="0"/>
              <a:t>Easier to extend a microkernel</a:t>
            </a:r>
          </a:p>
          <a:p>
            <a:pPr marL="628650" lvl="1" indent="-228600">
              <a:lnSpc>
                <a:spcPct val="89000"/>
              </a:lnSpc>
            </a:pPr>
            <a:r>
              <a:rPr lang="en-US" sz="2000" dirty="0"/>
              <a:t>Easier to port the operating system to new architectures</a:t>
            </a:r>
          </a:p>
        </p:txBody>
      </p:sp>
      <p:grpSp>
        <p:nvGrpSpPr>
          <p:cNvPr id="156676" name="Group 4"/>
          <p:cNvGrpSpPr>
            <a:grpSpLocks/>
          </p:cNvGrpSpPr>
          <p:nvPr/>
        </p:nvGrpSpPr>
        <p:grpSpPr bwMode="auto">
          <a:xfrm>
            <a:off x="5191124" y="4364038"/>
            <a:ext cx="3952874" cy="2493962"/>
            <a:chOff x="3168" y="1056"/>
            <a:chExt cx="2494" cy="1573"/>
          </a:xfrm>
        </p:grpSpPr>
        <p:sp>
          <p:nvSpPr>
            <p:cNvPr id="156677" name="Rectangle 5"/>
            <p:cNvSpPr>
              <a:spLocks noChangeArrowheads="1"/>
            </p:cNvSpPr>
            <p:nvPr/>
          </p:nvSpPr>
          <p:spPr bwMode="auto">
            <a:xfrm>
              <a:off x="4004" y="2344"/>
              <a:ext cx="1658" cy="285"/>
            </a:xfrm>
            <a:prstGeom prst="rect">
              <a:avLst/>
            </a:prstGeom>
            <a:solidFill>
              <a:srgbClr val="FFC5CF">
                <a:alpha val="58000"/>
              </a:srgb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678" name="Oval 6"/>
            <p:cNvSpPr>
              <a:spLocks noChangeArrowheads="1"/>
            </p:cNvSpPr>
            <p:nvPr/>
          </p:nvSpPr>
          <p:spPr bwMode="auto">
            <a:xfrm>
              <a:off x="4796" y="1296"/>
              <a:ext cx="292" cy="212"/>
            </a:xfrm>
            <a:prstGeom prst="ellipse">
              <a:avLst/>
            </a:prstGeom>
            <a:solidFill>
              <a:srgbClr val="F0FF9B">
                <a:alpha val="62000"/>
              </a:srgbClr>
            </a:solidFill>
            <a:ln w="11176">
              <a:solidFill>
                <a:schemeClr val="hlink"/>
              </a:solidFill>
              <a:round/>
              <a:headEnd/>
              <a:tailEnd/>
            </a:ln>
          </p:spPr>
          <p:txBody>
            <a:bodyPr lIns="91294" tIns="45647" rIns="91294" bIns="45647">
              <a:prstTxWarp prst="textNoShape">
                <a:avLst/>
              </a:prstTxWarp>
            </a:bodyPr>
            <a:lstStyle/>
            <a:p>
              <a:pPr algn="ctr" defTabSz="912813" eaLnBrk="0" hangingPunct="0"/>
              <a:endParaRPr lang="en-US" sz="1200" b="1">
                <a:solidFill>
                  <a:schemeClr val="hlink"/>
                </a:solidFill>
                <a:latin typeface="Courier New" pitchFamily="-111" charset="0"/>
              </a:endParaRPr>
            </a:p>
          </p:txBody>
        </p:sp>
        <p:sp>
          <p:nvSpPr>
            <p:cNvPr id="156679" name="Rectangle 7"/>
            <p:cNvSpPr>
              <a:spLocks noChangeArrowheads="1"/>
            </p:cNvSpPr>
            <p:nvPr/>
          </p:nvSpPr>
          <p:spPr bwMode="auto">
            <a:xfrm>
              <a:off x="4756" y="1056"/>
              <a:ext cx="72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2813" eaLnBrk="0" hangingPunct="0"/>
              <a:r>
                <a:rPr lang="en-US" sz="1200" b="1">
                  <a:solidFill>
                    <a:schemeClr val="hlink"/>
                  </a:solidFill>
                </a:rPr>
                <a:t>User processes</a:t>
              </a:r>
              <a:endParaRPr lang="en-US" sz="1200">
                <a:solidFill>
                  <a:schemeClr val="hlink"/>
                </a:solidFill>
                <a:latin typeface="Times New Roman" pitchFamily="-111" charset="0"/>
              </a:endParaRPr>
            </a:p>
          </p:txBody>
        </p:sp>
        <p:sp>
          <p:nvSpPr>
            <p:cNvPr id="156680" name="AutoShape 8"/>
            <p:cNvSpPr>
              <a:spLocks noChangeArrowheads="1"/>
            </p:cNvSpPr>
            <p:nvPr/>
          </p:nvSpPr>
          <p:spPr bwMode="auto">
            <a:xfrm>
              <a:off x="4157" y="1977"/>
              <a:ext cx="441" cy="239"/>
            </a:xfrm>
            <a:prstGeom prst="roundRect">
              <a:avLst>
                <a:gd name="adj" fmla="val 28903"/>
              </a:avLst>
            </a:prstGeom>
            <a:solidFill>
              <a:srgbClr val="C1CEFF"/>
            </a:solidFill>
            <a:ln w="11113">
              <a:solidFill>
                <a:srgbClr val="000080"/>
              </a:solidFill>
              <a:round/>
              <a:headEnd/>
              <a:tailEnd/>
            </a:ln>
          </p:spPr>
          <p:txBody>
            <a:bodyPr anchor="b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681" name="Rectangle 9"/>
            <p:cNvSpPr>
              <a:spLocks noChangeArrowheads="1"/>
            </p:cNvSpPr>
            <p:nvPr/>
          </p:nvSpPr>
          <p:spPr bwMode="auto">
            <a:xfrm>
              <a:off x="4233" y="2038"/>
              <a:ext cx="292" cy="116"/>
            </a:xfrm>
            <a:prstGeom prst="rect">
              <a:avLst/>
            </a:prstGeom>
            <a:solidFill>
              <a:srgbClr val="C1CE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b">
              <a:prstTxWarp prst="textNoShape">
                <a:avLst/>
              </a:prstTxWarp>
              <a:spAutoFit/>
            </a:bodyPr>
            <a:lstStyle/>
            <a:p>
              <a:pPr algn="ctr" defTabSz="912813" eaLnBrk="0" hangingPunct="0"/>
              <a:r>
                <a:rPr lang="en-US" sz="1200">
                  <a:solidFill>
                    <a:srgbClr val="000080"/>
                  </a:solidFill>
                </a:rPr>
                <a:t>paging</a:t>
              </a:r>
              <a:endParaRPr lang="en-US" sz="1200">
                <a:latin typeface="Times New Roman" pitchFamily="-111" charset="0"/>
              </a:endParaRPr>
            </a:p>
          </p:txBody>
        </p:sp>
        <p:sp>
          <p:nvSpPr>
            <p:cNvPr id="156682" name="Rectangle 10"/>
            <p:cNvSpPr>
              <a:spLocks noChangeArrowheads="1"/>
            </p:cNvSpPr>
            <p:nvPr/>
          </p:nvSpPr>
          <p:spPr bwMode="auto">
            <a:xfrm>
              <a:off x="3696" y="1056"/>
              <a:ext cx="85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2813" eaLnBrk="0" hangingPunct="0"/>
              <a:r>
                <a:rPr lang="en-US" sz="1200" b="1">
                  <a:solidFill>
                    <a:schemeClr val="tx2"/>
                  </a:solidFill>
                </a:rPr>
                <a:t>System processes</a:t>
              </a:r>
              <a:endParaRPr lang="en-US" sz="1200">
                <a:solidFill>
                  <a:schemeClr val="tx2"/>
                </a:solidFill>
                <a:latin typeface="Times New Roman" pitchFamily="-111" charset="0"/>
              </a:endParaRPr>
            </a:p>
          </p:txBody>
        </p:sp>
        <p:sp>
          <p:nvSpPr>
            <p:cNvPr id="156683" name="Rectangle 11"/>
            <p:cNvSpPr>
              <a:spLocks noChangeArrowheads="1"/>
            </p:cNvSpPr>
            <p:nvPr/>
          </p:nvSpPr>
          <p:spPr bwMode="auto">
            <a:xfrm>
              <a:off x="3643" y="2367"/>
              <a:ext cx="34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defTabSz="912813" eaLnBrk="0" hangingPunct="0"/>
              <a:r>
                <a:rPr lang="en-US" sz="1200" b="1" dirty="0"/>
                <a:t>micro-</a:t>
              </a:r>
              <a:br>
                <a:rPr lang="en-US" sz="1200" b="1" dirty="0"/>
              </a:br>
              <a:r>
                <a:rPr lang="en-US" sz="1200" b="1" dirty="0"/>
                <a:t>kernel</a:t>
              </a:r>
              <a:endParaRPr lang="en-US" sz="1200" dirty="0">
                <a:latin typeface="Times New Roman" pitchFamily="-111" charset="0"/>
              </a:endParaRPr>
            </a:p>
          </p:txBody>
        </p:sp>
        <p:sp>
          <p:nvSpPr>
            <p:cNvPr id="156684" name="Rectangle 12"/>
            <p:cNvSpPr>
              <a:spLocks noChangeArrowheads="1"/>
            </p:cNvSpPr>
            <p:nvPr/>
          </p:nvSpPr>
          <p:spPr bwMode="auto">
            <a:xfrm>
              <a:off x="3168" y="1632"/>
              <a:ext cx="25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2813" eaLnBrk="0" hangingPunct="0"/>
              <a:r>
                <a:rPr lang="en-US" sz="1200" b="1">
                  <a:solidFill>
                    <a:schemeClr val="tx2"/>
                  </a:solidFill>
                </a:rPr>
                <a:t>user</a:t>
              </a:r>
            </a:p>
            <a:p>
              <a:pPr defTabSz="912813" eaLnBrk="0" hangingPunct="0"/>
              <a:r>
                <a:rPr lang="en-US" sz="1200" b="1">
                  <a:solidFill>
                    <a:schemeClr val="tx2"/>
                  </a:solidFill>
                </a:rPr>
                <a:t>mode</a:t>
              </a:r>
              <a:endParaRPr lang="en-US" sz="1200">
                <a:solidFill>
                  <a:schemeClr val="tx2"/>
                </a:solidFill>
                <a:latin typeface="Times New Roman" pitchFamily="-111" charset="0"/>
              </a:endParaRPr>
            </a:p>
          </p:txBody>
        </p:sp>
        <p:sp>
          <p:nvSpPr>
            <p:cNvPr id="156685" name="Rectangle 13"/>
            <p:cNvSpPr>
              <a:spLocks noChangeArrowheads="1"/>
            </p:cNvSpPr>
            <p:nvPr/>
          </p:nvSpPr>
          <p:spPr bwMode="auto">
            <a:xfrm>
              <a:off x="3168" y="2365"/>
              <a:ext cx="28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2813" eaLnBrk="0" hangingPunct="0"/>
              <a:r>
                <a:rPr lang="en-US" sz="1200" b="1" dirty="0"/>
                <a:t>kernel</a:t>
              </a:r>
              <a:br>
                <a:rPr lang="en-US" sz="1200" b="1" dirty="0"/>
              </a:br>
              <a:r>
                <a:rPr lang="en-US" sz="1200" b="1" dirty="0"/>
                <a:t>mode</a:t>
              </a:r>
              <a:endParaRPr lang="en-US" sz="1200" dirty="0">
                <a:latin typeface="Times New Roman" pitchFamily="-111" charset="0"/>
              </a:endParaRPr>
            </a:p>
          </p:txBody>
        </p:sp>
        <p:sp>
          <p:nvSpPr>
            <p:cNvPr id="156686" name="Rectangle 14"/>
            <p:cNvSpPr>
              <a:spLocks noChangeArrowheads="1"/>
            </p:cNvSpPr>
            <p:nvPr/>
          </p:nvSpPr>
          <p:spPr bwMode="auto">
            <a:xfrm>
              <a:off x="4083" y="2364"/>
              <a:ext cx="153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2813" eaLnBrk="0" hangingPunct="0"/>
              <a:r>
                <a:rPr lang="en-US" sz="1200"/>
                <a:t>communication     protection    </a:t>
              </a:r>
              <a:br>
                <a:rPr lang="en-US" sz="1200"/>
              </a:br>
              <a:r>
                <a:rPr lang="en-US" sz="1200"/>
                <a:t>low-level VM         processor control</a:t>
              </a:r>
              <a:endParaRPr lang="en-US" sz="1200">
                <a:latin typeface="Times New Roman" pitchFamily="-111" charset="0"/>
              </a:endParaRPr>
            </a:p>
          </p:txBody>
        </p:sp>
        <p:sp>
          <p:nvSpPr>
            <p:cNvPr id="156687" name="AutoShape 15"/>
            <p:cNvSpPr>
              <a:spLocks/>
            </p:cNvSpPr>
            <p:nvPr/>
          </p:nvSpPr>
          <p:spPr bwMode="auto">
            <a:xfrm>
              <a:off x="3521" y="1267"/>
              <a:ext cx="64" cy="1048"/>
            </a:xfrm>
            <a:prstGeom prst="leftBracket">
              <a:avLst>
                <a:gd name="adj" fmla="val 136458"/>
              </a:avLst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688" name="AutoShape 16"/>
            <p:cNvSpPr>
              <a:spLocks/>
            </p:cNvSpPr>
            <p:nvPr/>
          </p:nvSpPr>
          <p:spPr bwMode="auto">
            <a:xfrm>
              <a:off x="3533" y="2385"/>
              <a:ext cx="64" cy="198"/>
            </a:xfrm>
            <a:prstGeom prst="leftBracket">
              <a:avLst>
                <a:gd name="adj" fmla="val 25781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294" tIns="45647" rIns="91294" bIns="45647" anchor="ctr">
              <a:prstTxWarp prst="textNoShape">
                <a:avLst/>
              </a:prstTxWarp>
            </a:bodyPr>
            <a:lstStyle/>
            <a:p>
              <a:pPr algn="ctr" defTabSz="912813" eaLnBrk="0" hangingPunct="0"/>
              <a:endParaRPr lang="en-US" sz="1200" b="1">
                <a:solidFill>
                  <a:schemeClr val="accent1"/>
                </a:solidFill>
                <a:latin typeface="Courier New" pitchFamily="-111" charset="0"/>
              </a:endParaRPr>
            </a:p>
          </p:txBody>
        </p:sp>
        <p:grpSp>
          <p:nvGrpSpPr>
            <p:cNvPr id="156689" name="Group 17"/>
            <p:cNvGrpSpPr>
              <a:grpSpLocks/>
            </p:cNvGrpSpPr>
            <p:nvPr/>
          </p:nvGrpSpPr>
          <p:grpSpPr bwMode="auto">
            <a:xfrm>
              <a:off x="4167" y="1296"/>
              <a:ext cx="441" cy="246"/>
              <a:chOff x="4147" y="1296"/>
              <a:chExt cx="441" cy="246"/>
            </a:xfrm>
          </p:grpSpPr>
          <p:sp>
            <p:nvSpPr>
              <p:cNvPr id="156690" name="AutoShape 18"/>
              <p:cNvSpPr>
                <a:spLocks noChangeArrowheads="1"/>
              </p:cNvSpPr>
              <p:nvPr/>
            </p:nvSpPr>
            <p:spPr bwMode="auto">
              <a:xfrm>
                <a:off x="4147" y="1296"/>
                <a:ext cx="441" cy="239"/>
              </a:xfrm>
              <a:prstGeom prst="roundRect">
                <a:avLst>
                  <a:gd name="adj" fmla="val 28903"/>
                </a:avLst>
              </a:prstGeom>
              <a:solidFill>
                <a:srgbClr val="C1CEFF"/>
              </a:solidFill>
              <a:ln w="11113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lIns="91294" tIns="45647" rIns="91294" bIns="45647" anchor="b">
                <a:prstTxWarp prst="textNoShape">
                  <a:avLst/>
                </a:prstTxWarp>
              </a:bodyPr>
              <a:lstStyle/>
              <a:p>
                <a:pPr algn="ctr" defTabSz="912813" eaLnBrk="0" hangingPunct="0">
                  <a:lnSpc>
                    <a:spcPct val="90000"/>
                  </a:lnSpc>
                </a:pPr>
                <a:endParaRPr lang="en-US" sz="1200" b="1">
                  <a:latin typeface="Courier New" pitchFamily="-111" charset="0"/>
                </a:endParaRPr>
              </a:p>
            </p:txBody>
          </p:sp>
          <p:sp>
            <p:nvSpPr>
              <p:cNvPr id="156691" name="Text Box 19"/>
              <p:cNvSpPr txBox="1">
                <a:spLocks noChangeArrowheads="1"/>
              </p:cNvSpPr>
              <p:nvPr/>
            </p:nvSpPr>
            <p:spPr bwMode="auto">
              <a:xfrm>
                <a:off x="4152" y="1321"/>
                <a:ext cx="432" cy="22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1294" tIns="45647" rIns="91294" bIns="45647" anchor="ctr">
                <a:prstTxWarp prst="textNoShape">
                  <a:avLst/>
                </a:prstTxWarp>
                <a:spAutoFit/>
              </a:bodyPr>
              <a:lstStyle/>
              <a:p>
                <a:pPr algn="ctr" defTabSz="912813" eaLnBrk="0" hangingPunct="0">
                  <a:lnSpc>
                    <a:spcPct val="40000"/>
                  </a:lnSpc>
                  <a:spcBef>
                    <a:spcPct val="50000"/>
                  </a:spcBef>
                </a:pPr>
                <a:r>
                  <a:rPr lang="en-US" sz="1200">
                    <a:solidFill>
                      <a:srgbClr val="000080"/>
                    </a:solidFill>
                  </a:rPr>
                  <a:t>file</a:t>
                </a:r>
              </a:p>
              <a:p>
                <a:pPr algn="ctr" defTabSz="912813" eaLnBrk="0" hangingPunct="0">
                  <a:lnSpc>
                    <a:spcPct val="40000"/>
                  </a:lnSpc>
                  <a:spcBef>
                    <a:spcPct val="50000"/>
                  </a:spcBef>
                </a:pPr>
                <a:r>
                  <a:rPr lang="en-US" sz="1200">
                    <a:solidFill>
                      <a:srgbClr val="000080"/>
                    </a:solidFill>
                  </a:rPr>
                  <a:t>system</a:t>
                </a:r>
              </a:p>
            </p:txBody>
          </p:sp>
        </p:grpSp>
        <p:grpSp>
          <p:nvGrpSpPr>
            <p:cNvPr id="156692" name="Group 20"/>
            <p:cNvGrpSpPr>
              <a:grpSpLocks/>
            </p:cNvGrpSpPr>
            <p:nvPr/>
          </p:nvGrpSpPr>
          <p:grpSpPr bwMode="auto">
            <a:xfrm>
              <a:off x="3648" y="1296"/>
              <a:ext cx="441" cy="247"/>
              <a:chOff x="4147" y="1296"/>
              <a:chExt cx="441" cy="247"/>
            </a:xfrm>
          </p:grpSpPr>
          <p:sp>
            <p:nvSpPr>
              <p:cNvPr id="156693" name="AutoShape 21"/>
              <p:cNvSpPr>
                <a:spLocks noChangeArrowheads="1"/>
              </p:cNvSpPr>
              <p:nvPr/>
            </p:nvSpPr>
            <p:spPr bwMode="auto">
              <a:xfrm>
                <a:off x="4147" y="1296"/>
                <a:ext cx="441" cy="239"/>
              </a:xfrm>
              <a:prstGeom prst="roundRect">
                <a:avLst>
                  <a:gd name="adj" fmla="val 28903"/>
                </a:avLst>
              </a:prstGeom>
              <a:solidFill>
                <a:srgbClr val="C1CEFF"/>
              </a:solidFill>
              <a:ln w="11113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lIns="91294" tIns="45647" rIns="91294" bIns="45647" anchor="b">
                <a:prstTxWarp prst="textNoShape">
                  <a:avLst/>
                </a:prstTxWarp>
              </a:bodyPr>
              <a:lstStyle/>
              <a:p>
                <a:pPr algn="ctr" defTabSz="912813" eaLnBrk="0" hangingPunct="0">
                  <a:lnSpc>
                    <a:spcPct val="90000"/>
                  </a:lnSpc>
                </a:pPr>
                <a:endParaRPr lang="en-US" sz="1200" b="1">
                  <a:latin typeface="Courier New" pitchFamily="-111" charset="0"/>
                </a:endParaRPr>
              </a:p>
            </p:txBody>
          </p:sp>
          <p:sp>
            <p:nvSpPr>
              <p:cNvPr id="156694" name="Text Box 22"/>
              <p:cNvSpPr txBox="1">
                <a:spLocks noChangeArrowheads="1"/>
              </p:cNvSpPr>
              <p:nvPr/>
            </p:nvSpPr>
            <p:spPr bwMode="auto">
              <a:xfrm>
                <a:off x="4152" y="1322"/>
                <a:ext cx="432" cy="22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1294" tIns="45647" rIns="91294" bIns="45647" anchor="ctr">
                <a:prstTxWarp prst="textNoShape">
                  <a:avLst/>
                </a:prstTxWarp>
                <a:spAutoFit/>
              </a:bodyPr>
              <a:lstStyle/>
              <a:p>
                <a:pPr algn="ctr" defTabSz="912813" eaLnBrk="0" hangingPunct="0">
                  <a:lnSpc>
                    <a:spcPct val="40000"/>
                  </a:lnSpc>
                  <a:spcBef>
                    <a:spcPct val="50000"/>
                  </a:spcBef>
                </a:pPr>
                <a:r>
                  <a:rPr lang="en-US" sz="1200">
                    <a:solidFill>
                      <a:srgbClr val="000080"/>
                    </a:solidFill>
                  </a:rPr>
                  <a:t>thread</a:t>
                </a:r>
              </a:p>
              <a:p>
                <a:pPr algn="ctr" defTabSz="912813" eaLnBrk="0" hangingPunct="0">
                  <a:lnSpc>
                    <a:spcPct val="40000"/>
                  </a:lnSpc>
                  <a:spcBef>
                    <a:spcPct val="50000"/>
                  </a:spcBef>
                </a:pPr>
                <a:r>
                  <a:rPr lang="en-US" sz="1200">
                    <a:solidFill>
                      <a:srgbClr val="000080"/>
                    </a:solidFill>
                  </a:rPr>
                  <a:t>system</a:t>
                </a:r>
              </a:p>
            </p:txBody>
          </p:sp>
        </p:grpSp>
        <p:grpSp>
          <p:nvGrpSpPr>
            <p:cNvPr id="156695" name="Group 23"/>
            <p:cNvGrpSpPr>
              <a:grpSpLocks/>
            </p:cNvGrpSpPr>
            <p:nvPr/>
          </p:nvGrpSpPr>
          <p:grpSpPr bwMode="auto">
            <a:xfrm>
              <a:off x="3600" y="1632"/>
              <a:ext cx="480" cy="247"/>
              <a:chOff x="4147" y="1296"/>
              <a:chExt cx="441" cy="247"/>
            </a:xfrm>
          </p:grpSpPr>
          <p:sp>
            <p:nvSpPr>
              <p:cNvPr id="156696" name="AutoShape 24"/>
              <p:cNvSpPr>
                <a:spLocks noChangeArrowheads="1"/>
              </p:cNvSpPr>
              <p:nvPr/>
            </p:nvSpPr>
            <p:spPr bwMode="auto">
              <a:xfrm>
                <a:off x="4147" y="1296"/>
                <a:ext cx="441" cy="239"/>
              </a:xfrm>
              <a:prstGeom prst="roundRect">
                <a:avLst>
                  <a:gd name="adj" fmla="val 28903"/>
                </a:avLst>
              </a:prstGeom>
              <a:solidFill>
                <a:srgbClr val="C1CEFF"/>
              </a:solidFill>
              <a:ln w="11113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lIns="91294" tIns="45647" rIns="91294" bIns="45647" anchor="b">
                <a:prstTxWarp prst="textNoShape">
                  <a:avLst/>
                </a:prstTxWarp>
              </a:bodyPr>
              <a:lstStyle/>
              <a:p>
                <a:pPr algn="ctr" defTabSz="912813" eaLnBrk="0" hangingPunct="0">
                  <a:lnSpc>
                    <a:spcPct val="90000"/>
                  </a:lnSpc>
                </a:pPr>
                <a:endParaRPr lang="en-US" sz="1200" b="1">
                  <a:latin typeface="Courier New" pitchFamily="-111" charset="0"/>
                </a:endParaRPr>
              </a:p>
            </p:txBody>
          </p:sp>
          <p:sp>
            <p:nvSpPr>
              <p:cNvPr id="156697" name="Text Box 25"/>
              <p:cNvSpPr txBox="1">
                <a:spLocks noChangeArrowheads="1"/>
              </p:cNvSpPr>
              <p:nvPr/>
            </p:nvSpPr>
            <p:spPr bwMode="auto">
              <a:xfrm>
                <a:off x="4152" y="1322"/>
                <a:ext cx="432" cy="22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1294" tIns="45647" rIns="91294" bIns="45647" anchor="ctr">
                <a:prstTxWarp prst="textNoShape">
                  <a:avLst/>
                </a:prstTxWarp>
                <a:spAutoFit/>
              </a:bodyPr>
              <a:lstStyle/>
              <a:p>
                <a:pPr algn="ctr" defTabSz="912813" eaLnBrk="0" hangingPunct="0">
                  <a:lnSpc>
                    <a:spcPct val="40000"/>
                  </a:lnSpc>
                  <a:spcBef>
                    <a:spcPct val="50000"/>
                  </a:spcBef>
                </a:pPr>
                <a:r>
                  <a:rPr lang="en-US" sz="1200">
                    <a:solidFill>
                      <a:srgbClr val="000080"/>
                    </a:solidFill>
                  </a:rPr>
                  <a:t>network</a:t>
                </a:r>
              </a:p>
              <a:p>
                <a:pPr algn="ctr" defTabSz="912813" eaLnBrk="0" hangingPunct="0">
                  <a:lnSpc>
                    <a:spcPct val="40000"/>
                  </a:lnSpc>
                  <a:spcBef>
                    <a:spcPct val="50000"/>
                  </a:spcBef>
                </a:pPr>
                <a:r>
                  <a:rPr lang="en-US" sz="1200">
                    <a:solidFill>
                      <a:srgbClr val="000080"/>
                    </a:solidFill>
                  </a:rPr>
                  <a:t>support</a:t>
                </a:r>
              </a:p>
            </p:txBody>
          </p:sp>
        </p:grpSp>
        <p:grpSp>
          <p:nvGrpSpPr>
            <p:cNvPr id="156698" name="Group 26"/>
            <p:cNvGrpSpPr>
              <a:grpSpLocks/>
            </p:cNvGrpSpPr>
            <p:nvPr/>
          </p:nvGrpSpPr>
          <p:grpSpPr bwMode="auto">
            <a:xfrm>
              <a:off x="4128" y="1632"/>
              <a:ext cx="624" cy="246"/>
              <a:chOff x="4147" y="1296"/>
              <a:chExt cx="441" cy="246"/>
            </a:xfrm>
          </p:grpSpPr>
          <p:sp>
            <p:nvSpPr>
              <p:cNvPr id="156699" name="AutoShape 27"/>
              <p:cNvSpPr>
                <a:spLocks noChangeArrowheads="1"/>
              </p:cNvSpPr>
              <p:nvPr/>
            </p:nvSpPr>
            <p:spPr bwMode="auto">
              <a:xfrm>
                <a:off x="4147" y="1296"/>
                <a:ext cx="441" cy="239"/>
              </a:xfrm>
              <a:prstGeom prst="roundRect">
                <a:avLst>
                  <a:gd name="adj" fmla="val 28903"/>
                </a:avLst>
              </a:prstGeom>
              <a:solidFill>
                <a:srgbClr val="C1CEFF"/>
              </a:solidFill>
              <a:ln w="11113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lIns="91294" tIns="45647" rIns="91294" bIns="45647" anchor="b">
                <a:prstTxWarp prst="textNoShape">
                  <a:avLst/>
                </a:prstTxWarp>
              </a:bodyPr>
              <a:lstStyle/>
              <a:p>
                <a:pPr algn="ctr" defTabSz="912813" eaLnBrk="0" hangingPunct="0">
                  <a:lnSpc>
                    <a:spcPct val="90000"/>
                  </a:lnSpc>
                </a:pPr>
                <a:endParaRPr lang="en-US" sz="1200" b="1">
                  <a:latin typeface="Courier New" pitchFamily="-111" charset="0"/>
                </a:endParaRPr>
              </a:p>
            </p:txBody>
          </p:sp>
          <p:sp>
            <p:nvSpPr>
              <p:cNvPr id="156700" name="Text Box 28"/>
              <p:cNvSpPr txBox="1">
                <a:spLocks noChangeArrowheads="1"/>
              </p:cNvSpPr>
              <p:nvPr/>
            </p:nvSpPr>
            <p:spPr bwMode="auto">
              <a:xfrm>
                <a:off x="4152" y="1321"/>
                <a:ext cx="432" cy="22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1294" tIns="45647" rIns="91294" bIns="45647" anchor="ctr">
                <a:prstTxWarp prst="textNoShape">
                  <a:avLst/>
                </a:prstTxWarp>
                <a:spAutoFit/>
              </a:bodyPr>
              <a:lstStyle/>
              <a:p>
                <a:pPr algn="ctr" defTabSz="912813" eaLnBrk="0" hangingPunct="0">
                  <a:lnSpc>
                    <a:spcPct val="40000"/>
                  </a:lnSpc>
                  <a:spcBef>
                    <a:spcPct val="50000"/>
                  </a:spcBef>
                </a:pPr>
                <a:r>
                  <a:rPr lang="en-US" sz="1200">
                    <a:solidFill>
                      <a:srgbClr val="000080"/>
                    </a:solidFill>
                  </a:rPr>
                  <a:t>CPU</a:t>
                </a:r>
              </a:p>
              <a:p>
                <a:pPr algn="ctr" defTabSz="912813" eaLnBrk="0" hangingPunct="0">
                  <a:lnSpc>
                    <a:spcPct val="40000"/>
                  </a:lnSpc>
                  <a:spcBef>
                    <a:spcPct val="50000"/>
                  </a:spcBef>
                </a:pPr>
                <a:r>
                  <a:rPr lang="en-US" sz="1200">
                    <a:solidFill>
                      <a:srgbClr val="000080"/>
                    </a:solidFill>
                  </a:rPr>
                  <a:t>scheduling</a:t>
                </a:r>
              </a:p>
            </p:txBody>
          </p:sp>
        </p:grpSp>
        <p:sp>
          <p:nvSpPr>
            <p:cNvPr id="156701" name="Oval 29"/>
            <p:cNvSpPr>
              <a:spLocks noChangeArrowheads="1"/>
            </p:cNvSpPr>
            <p:nvPr/>
          </p:nvSpPr>
          <p:spPr bwMode="auto">
            <a:xfrm>
              <a:off x="5232" y="1296"/>
              <a:ext cx="292" cy="192"/>
            </a:xfrm>
            <a:prstGeom prst="ellipse">
              <a:avLst/>
            </a:prstGeom>
            <a:solidFill>
              <a:srgbClr val="F0FF9B">
                <a:alpha val="62000"/>
              </a:srgbClr>
            </a:solidFill>
            <a:ln w="11176">
              <a:solidFill>
                <a:schemeClr val="hlink"/>
              </a:solidFill>
              <a:round/>
              <a:headEnd/>
              <a:tailEnd/>
            </a:ln>
          </p:spPr>
          <p:txBody>
            <a:bodyPr lIns="91294" tIns="45647" rIns="91294" bIns="45647">
              <a:prstTxWarp prst="textNoShape">
                <a:avLst/>
              </a:prstTxWarp>
            </a:bodyPr>
            <a:lstStyle/>
            <a:p>
              <a:pPr algn="ctr" defTabSz="912813" eaLnBrk="0" hangingPunct="0"/>
              <a:endParaRPr lang="en-US" sz="1200" b="1">
                <a:solidFill>
                  <a:schemeClr val="hlink"/>
                </a:solidFill>
                <a:latin typeface="Courier New" pitchFamily="-111" charset="0"/>
              </a:endParaRPr>
            </a:p>
          </p:txBody>
        </p:sp>
        <p:sp>
          <p:nvSpPr>
            <p:cNvPr id="156702" name="Oval 30"/>
            <p:cNvSpPr>
              <a:spLocks noChangeArrowheads="1"/>
            </p:cNvSpPr>
            <p:nvPr/>
          </p:nvSpPr>
          <p:spPr bwMode="auto">
            <a:xfrm>
              <a:off x="4992" y="1536"/>
              <a:ext cx="292" cy="212"/>
            </a:xfrm>
            <a:prstGeom prst="ellipse">
              <a:avLst/>
            </a:prstGeom>
            <a:solidFill>
              <a:srgbClr val="F0FF9B">
                <a:alpha val="62000"/>
              </a:srgbClr>
            </a:solidFill>
            <a:ln w="11176">
              <a:solidFill>
                <a:schemeClr val="hlink"/>
              </a:solidFill>
              <a:round/>
              <a:headEnd/>
              <a:tailEnd/>
            </a:ln>
          </p:spPr>
          <p:txBody>
            <a:bodyPr lIns="91294" tIns="45647" rIns="91294" bIns="45647">
              <a:prstTxWarp prst="textNoShape">
                <a:avLst/>
              </a:prstTxWarp>
            </a:bodyPr>
            <a:lstStyle/>
            <a:p>
              <a:pPr algn="ctr" defTabSz="912813" eaLnBrk="0" hangingPunct="0"/>
              <a:endParaRPr lang="en-US" sz="1200" b="1">
                <a:solidFill>
                  <a:schemeClr val="hlink"/>
                </a:solidFill>
                <a:latin typeface="Courier New" pitchFamily="-111" charset="0"/>
              </a:endParaRPr>
            </a:p>
          </p:txBody>
        </p:sp>
        <p:sp>
          <p:nvSpPr>
            <p:cNvPr id="156703" name="Oval 31"/>
            <p:cNvSpPr>
              <a:spLocks noChangeArrowheads="1"/>
            </p:cNvSpPr>
            <p:nvPr/>
          </p:nvSpPr>
          <p:spPr bwMode="auto">
            <a:xfrm>
              <a:off x="4848" y="1776"/>
              <a:ext cx="292" cy="212"/>
            </a:xfrm>
            <a:prstGeom prst="ellipse">
              <a:avLst/>
            </a:prstGeom>
            <a:solidFill>
              <a:srgbClr val="F0FF9B">
                <a:alpha val="62000"/>
              </a:srgbClr>
            </a:solidFill>
            <a:ln w="11176">
              <a:solidFill>
                <a:schemeClr val="hlink"/>
              </a:solidFill>
              <a:round/>
              <a:headEnd/>
              <a:tailEnd/>
            </a:ln>
          </p:spPr>
          <p:txBody>
            <a:bodyPr lIns="91294" tIns="45647" rIns="91294" bIns="45647">
              <a:prstTxWarp prst="textNoShape">
                <a:avLst/>
              </a:prstTxWarp>
            </a:bodyPr>
            <a:lstStyle/>
            <a:p>
              <a:pPr algn="ctr" defTabSz="912813" eaLnBrk="0" hangingPunct="0"/>
              <a:endParaRPr lang="en-US" sz="1200" b="1">
                <a:solidFill>
                  <a:schemeClr val="hlink"/>
                </a:solidFill>
                <a:latin typeface="Courier New" pitchFamily="-111" charset="0"/>
              </a:endParaRPr>
            </a:p>
          </p:txBody>
        </p:sp>
        <p:sp>
          <p:nvSpPr>
            <p:cNvPr id="156704" name="Oval 32"/>
            <p:cNvSpPr>
              <a:spLocks noChangeArrowheads="1"/>
            </p:cNvSpPr>
            <p:nvPr/>
          </p:nvSpPr>
          <p:spPr bwMode="auto">
            <a:xfrm>
              <a:off x="5184" y="1824"/>
              <a:ext cx="292" cy="212"/>
            </a:xfrm>
            <a:prstGeom prst="ellipse">
              <a:avLst/>
            </a:prstGeom>
            <a:solidFill>
              <a:srgbClr val="F0FF9B">
                <a:alpha val="62000"/>
              </a:srgbClr>
            </a:solidFill>
            <a:ln w="11176">
              <a:solidFill>
                <a:schemeClr val="hlink"/>
              </a:solidFill>
              <a:round/>
              <a:headEnd/>
              <a:tailEnd/>
            </a:ln>
          </p:spPr>
          <p:txBody>
            <a:bodyPr lIns="91294" tIns="45647" rIns="91294" bIns="45647">
              <a:prstTxWarp prst="textNoShape">
                <a:avLst/>
              </a:prstTxWarp>
            </a:bodyPr>
            <a:lstStyle/>
            <a:p>
              <a:pPr algn="ctr" defTabSz="912813" eaLnBrk="0" hangingPunct="0"/>
              <a:endParaRPr lang="en-US" sz="1200" b="1">
                <a:solidFill>
                  <a:schemeClr val="hlink"/>
                </a:solidFill>
                <a:latin typeface="Courier New" pitchFamily="-111" charset="0"/>
              </a:endParaRPr>
            </a:p>
          </p:txBody>
        </p:sp>
      </p:grpSp>
      <p:sp>
        <p:nvSpPr>
          <p:cNvPr id="156706" name="Rectangle 34"/>
          <p:cNvSpPr>
            <a:spLocks noChangeArrowheads="1"/>
          </p:cNvSpPr>
          <p:nvPr/>
        </p:nvSpPr>
        <p:spPr bwMode="auto">
          <a:xfrm>
            <a:off x="304800" y="3962400"/>
            <a:ext cx="4953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628650" lvl="1" indent="-228600">
              <a:lnSpc>
                <a:spcPct val="89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ea typeface="ＭＳ Ｐゴシック" pitchFamily="-111" charset="-128"/>
              </a:rPr>
              <a:t>More reliable (less code is running in kernel mode)</a:t>
            </a:r>
          </a:p>
          <a:p>
            <a:pPr marL="628650" lvl="1" indent="-228600">
              <a:lnSpc>
                <a:spcPct val="89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ea typeface="ＭＳ Ｐゴシック" pitchFamily="-111" charset="-128"/>
              </a:rPr>
              <a:t>Fewer points of failure</a:t>
            </a:r>
          </a:p>
          <a:p>
            <a:pPr marL="628650" lvl="1" indent="-228600">
              <a:lnSpc>
                <a:spcPct val="89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ea typeface="ＭＳ Ｐゴシック" pitchFamily="-111" charset="-128"/>
              </a:rPr>
              <a:t>More secure</a:t>
            </a:r>
          </a:p>
          <a:p>
            <a:pPr marL="285750" indent="-285750">
              <a:lnSpc>
                <a:spcPct val="89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/>
              <a:t>Disadvantage</a:t>
            </a:r>
          </a:p>
          <a:p>
            <a:pPr marL="628650" lvl="1" indent="-228600">
              <a:lnSpc>
                <a:spcPct val="89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ea typeface="ＭＳ Ｐゴシック" pitchFamily="-111" charset="-128"/>
              </a:rPr>
              <a:t>Slow: Performance overhead of user space to kernel space communication</a:t>
            </a:r>
          </a:p>
          <a:p>
            <a:pPr marL="971550" lvl="2" indent="-228600">
              <a:lnSpc>
                <a:spcPct val="89000"/>
              </a:lnSpc>
              <a:spcBef>
                <a:spcPct val="20000"/>
              </a:spcBef>
            </a:pPr>
            <a:r>
              <a:rPr lang="en-US" dirty="0">
                <a:ea typeface="ＭＳ Ｐゴシック" pitchFamily="-111" charset="-128"/>
              </a:rPr>
              <a:t>Windows NT tried pure micro; too slow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sz="3600"/>
              <a:t>Modules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Most modern operating systems implement dynamically loadable kernel modules</a:t>
            </a:r>
          </a:p>
          <a:p>
            <a:pPr lvl="1"/>
            <a:r>
              <a:rPr lang="en-US" sz="2400" dirty="0"/>
              <a:t>Uses object-oriented approach</a:t>
            </a:r>
          </a:p>
          <a:p>
            <a:pPr lvl="1"/>
            <a:r>
              <a:rPr lang="en-US" sz="2400" dirty="0"/>
              <a:t>Each core component is separate</a:t>
            </a:r>
          </a:p>
          <a:p>
            <a:pPr lvl="1"/>
            <a:r>
              <a:rPr lang="en-US" sz="2400" dirty="0"/>
              <a:t>Each talks to the others over known interfaces</a:t>
            </a:r>
          </a:p>
          <a:p>
            <a:pPr lvl="1"/>
            <a:r>
              <a:rPr lang="en-US" sz="2400" dirty="0"/>
              <a:t>Each is loadable as needed within the kernel</a:t>
            </a:r>
          </a:p>
          <a:p>
            <a:r>
              <a:rPr lang="en-US" sz="2800" dirty="0"/>
              <a:t>Overall, similar to layers but </a:t>
            </a:r>
            <a:r>
              <a:rPr lang="en-US" sz="2800" dirty="0" smtClean="0"/>
              <a:t>more </a:t>
            </a:r>
            <a:r>
              <a:rPr lang="en-US" sz="2800" dirty="0"/>
              <a:t>flexible</a:t>
            </a:r>
          </a:p>
          <a:p>
            <a:pPr lvl="1">
              <a:buFontTx/>
              <a:buNone/>
            </a:pPr>
            <a:r>
              <a:rPr lang="en-US" sz="2400" dirty="0"/>
              <a:t>Module can call any other module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 for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Silberschatz</a:t>
            </a:r>
            <a:r>
              <a:rPr lang="en-US" dirty="0" smtClean="0"/>
              <a:t>, Galvin, Gagne (Book)</a:t>
            </a:r>
          </a:p>
          <a:p>
            <a:r>
              <a:rPr lang="en-US" dirty="0" smtClean="0"/>
              <a:t>OS Books:  </a:t>
            </a:r>
            <a:r>
              <a:rPr lang="en-US" dirty="0" err="1" smtClean="0"/>
              <a:t>Tanenbaum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Maria </a:t>
            </a:r>
            <a:r>
              <a:rPr lang="en-US" dirty="0" err="1" smtClean="0"/>
              <a:t>Hybinette</a:t>
            </a:r>
            <a:r>
              <a:rPr lang="en-US" dirty="0" smtClean="0"/>
              <a:t>, UGA</a:t>
            </a:r>
          </a:p>
          <a:p>
            <a:r>
              <a:rPr lang="en-US" dirty="0" smtClean="0"/>
              <a:t>David </a:t>
            </a:r>
            <a:r>
              <a:rPr lang="en-US" dirty="0" err="1" smtClean="0"/>
              <a:t>Sturgill</a:t>
            </a:r>
            <a:r>
              <a:rPr lang="en-US" dirty="0" smtClean="0"/>
              <a:t>, NCSU</a:t>
            </a:r>
          </a:p>
          <a:p>
            <a:r>
              <a:rPr lang="en-US" dirty="0" smtClean="0"/>
              <a:t>John </a:t>
            </a:r>
            <a:r>
              <a:rPr lang="en-US" dirty="0" err="1" smtClean="0"/>
              <a:t>Kubiatowicz</a:t>
            </a:r>
            <a:r>
              <a:rPr lang="en-US" dirty="0" smtClean="0"/>
              <a:t>, Berkeley</a:t>
            </a:r>
          </a:p>
          <a:p>
            <a:r>
              <a:rPr lang="en-US" dirty="0" smtClean="0"/>
              <a:t>Jeff </a:t>
            </a:r>
            <a:r>
              <a:rPr lang="en-US" dirty="0" err="1" smtClean="0"/>
              <a:t>Donahoo</a:t>
            </a:r>
            <a:r>
              <a:rPr lang="en-US" dirty="0" smtClean="0"/>
              <a:t>, Baylor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49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Batch Processing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dirty="0"/>
              <a:t>Place tasks in a queue</a:t>
            </a:r>
          </a:p>
          <a:p>
            <a:r>
              <a:rPr lang="en-US" i="1" dirty="0"/>
              <a:t>Monitor</a:t>
            </a:r>
            <a:r>
              <a:rPr lang="en-US" dirty="0"/>
              <a:t> repeatedly fetches next task and begins execution</a:t>
            </a:r>
          </a:p>
          <a:p>
            <a:r>
              <a:rPr lang="en-US" dirty="0"/>
              <a:t>Control is returned to monitor upon task completion (or failure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243360"/>
            <a:ext cx="6928158" cy="22907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Batch Processing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  <a:p>
            <a:pPr lvl="1"/>
            <a:r>
              <a:rPr lang="en-US" dirty="0"/>
              <a:t>No execution time limit</a:t>
            </a:r>
          </a:p>
          <a:p>
            <a:pPr lvl="1"/>
            <a:r>
              <a:rPr lang="en-US" dirty="0"/>
              <a:t>Protection of monitor and other </a:t>
            </a:r>
            <a:r>
              <a:rPr lang="en-US" dirty="0" smtClean="0"/>
              <a:t>tasks</a:t>
            </a:r>
          </a:p>
          <a:p>
            <a:pPr lvl="1"/>
            <a:r>
              <a:rPr lang="en-US" dirty="0" err="1" smtClean="0"/>
              <a:t>Multicore</a:t>
            </a:r>
            <a:endParaRPr lang="en-US" dirty="0" smtClean="0"/>
          </a:p>
          <a:p>
            <a:pPr lvl="1"/>
            <a:r>
              <a:rPr lang="en-US" dirty="0"/>
              <a:t>and ...</a:t>
            </a:r>
          </a:p>
        </p:txBody>
      </p:sp>
    </p:spTree>
    <p:extLst>
      <p:ext uri="{BB962C8B-B14F-4D97-AF65-F5344CB8AC3E}">
        <p14:creationId xmlns:p14="http://schemas.microsoft.com/office/powerpoint/2010/main" val="85378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Slow Sequential I/O</a:t>
            </a:r>
            <a:endParaRPr lang="en-US" sz="3600" dirty="0"/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120650" y="2968625"/>
            <a:ext cx="8518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Task 1</a:t>
            </a:r>
          </a:p>
        </p:txBody>
      </p:sp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898525" y="2779713"/>
            <a:ext cx="4441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run</a:t>
            </a:r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898526" y="3160713"/>
            <a:ext cx="50526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wait</a:t>
            </a:r>
          </a:p>
        </p:txBody>
      </p:sp>
      <p:sp>
        <p:nvSpPr>
          <p:cNvPr id="14357" name="Text Box 21"/>
          <p:cNvSpPr txBox="1">
            <a:spLocks noChangeArrowheads="1"/>
          </p:cNvSpPr>
          <p:nvPr/>
        </p:nvSpPr>
        <p:spPr bwMode="auto">
          <a:xfrm>
            <a:off x="2270126" y="3008313"/>
            <a:ext cx="8230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Disk I/O</a:t>
            </a:r>
          </a:p>
        </p:txBody>
      </p:sp>
      <p:sp>
        <p:nvSpPr>
          <p:cNvPr id="14358" name="Text Box 22"/>
          <p:cNvSpPr txBox="1">
            <a:spLocks noChangeArrowheads="1"/>
          </p:cNvSpPr>
          <p:nvPr/>
        </p:nvSpPr>
        <p:spPr bwMode="auto">
          <a:xfrm>
            <a:off x="5318126" y="3008313"/>
            <a:ext cx="8530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User I/O</a:t>
            </a:r>
          </a:p>
        </p:txBody>
      </p:sp>
      <p:sp>
        <p:nvSpPr>
          <p:cNvPr id="14360" name="Line 24"/>
          <p:cNvSpPr>
            <a:spLocks noChangeShapeType="1"/>
          </p:cNvSpPr>
          <p:nvPr/>
        </p:nvSpPr>
        <p:spPr bwMode="auto">
          <a:xfrm>
            <a:off x="1431925" y="29321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61" name="Line 25"/>
          <p:cNvSpPr>
            <a:spLocks noChangeShapeType="1"/>
          </p:cNvSpPr>
          <p:nvPr/>
        </p:nvSpPr>
        <p:spPr bwMode="auto">
          <a:xfrm>
            <a:off x="1812925" y="29321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62" name="Line 26"/>
          <p:cNvSpPr>
            <a:spLocks noChangeShapeType="1"/>
          </p:cNvSpPr>
          <p:nvPr/>
        </p:nvSpPr>
        <p:spPr bwMode="auto">
          <a:xfrm>
            <a:off x="1812925" y="3313113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63" name="Line 27"/>
          <p:cNvSpPr>
            <a:spLocks noChangeShapeType="1"/>
          </p:cNvSpPr>
          <p:nvPr/>
        </p:nvSpPr>
        <p:spPr bwMode="auto">
          <a:xfrm flipV="1">
            <a:off x="3489325" y="29321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64" name="Line 28"/>
          <p:cNvSpPr>
            <a:spLocks noChangeShapeType="1"/>
          </p:cNvSpPr>
          <p:nvPr/>
        </p:nvSpPr>
        <p:spPr bwMode="auto">
          <a:xfrm>
            <a:off x="3489325" y="2932113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65" name="Line 29"/>
          <p:cNvSpPr>
            <a:spLocks noChangeShapeType="1"/>
          </p:cNvSpPr>
          <p:nvPr/>
        </p:nvSpPr>
        <p:spPr bwMode="auto">
          <a:xfrm>
            <a:off x="4175125" y="29321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66" name="Line 30"/>
          <p:cNvSpPr>
            <a:spLocks noChangeShapeType="1"/>
          </p:cNvSpPr>
          <p:nvPr/>
        </p:nvSpPr>
        <p:spPr bwMode="auto">
          <a:xfrm>
            <a:off x="4175125" y="3313113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67" name="Line 31"/>
          <p:cNvSpPr>
            <a:spLocks noChangeShapeType="1"/>
          </p:cNvSpPr>
          <p:nvPr/>
        </p:nvSpPr>
        <p:spPr bwMode="auto">
          <a:xfrm flipV="1">
            <a:off x="6994525" y="29321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68" name="Line 32"/>
          <p:cNvSpPr>
            <a:spLocks noChangeShapeType="1"/>
          </p:cNvSpPr>
          <p:nvPr/>
        </p:nvSpPr>
        <p:spPr bwMode="auto">
          <a:xfrm>
            <a:off x="6994525" y="293211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84" name="Line 48"/>
          <p:cNvSpPr>
            <a:spLocks noChangeShapeType="1"/>
          </p:cNvSpPr>
          <p:nvPr/>
        </p:nvSpPr>
        <p:spPr bwMode="auto">
          <a:xfrm flipV="1">
            <a:off x="7604125" y="29321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85" name="Text Box 49"/>
          <p:cNvSpPr txBox="1">
            <a:spLocks noChangeArrowheads="1"/>
          </p:cNvSpPr>
          <p:nvPr/>
        </p:nvSpPr>
        <p:spPr bwMode="auto">
          <a:xfrm>
            <a:off x="7467600" y="3160714"/>
            <a:ext cx="28725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 b="1"/>
              <a:t>x</a:t>
            </a:r>
          </a:p>
        </p:txBody>
      </p:sp>
      <p:sp>
        <p:nvSpPr>
          <p:cNvPr id="14418" name="Text Box 82"/>
          <p:cNvSpPr txBox="1">
            <a:spLocks noChangeArrowheads="1"/>
          </p:cNvSpPr>
          <p:nvPr/>
        </p:nvSpPr>
        <p:spPr bwMode="auto">
          <a:xfrm>
            <a:off x="6308726" y="4456113"/>
            <a:ext cx="8518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Task 2</a:t>
            </a:r>
          </a:p>
        </p:txBody>
      </p:sp>
      <p:sp>
        <p:nvSpPr>
          <p:cNvPr id="14419" name="Text Box 83"/>
          <p:cNvSpPr txBox="1">
            <a:spLocks noChangeArrowheads="1"/>
          </p:cNvSpPr>
          <p:nvPr/>
        </p:nvSpPr>
        <p:spPr bwMode="auto">
          <a:xfrm>
            <a:off x="7086600" y="4267200"/>
            <a:ext cx="4441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run</a:t>
            </a:r>
          </a:p>
        </p:txBody>
      </p:sp>
      <p:sp>
        <p:nvSpPr>
          <p:cNvPr id="14420" name="Text Box 84"/>
          <p:cNvSpPr txBox="1">
            <a:spLocks noChangeArrowheads="1"/>
          </p:cNvSpPr>
          <p:nvPr/>
        </p:nvSpPr>
        <p:spPr bwMode="auto">
          <a:xfrm>
            <a:off x="7086602" y="4648200"/>
            <a:ext cx="50526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wait</a:t>
            </a:r>
          </a:p>
        </p:txBody>
      </p:sp>
      <p:sp>
        <p:nvSpPr>
          <p:cNvPr id="14421" name="Line 85"/>
          <p:cNvSpPr>
            <a:spLocks noChangeShapeType="1"/>
          </p:cNvSpPr>
          <p:nvPr/>
        </p:nvSpPr>
        <p:spPr bwMode="auto">
          <a:xfrm>
            <a:off x="7527925" y="442277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Multiprogramming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/>
              <a:t>Repeatedly</a:t>
            </a:r>
          </a:p>
          <a:p>
            <a:r>
              <a:rPr lang="en-US" dirty="0"/>
              <a:t>Run task at head of queue</a:t>
            </a:r>
          </a:p>
          <a:p>
            <a:r>
              <a:rPr lang="en-US" dirty="0"/>
              <a:t>Upon I/O</a:t>
            </a:r>
          </a:p>
          <a:p>
            <a:pPr lvl="1"/>
            <a:r>
              <a:rPr lang="en-US" dirty="0"/>
              <a:t>Surrender processor (“swapping”)</a:t>
            </a:r>
          </a:p>
          <a:p>
            <a:pPr lvl="1"/>
            <a:r>
              <a:rPr lang="en-US" dirty="0" err="1"/>
              <a:t>Requeue</a:t>
            </a:r>
            <a:r>
              <a:rPr lang="en-US" dirty="0"/>
              <a:t> task when I/O completes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Multiprogramming</a:t>
            </a:r>
            <a:r>
              <a:rPr lang="en-US"/>
              <a:t> in Action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60326" y="2017713"/>
            <a:ext cx="8518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Task 1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838200" y="1828800"/>
            <a:ext cx="4441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run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838202" y="2209800"/>
            <a:ext cx="50526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wait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1" y="3313113"/>
            <a:ext cx="8518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Task 2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777875" y="3124200"/>
            <a:ext cx="4441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run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777877" y="3505200"/>
            <a:ext cx="50526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wait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2209801" y="2057400"/>
            <a:ext cx="8230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Disk I/O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5257800" y="2057400"/>
            <a:ext cx="8530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User I/O</a:t>
            </a:r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1371600" y="1981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1752600" y="1981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>
            <a:off x="1752600" y="23622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 flipV="1">
            <a:off x="3429000" y="1981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>
            <a:off x="3429000" y="1981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>
            <a:off x="4114800" y="1981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>
            <a:off x="4114800" y="23622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 flipV="1">
            <a:off x="6934200" y="1981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>
            <a:off x="693420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 flipV="1">
            <a:off x="7543800" y="1981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05" name="Text Box 21"/>
          <p:cNvSpPr txBox="1">
            <a:spLocks noChangeArrowheads="1"/>
          </p:cNvSpPr>
          <p:nvPr/>
        </p:nvSpPr>
        <p:spPr bwMode="auto">
          <a:xfrm>
            <a:off x="7407275" y="2209801"/>
            <a:ext cx="28725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 b="1"/>
              <a:t>x</a:t>
            </a:r>
          </a:p>
        </p:txBody>
      </p:sp>
      <p:sp>
        <p:nvSpPr>
          <p:cNvPr id="16406" name="Text Box 22"/>
          <p:cNvSpPr txBox="1">
            <a:spLocks noChangeArrowheads="1"/>
          </p:cNvSpPr>
          <p:nvPr/>
        </p:nvSpPr>
        <p:spPr bwMode="auto">
          <a:xfrm>
            <a:off x="2590800" y="3352801"/>
            <a:ext cx="113240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 smtClean="0"/>
              <a:t>Network I</a:t>
            </a:r>
            <a:r>
              <a:rPr lang="en-US" sz="1400" dirty="0"/>
              <a:t>/O</a:t>
            </a:r>
          </a:p>
        </p:txBody>
      </p:sp>
      <p:sp>
        <p:nvSpPr>
          <p:cNvPr id="16407" name="Text Box 23"/>
          <p:cNvSpPr txBox="1">
            <a:spLocks noChangeArrowheads="1"/>
          </p:cNvSpPr>
          <p:nvPr/>
        </p:nvSpPr>
        <p:spPr bwMode="auto">
          <a:xfrm>
            <a:off x="5943600" y="3352800"/>
            <a:ext cx="8530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User I/O</a:t>
            </a:r>
          </a:p>
        </p:txBody>
      </p:sp>
      <p:sp>
        <p:nvSpPr>
          <p:cNvPr id="16408" name="Line 24"/>
          <p:cNvSpPr>
            <a:spLocks noChangeShapeType="1"/>
          </p:cNvSpPr>
          <p:nvPr/>
        </p:nvSpPr>
        <p:spPr bwMode="auto">
          <a:xfrm>
            <a:off x="1752600" y="3276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09" name="Line 25"/>
          <p:cNvSpPr>
            <a:spLocks noChangeShapeType="1"/>
          </p:cNvSpPr>
          <p:nvPr/>
        </p:nvSpPr>
        <p:spPr bwMode="auto">
          <a:xfrm>
            <a:off x="2133600" y="3276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10" name="Line 26"/>
          <p:cNvSpPr>
            <a:spLocks noChangeShapeType="1"/>
          </p:cNvSpPr>
          <p:nvPr/>
        </p:nvSpPr>
        <p:spPr bwMode="auto">
          <a:xfrm>
            <a:off x="2133600" y="36576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11" name="Line 27"/>
          <p:cNvSpPr>
            <a:spLocks noChangeShapeType="1"/>
          </p:cNvSpPr>
          <p:nvPr/>
        </p:nvSpPr>
        <p:spPr bwMode="auto">
          <a:xfrm flipV="1">
            <a:off x="4114800" y="3276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12" name="Line 28"/>
          <p:cNvSpPr>
            <a:spLocks noChangeShapeType="1"/>
          </p:cNvSpPr>
          <p:nvPr/>
        </p:nvSpPr>
        <p:spPr bwMode="auto">
          <a:xfrm>
            <a:off x="411480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13" name="Line 29"/>
          <p:cNvSpPr>
            <a:spLocks noChangeShapeType="1"/>
          </p:cNvSpPr>
          <p:nvPr/>
        </p:nvSpPr>
        <p:spPr bwMode="auto">
          <a:xfrm>
            <a:off x="4572000" y="3276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14" name="Line 30"/>
          <p:cNvSpPr>
            <a:spLocks noChangeShapeType="1"/>
          </p:cNvSpPr>
          <p:nvPr/>
        </p:nvSpPr>
        <p:spPr bwMode="auto">
          <a:xfrm>
            <a:off x="4572000" y="36576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15" name="Line 31"/>
          <p:cNvSpPr>
            <a:spLocks noChangeShapeType="1"/>
          </p:cNvSpPr>
          <p:nvPr/>
        </p:nvSpPr>
        <p:spPr bwMode="auto">
          <a:xfrm flipV="1">
            <a:off x="7620000" y="3276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16" name="Line 32"/>
          <p:cNvSpPr>
            <a:spLocks noChangeShapeType="1"/>
          </p:cNvSpPr>
          <p:nvPr/>
        </p:nvSpPr>
        <p:spPr bwMode="auto">
          <a:xfrm>
            <a:off x="7620000" y="3276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17" name="Line 33"/>
          <p:cNvSpPr>
            <a:spLocks noChangeShapeType="1"/>
          </p:cNvSpPr>
          <p:nvPr/>
        </p:nvSpPr>
        <p:spPr bwMode="auto">
          <a:xfrm flipV="1">
            <a:off x="8229600" y="3276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18" name="Text Box 34"/>
          <p:cNvSpPr txBox="1">
            <a:spLocks noChangeArrowheads="1"/>
          </p:cNvSpPr>
          <p:nvPr/>
        </p:nvSpPr>
        <p:spPr bwMode="auto">
          <a:xfrm>
            <a:off x="8093075" y="3505200"/>
            <a:ext cx="28725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 b="1"/>
              <a:t>x</a:t>
            </a:r>
          </a:p>
        </p:txBody>
      </p:sp>
      <p:sp>
        <p:nvSpPr>
          <p:cNvPr id="16419" name="Text Box 35"/>
          <p:cNvSpPr txBox="1">
            <a:spLocks noChangeArrowheads="1"/>
          </p:cNvSpPr>
          <p:nvPr/>
        </p:nvSpPr>
        <p:spPr bwMode="auto">
          <a:xfrm>
            <a:off x="1" y="4608513"/>
            <a:ext cx="8518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Task 3</a:t>
            </a:r>
          </a:p>
        </p:txBody>
      </p:sp>
      <p:sp>
        <p:nvSpPr>
          <p:cNvPr id="16420" name="Text Box 36"/>
          <p:cNvSpPr txBox="1">
            <a:spLocks noChangeArrowheads="1"/>
          </p:cNvSpPr>
          <p:nvPr/>
        </p:nvSpPr>
        <p:spPr bwMode="auto">
          <a:xfrm>
            <a:off x="777875" y="4419600"/>
            <a:ext cx="4441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run</a:t>
            </a:r>
          </a:p>
        </p:txBody>
      </p:sp>
      <p:sp>
        <p:nvSpPr>
          <p:cNvPr id="16421" name="Text Box 37"/>
          <p:cNvSpPr txBox="1">
            <a:spLocks noChangeArrowheads="1"/>
          </p:cNvSpPr>
          <p:nvPr/>
        </p:nvSpPr>
        <p:spPr bwMode="auto">
          <a:xfrm>
            <a:off x="777877" y="4800600"/>
            <a:ext cx="50526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wait</a:t>
            </a:r>
          </a:p>
        </p:txBody>
      </p:sp>
      <p:sp>
        <p:nvSpPr>
          <p:cNvPr id="16422" name="Text Box 38"/>
          <p:cNvSpPr txBox="1">
            <a:spLocks noChangeArrowheads="1"/>
          </p:cNvSpPr>
          <p:nvPr/>
        </p:nvSpPr>
        <p:spPr bwMode="auto">
          <a:xfrm>
            <a:off x="2971802" y="4648200"/>
            <a:ext cx="8230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 smtClean="0"/>
              <a:t>Disk I</a:t>
            </a:r>
            <a:r>
              <a:rPr lang="en-US" sz="1400" dirty="0"/>
              <a:t>/O</a:t>
            </a:r>
          </a:p>
        </p:txBody>
      </p:sp>
      <p:sp>
        <p:nvSpPr>
          <p:cNvPr id="16423" name="Text Box 39"/>
          <p:cNvSpPr txBox="1">
            <a:spLocks noChangeArrowheads="1"/>
          </p:cNvSpPr>
          <p:nvPr/>
        </p:nvSpPr>
        <p:spPr bwMode="auto">
          <a:xfrm>
            <a:off x="6400800" y="4648200"/>
            <a:ext cx="8530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User I/O</a:t>
            </a:r>
          </a:p>
        </p:txBody>
      </p:sp>
      <p:sp>
        <p:nvSpPr>
          <p:cNvPr id="16424" name="Line 40"/>
          <p:cNvSpPr>
            <a:spLocks noChangeShapeType="1"/>
          </p:cNvSpPr>
          <p:nvPr/>
        </p:nvSpPr>
        <p:spPr bwMode="auto">
          <a:xfrm>
            <a:off x="2133600" y="4572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25" name="Line 41"/>
          <p:cNvSpPr>
            <a:spLocks noChangeShapeType="1"/>
          </p:cNvSpPr>
          <p:nvPr/>
        </p:nvSpPr>
        <p:spPr bwMode="auto">
          <a:xfrm>
            <a:off x="2514600" y="4572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26" name="Line 42"/>
          <p:cNvSpPr>
            <a:spLocks noChangeShapeType="1"/>
          </p:cNvSpPr>
          <p:nvPr/>
        </p:nvSpPr>
        <p:spPr bwMode="auto">
          <a:xfrm>
            <a:off x="2514600" y="49530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27" name="Line 43"/>
          <p:cNvSpPr>
            <a:spLocks noChangeShapeType="1"/>
          </p:cNvSpPr>
          <p:nvPr/>
        </p:nvSpPr>
        <p:spPr bwMode="auto">
          <a:xfrm flipV="1">
            <a:off x="4572000" y="4572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28" name="Line 44"/>
          <p:cNvSpPr>
            <a:spLocks noChangeShapeType="1"/>
          </p:cNvSpPr>
          <p:nvPr/>
        </p:nvSpPr>
        <p:spPr bwMode="auto">
          <a:xfrm>
            <a:off x="4572000" y="4572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29" name="Line 45"/>
          <p:cNvSpPr>
            <a:spLocks noChangeShapeType="1"/>
          </p:cNvSpPr>
          <p:nvPr/>
        </p:nvSpPr>
        <p:spPr bwMode="auto">
          <a:xfrm>
            <a:off x="5257800" y="4572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30" name="Line 46"/>
          <p:cNvSpPr>
            <a:spLocks noChangeShapeType="1"/>
          </p:cNvSpPr>
          <p:nvPr/>
        </p:nvSpPr>
        <p:spPr bwMode="auto">
          <a:xfrm>
            <a:off x="5257800" y="49530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31" name="Line 47"/>
          <p:cNvSpPr>
            <a:spLocks noChangeShapeType="1"/>
          </p:cNvSpPr>
          <p:nvPr/>
        </p:nvSpPr>
        <p:spPr bwMode="auto">
          <a:xfrm flipV="1">
            <a:off x="8229600" y="4572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32" name="Line 48"/>
          <p:cNvSpPr>
            <a:spLocks noChangeShapeType="1"/>
          </p:cNvSpPr>
          <p:nvPr/>
        </p:nvSpPr>
        <p:spPr bwMode="auto">
          <a:xfrm>
            <a:off x="8229600" y="4572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33" name="Line 49"/>
          <p:cNvSpPr>
            <a:spLocks noChangeShapeType="1"/>
          </p:cNvSpPr>
          <p:nvPr/>
        </p:nvSpPr>
        <p:spPr bwMode="auto">
          <a:xfrm flipV="1">
            <a:off x="8839200" y="4572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34" name="Text Box 50"/>
          <p:cNvSpPr txBox="1">
            <a:spLocks noChangeArrowheads="1"/>
          </p:cNvSpPr>
          <p:nvPr/>
        </p:nvSpPr>
        <p:spPr bwMode="auto">
          <a:xfrm>
            <a:off x="8702675" y="4800601"/>
            <a:ext cx="28725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 b="1"/>
              <a:t>x</a:t>
            </a:r>
          </a:p>
        </p:txBody>
      </p:sp>
      <p:sp>
        <p:nvSpPr>
          <p:cNvPr id="16435" name="Text Box 51"/>
          <p:cNvSpPr txBox="1">
            <a:spLocks noChangeArrowheads="1"/>
          </p:cNvSpPr>
          <p:nvPr/>
        </p:nvSpPr>
        <p:spPr bwMode="auto">
          <a:xfrm>
            <a:off x="762002" y="5562601"/>
            <a:ext cx="723787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Processor isn’t the only better utilized </a:t>
            </a:r>
            <a:r>
              <a:rPr lang="en-US" dirty="0" smtClean="0"/>
              <a:t>resource</a:t>
            </a:r>
          </a:p>
          <a:p>
            <a:pPr lvl="1" indent="233363">
              <a:buFont typeface="Arial"/>
              <a:buChar char="•"/>
            </a:pPr>
            <a:r>
              <a:rPr lang="en-US" dirty="0" smtClean="0"/>
              <a:t>Memory utilized by multiple tasks (enables fast contest switch)</a:t>
            </a:r>
          </a:p>
          <a:p>
            <a:pPr lvl="1" indent="233363">
              <a:buFont typeface="Arial"/>
              <a:buChar char="•"/>
            </a:pPr>
            <a:r>
              <a:rPr lang="en-US" dirty="0" smtClean="0"/>
              <a:t>Disk can be accessed while a task is executing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16436" name="Line 52"/>
          <p:cNvSpPr>
            <a:spLocks noChangeShapeType="1"/>
          </p:cNvSpPr>
          <p:nvPr/>
        </p:nvSpPr>
        <p:spPr bwMode="auto">
          <a:xfrm>
            <a:off x="7543800" y="1371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35645</TotalTime>
  <Words>3016</Words>
  <Application>Microsoft Office PowerPoint</Application>
  <PresentationFormat>On-screen Show (4:3)</PresentationFormat>
  <Paragraphs>689</Paragraphs>
  <Slides>46</Slides>
  <Notes>46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ＭＳ Ｐゴシック</vt:lpstr>
      <vt:lpstr> Times New Roman</vt:lpstr>
      <vt:lpstr>Arial</vt:lpstr>
      <vt:lpstr>Courier New</vt:lpstr>
      <vt:lpstr>Helvetica</vt:lpstr>
      <vt:lpstr>Times New Roman</vt:lpstr>
      <vt:lpstr>Default Design</vt:lpstr>
      <vt:lpstr>Image</vt:lpstr>
      <vt:lpstr>Introduction to Operating Systems</vt:lpstr>
      <vt:lpstr>Your Mission</vt:lpstr>
      <vt:lpstr>DIY Processor Sharing</vt:lpstr>
      <vt:lpstr>DIY Processor Sharing</vt:lpstr>
      <vt:lpstr>Batch Processing</vt:lpstr>
      <vt:lpstr>Batch Processing</vt:lpstr>
      <vt:lpstr>Slow Sequential I/O</vt:lpstr>
      <vt:lpstr>Multiprogramming</vt:lpstr>
      <vt:lpstr>Multiprogramming in Action</vt:lpstr>
      <vt:lpstr>Multiprogramming Frustration</vt:lpstr>
      <vt:lpstr>Time-Sharing</vt:lpstr>
      <vt:lpstr>Any issues?</vt:lpstr>
      <vt:lpstr>Task Issues</vt:lpstr>
      <vt:lpstr>Consider the Processor</vt:lpstr>
      <vt:lpstr>Processor</vt:lpstr>
      <vt:lpstr>Context Switching</vt:lpstr>
      <vt:lpstr>Sharing Memory</vt:lpstr>
      <vt:lpstr>Better Memory Sharing</vt:lpstr>
      <vt:lpstr>Virtual Machine</vt:lpstr>
      <vt:lpstr>Virtualization Approaches</vt:lpstr>
      <vt:lpstr>To protect and serve…</vt:lpstr>
      <vt:lpstr>Dual Mode</vt:lpstr>
      <vt:lpstr>Interrupts</vt:lpstr>
      <vt:lpstr>Interrupts Observed</vt:lpstr>
      <vt:lpstr>Handling Interrupts</vt:lpstr>
      <vt:lpstr>Interrupt Handling Example</vt:lpstr>
      <vt:lpstr>Who Cares How It Works?</vt:lpstr>
      <vt:lpstr>We Need an Operating System</vt:lpstr>
      <vt:lpstr>System Call</vt:lpstr>
      <vt:lpstr>Library vs. System Calls? </vt:lpstr>
      <vt:lpstr>Standard C Library Example</vt:lpstr>
      <vt:lpstr>Steps in Making a System Call</vt:lpstr>
      <vt:lpstr>PowerPoint Presentation</vt:lpstr>
      <vt:lpstr>PowerPoint Presentation</vt:lpstr>
      <vt:lpstr>Library vs. System Call</vt:lpstr>
      <vt:lpstr>System Call Trace</vt:lpstr>
      <vt:lpstr>Operating System Design and Implementation</vt:lpstr>
      <vt:lpstr>Aside:  Policy vs. Mechanism</vt:lpstr>
      <vt:lpstr>Simple Structure: MS-DOS </vt:lpstr>
      <vt:lpstr>Driver Aside</vt:lpstr>
      <vt:lpstr>Monolithic Kernels</vt:lpstr>
      <vt:lpstr>Layered Approach</vt:lpstr>
      <vt:lpstr>Layered Approach:  Problems</vt:lpstr>
      <vt:lpstr>Microkernel System Structure </vt:lpstr>
      <vt:lpstr>Modules</vt:lpstr>
      <vt:lpstr>Credit for Materials</vt:lpstr>
    </vt:vector>
  </TitlesOfParts>
  <Company>Baylor University ECS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Operating Systems</dc:title>
  <dc:creator>donahoo</dc:creator>
  <cp:lastModifiedBy>Matthew Fendt</cp:lastModifiedBy>
  <cp:revision>249</cp:revision>
  <cp:lastPrinted>2014-08-11T15:20:14Z</cp:lastPrinted>
  <dcterms:created xsi:type="dcterms:W3CDTF">2010-08-25T15:14:22Z</dcterms:created>
  <dcterms:modified xsi:type="dcterms:W3CDTF">2017-01-11T14:51:12Z</dcterms:modified>
</cp:coreProperties>
</file>