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40" r:id="rId3"/>
    <p:sldId id="260" r:id="rId4"/>
    <p:sldId id="337" r:id="rId5"/>
    <p:sldId id="266" r:id="rId6"/>
    <p:sldId id="267" r:id="rId7"/>
    <p:sldId id="270" r:id="rId8"/>
    <p:sldId id="272" r:id="rId9"/>
    <p:sldId id="339" r:id="rId10"/>
    <p:sldId id="334" r:id="rId11"/>
    <p:sldId id="274" r:id="rId12"/>
    <p:sldId id="290" r:id="rId13"/>
    <p:sldId id="292" r:id="rId14"/>
    <p:sldId id="293" r:id="rId15"/>
    <p:sldId id="294" r:id="rId16"/>
    <p:sldId id="296" r:id="rId17"/>
    <p:sldId id="298" r:id="rId18"/>
    <p:sldId id="300" r:id="rId19"/>
    <p:sldId id="301" r:id="rId20"/>
    <p:sldId id="302" r:id="rId21"/>
    <p:sldId id="303" r:id="rId22"/>
    <p:sldId id="304" r:id="rId23"/>
    <p:sldId id="335" r:id="rId24"/>
    <p:sldId id="310" r:id="rId25"/>
    <p:sldId id="336" r:id="rId26"/>
    <p:sldId id="319" r:id="rId27"/>
    <p:sldId id="320" r:id="rId28"/>
    <p:sldId id="322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0F3B6D7-B776-554A-B610-AEEE06EE4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8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fld id="{4CB60789-D473-A046-BA40-6A4EEC9DD5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6EE8-B147-F24B-AF43-BEC60FB37735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9810B-5939-0643-A92D-26592CF11CA6}" type="slidenum">
              <a:rPr lang="en-US"/>
              <a:pPr/>
              <a:t>13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FBCF3-6539-4B44-8722-1EDEB2E340D0}" type="slidenum">
              <a:rPr lang="en-US"/>
              <a:pPr/>
              <a:t>14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10E3E-437C-1543-B5B6-1221E678F5BC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B7FB6-FA07-4047-A4A8-B51E29C19C0C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2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39359-240F-634C-B182-6F1A70B09493}" type="slidenum">
              <a:rPr lang="en-US"/>
              <a:pPr/>
              <a:t>19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6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84A90-CFA0-2342-9444-9EEA59593327}" type="slidenum">
              <a:rPr lang="en-US"/>
              <a:pPr/>
              <a:t>20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6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60789-D473-A046-BA40-6A4EEC9DD5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16635-38E7-F94C-AD30-7D273E1367F4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A62D-6BD9-CD4D-8154-3882A63195F0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5FFCD-587E-5243-A4F0-6A30C023009A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FB516-F2D7-3043-AF7A-2DD49D76DCF0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862F4-B7C0-3F48-8BC5-BCDEAEDACC70}" type="slidenum">
              <a:rPr lang="en-US"/>
              <a:pPr/>
              <a:t>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5D77F-2423-B045-B9CF-5176F707950D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4E2D6-78BF-1143-B0CB-FBD36647CAE3}" type="slidenum">
              <a:rPr lang="en-US"/>
              <a:pPr/>
              <a:t>10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732A0-3BD2-864A-A3EC-0A18580660A4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41850" cy="34813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0955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341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Context Switches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/>
          <a:srcRect l="3227" t="832" r="2957" b="1047"/>
          <a:stretch>
            <a:fillRect/>
          </a:stretch>
        </p:blipFill>
        <p:spPr bwMode="auto">
          <a:xfrm>
            <a:off x="2357735" y="1752600"/>
            <a:ext cx="5630862" cy="4706938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 bwMode="auto">
          <a:xfrm>
            <a:off x="2814934" y="2755673"/>
            <a:ext cx="5463001" cy="1156703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5135" y="2911733"/>
            <a:ext cx="276999" cy="962553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</p:spPr>
        <p:txBody>
          <a:bodyPr vert="vert270" wrap="none" lIns="0" tIns="0" rIns="0" bIns="0" rtlCol="0">
            <a:spAutoFit/>
          </a:bodyPr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8505" y="2764557"/>
            <a:ext cx="2055712" cy="11478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US" sz="1600" dirty="0" smtClean="0"/>
              <a:t>save PC, SP, etc.</a:t>
            </a:r>
          </a:p>
          <a:p>
            <a:pPr algn="ctr"/>
            <a:r>
              <a:rPr lang="en-US" sz="1600" dirty="0" smtClean="0"/>
              <a:t>into PCB</a:t>
            </a:r>
            <a:r>
              <a:rPr lang="en-US" sz="1600" baseline="-25000" dirty="0" smtClean="0"/>
              <a:t>0</a:t>
            </a:r>
          </a:p>
          <a:p>
            <a:pPr algn="ctr"/>
            <a:r>
              <a:rPr lang="en-US" sz="1600" dirty="0" smtClean="0"/>
              <a:t>restore PC, SP, etc.</a:t>
            </a:r>
          </a:p>
          <a:p>
            <a:pPr algn="ctr"/>
            <a:r>
              <a:rPr lang="en-US" sz="1600" dirty="0" smtClean="0"/>
              <a:t>from PCB</a:t>
            </a:r>
            <a:r>
              <a:rPr lang="en-US" sz="1600" baseline="-25000" dirty="0" smtClean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 flipH="1">
            <a:off x="4328505" y="3327127"/>
            <a:ext cx="205571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822580" y="4939296"/>
            <a:ext cx="5463001" cy="1156703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2781" y="5095356"/>
            <a:ext cx="276999" cy="962553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</p:spPr>
        <p:txBody>
          <a:bodyPr vert="vert270" wrap="none" lIns="0" tIns="0" rIns="0" bIns="0" rtlCol="0">
            <a:spAutoFit/>
          </a:bodyPr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6151" y="4948180"/>
            <a:ext cx="2055712" cy="11478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US" sz="1600" dirty="0" smtClean="0"/>
              <a:t>save PC, SP, etc.</a:t>
            </a:r>
          </a:p>
          <a:p>
            <a:pPr algn="ctr"/>
            <a:r>
              <a:rPr lang="en-US" sz="1600" dirty="0" smtClean="0"/>
              <a:t>into PCB</a:t>
            </a:r>
            <a:r>
              <a:rPr lang="en-US" sz="1600" baseline="-25000" dirty="0" smtClean="0"/>
              <a:t>1</a:t>
            </a:r>
          </a:p>
          <a:p>
            <a:pPr algn="ctr"/>
            <a:r>
              <a:rPr lang="en-US" sz="1600" dirty="0" smtClean="0"/>
              <a:t>restore PC, SP, etc.</a:t>
            </a:r>
          </a:p>
          <a:p>
            <a:pPr algn="ctr"/>
            <a:r>
              <a:rPr lang="en-US" sz="1600" dirty="0" smtClean="0"/>
              <a:t>from PCB</a:t>
            </a:r>
            <a:r>
              <a:rPr lang="en-US" sz="1600" baseline="-25000" dirty="0" smtClean="0"/>
              <a:t>0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rot="10800000" flipH="1">
            <a:off x="4336151" y="5510750"/>
            <a:ext cx="205571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Scheduler:  Who Goes Next?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7988300" y="1622392"/>
            <a:ext cx="917414" cy="1162120"/>
            <a:chOff x="335" y="1120"/>
            <a:chExt cx="579" cy="733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35" y="1120"/>
              <a:ext cx="577" cy="175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square" lIns="91294" tIns="45647" rIns="91294" bIns="45647" anchor="b">
              <a:prstTxWarp prst="textNoShape">
                <a:avLst/>
              </a:prstTxWarp>
              <a:noAutofit/>
            </a:bodyPr>
            <a:lstStyle/>
            <a:p>
              <a:pPr algn="ctr" defTabSz="912813"/>
              <a:r>
                <a:rPr lang="en-US" sz="1200" b="1" dirty="0"/>
                <a:t>Running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336" y="1408"/>
              <a:ext cx="577" cy="175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squar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 dirty="0">
                  <a:solidFill>
                    <a:srgbClr val="008000"/>
                  </a:solidFill>
                </a:rPr>
                <a:t>Ready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337" y="1680"/>
              <a:ext cx="577" cy="173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 dirty="0">
                  <a:solidFill>
                    <a:schemeClr val="hlink"/>
                  </a:solidFill>
                </a:rPr>
                <a:t>Waiting</a:t>
              </a:r>
            </a:p>
          </p:txBody>
        </p:sp>
      </p:grp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446213" y="5248275"/>
            <a:ext cx="66960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-292100" y="2566988"/>
            <a:ext cx="16938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398" tIns="25359" rIns="63398" bIns="25359" anchor="ctr">
            <a:prstTxWarp prst="textNoShape">
              <a:avLst/>
            </a:prstTxWarp>
            <a:spAutoFit/>
          </a:bodyPr>
          <a:lstStyle/>
          <a:p>
            <a:pPr algn="r" defTabSz="912813"/>
            <a:r>
              <a:rPr lang="en-US" sz="1600" b="1">
                <a:solidFill>
                  <a:schemeClr val="tx2"/>
                </a:solidFill>
              </a:rPr>
              <a:t>Process A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-292100" y="3251200"/>
            <a:ext cx="16938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398" tIns="25359" rIns="63398" bIns="25359" anchor="ctr">
            <a:prstTxWarp prst="textNoShape">
              <a:avLst/>
            </a:prstTxWarp>
            <a:spAutoFit/>
          </a:bodyPr>
          <a:lstStyle/>
          <a:p>
            <a:pPr algn="r" defTabSz="912813"/>
            <a:r>
              <a:rPr lang="en-US" sz="1600" b="1">
                <a:solidFill>
                  <a:schemeClr val="tx2"/>
                </a:solidFill>
              </a:rPr>
              <a:t>Process B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-292100" y="3935413"/>
            <a:ext cx="16938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398" tIns="25359" rIns="63398" bIns="25359" anchor="ctr">
            <a:prstTxWarp prst="textNoShape">
              <a:avLst/>
            </a:prstTxWarp>
            <a:spAutoFit/>
          </a:bodyPr>
          <a:lstStyle/>
          <a:p>
            <a:pPr algn="r" defTabSz="912813"/>
            <a:r>
              <a:rPr lang="en-US" sz="1600" b="1">
                <a:solidFill>
                  <a:schemeClr val="tx2"/>
                </a:solidFill>
              </a:rPr>
              <a:t>Process C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-304800" y="4743450"/>
            <a:ext cx="16938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398" tIns="25359" rIns="63398" bIns="25359" anchor="ctr">
            <a:prstTxWarp prst="textNoShape">
              <a:avLst/>
            </a:prstTxWarp>
            <a:spAutoFit/>
          </a:bodyPr>
          <a:lstStyle/>
          <a:p>
            <a:pPr algn="r" defTabSz="912813"/>
            <a:r>
              <a:rPr lang="en-US" sz="1600" b="1">
                <a:solidFill>
                  <a:schemeClr val="tx2"/>
                </a:solidFill>
              </a:rPr>
              <a:t>Scheduler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2282825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2740025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3309938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3767138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4337050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4794250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5364163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5821363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6391275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6848475" y="2054225"/>
            <a:ext cx="0" cy="31940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2282825" y="4714875"/>
            <a:ext cx="457200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309938" y="4714875"/>
            <a:ext cx="457200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337050" y="4714875"/>
            <a:ext cx="457200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364163" y="4714875"/>
            <a:ext cx="457200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6391275" y="4714875"/>
            <a:ext cx="457200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3729038" y="3979863"/>
            <a:ext cx="608012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1598613" y="2509838"/>
            <a:ext cx="684212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4794250" y="2509838"/>
            <a:ext cx="546100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799138" y="3244850"/>
            <a:ext cx="592137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740025" y="3244850"/>
            <a:ext cx="531813" cy="3810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016" name="Group 32"/>
          <p:cNvGrpSpPr>
            <a:grpSpLocks/>
          </p:cNvGrpSpPr>
          <p:nvPr/>
        </p:nvGrpSpPr>
        <p:grpSpPr bwMode="auto">
          <a:xfrm>
            <a:off x="1598613" y="2509838"/>
            <a:ext cx="5857875" cy="1851025"/>
            <a:chOff x="1008" y="1584"/>
            <a:chExt cx="3696" cy="1168"/>
          </a:xfrm>
        </p:grpSpPr>
        <p:sp>
          <p:nvSpPr>
            <p:cNvPr id="42017" name="Rectangle 33"/>
            <p:cNvSpPr>
              <a:spLocks noChangeArrowheads="1"/>
            </p:cNvSpPr>
            <p:nvPr/>
          </p:nvSpPr>
          <p:spPr bwMode="auto">
            <a:xfrm>
              <a:off x="1008" y="2512"/>
              <a:ext cx="1344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2736" y="2512"/>
              <a:ext cx="1584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4320" y="2512"/>
              <a:ext cx="384" cy="240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0" name="Rectangle 36"/>
            <p:cNvSpPr>
              <a:spLocks noChangeArrowheads="1"/>
            </p:cNvSpPr>
            <p:nvPr/>
          </p:nvSpPr>
          <p:spPr bwMode="auto">
            <a:xfrm>
              <a:off x="1440" y="1584"/>
              <a:ext cx="1584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>
              <a:off x="3360" y="1584"/>
              <a:ext cx="1344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  <p:sp>
          <p:nvSpPr>
            <p:cNvPr id="42022" name="Rectangle 38"/>
            <p:cNvSpPr>
              <a:spLocks noChangeArrowheads="1"/>
            </p:cNvSpPr>
            <p:nvPr/>
          </p:nvSpPr>
          <p:spPr bwMode="auto">
            <a:xfrm>
              <a:off x="1008" y="2048"/>
              <a:ext cx="720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  <p:sp>
          <p:nvSpPr>
            <p:cNvPr id="42023" name="Rectangle 39"/>
            <p:cNvSpPr>
              <a:spLocks noChangeArrowheads="1"/>
            </p:cNvSpPr>
            <p:nvPr/>
          </p:nvSpPr>
          <p:spPr bwMode="auto">
            <a:xfrm>
              <a:off x="4032" y="2048"/>
              <a:ext cx="672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  <p:sp>
          <p:nvSpPr>
            <p:cNvPr id="42024" name="Rectangle 40"/>
            <p:cNvSpPr>
              <a:spLocks noChangeArrowheads="1"/>
            </p:cNvSpPr>
            <p:nvPr/>
          </p:nvSpPr>
          <p:spPr bwMode="auto">
            <a:xfrm>
              <a:off x="3216" y="2048"/>
              <a:ext cx="432" cy="2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900" b="1">
                <a:latin typeface="Courier New" pitchFamily="-110" charset="0"/>
              </a:endParaRPr>
            </a:p>
          </p:txBody>
        </p:sp>
      </p:grp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3271838" y="3244850"/>
            <a:ext cx="1827212" cy="38100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900" b="1">
              <a:latin typeface="Courier New" pitchFamily="-110" charset="0"/>
            </a:endParaRP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7086600" y="5334000"/>
            <a:ext cx="876300" cy="334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6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1600200" y="5791200"/>
            <a:ext cx="57531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Scheduler must execute to make decisions (overhead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Details coming soon…</a:t>
            </a: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2667000" y="1219200"/>
            <a:ext cx="426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Objective:  Maximize resource utilization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366000" cy="4343400"/>
          </a:xfrm>
          <a:noFill/>
        </p:spPr>
        <p:txBody>
          <a:bodyPr/>
          <a:lstStyle/>
          <a:p>
            <a:r>
              <a:rPr lang="en-US" sz="2800">
                <a:solidFill>
                  <a:schemeClr val="tx2"/>
                </a:solidFill>
              </a:rPr>
              <a:t>Process Cycle</a:t>
            </a:r>
            <a:endParaRPr lang="en-US" sz="2800"/>
          </a:p>
          <a:p>
            <a:pPr lvl="1"/>
            <a:r>
              <a:rPr lang="en-US" sz="2400"/>
              <a:t>Parents create children</a:t>
            </a:r>
          </a:p>
          <a:p>
            <a:pPr lvl="1"/>
            <a:r>
              <a:rPr lang="en-US" sz="2400"/>
              <a:t>Results in a tree of processes</a:t>
            </a:r>
          </a:p>
          <a:p>
            <a:r>
              <a:rPr lang="en-US" sz="2800"/>
              <a:t>Address space models</a:t>
            </a:r>
          </a:p>
          <a:p>
            <a:pPr lvl="1"/>
            <a:r>
              <a:rPr lang="en-US" sz="2400"/>
              <a:t>Child duplicate of parent</a:t>
            </a:r>
          </a:p>
          <a:p>
            <a:pPr lvl="1"/>
            <a:r>
              <a:rPr lang="en-US" sz="2400"/>
              <a:t>Child has a program loaded into it</a:t>
            </a:r>
          </a:p>
          <a:p>
            <a:r>
              <a:rPr lang="en-US" sz="2800"/>
              <a:t>Execution models</a:t>
            </a:r>
          </a:p>
          <a:p>
            <a:pPr lvl="1"/>
            <a:r>
              <a:rPr lang="en-US" sz="2400"/>
              <a:t>Parent and children execute concurrently</a:t>
            </a:r>
          </a:p>
          <a:p>
            <a:pPr lvl="1"/>
            <a:r>
              <a:rPr lang="en-US" sz="2400"/>
              <a:t>Parent waits until children terminate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Life Cycle: UNIX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sz="2400" dirty="0"/>
              <a:t>PID 0 is </a:t>
            </a:r>
            <a:r>
              <a:rPr lang="en-US" sz="2400" i="1" dirty="0"/>
              <a:t>usually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80"/>
                </a:solidFill>
                <a:latin typeface="Courier New" pitchFamily="-110" charset="0"/>
              </a:rPr>
              <a:t>scheduler</a:t>
            </a:r>
            <a:r>
              <a:rPr lang="en-US" sz="2400" dirty="0"/>
              <a:t> process (often called </a:t>
            </a:r>
            <a:r>
              <a:rPr lang="en-US" sz="2400" dirty="0">
                <a:solidFill>
                  <a:srgbClr val="000080"/>
                </a:solidFill>
                <a:latin typeface="Courier New" pitchFamily="-110" charset="0"/>
              </a:rPr>
              <a:t>swapper</a:t>
            </a:r>
            <a:r>
              <a:rPr lang="en-US" sz="2400" dirty="0"/>
              <a:t>) </a:t>
            </a:r>
          </a:p>
          <a:p>
            <a:pPr lvl="1">
              <a:lnSpc>
                <a:spcPct val="89000"/>
              </a:lnSpc>
            </a:pPr>
            <a:r>
              <a:rPr lang="en-US" sz="2000" dirty="0">
                <a:solidFill>
                  <a:srgbClr val="008040"/>
                </a:solidFill>
              </a:rPr>
              <a:t>System process</a:t>
            </a:r>
            <a:r>
              <a:rPr lang="en-US" sz="2000" dirty="0"/>
              <a:t> (part of the kernel)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Grandmother of </a:t>
            </a:r>
            <a:r>
              <a:rPr lang="en-US" sz="2000" dirty="0">
                <a:solidFill>
                  <a:srgbClr val="000000"/>
                </a:solidFill>
              </a:rPr>
              <a:t>all </a:t>
            </a:r>
            <a:r>
              <a:rPr lang="en-US" sz="2000" dirty="0"/>
              <a:t>processes</a:t>
            </a:r>
          </a:p>
          <a:p>
            <a:pPr>
              <a:lnSpc>
                <a:spcPct val="89000"/>
              </a:lnSpc>
            </a:pPr>
            <a:r>
              <a:rPr lang="en-US" sz="2400" dirty="0">
                <a:solidFill>
                  <a:srgbClr val="000080"/>
                </a:solidFill>
                <a:latin typeface="Courier New" pitchFamily="-110" charset="0"/>
              </a:rPr>
              <a:t>init</a:t>
            </a:r>
            <a:r>
              <a:rPr lang="en-US" sz="2400" dirty="0"/>
              <a:t> - Mother of all user </a:t>
            </a:r>
            <a:r>
              <a:rPr lang="en-US" sz="2400" dirty="0">
                <a:solidFill>
                  <a:schemeClr val="tx2"/>
                </a:solidFill>
              </a:rPr>
              <a:t>processes</a:t>
            </a:r>
            <a:r>
              <a:rPr lang="en-US" sz="2400" dirty="0"/>
              <a:t>, init is started at boot time (at </a:t>
            </a:r>
            <a:r>
              <a:rPr lang="en-US" sz="2400" dirty="0">
                <a:solidFill>
                  <a:srgbClr val="008000"/>
                </a:solidFill>
              </a:rPr>
              <a:t>end of the boot strap</a:t>
            </a:r>
            <a:r>
              <a:rPr lang="en-US" sz="2400" dirty="0"/>
              <a:t> procedure) and is responsible for starting other processes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It is a user process (not a system process that runs within the kernel like </a:t>
            </a:r>
            <a:r>
              <a:rPr lang="en-US" sz="2000" dirty="0">
                <a:solidFill>
                  <a:srgbClr val="000080"/>
                </a:solidFill>
                <a:latin typeface="Courier New" pitchFamily="-110" charset="0"/>
              </a:rPr>
              <a:t>swapper</a:t>
            </a:r>
            <a:r>
              <a:rPr lang="en-US" sz="2000" dirty="0"/>
              <a:t>) with PID 1 (but runs with root privileges)</a:t>
            </a:r>
          </a:p>
          <a:p>
            <a:pPr lvl="1">
              <a:lnSpc>
                <a:spcPct val="89000"/>
              </a:lnSpc>
            </a:pPr>
            <a:r>
              <a:rPr lang="en-US" sz="2000" dirty="0">
                <a:solidFill>
                  <a:srgbClr val="000080"/>
                </a:solidFill>
                <a:latin typeface="Courier New" pitchFamily="-110" charset="0"/>
              </a:rPr>
              <a:t>init</a:t>
            </a:r>
            <a:r>
              <a:rPr lang="en-US" sz="2000" dirty="0"/>
              <a:t> uses file </a:t>
            </a:r>
            <a:r>
              <a:rPr lang="en-US" sz="2000" dirty="0" err="1">
                <a:solidFill>
                  <a:srgbClr val="000080"/>
                </a:solidFill>
                <a:latin typeface="Courier New" pitchFamily="-110" charset="0"/>
              </a:rPr>
              <a:t>inittab</a:t>
            </a:r>
            <a:r>
              <a:rPr lang="en-US" sz="2000" dirty="0"/>
              <a:t> and directory </a:t>
            </a:r>
            <a:r>
              <a:rPr lang="en-US" sz="2000" dirty="0">
                <a:solidFill>
                  <a:srgbClr val="000080"/>
                </a:solidFill>
                <a:latin typeface="Courier New" pitchFamily="-110" charset="0"/>
              </a:rPr>
              <a:t>/etc/</a:t>
            </a:r>
            <a:r>
              <a:rPr lang="en-US" sz="2000" dirty="0" err="1">
                <a:solidFill>
                  <a:srgbClr val="000080"/>
                </a:solidFill>
                <a:latin typeface="Courier New" pitchFamily="-110" charset="0"/>
              </a:rPr>
              <a:t>rc?.d</a:t>
            </a:r>
            <a:endParaRPr lang="en-US" sz="2000" dirty="0"/>
          </a:p>
          <a:p>
            <a:pPr lvl="1">
              <a:lnSpc>
                <a:spcPct val="89000"/>
              </a:lnSpc>
            </a:pPr>
            <a:r>
              <a:rPr lang="en-US" sz="2000" dirty="0"/>
              <a:t>Brings the user to a certain specified state (e.g., multiuser mode)</a:t>
            </a:r>
          </a:p>
          <a:p>
            <a:pPr>
              <a:lnSpc>
                <a:spcPct val="89000"/>
              </a:lnSpc>
            </a:pPr>
            <a:r>
              <a:rPr lang="en-US" sz="2400" dirty="0" err="1">
                <a:solidFill>
                  <a:srgbClr val="000080"/>
                </a:solidFill>
                <a:latin typeface="Courier New" pitchFamily="-110" charset="0"/>
              </a:rPr>
              <a:t>getty</a:t>
            </a:r>
            <a:r>
              <a:rPr lang="en-US" sz="2400" dirty="0"/>
              <a:t> - Login process that manages login sessions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77788"/>
            <a:ext cx="7831137" cy="1141412"/>
          </a:xfrm>
        </p:spPr>
        <p:txBody>
          <a:bodyPr/>
          <a:lstStyle/>
          <a:p>
            <a:r>
              <a:rPr lang="en-US"/>
              <a:t>Processes Tree on a UNIX System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562475" y="2976563"/>
            <a:ext cx="1298575" cy="5984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Process 1</a:t>
            </a:r>
          </a:p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(init)</a:t>
            </a:r>
          </a:p>
        </p:txBody>
      </p:sp>
      <p:cxnSp>
        <p:nvCxnSpPr>
          <p:cNvPr id="77828" name="AutoShape 4"/>
          <p:cNvCxnSpPr>
            <a:cxnSpLocks noChangeShapeType="1"/>
            <a:stCxn id="77827" idx="2"/>
            <a:endCxn id="77833" idx="0"/>
          </p:cNvCxnSpPr>
          <p:nvPr/>
        </p:nvCxnSpPr>
        <p:spPr bwMode="auto">
          <a:xfrm rot="5400000">
            <a:off x="3538142" y="2738041"/>
            <a:ext cx="836613" cy="251063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562475" y="1774825"/>
            <a:ext cx="1298575" cy="355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OS Kernel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04825" y="2976563"/>
            <a:ext cx="3611563" cy="5984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Process 0</a:t>
            </a:r>
          </a:p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(sched - ATT, swapper - BSD)</a:t>
            </a:r>
          </a:p>
        </p:txBody>
      </p:sp>
      <p:cxnSp>
        <p:nvCxnSpPr>
          <p:cNvPr id="77831" name="AutoShape 7"/>
          <p:cNvCxnSpPr>
            <a:cxnSpLocks noChangeShapeType="1"/>
            <a:stCxn id="77829" idx="2"/>
            <a:endCxn id="77827" idx="0"/>
          </p:cNvCxnSpPr>
          <p:nvPr/>
        </p:nvCxnSpPr>
        <p:spPr bwMode="auto">
          <a:xfrm>
            <a:off x="5219700" y="2143125"/>
            <a:ext cx="0" cy="828675"/>
          </a:xfrm>
          <a:prstGeom prst="straightConnector1">
            <a:avLst/>
          </a:prstGeom>
          <a:noFill/>
          <a:ln w="22225">
            <a:solidFill>
              <a:schemeClr val="tx2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227763" y="2976563"/>
            <a:ext cx="2522537" cy="5984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Process 2 (BSD)</a:t>
            </a:r>
          </a:p>
          <a:p>
            <a:pPr algn="ctr" defTabSz="912813" eaLnBrk="1" hangingPunct="1"/>
            <a:r>
              <a:rPr lang="en-US" sz="1600" b="1">
                <a:solidFill>
                  <a:srgbClr val="000080"/>
                </a:solidFill>
                <a:latin typeface="Courier New" pitchFamily="-110" charset="0"/>
              </a:rPr>
              <a:t>pagedaemon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1141413" y="4411663"/>
            <a:ext cx="3119437" cy="33840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1" hangingPunct="1"/>
            <a:r>
              <a:rPr lang="en-US" sz="1600" b="1" dirty="0">
                <a:solidFill>
                  <a:srgbClr val="000080"/>
                </a:solidFill>
                <a:latin typeface="Courier New" pitchFamily="-110" charset="0"/>
              </a:rPr>
              <a:t>daemon (e.g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-110" charset="0"/>
              </a:rPr>
              <a:t>., </a:t>
            </a:r>
            <a:r>
              <a:rPr lang="en-US" sz="1600" b="1" dirty="0" err="1">
                <a:solidFill>
                  <a:srgbClr val="000080"/>
                </a:solidFill>
                <a:latin typeface="Courier New" pitchFamily="-110" charset="0"/>
              </a:rPr>
              <a:t>httpd</a:t>
            </a:r>
            <a:r>
              <a:rPr lang="en-US" sz="1600" b="1" dirty="0">
                <a:solidFill>
                  <a:srgbClr val="000080"/>
                </a:solidFill>
                <a:latin typeface="Courier New" pitchFamily="-110" charset="0"/>
              </a:rPr>
              <a:t>)</a:t>
            </a:r>
          </a:p>
        </p:txBody>
      </p:sp>
      <p:cxnSp>
        <p:nvCxnSpPr>
          <p:cNvPr id="77834" name="AutoShape 10"/>
          <p:cNvCxnSpPr>
            <a:cxnSpLocks noChangeShapeType="1"/>
            <a:endCxn id="77832" idx="0"/>
          </p:cNvCxnSpPr>
          <p:nvPr/>
        </p:nvCxnSpPr>
        <p:spPr bwMode="auto">
          <a:xfrm>
            <a:off x="5210175" y="2559050"/>
            <a:ext cx="2289175" cy="412750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77835" name="AutoShape 11"/>
          <p:cNvCxnSpPr>
            <a:cxnSpLocks noChangeShapeType="1"/>
            <a:stCxn id="77829" idx="2"/>
            <a:endCxn id="77830" idx="0"/>
          </p:cNvCxnSpPr>
          <p:nvPr/>
        </p:nvCxnSpPr>
        <p:spPr bwMode="auto">
          <a:xfrm rot="5400000">
            <a:off x="3352800" y="1104900"/>
            <a:ext cx="828675" cy="29051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  <a:effectLst/>
        </p:spPr>
      </p:cxn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4489450" y="4411663"/>
            <a:ext cx="1446213" cy="1952625"/>
            <a:chOff x="2832" y="2784"/>
            <a:chExt cx="912" cy="1232"/>
          </a:xfrm>
        </p:grpSpPr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3034" y="2784"/>
              <a:ext cx="512" cy="2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>
              <a:prstTxWarp prst="textNoShape">
                <a:avLst/>
              </a:prstTxWarp>
              <a:spAutoFit/>
            </a:bodyPr>
            <a:lstStyle/>
            <a:p>
              <a:pPr algn="ctr" defTabSz="912813" eaLnBrk="1" hangingPunct="1"/>
              <a:r>
                <a:rPr lang="en-US" sz="1600" b="1">
                  <a:solidFill>
                    <a:srgbClr val="000080"/>
                  </a:solidFill>
                  <a:latin typeface="Courier New" pitchFamily="-110" charset="0"/>
                </a:rPr>
                <a:t>getty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2832" y="3264"/>
              <a:ext cx="912" cy="2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1294" tIns="45647" rIns="91294" bIns="45647">
              <a:prstTxWarp prst="textNoShape">
                <a:avLst/>
              </a:prstTxWarp>
              <a:spAutoFit/>
            </a:bodyPr>
            <a:lstStyle/>
            <a:p>
              <a:pPr algn="ctr" defTabSz="912813" eaLnBrk="1" hangingPunct="1"/>
              <a:r>
                <a:rPr lang="en-US" sz="1600" b="1">
                  <a:solidFill>
                    <a:srgbClr val="000080"/>
                  </a:solidFill>
                  <a:latin typeface="Courier New" pitchFamily="-110" charset="0"/>
                </a:rPr>
                <a:t>login</a:t>
              </a:r>
            </a:p>
          </p:txBody>
        </p:sp>
        <p:cxnSp>
          <p:nvCxnSpPr>
            <p:cNvPr id="77839" name="AutoShape 15"/>
            <p:cNvCxnSpPr>
              <a:cxnSpLocks noChangeShapeType="1"/>
              <a:stCxn id="77837" idx="2"/>
              <a:endCxn id="77838" idx="0"/>
            </p:cNvCxnSpPr>
            <p:nvPr/>
          </p:nvCxnSpPr>
          <p:spPr bwMode="auto">
            <a:xfrm>
              <a:off x="3288" y="3014"/>
              <a:ext cx="0" cy="24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stealth" w="med" len="med"/>
            </a:ln>
            <a:effectLst/>
          </p:spPr>
        </p:cxnSp>
        <p:cxnSp>
          <p:nvCxnSpPr>
            <p:cNvPr id="77840" name="AutoShape 16"/>
            <p:cNvCxnSpPr>
              <a:cxnSpLocks noChangeShapeType="1"/>
              <a:stCxn id="77838" idx="2"/>
              <a:endCxn id="77841" idx="0"/>
            </p:cNvCxnSpPr>
            <p:nvPr/>
          </p:nvCxnSpPr>
          <p:spPr bwMode="auto">
            <a:xfrm>
              <a:off x="3288" y="3494"/>
              <a:ext cx="0" cy="2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stealth" w="med" len="med"/>
            </a:ln>
            <a:effectLst/>
          </p:spPr>
        </p:cxn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832" y="3792"/>
              <a:ext cx="912" cy="2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1294" tIns="45647" rIns="91294" bIns="45647">
              <a:prstTxWarp prst="textNoShape">
                <a:avLst/>
              </a:prstTxWarp>
              <a:spAutoFit/>
            </a:bodyPr>
            <a:lstStyle/>
            <a:p>
              <a:pPr algn="ctr" defTabSz="912813" eaLnBrk="1" hangingPunct="1"/>
              <a:r>
                <a:rPr lang="en-US" sz="1600" b="1">
                  <a:solidFill>
                    <a:srgbClr val="000080"/>
                  </a:solidFill>
                  <a:latin typeface="Courier New" pitchFamily="-110" charset="0"/>
                </a:rPr>
                <a:t>bash</a:t>
              </a:r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>
            <a:off x="6848475" y="4411663"/>
            <a:ext cx="1446213" cy="1952625"/>
            <a:chOff x="4080" y="2800"/>
            <a:chExt cx="912" cy="1232"/>
          </a:xfrm>
        </p:grpSpPr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4282" y="2800"/>
              <a:ext cx="512" cy="2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>
              <a:prstTxWarp prst="textNoShape">
                <a:avLst/>
              </a:prstTxWarp>
              <a:spAutoFit/>
            </a:bodyPr>
            <a:lstStyle/>
            <a:p>
              <a:pPr algn="ctr" defTabSz="912813" eaLnBrk="1" hangingPunct="1"/>
              <a:r>
                <a:rPr lang="en-US" sz="1600" b="1">
                  <a:solidFill>
                    <a:srgbClr val="000080"/>
                  </a:solidFill>
                  <a:latin typeface="Courier New" pitchFamily="-110" charset="0"/>
                </a:rPr>
                <a:t>getty</a:t>
              </a: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4080" y="3280"/>
              <a:ext cx="912" cy="2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1294" tIns="45647" rIns="91294" bIns="45647">
              <a:prstTxWarp prst="textNoShape">
                <a:avLst/>
              </a:prstTxWarp>
              <a:spAutoFit/>
            </a:bodyPr>
            <a:lstStyle/>
            <a:p>
              <a:pPr algn="ctr" defTabSz="912813" eaLnBrk="1" hangingPunct="1"/>
              <a:r>
                <a:rPr lang="en-US" sz="1600" b="1">
                  <a:solidFill>
                    <a:srgbClr val="000080"/>
                  </a:solidFill>
                  <a:latin typeface="Courier New" pitchFamily="-110" charset="0"/>
                </a:rPr>
                <a:t>login</a:t>
              </a:r>
            </a:p>
          </p:txBody>
        </p:sp>
        <p:cxnSp>
          <p:nvCxnSpPr>
            <p:cNvPr id="77845" name="AutoShape 21"/>
            <p:cNvCxnSpPr>
              <a:cxnSpLocks noChangeShapeType="1"/>
              <a:stCxn id="77843" idx="2"/>
              <a:endCxn id="77844" idx="0"/>
            </p:cNvCxnSpPr>
            <p:nvPr/>
          </p:nvCxnSpPr>
          <p:spPr bwMode="auto">
            <a:xfrm>
              <a:off x="4536" y="3030"/>
              <a:ext cx="0" cy="24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stealth" w="med" len="med"/>
            </a:ln>
            <a:effectLst/>
          </p:spPr>
        </p:cxnSp>
        <p:cxnSp>
          <p:nvCxnSpPr>
            <p:cNvPr id="77846" name="AutoShape 22"/>
            <p:cNvCxnSpPr>
              <a:cxnSpLocks noChangeShapeType="1"/>
              <a:stCxn id="77844" idx="2"/>
              <a:endCxn id="77847" idx="0"/>
            </p:cNvCxnSpPr>
            <p:nvPr/>
          </p:nvCxnSpPr>
          <p:spPr bwMode="auto">
            <a:xfrm>
              <a:off x="4536" y="3510"/>
              <a:ext cx="0" cy="2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stealth" w="med" len="med"/>
            </a:ln>
            <a:effectLst/>
          </p:spPr>
        </p:cxnSp>
        <p:sp>
          <p:nvSpPr>
            <p:cNvPr id="77847" name="Text Box 23"/>
            <p:cNvSpPr txBox="1">
              <a:spLocks noChangeArrowheads="1"/>
            </p:cNvSpPr>
            <p:nvPr/>
          </p:nvSpPr>
          <p:spPr bwMode="auto">
            <a:xfrm>
              <a:off x="4080" y="3808"/>
              <a:ext cx="912" cy="2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1294" tIns="45647" rIns="91294" bIns="45647">
              <a:prstTxWarp prst="textNoShape">
                <a:avLst/>
              </a:prstTxWarp>
              <a:spAutoFit/>
            </a:bodyPr>
            <a:lstStyle/>
            <a:p>
              <a:pPr algn="ctr" defTabSz="912813" eaLnBrk="1" hangingPunct="1"/>
              <a:r>
                <a:rPr lang="en-US" sz="1600" b="1">
                  <a:solidFill>
                    <a:srgbClr val="000080"/>
                  </a:solidFill>
                  <a:latin typeface="Courier New" pitchFamily="-110" charset="0"/>
                </a:rPr>
                <a:t>ksh</a:t>
              </a:r>
            </a:p>
          </p:txBody>
        </p:sp>
      </p:grpSp>
      <p:cxnSp>
        <p:nvCxnSpPr>
          <p:cNvPr id="77848" name="AutoShape 24"/>
          <p:cNvCxnSpPr>
            <a:cxnSpLocks noChangeShapeType="1"/>
            <a:stCxn id="77827" idx="2"/>
            <a:endCxn id="77843" idx="0"/>
          </p:cNvCxnSpPr>
          <p:nvPr/>
        </p:nvCxnSpPr>
        <p:spPr bwMode="auto">
          <a:xfrm rot="16200000" flipH="1">
            <a:off x="5992813" y="2817812"/>
            <a:ext cx="819150" cy="23653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  <a:effectLst/>
        </p:spPr>
      </p:cxnSp>
      <p:cxnSp>
        <p:nvCxnSpPr>
          <p:cNvPr id="77849" name="AutoShape 25"/>
          <p:cNvCxnSpPr>
            <a:cxnSpLocks noChangeShapeType="1"/>
            <a:stCxn id="77827" idx="2"/>
            <a:endCxn id="77837" idx="0"/>
          </p:cNvCxnSpPr>
          <p:nvPr/>
        </p:nvCxnSpPr>
        <p:spPr bwMode="auto">
          <a:xfrm>
            <a:off x="5219700" y="3590925"/>
            <a:ext cx="3175" cy="819150"/>
          </a:xfrm>
          <a:prstGeom prst="straightConnector1">
            <a:avLst/>
          </a:prstGeom>
          <a:noFill/>
          <a:ln w="22225">
            <a:solidFill>
              <a:schemeClr val="tx2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3805238" y="1978025"/>
            <a:ext cx="760412" cy="9890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228600" y="1673225"/>
            <a:ext cx="3652838" cy="355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1" hangingPunct="1"/>
            <a:r>
              <a:rPr lang="en-US" sz="1600" b="1">
                <a:solidFill>
                  <a:schemeClr val="bg1"/>
                </a:solidFill>
                <a:latin typeface="Courier New" pitchFamily="-110" charset="0"/>
              </a:rPr>
              <a:t>mother of all </a:t>
            </a:r>
            <a:r>
              <a:rPr lang="en-US" sz="1600" b="1">
                <a:solidFill>
                  <a:srgbClr val="FFFF00"/>
                </a:solidFill>
                <a:latin typeface="Courier New" pitchFamily="-110" charset="0"/>
              </a:rPr>
              <a:t>user</a:t>
            </a:r>
            <a:r>
              <a:rPr lang="en-US" sz="1600" b="1">
                <a:solidFill>
                  <a:schemeClr val="bg1"/>
                </a:solidFill>
                <a:latin typeface="Courier New" pitchFamily="-110" charset="0"/>
              </a:rPr>
              <a:t>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Systems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52400" y="1789113"/>
            <a:ext cx="5029200" cy="1101725"/>
          </a:xfrm>
          <a:prstGeom prst="rect">
            <a:avLst/>
          </a:prstGeom>
          <a:solidFill>
            <a:srgbClr val="FFC5CF"/>
          </a:solidFill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HP-UX 10.20</a:t>
            </a:r>
          </a:p>
          <a:p>
            <a:pPr defTabSz="912813"/>
            <a:endParaRPr lang="en-US" sz="11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UID     PID  PPID C  STIME   TTY       TIME COMMAND</a:t>
            </a: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0     0  0  Apr 20  ?         0:17 </a:t>
            </a:r>
            <a:r>
              <a:rPr lang="en-US" sz="1100" b="1">
                <a:solidFill>
                  <a:srgbClr val="008000"/>
                </a:solidFill>
                <a:latin typeface="Lucida Grande" pitchFamily="-110" charset="0"/>
              </a:rPr>
              <a:t>swapper</a:t>
            </a:r>
            <a:endParaRPr lang="en-US" sz="11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1     0  0  Apr 20  ?         0:00 </a:t>
            </a:r>
            <a:r>
              <a:rPr lang="en-US" sz="1100" b="1">
                <a:solidFill>
                  <a:schemeClr val="tx2"/>
                </a:solidFill>
                <a:latin typeface="Lucida Grande" pitchFamily="-110" charset="0"/>
              </a:rPr>
              <a:t>init</a:t>
            </a:r>
            <a:endParaRPr lang="en-US" sz="11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2     0  0  Apr 20  ?         1:02 </a:t>
            </a:r>
            <a:r>
              <a:rPr lang="en-US" sz="1100" b="1">
                <a:solidFill>
                  <a:schemeClr val="accent1"/>
                </a:solidFill>
                <a:latin typeface="Lucida Grande" pitchFamily="-110" charset="0"/>
              </a:rPr>
              <a:t>vhand</a:t>
            </a:r>
            <a:endParaRPr lang="en-US" sz="1100" b="1">
              <a:solidFill>
                <a:srgbClr val="000080"/>
              </a:solidFill>
              <a:latin typeface="Lucida Grande" pitchFamily="-110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52400" y="4392613"/>
            <a:ext cx="6391275" cy="2071687"/>
          </a:xfrm>
          <a:prstGeom prst="rect">
            <a:avLst/>
          </a:prstGeom>
          <a:solidFill>
            <a:srgbClr val="F0FF9B"/>
          </a:solidFill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Solaris:</a:t>
            </a:r>
          </a:p>
          <a:p>
            <a:pPr defTabSz="912813"/>
            <a:endParaRPr lang="en-US" sz="13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   UID   PID  PPID  C    STIME TTY      TIME CMD</a:t>
            </a:r>
          </a:p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   root     0     0  0   Apr 19 ?       0:00 </a:t>
            </a:r>
            <a:r>
              <a:rPr lang="en-US" sz="1300" b="1">
                <a:solidFill>
                  <a:srgbClr val="008000"/>
                </a:solidFill>
                <a:latin typeface="Lucida Grande" pitchFamily="-110" charset="0"/>
              </a:rPr>
              <a:t>sched</a:t>
            </a:r>
            <a:endParaRPr lang="en-US" sz="13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   root     1     0  0   Apr 19 ?       0:22 </a:t>
            </a:r>
            <a:r>
              <a:rPr lang="en-US" sz="1300" b="1">
                <a:solidFill>
                  <a:schemeClr val="tx2"/>
                </a:solidFill>
                <a:latin typeface="Lucida Grande" pitchFamily="-110" charset="0"/>
              </a:rPr>
              <a:t>/etc/init</a:t>
            </a:r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 -</a:t>
            </a:r>
          </a:p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   root     2     0  0   Apr 19 ?       0:00 </a:t>
            </a:r>
            <a:r>
              <a:rPr lang="en-US" sz="1300" b="1">
                <a:solidFill>
                  <a:schemeClr val="accent1"/>
                </a:solidFill>
                <a:latin typeface="Lucida Grande" pitchFamily="-110" charset="0"/>
              </a:rPr>
              <a:t>pageout</a:t>
            </a:r>
            <a:endParaRPr lang="en-US" sz="13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endParaRPr lang="en-US" sz="13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* sched - dummy process which provides swapping services</a:t>
            </a:r>
          </a:p>
          <a:p>
            <a:pPr defTabSz="912813"/>
            <a:r>
              <a:rPr lang="en-US" sz="1300" b="1">
                <a:solidFill>
                  <a:srgbClr val="000080"/>
                </a:solidFill>
                <a:latin typeface="Lucida Grande" pitchFamily="-110" charset="0"/>
              </a:rPr>
              <a:t>* pageout - dummy process which provides virtual memory (paging) services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429000" y="3108325"/>
            <a:ext cx="5321300" cy="160655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Linux RedHat 6.0:</a:t>
            </a:r>
          </a:p>
          <a:p>
            <a:pPr defTabSz="912813"/>
            <a:endParaRPr lang="en-US" sz="11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UID        PID  PPID  C STIME TTY      TIME CMD</a:t>
            </a: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    1     0  0 09:59 ?        00:00:07 </a:t>
            </a:r>
            <a:r>
              <a:rPr lang="en-US" sz="1100" b="1">
                <a:solidFill>
                  <a:schemeClr val="tx2"/>
                </a:solidFill>
                <a:latin typeface="Lucida Grande" pitchFamily="-110" charset="0"/>
              </a:rPr>
              <a:t>init</a:t>
            </a:r>
            <a:endParaRPr lang="en-US" sz="1100" b="1">
              <a:solidFill>
                <a:srgbClr val="000080"/>
              </a:solidFill>
              <a:latin typeface="Lucida Grande" pitchFamily="-110" charset="0"/>
            </a:endParaRP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    2     1  0 09:59 ?        00:00:00 [kflushd]</a:t>
            </a: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    3     1  0 09:59 ?        00:00:00 [kpiod]</a:t>
            </a: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    4     1  0 09:59 ?        00:00:00 [</a:t>
            </a:r>
            <a:r>
              <a:rPr lang="en-US" sz="1100" b="1">
                <a:solidFill>
                  <a:srgbClr val="148E42"/>
                </a:solidFill>
                <a:latin typeface="Lucida Grande" pitchFamily="-110" charset="0"/>
              </a:rPr>
              <a:t>kswapd</a:t>
            </a:r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]</a:t>
            </a:r>
          </a:p>
          <a:p>
            <a:pPr defTabSz="912813"/>
            <a:r>
              <a:rPr lang="en-US" sz="1100" b="1">
                <a:solidFill>
                  <a:srgbClr val="000080"/>
                </a:solidFill>
                <a:latin typeface="Lucida Grande" pitchFamily="-110" charset="0"/>
              </a:rPr>
              <a:t>   root         5     1  0 10:00 ?        00:00:00 [mdrecoveryd]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707063" y="1565275"/>
            <a:ext cx="2663825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accent1"/>
                </a:solidFill>
                <a:latin typeface="Courier New" pitchFamily="-110" charset="0"/>
              </a:rPr>
              <a:t>Page handler</a:t>
            </a:r>
            <a:endParaRPr lang="en-US" sz="1200" b="1">
              <a:latin typeface="Courier New" pitchFamily="-110" charset="0"/>
            </a:endParaRPr>
          </a:p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  <a:latin typeface="Courier New" pitchFamily="-110" charset="0"/>
              </a:rPr>
              <a:t>Process spawner</a:t>
            </a:r>
          </a:p>
          <a:p>
            <a:pPr algn="ctr" defTabSz="912813">
              <a:spcBef>
                <a:spcPct val="50000"/>
              </a:spcBef>
            </a:pPr>
            <a:r>
              <a:rPr lang="en-US" sz="1200" b="1">
                <a:solidFill>
                  <a:srgbClr val="008000"/>
                </a:solidFill>
                <a:latin typeface="Courier New" pitchFamily="-110" charset="0"/>
              </a:rPr>
              <a:t>Scheduler</a:t>
            </a:r>
          </a:p>
          <a:p>
            <a:pPr algn="ctr" defTabSz="912813">
              <a:spcBef>
                <a:spcPct val="50000"/>
              </a:spcBef>
            </a:pPr>
            <a:r>
              <a:rPr lang="en-US" sz="1200" b="1">
                <a:latin typeface="Courier New" pitchFamily="-110" charset="0"/>
              </a:rPr>
              <a:t>Buffering/Flushing I/O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  <a:br>
              <a:rPr lang="en-US"/>
            </a:br>
            <a:r>
              <a:rPr lang="en-US"/>
              <a:t>Execution &amp; Address Space in UNIX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1910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  <a:latin typeface="Courier New" pitchFamily="-110" charset="0"/>
              </a:rPr>
              <a:t>fork()</a:t>
            </a:r>
            <a:r>
              <a:rPr lang="en-US" dirty="0"/>
              <a:t> creates an exact copy of itself (the parent) and the new process is called the child process</a:t>
            </a:r>
          </a:p>
          <a:p>
            <a:r>
              <a:rPr lang="en-US" dirty="0">
                <a:solidFill>
                  <a:srgbClr val="000080"/>
                </a:solidFill>
                <a:latin typeface="Courier New" pitchFamily="-110" charset="0"/>
              </a:rPr>
              <a:t>exec()</a:t>
            </a:r>
            <a:r>
              <a:rPr lang="en-US" dirty="0" smtClean="0"/>
              <a:t> places </a:t>
            </a:r>
            <a:r>
              <a:rPr lang="en-US" dirty="0"/>
              <a:t>the image of a new program over the newly copied program of the parent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>
                <a:latin typeface="Courier New" pitchFamily="-110" charset="0"/>
              </a:rPr>
              <a:t>fork.c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181600"/>
          </a:xfrm>
        </p:spPr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gcc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fork.c</a:t>
            </a:r>
            <a:r>
              <a:rPr lang="en-US" dirty="0" smtClean="0">
                <a:latin typeface="Times New Roman"/>
                <a:cs typeface="Times New Roman"/>
              </a:rPr>
              <a:t> (-std=c99)</a:t>
            </a:r>
          </a:p>
          <a:p>
            <a:r>
              <a:rPr lang="en-US" dirty="0" err="1" smtClean="0">
                <a:solidFill>
                  <a:srgbClr val="000080"/>
                </a:solidFill>
                <a:latin typeface="Courier New" pitchFamily="-110" charset="0"/>
              </a:rPr>
              <a:t>i</a:t>
            </a:r>
            <a:r>
              <a:rPr lang="en-US" dirty="0" smtClean="0"/>
              <a:t> </a:t>
            </a:r>
            <a:r>
              <a:rPr lang="en-US" dirty="0"/>
              <a:t>is copied between parent and child</a:t>
            </a:r>
          </a:p>
          <a:p>
            <a:r>
              <a:rPr lang="en-US" dirty="0"/>
              <a:t>The switching between parent and child depends on many factors</a:t>
            </a:r>
          </a:p>
          <a:p>
            <a:pPr lvl="1">
              <a:buFontTx/>
              <a:buNone/>
            </a:pPr>
            <a:r>
              <a:rPr lang="en-US" dirty="0"/>
              <a:t>Machine load, system process scheduling, …</a:t>
            </a:r>
          </a:p>
          <a:p>
            <a:r>
              <a:rPr lang="en-US" dirty="0"/>
              <a:t>I/O buffering effects the output shown</a:t>
            </a:r>
          </a:p>
          <a:p>
            <a:pPr lvl="1"/>
            <a:r>
              <a:rPr lang="en-US" dirty="0"/>
              <a:t>Output interleaving is </a:t>
            </a:r>
            <a:r>
              <a:rPr lang="en-US" i="1" dirty="0">
                <a:solidFill>
                  <a:schemeClr val="tx2"/>
                </a:solidFill>
              </a:rPr>
              <a:t>non-deterministic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Cannot determine output by looking at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Creation: Windows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97900" cy="4106863"/>
          </a:xfrm>
        </p:spPr>
        <p:txBody>
          <a:bodyPr/>
          <a:lstStyle/>
          <a:p>
            <a:r>
              <a:rPr lang="en-US" sz="2800"/>
              <a:t>Processes created via 10 params </a:t>
            </a:r>
            <a:r>
              <a:rPr lang="en-US" sz="2800">
                <a:solidFill>
                  <a:srgbClr val="000080"/>
                </a:solidFill>
                <a:latin typeface="Courier New" pitchFamily="-110" charset="0"/>
              </a:rPr>
              <a:t>CreateProcess()</a:t>
            </a:r>
          </a:p>
          <a:p>
            <a:r>
              <a:rPr lang="en-US" sz="2800"/>
              <a:t>Child process </a:t>
            </a:r>
            <a:r>
              <a:rPr lang="en-US" sz="2800" i="1">
                <a:solidFill>
                  <a:schemeClr val="accent1"/>
                </a:solidFill>
              </a:rPr>
              <a:t>requires</a:t>
            </a:r>
            <a:r>
              <a:rPr lang="en-US" sz="2800"/>
              <a:t> loading a specific program into the address space.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674813" y="3346450"/>
            <a:ext cx="6238875" cy="31940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BOOL WINAPI CreateProcess(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LPCTSTR lpApplicationName,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LPTSTR lpCommandLine,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LPSECURITY_ATTRIBUTES lpProcessAttributes,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LPSECURITY_ATTRIBUTES lpThreadAttributes,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BOOL bInheritHandles,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DWORD dwCreationFlags,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LPVOID lpEnvironment,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LPCTSTR lpCurrentDirectory,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LPSTARTUPINFO lpStartupInfo,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>
                <a:solidFill>
                  <a:srgbClr val="000080"/>
                </a:solidFill>
                <a:latin typeface="Courier New" pitchFamily="-110" charset="0"/>
              </a:rPr>
              <a:t>  LPPROCESS_INFORMATION lpProcessInformation);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Process executes last statement and asks the operating system to delete it by using the </a:t>
            </a:r>
            <a:r>
              <a:rPr lang="en-US" sz="2800" dirty="0">
                <a:solidFill>
                  <a:srgbClr val="000080"/>
                </a:solidFill>
                <a:latin typeface="Courier New" pitchFamily="-110" charset="0"/>
              </a:rPr>
              <a:t>exit()</a:t>
            </a:r>
            <a:endParaRPr lang="en-US" sz="2800" dirty="0"/>
          </a:p>
          <a:p>
            <a:pPr lvl="1">
              <a:lnSpc>
                <a:spcPct val="89000"/>
              </a:lnSpc>
            </a:pPr>
            <a:r>
              <a:rPr lang="en-US" sz="2400" dirty="0"/>
              <a:t>Output data from child to parent (via wait)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Process’ resources are </a:t>
            </a:r>
            <a:r>
              <a:rPr lang="en-US" sz="2400" dirty="0" err="1"/>
              <a:t>deallocated</a:t>
            </a:r>
            <a:r>
              <a:rPr lang="en-US" sz="2400" dirty="0"/>
              <a:t> by operating system</a:t>
            </a:r>
          </a:p>
          <a:p>
            <a:pPr>
              <a:lnSpc>
                <a:spcPct val="89000"/>
              </a:lnSpc>
            </a:pPr>
            <a:r>
              <a:rPr lang="en-US" sz="2800" dirty="0"/>
              <a:t>Parent may terminate execution of children processes (abort)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Child has exceeded allocated resources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Task assigned to child is no longer required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Parent is exiting</a:t>
            </a:r>
          </a:p>
          <a:p>
            <a:pPr lvl="2">
              <a:lnSpc>
                <a:spcPct val="89000"/>
              </a:lnSpc>
            </a:pPr>
            <a:r>
              <a:rPr lang="en-US" sz="2000" dirty="0"/>
              <a:t>Some operating systems do not allow a child to continue if its parent terminates</a:t>
            </a:r>
          </a:p>
          <a:p>
            <a:pPr lvl="3">
              <a:lnSpc>
                <a:spcPct val="89000"/>
              </a:lnSpc>
              <a:buFontTx/>
              <a:buNone/>
            </a:pPr>
            <a:r>
              <a:rPr lang="en-US" sz="1800" dirty="0"/>
              <a:t>Cascading termination (initiated by system to kill of children of parents that exited).</a:t>
            </a:r>
          </a:p>
          <a:p>
            <a:pPr lvl="2">
              <a:lnSpc>
                <a:spcPct val="89000"/>
              </a:lnSpc>
            </a:pPr>
            <a:r>
              <a:rPr lang="en-US" sz="2000" dirty="0"/>
              <a:t>If a </a:t>
            </a:r>
            <a:r>
              <a:rPr lang="en-US" sz="2000" dirty="0" smtClean="0"/>
              <a:t>parent terminates, its </a:t>
            </a:r>
            <a:r>
              <a:rPr lang="en-US" sz="2000" dirty="0"/>
              <a:t>children are adopted by init(</a:t>
            </a:r>
            <a:r>
              <a:rPr lang="en-US" sz="2000" dirty="0" smtClean="0"/>
              <a:t>) </a:t>
            </a:r>
            <a:r>
              <a:rPr lang="en-US" sz="2000" dirty="0"/>
              <a:t>so they still have a parent to collect their status and statistics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r>
              <a:rPr lang="en-US" sz="2800" dirty="0" smtClean="0"/>
              <a:t>Want </a:t>
            </a:r>
          </a:p>
          <a:p>
            <a:pPr lvl="1"/>
            <a:r>
              <a:rPr lang="en-US" sz="2400" dirty="0" smtClean="0"/>
              <a:t>multiple tasks “simultaneously” executing and </a:t>
            </a:r>
          </a:p>
          <a:p>
            <a:pPr lvl="1"/>
            <a:r>
              <a:rPr lang="en-US" sz="2400" dirty="0" smtClean="0"/>
              <a:t>to handle asynchronous events</a:t>
            </a:r>
          </a:p>
          <a:p>
            <a:r>
              <a:rPr lang="en-US" sz="2800" dirty="0" smtClean="0"/>
              <a:t>Must share limited resources (e.g., CPU, memory)</a:t>
            </a:r>
          </a:p>
          <a:p>
            <a:r>
              <a:rPr lang="en-US" sz="2800" dirty="0" smtClean="0"/>
              <a:t>Don’t want to program for (or worry about) sharing  </a:t>
            </a:r>
          </a:p>
          <a:p>
            <a:r>
              <a:rPr lang="en-US" sz="2800" dirty="0" smtClean="0"/>
              <a:t>Why?</a:t>
            </a:r>
          </a:p>
          <a:p>
            <a:r>
              <a:rPr lang="en-US" sz="2800" dirty="0" smtClean="0"/>
              <a:t>Solution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000" dirty="0" smtClean="0"/>
              <a:t>program has </a:t>
            </a:r>
            <a:r>
              <a:rPr lang="en-US" sz="2000" smtClean="0"/>
              <a:t>own </a:t>
            </a:r>
            <a:r>
              <a:rPr lang="en-US" sz="2000" smtClean="0"/>
              <a:t>VM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Cooperating Processes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13725" cy="4700588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 i="1"/>
              <a:t>Independent</a:t>
            </a:r>
            <a:r>
              <a:rPr lang="en-US" sz="2800"/>
              <a:t> process cannot affect or be affected by the execution of another process.</a:t>
            </a:r>
          </a:p>
          <a:p>
            <a:pPr>
              <a:lnSpc>
                <a:spcPct val="89000"/>
              </a:lnSpc>
            </a:pPr>
            <a:r>
              <a:rPr lang="en-US" sz="2800" i="1"/>
              <a:t>Cooperating</a:t>
            </a:r>
            <a:r>
              <a:rPr lang="en-US" sz="2800"/>
              <a:t> process can affect or be affected by the execution of another process</a:t>
            </a:r>
          </a:p>
          <a:p>
            <a:pPr lvl="1">
              <a:lnSpc>
                <a:spcPct val="89000"/>
              </a:lnSpc>
            </a:pPr>
            <a:r>
              <a:rPr lang="en-US" sz="2400"/>
              <a:t>Advantages of process cooperation</a:t>
            </a:r>
          </a:p>
          <a:p>
            <a:pPr lvl="2">
              <a:lnSpc>
                <a:spcPct val="89000"/>
              </a:lnSpc>
            </a:pPr>
            <a:r>
              <a:rPr lang="en-US" sz="2000"/>
              <a:t>Information sharing </a:t>
            </a:r>
          </a:p>
          <a:p>
            <a:pPr lvl="2">
              <a:lnSpc>
                <a:spcPct val="89000"/>
              </a:lnSpc>
            </a:pPr>
            <a:r>
              <a:rPr lang="en-US" sz="2000"/>
              <a:t>Computation speed-up</a:t>
            </a:r>
          </a:p>
          <a:p>
            <a:pPr lvl="2">
              <a:lnSpc>
                <a:spcPct val="89000"/>
              </a:lnSpc>
            </a:pPr>
            <a:r>
              <a:rPr lang="en-US" sz="2000"/>
              <a:t>Modularity</a:t>
            </a:r>
          </a:p>
          <a:p>
            <a:pPr lvl="2">
              <a:lnSpc>
                <a:spcPct val="89000"/>
              </a:lnSpc>
            </a:pPr>
            <a:r>
              <a:rPr lang="en-US" sz="2000"/>
              <a:t>Convenience</a:t>
            </a:r>
          </a:p>
          <a:p>
            <a:pPr lvl="1">
              <a:lnSpc>
                <a:spcPct val="89000"/>
              </a:lnSpc>
            </a:pPr>
            <a:r>
              <a:rPr lang="en-US" sz="2400"/>
              <a:t>Requirement: Inter-process communication (IPC) mechanism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memory model</a:t>
            </a:r>
          </a:p>
          <a:p>
            <a:pPr lvl="1"/>
            <a:r>
              <a:rPr lang="en-US" dirty="0"/>
              <a:t>Share memory region for communication</a:t>
            </a:r>
          </a:p>
          <a:p>
            <a:pPr lvl="1"/>
            <a:r>
              <a:rPr lang="en-US" dirty="0"/>
              <a:t>Read and write data to shared region </a:t>
            </a:r>
          </a:p>
          <a:p>
            <a:pPr lvl="1"/>
            <a:r>
              <a:rPr lang="en-US" dirty="0"/>
              <a:t>Requires synchronization (e.g., locks)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Setup time</a:t>
            </a:r>
          </a:p>
          <a:p>
            <a:r>
              <a:rPr lang="en-US" dirty="0"/>
              <a:t>Message Passing model</a:t>
            </a:r>
          </a:p>
          <a:p>
            <a:pPr lvl="1"/>
            <a:r>
              <a:rPr lang="en-US" dirty="0"/>
              <a:t>Communication via exchanging messages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Models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674813" y="2281238"/>
            <a:ext cx="2586037" cy="3346450"/>
            <a:chOff x="1056" y="1440"/>
            <a:chExt cx="1632" cy="2112"/>
          </a:xfrm>
        </p:grpSpPr>
        <p:sp>
          <p:nvSpPr>
            <p:cNvPr id="97284" name="Rectangle 4"/>
            <p:cNvSpPr>
              <a:spLocks noChangeArrowheads="1"/>
            </p:cNvSpPr>
            <p:nvPr/>
          </p:nvSpPr>
          <p:spPr bwMode="auto">
            <a:xfrm>
              <a:off x="1056" y="2256"/>
              <a:ext cx="1248" cy="960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056" y="3216"/>
              <a:ext cx="1248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/>
                <a:t>Kernel</a:t>
              </a:r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056" y="1440"/>
              <a:ext cx="1248" cy="480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>
                  <a:solidFill>
                    <a:schemeClr val="folHlink"/>
                  </a:solidFill>
                </a:rPr>
                <a:t>Process A</a:t>
              </a:r>
            </a:p>
          </p:txBody>
        </p:sp>
        <p:sp>
          <p:nvSpPr>
            <p:cNvPr id="97287" name="Freeform 7"/>
            <p:cNvSpPr>
              <a:spLocks/>
            </p:cNvSpPr>
            <p:nvPr/>
          </p:nvSpPr>
          <p:spPr bwMode="auto">
            <a:xfrm>
              <a:off x="2304" y="1680"/>
              <a:ext cx="384" cy="17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384" y="1728"/>
                </a:cxn>
                <a:cxn ang="0">
                  <a:pos x="48" y="1728"/>
                </a:cxn>
              </a:cxnLst>
              <a:rect l="0" t="0" r="r" b="b"/>
              <a:pathLst>
                <a:path w="384" h="1728">
                  <a:moveTo>
                    <a:pt x="0" y="0"/>
                  </a:moveTo>
                  <a:lnTo>
                    <a:pt x="384" y="0"/>
                  </a:lnTo>
                  <a:lnTo>
                    <a:pt x="384" y="1728"/>
                  </a:lnTo>
                  <a:lnTo>
                    <a:pt x="48" y="1728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2112" y="1584"/>
              <a:ext cx="192" cy="192"/>
            </a:xfrm>
            <a:prstGeom prst="rect">
              <a:avLst/>
            </a:prstGeom>
            <a:solidFill>
              <a:srgbClr val="C1CE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056" y="1920"/>
              <a:ext cx="1248" cy="336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>
                  <a:solidFill>
                    <a:srgbClr val="008000"/>
                  </a:solidFill>
                </a:rPr>
                <a:t>Process B</a:t>
              </a:r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2112" y="1992"/>
              <a:ext cx="192" cy="192"/>
            </a:xfrm>
            <a:prstGeom prst="rect">
              <a:avLst/>
            </a:prstGeom>
            <a:solidFill>
              <a:srgbClr val="C1CE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2112" y="3288"/>
              <a:ext cx="192" cy="192"/>
            </a:xfrm>
            <a:prstGeom prst="rect">
              <a:avLst/>
            </a:prstGeom>
            <a:solidFill>
              <a:srgbClr val="C1CE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auto">
            <a:xfrm>
              <a:off x="2304" y="2064"/>
              <a:ext cx="28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384" y="1728"/>
                </a:cxn>
                <a:cxn ang="0">
                  <a:pos x="48" y="1728"/>
                </a:cxn>
              </a:cxnLst>
              <a:rect l="0" t="0" r="r" b="b"/>
              <a:pathLst>
                <a:path w="384" h="1728">
                  <a:moveTo>
                    <a:pt x="0" y="0"/>
                  </a:moveTo>
                  <a:lnTo>
                    <a:pt x="384" y="0"/>
                  </a:lnTo>
                  <a:lnTo>
                    <a:pt x="384" y="1728"/>
                  </a:lnTo>
                  <a:lnTo>
                    <a:pt x="48" y="1728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2496" y="1728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7294" name="Rectangle 14"/>
            <p:cNvSpPr>
              <a:spLocks noChangeArrowheads="1"/>
            </p:cNvSpPr>
            <p:nvPr/>
          </p:nvSpPr>
          <p:spPr bwMode="auto">
            <a:xfrm>
              <a:off x="2400" y="3120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97295" name="Group 15"/>
          <p:cNvGrpSpPr>
            <a:grpSpLocks/>
          </p:cNvGrpSpPr>
          <p:nvPr/>
        </p:nvGrpSpPr>
        <p:grpSpPr bwMode="auto">
          <a:xfrm>
            <a:off x="4641850" y="2281238"/>
            <a:ext cx="2511425" cy="3346450"/>
            <a:chOff x="2928" y="1440"/>
            <a:chExt cx="1584" cy="2112"/>
          </a:xfrm>
        </p:grpSpPr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2928" y="2256"/>
              <a:ext cx="1248" cy="960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2928" y="3216"/>
              <a:ext cx="1248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/>
                <a:t>Kernel</a:t>
              </a:r>
            </a:p>
          </p:txBody>
        </p:sp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>
              <a:off x="2928" y="1440"/>
              <a:ext cx="1248" cy="480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>
                  <a:solidFill>
                    <a:schemeClr val="folHlink"/>
                  </a:solidFill>
                </a:rPr>
                <a:t>Process A</a:t>
              </a:r>
            </a:p>
          </p:txBody>
        </p:sp>
        <p:sp>
          <p:nvSpPr>
            <p:cNvPr id="97299" name="Rectangle 19"/>
            <p:cNvSpPr>
              <a:spLocks noChangeArrowheads="1"/>
            </p:cNvSpPr>
            <p:nvPr/>
          </p:nvSpPr>
          <p:spPr bwMode="auto">
            <a:xfrm>
              <a:off x="2928" y="2064"/>
              <a:ext cx="1248" cy="336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>
                  <a:solidFill>
                    <a:srgbClr val="008000"/>
                  </a:solidFill>
                </a:rPr>
                <a:t>Process B</a:t>
              </a:r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4320" y="1728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4320" y="201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>
              <a:off x="2928" y="1920"/>
              <a:ext cx="1248" cy="144"/>
            </a:xfrm>
            <a:prstGeom prst="rect">
              <a:avLst/>
            </a:prstGeom>
            <a:solidFill>
              <a:schemeClr val="accent1">
                <a:alpha val="49001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r>
                <a:rPr lang="en-US" sz="1200" b="1" dirty="0">
                  <a:solidFill>
                    <a:schemeClr val="folHlink"/>
                  </a:solidFill>
                </a:rPr>
                <a:t>Shared memory</a:t>
              </a:r>
            </a:p>
          </p:txBody>
        </p:sp>
        <p:sp>
          <p:nvSpPr>
            <p:cNvPr id="97303" name="Freeform 23"/>
            <p:cNvSpPr>
              <a:spLocks/>
            </p:cNvSpPr>
            <p:nvPr/>
          </p:nvSpPr>
          <p:spPr bwMode="auto">
            <a:xfrm>
              <a:off x="4176" y="1728"/>
              <a:ext cx="14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92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4" name="Freeform 24"/>
            <p:cNvSpPr>
              <a:spLocks/>
            </p:cNvSpPr>
            <p:nvPr/>
          </p:nvSpPr>
          <p:spPr bwMode="auto">
            <a:xfrm>
              <a:off x="4176" y="2016"/>
              <a:ext cx="14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92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1728788" y="5818188"/>
            <a:ext cx="215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b="1">
                <a:solidFill>
                  <a:schemeClr val="tx2"/>
                </a:solidFill>
              </a:rPr>
              <a:t>Message Passing </a:t>
            </a:r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4826000" y="5818188"/>
            <a:ext cx="1895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r>
              <a:rPr lang="en-US" sz="2000" dirty="0" smtClean="0"/>
              <a:t>Producer/Consumer with shared memory</a:t>
            </a:r>
          </a:p>
          <a:p>
            <a:r>
              <a:rPr lang="en-US" sz="2000" dirty="0" smtClean="0"/>
              <a:t>Examples</a:t>
            </a:r>
          </a:p>
          <a:p>
            <a:pPr lvl="1"/>
            <a:r>
              <a:rPr lang="en-US" sz="1800" dirty="0" err="1" smtClean="0"/>
              <a:t>shmemWrite.c</a:t>
            </a:r>
            <a:r>
              <a:rPr lang="en-US" sz="1800" dirty="0" smtClean="0"/>
              <a:t> – Creates </a:t>
            </a:r>
            <a:r>
              <a:rPr lang="en-US" sz="1800" dirty="0" err="1" smtClean="0"/>
              <a:t>shmem</a:t>
            </a:r>
            <a:r>
              <a:rPr lang="en-US" sz="1800" dirty="0" smtClean="0"/>
              <a:t>, reads 2 chars from console and sends</a:t>
            </a:r>
          </a:p>
          <a:p>
            <a:pPr lvl="1"/>
            <a:r>
              <a:rPr lang="en-US" sz="1800" dirty="0" err="1" smtClean="0"/>
              <a:t>ipcs</a:t>
            </a:r>
            <a:r>
              <a:rPr lang="en-US" sz="1800" dirty="0" smtClean="0"/>
              <a:t> –</a:t>
            </a:r>
            <a:r>
              <a:rPr lang="en-US" sz="1800" dirty="0" err="1" smtClean="0"/>
              <a:t>m</a:t>
            </a:r>
            <a:r>
              <a:rPr lang="en-US" sz="1800" dirty="0" smtClean="0"/>
              <a:t> – Command to list shared memory segments</a:t>
            </a:r>
          </a:p>
          <a:p>
            <a:pPr lvl="1"/>
            <a:r>
              <a:rPr lang="en-US" sz="1800" dirty="0" err="1" smtClean="0"/>
              <a:t>shmemRead.c</a:t>
            </a:r>
            <a:r>
              <a:rPr lang="en-US" sz="1800" dirty="0" smtClean="0"/>
              <a:t> – Reads </a:t>
            </a:r>
            <a:r>
              <a:rPr lang="en-US" sz="1800" dirty="0" err="1" smtClean="0"/>
              <a:t>shmem</a:t>
            </a:r>
            <a:r>
              <a:rPr lang="en-US" sz="1800" dirty="0" smtClean="0"/>
              <a:t> and prints</a:t>
            </a:r>
          </a:p>
          <a:p>
            <a:pPr lvl="1"/>
            <a:r>
              <a:rPr lang="en-US" sz="1800" dirty="0" err="1" smtClean="0"/>
              <a:t>ipcrm</a:t>
            </a:r>
            <a:r>
              <a:rPr lang="en-US" sz="1800" dirty="0" smtClean="0"/>
              <a:t> –</a:t>
            </a:r>
            <a:r>
              <a:rPr lang="en-US" sz="1800" dirty="0" err="1" smtClean="0"/>
              <a:t>m</a:t>
            </a:r>
            <a:r>
              <a:rPr lang="en-US" sz="1800" dirty="0" smtClean="0"/>
              <a:t> &lt;</a:t>
            </a:r>
            <a:r>
              <a:rPr lang="en-US" sz="1800" dirty="0" err="1" smtClean="0"/>
              <a:t>shmid</a:t>
            </a:r>
            <a:r>
              <a:rPr lang="en-US" sz="1800" dirty="0" smtClean="0"/>
              <a:t>&gt; - Command to remove segment</a:t>
            </a:r>
          </a:p>
          <a:p>
            <a:r>
              <a:rPr lang="en-US" sz="2000" dirty="0"/>
              <a:t>Advantage</a:t>
            </a:r>
          </a:p>
          <a:p>
            <a:pPr lvl="1"/>
            <a:r>
              <a:rPr lang="en-US" sz="1800" dirty="0"/>
              <a:t>Simple (already using memory)</a:t>
            </a:r>
          </a:p>
          <a:p>
            <a:pPr lvl="1"/>
            <a:r>
              <a:rPr lang="en-US" sz="1800" dirty="0"/>
              <a:t>Fast</a:t>
            </a:r>
          </a:p>
          <a:p>
            <a:pPr lvl="2"/>
            <a:r>
              <a:rPr lang="en-US" sz="1600" dirty="0"/>
              <a:t>Communication in user space (no system </a:t>
            </a:r>
            <a:r>
              <a:rPr lang="en-US" sz="1600" dirty="0" smtClean="0"/>
              <a:t>calls)</a:t>
            </a:r>
            <a:endParaRPr lang="en-US" sz="1600" dirty="0"/>
          </a:p>
          <a:p>
            <a:pPr lvl="2"/>
            <a:r>
              <a:rPr lang="en-US" sz="1600" dirty="0"/>
              <a:t>Run</a:t>
            </a:r>
            <a:r>
              <a:rPr lang="en-US" sz="1600" dirty="0" smtClean="0"/>
              <a:t> </a:t>
            </a:r>
            <a:r>
              <a:rPr lang="en-US" sz="1600" dirty="0" err="1" smtClean="0"/>
              <a:t>shmemRead</a:t>
            </a:r>
            <a:r>
              <a:rPr lang="en-US" sz="1600" dirty="0" smtClean="0"/>
              <a:t> with </a:t>
            </a:r>
            <a:r>
              <a:rPr lang="en-US" sz="1600" dirty="0" err="1" smtClean="0"/>
              <a:t>strace</a:t>
            </a:r>
            <a:endParaRPr lang="en-US" sz="1600" dirty="0"/>
          </a:p>
          <a:p>
            <a:r>
              <a:rPr lang="en-US" sz="2000" dirty="0"/>
              <a:t>Disadvantage</a:t>
            </a:r>
          </a:p>
          <a:p>
            <a:pPr lvl="1"/>
            <a:r>
              <a:rPr lang="en-US" sz="1800" dirty="0"/>
              <a:t>Coordination</a:t>
            </a:r>
          </a:p>
          <a:p>
            <a:pPr lvl="2"/>
            <a:r>
              <a:rPr lang="en-US" sz="1600" dirty="0"/>
              <a:t>Must coordinate writes</a:t>
            </a:r>
          </a:p>
          <a:p>
            <a:pPr lvl="2"/>
            <a:r>
              <a:rPr lang="en-US" sz="1600" dirty="0"/>
              <a:t>Busy wait to detect updates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181600"/>
          </a:xfrm>
        </p:spPr>
        <p:txBody>
          <a:bodyPr/>
          <a:lstStyle/>
          <a:p>
            <a:r>
              <a:rPr lang="en-US" dirty="0"/>
              <a:t>No shared state</a:t>
            </a:r>
          </a:p>
          <a:p>
            <a:r>
              <a:rPr lang="en-US" dirty="0"/>
              <a:t>Messages are sent and received primitives</a:t>
            </a:r>
          </a:p>
          <a:p>
            <a:r>
              <a:rPr lang="en-US" dirty="0"/>
              <a:t>Blocking and </a:t>
            </a:r>
            <a:r>
              <a:rPr lang="en-US" dirty="0" err="1"/>
              <a:t>nonblocking</a:t>
            </a:r>
            <a:r>
              <a:rPr lang="en-US" dirty="0"/>
              <a:t> send/receive</a:t>
            </a:r>
          </a:p>
          <a:p>
            <a:r>
              <a:rPr lang="en-US" dirty="0"/>
              <a:t>Ordinary pipes (</a:t>
            </a:r>
            <a:r>
              <a:rPr lang="en-US" dirty="0" err="1"/>
              <a:t>pipe.c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Unidirectional (read and write ends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write()s of less than PIPE_BUF must be atomic</a:t>
            </a:r>
            <a:endParaRPr lang="en-US" dirty="0"/>
          </a:p>
          <a:p>
            <a:pPr lvl="1"/>
            <a:r>
              <a:rPr lang="en-US" dirty="0"/>
              <a:t>Only exists while communicating processes exist</a:t>
            </a:r>
          </a:p>
          <a:p>
            <a:pPr lvl="1"/>
            <a:r>
              <a:rPr lang="en-US" dirty="0"/>
              <a:t>Between parent and child process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Named pipe</a:t>
            </a:r>
          </a:p>
          <a:p>
            <a:pPr lvl="1"/>
            <a:r>
              <a:rPr lang="en-US" sz="2400" dirty="0"/>
              <a:t>Bidirectional</a:t>
            </a:r>
          </a:p>
          <a:p>
            <a:pPr lvl="1"/>
            <a:r>
              <a:rPr lang="en-US" sz="2400" dirty="0"/>
              <a:t>Persists outside of process (</a:t>
            </a:r>
            <a:r>
              <a:rPr lang="en-US" sz="2400" dirty="0" err="1"/>
              <a:t>mkfifo</a:t>
            </a:r>
            <a:r>
              <a:rPr lang="en-US" sz="2400" dirty="0"/>
              <a:t> in UNIX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Looks like a file (</a:t>
            </a:r>
            <a:r>
              <a:rPr lang="en-US" sz="2400" dirty="0" err="1" smtClean="0"/>
              <a:t>ls</a:t>
            </a:r>
            <a:r>
              <a:rPr lang="en-US" sz="2400" dirty="0" smtClean="0"/>
              <a:t> to see; </a:t>
            </a:r>
            <a:r>
              <a:rPr lang="en-US" sz="2400" dirty="0" err="1" smtClean="0"/>
              <a:t>rm</a:t>
            </a:r>
            <a:r>
              <a:rPr lang="en-US" sz="2400" dirty="0" smtClean="0"/>
              <a:t> to remove)</a:t>
            </a:r>
            <a:endParaRPr lang="en-US" sz="2400" dirty="0"/>
          </a:p>
          <a:p>
            <a:pPr lvl="1"/>
            <a:r>
              <a:rPr lang="en-US" sz="2400" dirty="0"/>
              <a:t>Allows multiple readers/writers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 err="1"/>
              <a:t>fifoRead.c</a:t>
            </a:r>
            <a:r>
              <a:rPr lang="en-US" sz="2400" dirty="0"/>
              <a:t> – Reader blocks until data arrives on named pipe</a:t>
            </a:r>
          </a:p>
          <a:p>
            <a:pPr lvl="1"/>
            <a:r>
              <a:rPr lang="en-US" sz="2400" dirty="0" err="1"/>
              <a:t>fifoWrite.c</a:t>
            </a:r>
            <a:r>
              <a:rPr lang="en-US" sz="2400" dirty="0"/>
              <a:t> – Write reads from console and writes to named pipe</a:t>
            </a:r>
          </a:p>
          <a:p>
            <a:r>
              <a:rPr lang="en-US" sz="2800" dirty="0"/>
              <a:t>Windows has </a:t>
            </a:r>
            <a:r>
              <a:rPr lang="en-US" sz="2800" dirty="0" err="1">
                <a:latin typeface="Courier New" pitchFamily="-110" charset="0"/>
              </a:rPr>
              <a:t>CreateNamedPipe</a:t>
            </a:r>
            <a:r>
              <a:rPr lang="en-US" sz="2800" dirty="0">
                <a:latin typeface="Courier New" pitchFamily="-110" charset="0"/>
              </a:rPr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7788"/>
            <a:ext cx="9055100" cy="1141412"/>
          </a:xfrm>
        </p:spPr>
        <p:txBody>
          <a:bodyPr/>
          <a:lstStyle/>
          <a:p>
            <a:r>
              <a:rPr lang="en-US"/>
              <a:t>Communication</a:t>
            </a:r>
            <a:br>
              <a:rPr lang="en-US"/>
            </a:br>
            <a:r>
              <a:rPr lang="en-US"/>
              <a:t>Asynchronous or Synchronous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40700" cy="5245100"/>
          </a:xfrm>
        </p:spPr>
        <p:txBody>
          <a:bodyPr/>
          <a:lstStyle/>
          <a:p>
            <a:r>
              <a:rPr lang="en-US" sz="2400"/>
              <a:t>Timing of corresponding communication operations</a:t>
            </a:r>
          </a:p>
          <a:p>
            <a:r>
              <a:rPr lang="en-US" sz="2400">
                <a:solidFill>
                  <a:srgbClr val="DE2B2E"/>
                </a:solidFill>
              </a:rPr>
              <a:t>Synchronous Communication</a:t>
            </a:r>
          </a:p>
          <a:p>
            <a:pPr lvl="1"/>
            <a:r>
              <a:rPr lang="en-US" sz="2000"/>
              <a:t>Sender does not return until the matching receive has been posted at the destination process</a:t>
            </a:r>
          </a:p>
          <a:p>
            <a:r>
              <a:rPr lang="en-US" sz="2400">
                <a:solidFill>
                  <a:srgbClr val="DE2B2E"/>
                </a:solidFill>
              </a:rPr>
              <a:t>Asynchronous Communication</a:t>
            </a:r>
            <a:endParaRPr lang="en-US" sz="2400"/>
          </a:p>
          <a:p>
            <a:pPr lvl="1"/>
            <a:r>
              <a:rPr lang="en-US" sz="2000"/>
              <a:t>No coordination between sender and receiver, a message can be sent or received at any time without waiting for the receiver program to receive.</a:t>
            </a:r>
          </a:p>
          <a:p>
            <a:pPr lvl="1"/>
            <a:r>
              <a:rPr lang="en-US" sz="2000"/>
              <a:t>Allows more concurrency</a:t>
            </a:r>
          </a:p>
          <a:p>
            <a:pPr lvl="1"/>
            <a:r>
              <a:rPr lang="en-US" sz="2000"/>
              <a:t>No synchronization between the sender and the receiver</a:t>
            </a:r>
          </a:p>
          <a:p>
            <a:pPr lvl="1"/>
            <a:r>
              <a:rPr lang="en-US" sz="2000"/>
              <a:t>Example: Sender gets control back before the message has been copied or sent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7788"/>
            <a:ext cx="9055100" cy="1141412"/>
          </a:xfrm>
        </p:spPr>
        <p:txBody>
          <a:bodyPr/>
          <a:lstStyle/>
          <a:p>
            <a:r>
              <a:rPr lang="en-US" sz="3200"/>
              <a:t>Communication</a:t>
            </a:r>
            <a:br>
              <a:rPr lang="en-US" sz="3200"/>
            </a:br>
            <a:r>
              <a:rPr lang="en-US" sz="3200"/>
              <a:t>Blocking or Nonblocking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43075"/>
            <a:ext cx="7519988" cy="4494213"/>
          </a:xfrm>
        </p:spPr>
        <p:txBody>
          <a:bodyPr/>
          <a:lstStyle/>
          <a:p>
            <a:r>
              <a:rPr lang="en-US" sz="2400" dirty="0"/>
              <a:t>Pertains to the behavior of the operation itself (e.g. send and receives)</a:t>
            </a:r>
            <a:endParaRPr lang="en-US" sz="2400" dirty="0">
              <a:solidFill>
                <a:srgbClr val="DE2B2E"/>
              </a:solidFill>
            </a:endParaRPr>
          </a:p>
          <a:p>
            <a:r>
              <a:rPr lang="en-US" sz="2400" dirty="0">
                <a:solidFill>
                  <a:srgbClr val="DE2B2E"/>
                </a:solidFill>
              </a:rPr>
              <a:t>Blocking operations</a:t>
            </a:r>
            <a:r>
              <a:rPr lang="en-US" sz="2400" dirty="0"/>
              <a:t>: The completion of the call is dependent on certain events</a:t>
            </a:r>
          </a:p>
          <a:p>
            <a:r>
              <a:rPr lang="en-US" sz="2400">
                <a:solidFill>
                  <a:srgbClr val="DE2B2E"/>
                </a:solidFill>
              </a:rPr>
              <a:t>Non-blocking operations</a:t>
            </a:r>
            <a:r>
              <a:rPr lang="en-US" sz="2400"/>
              <a:t>: The call </a:t>
            </a:r>
            <a:r>
              <a:rPr lang="en-US" sz="2400" smtClean="0"/>
              <a:t>returns </a:t>
            </a:r>
            <a:r>
              <a:rPr lang="en-US" sz="2400"/>
              <a:t>without waiting for any event to complete (such as copying a message from user memory to system memory)</a:t>
            </a:r>
            <a:endParaRPr lang="en-US" sz="2400">
              <a:solidFill>
                <a:srgbClr val="DE2B2E"/>
              </a:solidFill>
            </a:endParaRPr>
          </a:p>
          <a:p>
            <a:r>
              <a:rPr lang="en-US" sz="2400" dirty="0">
                <a:solidFill>
                  <a:srgbClr val="DE2B2E"/>
                </a:solidFill>
              </a:rPr>
              <a:t>Synchronous communication</a:t>
            </a:r>
            <a:r>
              <a:rPr lang="en-US" sz="2400" dirty="0"/>
              <a:t> is often implemented using blocking operators and </a:t>
            </a:r>
            <a:r>
              <a:rPr lang="en-US" sz="2400" dirty="0">
                <a:solidFill>
                  <a:srgbClr val="DE2B2E"/>
                </a:solidFill>
              </a:rPr>
              <a:t>asynchronous communication</a:t>
            </a:r>
            <a:r>
              <a:rPr lang="en-US" sz="2400" dirty="0"/>
              <a:t> using non-blocking operators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Message Passing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chapter</a:t>
            </a:r>
          </a:p>
          <a:p>
            <a:r>
              <a:rPr lang="en-US" dirty="0"/>
              <a:t>Mailboxes</a:t>
            </a:r>
          </a:p>
          <a:p>
            <a:r>
              <a:rPr lang="en-US" dirty="0"/>
              <a:t>Remote Procedure Calls (RPC)</a:t>
            </a:r>
          </a:p>
          <a:p>
            <a:r>
              <a:rPr lang="en-US" dirty="0"/>
              <a:t>Socket communication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0400"/>
          </a:xfrm>
        </p:spPr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3124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VM abstraction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Execution (state)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Address space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Etc.  (file system state…)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EX: </a:t>
            </a:r>
            <a:r>
              <a:rPr lang="en-US" sz="2800" dirty="0"/>
              <a:t>compilation process,  word processing process, scheduler (</a:t>
            </a:r>
            <a:r>
              <a:rPr lang="en-US" sz="2800" dirty="0" err="1">
                <a:latin typeface="Courier New" pitchFamily="-110" charset="0"/>
              </a:rPr>
              <a:t>sched</a:t>
            </a:r>
            <a:r>
              <a:rPr lang="en-US" sz="2800" dirty="0">
                <a:latin typeface="Courier New" pitchFamily="-110" charset="0"/>
              </a:rPr>
              <a:t>, swapper</a:t>
            </a:r>
            <a:r>
              <a:rPr lang="en-US" sz="2800" dirty="0"/>
              <a:t>) process or daemon processes: </a:t>
            </a:r>
            <a:r>
              <a:rPr lang="en-US" sz="2800" dirty="0" err="1">
                <a:latin typeface="Courier New" pitchFamily="-110" charset="0"/>
              </a:rPr>
              <a:t>ftpd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-110" charset="0"/>
              </a:rPr>
              <a:t>httpd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000780"/>
            <a:ext cx="410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“A program in execution”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77788"/>
            <a:ext cx="8148637" cy="836612"/>
          </a:xfrm>
        </p:spPr>
        <p:txBody>
          <a:bodyPr/>
          <a:lstStyle/>
          <a:p>
            <a:r>
              <a:rPr lang="en-US" dirty="0" smtClean="0"/>
              <a:t>Time Sharing CPU</a:t>
            </a:r>
            <a:endParaRPr lang="en-US" dirty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04800" y="1371600"/>
            <a:ext cx="7824788" cy="2687638"/>
            <a:chOff x="200" y="1419"/>
            <a:chExt cx="4929" cy="1693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 flipV="1">
              <a:off x="1272" y="1419"/>
              <a:ext cx="0" cy="1405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272" y="2824"/>
              <a:ext cx="3851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00" y="1581"/>
              <a:ext cx="1067" cy="2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398" tIns="25359" rIns="63398" bIns="25359" anchor="ctr">
              <a:prstTxWarp prst="textNoShape">
                <a:avLst/>
              </a:prstTxWarp>
              <a:spAutoFit/>
            </a:bodyPr>
            <a:lstStyle/>
            <a:p>
              <a:pPr algn="r" defTabSz="912813"/>
              <a:r>
                <a:rPr lang="en-US" sz="2000" b="1" dirty="0"/>
                <a:t>Process A</a:t>
              </a: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302" y="1707"/>
              <a:ext cx="3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293" y="2124"/>
              <a:ext cx="3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293" y="2555"/>
              <a:ext cx="382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466" y="2888"/>
              <a:ext cx="45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398" tIns="25359" rIns="63398" bIns="25359">
              <a:prstTxWarp prst="textNoShape">
                <a:avLst/>
              </a:prstTxWarp>
              <a:spAutoFit/>
            </a:bodyPr>
            <a:lstStyle/>
            <a:p>
              <a:pPr algn="r" defTabSz="912813"/>
              <a:r>
                <a:rPr lang="en-US" sz="2000" b="1">
                  <a:solidFill>
                    <a:schemeClr val="tx2"/>
                  </a:solidFill>
                </a:rPr>
                <a:t>Time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200" y="2012"/>
              <a:ext cx="1067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398" tIns="25359" rIns="63398" bIns="25359" anchor="ctr">
              <a:prstTxWarp prst="textNoShape">
                <a:avLst/>
              </a:prstTxWarp>
              <a:spAutoFit/>
            </a:bodyPr>
            <a:lstStyle/>
            <a:p>
              <a:pPr algn="r" defTabSz="912813"/>
              <a:r>
                <a:rPr lang="en-US" sz="2000" b="1"/>
                <a:t>Process B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200" y="2443"/>
              <a:ext cx="1067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398" tIns="25359" rIns="63398" bIns="25359" anchor="ctr">
              <a:prstTxWarp prst="textNoShape">
                <a:avLst/>
              </a:prstTxWarp>
              <a:spAutoFit/>
            </a:bodyPr>
            <a:lstStyle/>
            <a:p>
              <a:pPr algn="r" defTabSz="912813"/>
              <a:r>
                <a:rPr lang="en-US" sz="2000" b="1">
                  <a:solidFill>
                    <a:schemeClr val="tx2"/>
                  </a:solidFill>
                </a:rPr>
                <a:t>Process C</a:t>
              </a:r>
            </a:p>
          </p:txBody>
        </p:sp>
      </p:grpSp>
      <p:sp>
        <p:nvSpPr>
          <p:cNvPr id="21543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305800" cy="23622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 dirty="0"/>
              <a:t>Within a process, execution is sequential but…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We can rapidly switch between processes creating multiprogramming but…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One processor (CPU) so </a:t>
            </a:r>
            <a:r>
              <a:rPr lang="en-US" sz="2400" dirty="0" err="1" smtClean="0"/>
              <a:t>pseudoparallelism</a:t>
            </a:r>
            <a:endParaRPr lang="en-US" sz="2400" dirty="0" smtClean="0"/>
          </a:p>
          <a:p>
            <a:pPr>
              <a:lnSpc>
                <a:spcPct val="89000"/>
              </a:lnSpc>
            </a:pPr>
            <a:r>
              <a:rPr lang="en-US" sz="2400" dirty="0" smtClean="0"/>
              <a:t>Why switch?  I/O, voluntary yield, timer expiration, etc.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1447800"/>
            <a:ext cx="990600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2133600"/>
            <a:ext cx="60812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37900" y="2819400"/>
            <a:ext cx="762000" cy="369332"/>
          </a:xfrm>
          <a:prstGeom prst="rect">
            <a:avLst/>
          </a:prstGeom>
          <a:solidFill>
            <a:srgbClr val="FF1CDE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9600" y="2819400"/>
            <a:ext cx="609600" cy="369332"/>
          </a:xfrm>
          <a:prstGeom prst="rect">
            <a:avLst/>
          </a:prstGeom>
          <a:solidFill>
            <a:srgbClr val="FF1CDE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2133600"/>
            <a:ext cx="60812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38800" y="2819400"/>
            <a:ext cx="914400" cy="369332"/>
          </a:xfrm>
          <a:prstGeom prst="rect">
            <a:avLst/>
          </a:prstGeom>
          <a:solidFill>
            <a:srgbClr val="FF1CDE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53200" y="1447800"/>
            <a:ext cx="990600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971800"/>
          </a:xfrm>
        </p:spPr>
        <p:txBody>
          <a:bodyPr/>
          <a:lstStyle/>
          <a:p>
            <a:pPr marL="285750" indent="-285750">
              <a:lnSpc>
                <a:spcPct val="89000"/>
              </a:lnSpc>
              <a:buFontTx/>
              <a:buNone/>
            </a:pPr>
            <a:r>
              <a:rPr lang="en-US" sz="2800" dirty="0"/>
              <a:t>As a process executes, it changes </a:t>
            </a:r>
            <a:r>
              <a:rPr lang="en-US" sz="2800" i="1" dirty="0"/>
              <a:t>state</a:t>
            </a:r>
            <a:endParaRPr lang="en-US" sz="2800" dirty="0"/>
          </a:p>
          <a:p>
            <a:pPr marL="285750" indent="-285750">
              <a:lnSpc>
                <a:spcPct val="89000"/>
              </a:lnSpc>
            </a:pPr>
            <a:r>
              <a:rPr lang="en-US" sz="2400" dirty="0">
                <a:solidFill>
                  <a:schemeClr val="tx2"/>
                </a:solidFill>
              </a:rPr>
              <a:t>New</a:t>
            </a:r>
            <a:r>
              <a:rPr lang="en-US" sz="2400" dirty="0"/>
              <a:t>:  The process is being </a:t>
            </a:r>
            <a:r>
              <a:rPr lang="en-US" sz="2400" dirty="0" smtClean="0"/>
              <a:t>created</a:t>
            </a:r>
          </a:p>
          <a:p>
            <a:pPr marL="285750" indent="-285750">
              <a:lnSpc>
                <a:spcPct val="89000"/>
              </a:lnSpc>
            </a:pPr>
            <a:r>
              <a:rPr lang="en-US" sz="2400" dirty="0">
                <a:solidFill>
                  <a:schemeClr val="folHlink"/>
                </a:solidFill>
              </a:rPr>
              <a:t>Running</a:t>
            </a:r>
            <a:r>
              <a:rPr lang="en-US" sz="2400" dirty="0"/>
              <a:t>:  Instructions are being </a:t>
            </a:r>
            <a:r>
              <a:rPr lang="en-US" sz="2400" dirty="0" smtClean="0"/>
              <a:t>executed</a:t>
            </a:r>
          </a:p>
          <a:p>
            <a:pPr marL="285750" indent="-285750">
              <a:lnSpc>
                <a:spcPct val="89000"/>
              </a:lnSpc>
            </a:pPr>
            <a:r>
              <a:rPr lang="en-US" sz="2400" dirty="0">
                <a:solidFill>
                  <a:srgbClr val="148E42"/>
                </a:solidFill>
              </a:rPr>
              <a:t>Ready</a:t>
            </a:r>
            <a:r>
              <a:rPr lang="en-US" sz="2400" dirty="0"/>
              <a:t>:  The process is waiting to be assigned to a processor (CPU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89000"/>
              </a:lnSpc>
            </a:pPr>
            <a:r>
              <a:rPr lang="en-US" sz="2400" dirty="0">
                <a:solidFill>
                  <a:srgbClr val="000080"/>
                </a:solidFill>
              </a:rPr>
              <a:t>Terminated</a:t>
            </a:r>
            <a:r>
              <a:rPr lang="en-US" sz="2400" dirty="0"/>
              <a:t>:  The process has finished </a:t>
            </a:r>
            <a:r>
              <a:rPr lang="en-US" sz="2400" dirty="0" smtClean="0"/>
              <a:t>execution</a:t>
            </a:r>
          </a:p>
          <a:p>
            <a:pPr marL="285750" indent="-285750">
              <a:lnSpc>
                <a:spcPct val="89000"/>
              </a:lnSpc>
            </a:pPr>
            <a:r>
              <a:rPr lang="en-US" sz="2400" dirty="0">
                <a:solidFill>
                  <a:schemeClr val="hlink"/>
                </a:solidFill>
              </a:rPr>
              <a:t>Waiting</a:t>
            </a:r>
            <a:r>
              <a:rPr lang="en-US" sz="2400" dirty="0"/>
              <a:t>:  The process is waiting for some event to </a:t>
            </a:r>
            <a:r>
              <a:rPr lang="en-US" sz="2400" dirty="0" smtClean="0"/>
              <a:t>occur</a:t>
            </a:r>
            <a:endParaRPr lang="en-US" sz="2400" dirty="0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740025" y="5019675"/>
            <a:ext cx="1217613" cy="5334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/>
              <a:t>Ready</a:t>
            </a:r>
            <a:endParaRPr lang="en-US" sz="1200" b="1">
              <a:latin typeface="Courier New" pitchFamily="-110" charset="0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446213" y="4259263"/>
            <a:ext cx="1217612" cy="531812"/>
          </a:xfrm>
          <a:prstGeom prst="ellipse">
            <a:avLst/>
          </a:prstGeom>
          <a:solidFill>
            <a:srgbClr val="C1CE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>
                <a:solidFill>
                  <a:schemeClr val="tx2"/>
                </a:solidFill>
              </a:rPr>
              <a:t>New</a:t>
            </a:r>
            <a:endParaRPr lang="en-US" sz="1200" b="1">
              <a:latin typeface="Courier New" pitchFamily="-110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718050" y="5019675"/>
            <a:ext cx="1217613" cy="533400"/>
          </a:xfrm>
          <a:prstGeom prst="ellipse">
            <a:avLst/>
          </a:prstGeom>
          <a:solidFill>
            <a:srgbClr val="FFC5C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/>
              <a:t>Running</a:t>
            </a:r>
            <a:endParaRPr lang="en-US" sz="1200" b="1">
              <a:latin typeface="Courier New" pitchFamily="-110" charset="0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652838" y="5932488"/>
            <a:ext cx="1217612" cy="531812"/>
          </a:xfrm>
          <a:prstGeom prst="ellipse">
            <a:avLst/>
          </a:prstGeom>
          <a:solidFill>
            <a:srgbClr val="F0FF9B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/>
              <a:t>Waiting</a:t>
            </a:r>
            <a:endParaRPr lang="en-US" sz="1200" b="1">
              <a:latin typeface="Courier New" pitchFamily="-110" charset="0"/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6315075" y="4335463"/>
            <a:ext cx="1217613" cy="53181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/>
              <a:t>Terminated</a:t>
            </a:r>
            <a:endParaRPr lang="en-US" sz="1200" b="1">
              <a:latin typeface="Courier New" pitchFamily="-1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0400"/>
          </a:xfrm>
        </p:spPr>
        <p:txBody>
          <a:bodyPr/>
          <a:lstStyle/>
          <a:p>
            <a:r>
              <a:rPr lang="en-US"/>
              <a:t>State Transitions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0825"/>
            <a:ext cx="8305800" cy="2319338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A process may change state as a result of</a:t>
            </a:r>
          </a:p>
          <a:p>
            <a:pPr lvl="1"/>
            <a:r>
              <a:rPr lang="en-US"/>
              <a:t>Program action (system call)</a:t>
            </a:r>
          </a:p>
          <a:p>
            <a:pPr lvl="1"/>
            <a:r>
              <a:rPr lang="en-US"/>
              <a:t>OS action (scheduling decision)</a:t>
            </a:r>
          </a:p>
          <a:p>
            <a:pPr lvl="1"/>
            <a:r>
              <a:rPr lang="en-US"/>
              <a:t>External action (interrupts)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740025" y="4791075"/>
            <a:ext cx="1217613" cy="5334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>
                <a:solidFill>
                  <a:srgbClr val="008000"/>
                </a:solidFill>
              </a:rPr>
              <a:t>Ready</a:t>
            </a:r>
            <a:endParaRPr lang="en-US" sz="1200" b="1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1446213" y="4030663"/>
            <a:ext cx="1217612" cy="533400"/>
          </a:xfrm>
          <a:prstGeom prst="ellipse">
            <a:avLst/>
          </a:prstGeom>
          <a:solidFill>
            <a:srgbClr val="C1CE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>
                <a:solidFill>
                  <a:schemeClr val="tx2"/>
                </a:solidFill>
              </a:rPr>
              <a:t>New</a:t>
            </a:r>
            <a:endParaRPr lang="en-US" sz="1200" b="1">
              <a:latin typeface="Courier New" pitchFamily="-110" charset="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718050" y="4791075"/>
            <a:ext cx="1217613" cy="533400"/>
          </a:xfrm>
          <a:prstGeom prst="ellipse">
            <a:avLst/>
          </a:prstGeom>
          <a:solidFill>
            <a:srgbClr val="FFC5C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/>
              <a:t>Running</a:t>
            </a:r>
            <a:endParaRPr lang="en-US" sz="1200" b="1">
              <a:latin typeface="Courier New" pitchFamily="-110" charset="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652838" y="5703888"/>
            <a:ext cx="1217612" cy="533400"/>
          </a:xfrm>
          <a:prstGeom prst="ellipse">
            <a:avLst/>
          </a:prstGeom>
          <a:solidFill>
            <a:srgbClr val="F0FF9B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>
                <a:solidFill>
                  <a:schemeClr val="hlink"/>
                </a:solidFill>
              </a:rPr>
              <a:t>Waiting</a:t>
            </a:r>
            <a:endParaRPr lang="en-US" sz="1200" b="1">
              <a:solidFill>
                <a:schemeClr val="hlink"/>
              </a:solidFill>
              <a:latin typeface="Courier New" pitchFamily="-110" charset="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315075" y="4106863"/>
            <a:ext cx="1217613" cy="5334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>
                <a:solidFill>
                  <a:srgbClr val="000080"/>
                </a:solidFill>
              </a:rPr>
              <a:t>Terminated</a:t>
            </a:r>
            <a:endParaRPr lang="en-US" sz="1200" b="1">
              <a:solidFill>
                <a:srgbClr val="000080"/>
              </a:solidFill>
              <a:latin typeface="Courier New" pitchFamily="-110" charset="0"/>
            </a:endParaRP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616325" y="5260975"/>
            <a:ext cx="1557338" cy="382588"/>
            <a:chOff x="2281" y="3320"/>
            <a:chExt cx="983" cy="242"/>
          </a:xfrm>
        </p:grpSpPr>
        <p:cxnSp>
          <p:nvCxnSpPr>
            <p:cNvPr id="27658" name="AutoShape 10"/>
            <p:cNvCxnSpPr>
              <a:cxnSpLocks noChangeShapeType="1"/>
              <a:stCxn id="27652" idx="5"/>
              <a:endCxn id="27654" idx="3"/>
            </p:cNvCxnSpPr>
            <p:nvPr/>
          </p:nvCxnSpPr>
          <p:spPr bwMode="auto">
            <a:xfrm rot="16200000" flipH="1">
              <a:off x="2735" y="2969"/>
              <a:ext cx="1" cy="704"/>
            </a:xfrm>
            <a:prstGeom prst="curvedConnector3">
              <a:avLst>
                <a:gd name="adj1" fmla="val 9099995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2281" y="3408"/>
              <a:ext cx="983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000" b="1" i="1"/>
                <a:t>Scheduler pick</a:t>
              </a:r>
            </a:p>
          </p:txBody>
        </p:sp>
      </p:grpSp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4870450" y="5338763"/>
            <a:ext cx="1709738" cy="631825"/>
            <a:chOff x="3072" y="3369"/>
            <a:chExt cx="1079" cy="399"/>
          </a:xfrm>
        </p:grpSpPr>
        <p:cxnSp>
          <p:nvCxnSpPr>
            <p:cNvPr id="27661" name="AutoShape 13"/>
            <p:cNvCxnSpPr>
              <a:cxnSpLocks noChangeShapeType="1"/>
            </p:cNvCxnSpPr>
            <p:nvPr/>
          </p:nvCxnSpPr>
          <p:spPr bwMode="auto">
            <a:xfrm rot="5400000">
              <a:off x="3012" y="3429"/>
              <a:ext cx="399" cy="279"/>
            </a:xfrm>
            <a:prstGeom prst="curvedConnector2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168" y="3504"/>
              <a:ext cx="983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000" b="1" i="1"/>
                <a:t>I/O or event wait</a:t>
              </a:r>
            </a:p>
          </p:txBody>
        </p:sp>
      </p:grp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4794250" y="4259263"/>
            <a:ext cx="1557338" cy="517525"/>
            <a:chOff x="3024" y="2688"/>
            <a:chExt cx="983" cy="327"/>
          </a:xfrm>
        </p:grpSpPr>
        <p:cxnSp>
          <p:nvCxnSpPr>
            <p:cNvPr id="27664" name="AutoShape 16"/>
            <p:cNvCxnSpPr>
              <a:cxnSpLocks noChangeShapeType="1"/>
              <a:stCxn id="27654" idx="0"/>
              <a:endCxn id="27656" idx="2"/>
            </p:cNvCxnSpPr>
            <p:nvPr/>
          </p:nvCxnSpPr>
          <p:spPr bwMode="auto">
            <a:xfrm rot="16200000">
              <a:off x="3540" y="2580"/>
              <a:ext cx="255" cy="615"/>
            </a:xfrm>
            <a:prstGeom prst="curvedConnector2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024" y="2688"/>
              <a:ext cx="983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000" b="1" i="1"/>
                <a:t>Exit</a:t>
              </a:r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3576638" y="4106863"/>
            <a:ext cx="1558925" cy="749300"/>
            <a:chOff x="2256" y="2592"/>
            <a:chExt cx="983" cy="473"/>
          </a:xfrm>
        </p:grpSpPr>
        <p:cxnSp>
          <p:nvCxnSpPr>
            <p:cNvPr id="27667" name="AutoShape 19"/>
            <p:cNvCxnSpPr>
              <a:cxnSpLocks noChangeShapeType="1"/>
              <a:stCxn id="27654" idx="1"/>
              <a:endCxn id="27652" idx="7"/>
            </p:cNvCxnSpPr>
            <p:nvPr/>
          </p:nvCxnSpPr>
          <p:spPr bwMode="auto">
            <a:xfrm rot="16200000" flipH="1" flipV="1">
              <a:off x="2735" y="2713"/>
              <a:ext cx="1" cy="704"/>
            </a:xfrm>
            <a:prstGeom prst="curvedConnector3">
              <a:avLst>
                <a:gd name="adj1" fmla="val -10900005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2256" y="2592"/>
              <a:ext cx="983" cy="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000" b="1" i="1"/>
                <a:t>Interrupt (time) and scheduler picks another process</a:t>
              </a:r>
            </a:p>
          </p:txBody>
        </p:sp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2511425" y="4167188"/>
            <a:ext cx="1557338" cy="609600"/>
            <a:chOff x="1584" y="2630"/>
            <a:chExt cx="983" cy="385"/>
          </a:xfrm>
        </p:grpSpPr>
        <p:cxnSp>
          <p:nvCxnSpPr>
            <p:cNvPr id="27670" name="AutoShape 22"/>
            <p:cNvCxnSpPr>
              <a:cxnSpLocks noChangeShapeType="1"/>
            </p:cNvCxnSpPr>
            <p:nvPr/>
          </p:nvCxnSpPr>
          <p:spPr bwMode="auto">
            <a:xfrm>
              <a:off x="1703" y="2712"/>
              <a:ext cx="423" cy="303"/>
            </a:xfrm>
            <a:prstGeom prst="curvedConnector2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1584" y="2630"/>
              <a:ext cx="983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000" b="1" i="1"/>
                <a:t>Admitted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2093913" y="5324475"/>
            <a:ext cx="1558925" cy="631825"/>
            <a:chOff x="1321" y="3360"/>
            <a:chExt cx="983" cy="399"/>
          </a:xfrm>
        </p:grpSpPr>
        <p:cxnSp>
          <p:nvCxnSpPr>
            <p:cNvPr id="27673" name="AutoShape 25"/>
            <p:cNvCxnSpPr>
              <a:cxnSpLocks noChangeShapeType="1"/>
            </p:cNvCxnSpPr>
            <p:nvPr/>
          </p:nvCxnSpPr>
          <p:spPr bwMode="auto">
            <a:xfrm rot="10800000">
              <a:off x="2112" y="3360"/>
              <a:ext cx="183" cy="399"/>
            </a:xfrm>
            <a:prstGeom prst="curvedConnector2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1321" y="3446"/>
              <a:ext cx="9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000" b="1" i="1"/>
                <a:t>I/O or event completion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556500" cy="914400"/>
          </a:xfrm>
        </p:spPr>
        <p:txBody>
          <a:bodyPr/>
          <a:lstStyle/>
          <a:p>
            <a:r>
              <a:rPr lang="en-US" dirty="0" smtClean="0"/>
              <a:t>Execution State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5181600" cy="4643438"/>
          </a:xfrm>
        </p:spPr>
        <p:txBody>
          <a:bodyPr/>
          <a:lstStyle/>
          <a:p>
            <a:pPr marL="285750" indent="-285750">
              <a:lnSpc>
                <a:spcPct val="89000"/>
              </a:lnSpc>
            </a:pPr>
            <a:r>
              <a:rPr lang="en-US" sz="2000" dirty="0"/>
              <a:t>Memory information</a:t>
            </a:r>
          </a:p>
          <a:p>
            <a:pPr marL="628650" lvl="1" indent="-228600">
              <a:lnSpc>
                <a:spcPct val="89000"/>
              </a:lnSpc>
              <a:buFontTx/>
              <a:buNone/>
            </a:pPr>
            <a:r>
              <a:rPr lang="en-US" sz="1800" dirty="0"/>
              <a:t>Pointer to memory segments needed to run </a:t>
            </a:r>
            <a:r>
              <a:rPr lang="en-US" sz="1800" dirty="0" smtClean="0"/>
              <a:t>a process</a:t>
            </a:r>
            <a:r>
              <a:rPr lang="en-US" sz="1800" dirty="0"/>
              <a:t>, i.e., pointers to the address </a:t>
            </a:r>
            <a:r>
              <a:rPr lang="en-US" sz="1800" dirty="0" smtClean="0"/>
              <a:t>space, text</a:t>
            </a:r>
            <a:r>
              <a:rPr lang="en-US" sz="1800" dirty="0"/>
              <a:t>, data, stack segments.</a:t>
            </a:r>
          </a:p>
          <a:p>
            <a:pPr marL="285750" indent="-285750">
              <a:lnSpc>
                <a:spcPct val="89000"/>
              </a:lnSpc>
            </a:pPr>
            <a:r>
              <a:rPr lang="en-US" sz="2000" dirty="0"/>
              <a:t>Process management information</a:t>
            </a:r>
          </a:p>
          <a:p>
            <a:pPr marL="628650" lvl="1" indent="-228600">
              <a:lnSpc>
                <a:spcPct val="89000"/>
              </a:lnSpc>
            </a:pPr>
            <a:r>
              <a:rPr lang="en-US" sz="1800" dirty="0"/>
              <a:t>Process state, ID</a:t>
            </a:r>
          </a:p>
          <a:p>
            <a:pPr marL="628650" lvl="1" indent="-228600">
              <a:lnSpc>
                <a:spcPct val="89000"/>
              </a:lnSpc>
            </a:pPr>
            <a:r>
              <a:rPr lang="en-US" sz="1800" dirty="0"/>
              <a:t>Content of registers</a:t>
            </a:r>
          </a:p>
          <a:p>
            <a:pPr marL="971550" lvl="2">
              <a:lnSpc>
                <a:spcPct val="89000"/>
              </a:lnSpc>
              <a:buFontTx/>
              <a:buNone/>
            </a:pPr>
            <a:r>
              <a:rPr lang="en-US" sz="1600" dirty="0"/>
              <a:t>Program counter, stack pointer, process state, priority, process ID, CPU time used</a:t>
            </a:r>
          </a:p>
          <a:p>
            <a:pPr marL="285750" indent="-285750">
              <a:lnSpc>
                <a:spcPct val="89000"/>
              </a:lnSpc>
            </a:pPr>
            <a:r>
              <a:rPr lang="en-US" sz="2000" dirty="0"/>
              <a:t>File management &amp; I/O information</a:t>
            </a:r>
          </a:p>
          <a:p>
            <a:pPr marL="628650" lvl="1" indent="-228600">
              <a:lnSpc>
                <a:spcPct val="89000"/>
              </a:lnSpc>
              <a:buFontTx/>
              <a:buNone/>
            </a:pPr>
            <a:r>
              <a:rPr lang="en-US" sz="1800" dirty="0"/>
              <a:t>Working directory, file descriptors open, I/O devices allocated </a:t>
            </a:r>
          </a:p>
          <a:p>
            <a:pPr marL="285750" indent="-285750">
              <a:lnSpc>
                <a:spcPct val="89000"/>
              </a:lnSpc>
            </a:pPr>
            <a:r>
              <a:rPr lang="en-US" sz="2000" dirty="0"/>
              <a:t>Accounting</a:t>
            </a:r>
          </a:p>
          <a:p>
            <a:pPr marL="628650" lvl="1" indent="-228600">
              <a:lnSpc>
                <a:spcPct val="89000"/>
              </a:lnSpc>
              <a:buFontTx/>
              <a:buNone/>
            </a:pPr>
            <a:r>
              <a:rPr lang="en-US" sz="1800" dirty="0"/>
              <a:t>CPU utilization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5935663" y="2662238"/>
            <a:ext cx="2662237" cy="1825625"/>
            <a:chOff x="3744" y="1680"/>
            <a:chExt cx="1680" cy="1152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744" y="1680"/>
              <a:ext cx="1680" cy="288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chemeClr val="tx2"/>
                </a:solidFill>
                <a:latin typeface="Courier New" pitchFamily="-110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4105" y="1738"/>
              <a:ext cx="87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tx2"/>
                  </a:solidFill>
                </a:rPr>
                <a:t>Process Number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3744" y="1968"/>
              <a:ext cx="1680" cy="288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chemeClr val="tx2"/>
                </a:solidFill>
                <a:latin typeface="Courier New" pitchFamily="-110" charset="0"/>
              </a:endParaRP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4099" y="2026"/>
              <a:ext cx="90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tx2"/>
                  </a:solidFill>
                </a:rPr>
                <a:t>Program Counter</a:t>
              </a: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3744" y="2256"/>
              <a:ext cx="1680" cy="288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chemeClr val="tx2"/>
                </a:solidFill>
                <a:latin typeface="Courier New" pitchFamily="-110" charset="0"/>
              </a:endParaRP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4272" y="2304"/>
              <a:ext cx="5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744" y="2544"/>
              <a:ext cx="1680" cy="288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chemeClr val="tx2"/>
                </a:solidFill>
                <a:latin typeface="Courier New" pitchFamily="-110" charset="0"/>
              </a:endParaRP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241" y="2611"/>
              <a:ext cx="75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tx2"/>
                  </a:solidFill>
                </a:rPr>
                <a:t>Process State</a:t>
              </a:r>
            </a:p>
          </p:txBody>
        </p:sp>
      </p:grp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935663" y="1749425"/>
            <a:ext cx="2662237" cy="4572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543675" y="1825625"/>
            <a:ext cx="13001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Memory Limits 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935663" y="2206625"/>
            <a:ext cx="2662237" cy="455613"/>
          </a:xfrm>
          <a:prstGeom prst="rect">
            <a:avLst/>
          </a:prstGeom>
          <a:solidFill>
            <a:srgbClr val="FFC5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657975" y="2311400"/>
            <a:ext cx="10731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Page Tables</a:t>
            </a:r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5935663" y="4487863"/>
            <a:ext cx="2662237" cy="912812"/>
            <a:chOff x="3744" y="2832"/>
            <a:chExt cx="1680" cy="576"/>
          </a:xfrm>
        </p:grpSpPr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3744" y="2832"/>
              <a:ext cx="1680" cy="288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chemeClr val="tx2"/>
                </a:solidFill>
                <a:latin typeface="Courier New" pitchFamily="-110" charset="0"/>
              </a:endParaRP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4061" y="2880"/>
              <a:ext cx="99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hlink"/>
                  </a:solidFill>
                </a:rPr>
                <a:t>List of opened files</a:t>
              </a: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3744" y="3120"/>
              <a:ext cx="1680" cy="288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chemeClr val="tx2"/>
                </a:solidFill>
                <a:latin typeface="Courier New" pitchFamily="-110" charset="0"/>
              </a:endParaRP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994" y="3168"/>
              <a:ext cx="107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hlink"/>
                  </a:solidFill>
                </a:rPr>
                <a:t>I/O Devices allocated</a:t>
              </a:r>
            </a:p>
          </p:txBody>
        </p:sp>
      </p:grp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935663" y="5400675"/>
            <a:ext cx="2662237" cy="455613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1200" b="1">
                <a:solidFill>
                  <a:srgbClr val="008000"/>
                </a:solidFill>
              </a:rPr>
              <a:t>Accounting</a:t>
            </a:r>
            <a:r>
              <a:rPr lang="en-US" sz="1200" b="1">
                <a:solidFill>
                  <a:srgbClr val="008000"/>
                </a:solidFill>
                <a:latin typeface="Courier New" pitchFamily="-110" charset="0"/>
              </a:rPr>
              <a:t> 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6391275" y="6008688"/>
            <a:ext cx="1751013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400" b="1">
                <a:solidFill>
                  <a:srgbClr val="000080"/>
                </a:solidFill>
              </a:rPr>
              <a:t>Process  Control Block (PCB)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33400" y="1066800"/>
            <a:ext cx="810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We are sharing so need to keep track of what each process is doing and using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Process Control Block (PCB)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6096000"/>
          </a:xfrm>
        </p:spPr>
        <p:txBody>
          <a:bodyPr/>
          <a:lstStyle/>
          <a:p>
            <a:r>
              <a:rPr lang="en-US" sz="2400"/>
              <a:t>In Linux a process’ information is kept in a structure called </a:t>
            </a:r>
            <a:r>
              <a:rPr lang="en-US" sz="2400">
                <a:latin typeface="Courier New" pitchFamily="-110" charset="0"/>
              </a:rPr>
              <a:t>struct task_struct</a:t>
            </a:r>
            <a:r>
              <a:rPr lang="en-US" sz="2400"/>
              <a:t> declared in  </a:t>
            </a:r>
            <a:r>
              <a:rPr lang="en-US" sz="2400">
                <a:latin typeface="Courier New" pitchFamily="-110" charset="0"/>
              </a:rPr>
              <a:t>sched.h</a:t>
            </a:r>
          </a:p>
          <a:p>
            <a:pPr lvl="1"/>
            <a:endParaRPr lang="en-US">
              <a:latin typeface="Courier New" pitchFamily="-110" charset="0"/>
            </a:endParaRPr>
          </a:p>
          <a:p>
            <a:pPr lvl="1"/>
            <a:endParaRPr lang="en-US">
              <a:latin typeface="Courier New" pitchFamily="-110" charset="0"/>
            </a:endParaRPr>
          </a:p>
          <a:p>
            <a:pPr lvl="1"/>
            <a:endParaRPr lang="en-US">
              <a:latin typeface="Courier New" pitchFamily="-110" charset="0"/>
            </a:endParaRPr>
          </a:p>
          <a:p>
            <a:endParaRPr lang="en-US" sz="2400"/>
          </a:p>
          <a:p>
            <a:r>
              <a:rPr lang="en-US" sz="2400"/>
              <a:t>Linux state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7239000" cy="15811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spcBef>
                <a:spcPct val="50000"/>
              </a:spcBef>
              <a:tabLst>
                <a:tab pos="2973388" algn="l"/>
              </a:tabLst>
            </a:pPr>
            <a:r>
              <a:rPr lang="en-US" sz="1400" b="1">
                <a:solidFill>
                  <a:srgbClr val="000080"/>
                </a:solidFill>
                <a:latin typeface="Courier New" pitchFamily="-110" charset="0"/>
              </a:rPr>
              <a:t>struct task_struct</a:t>
            </a:r>
          </a:p>
          <a:p>
            <a:pPr defTabSz="912813">
              <a:spcBef>
                <a:spcPct val="50000"/>
              </a:spcBef>
              <a:tabLst>
                <a:tab pos="2973388" algn="l"/>
              </a:tabLst>
            </a:pPr>
            <a:r>
              <a:rPr lang="en-US" sz="1400" b="1">
                <a:solidFill>
                  <a:srgbClr val="000080"/>
                </a:solidFill>
                <a:latin typeface="Courier New" pitchFamily="-110" charset="0"/>
              </a:rPr>
              <a:t>   pid_t pid; 	/* process identifier */</a:t>
            </a:r>
          </a:p>
          <a:p>
            <a:pPr defTabSz="912813">
              <a:spcBef>
                <a:spcPct val="50000"/>
              </a:spcBef>
              <a:tabLst>
                <a:tab pos="2973388" algn="l"/>
              </a:tabLst>
            </a:pPr>
            <a:r>
              <a:rPr lang="en-US" sz="1400" b="1">
                <a:latin typeface="Courier New" pitchFamily="-110" charset="0"/>
              </a:rPr>
              <a:t>   long state; 	/* state for the process */</a:t>
            </a:r>
          </a:p>
          <a:p>
            <a:pPr defTabSz="912813">
              <a:spcBef>
                <a:spcPct val="50000"/>
              </a:spcBef>
              <a:tabLst>
                <a:tab pos="2973388" algn="l"/>
              </a:tabLst>
            </a:pPr>
            <a:r>
              <a:rPr lang="en-US" sz="1400" b="1">
                <a:solidFill>
                  <a:srgbClr val="000080"/>
                </a:solidFill>
                <a:latin typeface="Courier New" pitchFamily="-110" charset="0"/>
              </a:rPr>
              <a:t>   unsigned int time_slice; /* scheduling information */</a:t>
            </a:r>
          </a:p>
          <a:p>
            <a:pPr defTabSz="912813">
              <a:spcBef>
                <a:spcPct val="50000"/>
              </a:spcBef>
              <a:tabLst>
                <a:tab pos="2973388" algn="l"/>
              </a:tabLst>
            </a:pPr>
            <a:r>
              <a:rPr lang="en-US" sz="1400" b="1">
                <a:solidFill>
                  <a:srgbClr val="000080"/>
                </a:solidFill>
                <a:latin typeface="Courier New" pitchFamily="-110" charset="0"/>
              </a:rPr>
              <a:t>   struct mm_struct *mm 	/* address space of this process */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066800" y="4572000"/>
            <a:ext cx="7310438" cy="2006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volatile long state;    /* -1 unrunnable, 0 runnable, &gt;0 stopped */</a:t>
            </a:r>
          </a:p>
          <a:p>
            <a:endParaRPr lang="en-US" sz="1400">
              <a:solidFill>
                <a:srgbClr val="000080"/>
              </a:solidFill>
              <a:latin typeface="Courier New" pitchFamily="-110" charset="0"/>
            </a:endParaRPr>
          </a:p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#define TASK_RUNNING            0</a:t>
            </a:r>
          </a:p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#define TASK_INTERRUPTIBLE      1</a:t>
            </a:r>
          </a:p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#define TASK_UNINTERRUPTIBLE    2</a:t>
            </a:r>
          </a:p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#define TASK_ZOMBIE             4</a:t>
            </a:r>
          </a:p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#define TASK_STOPPED            8</a:t>
            </a:r>
          </a:p>
          <a:p>
            <a:r>
              <a:rPr lang="en-US" sz="1400">
                <a:solidFill>
                  <a:srgbClr val="000080"/>
                </a:solidFill>
                <a:latin typeface="Courier New" pitchFamily="-110" charset="0"/>
              </a:rPr>
              <a:t>#define TASK_EXCLUSIVE          32</a:t>
            </a:r>
            <a:endParaRPr lang="en-US" sz="1400">
              <a:latin typeface="Courier New" pitchFamily="-110" charset="0"/>
            </a:endParaRPr>
          </a:p>
          <a:p>
            <a:endParaRPr lang="en-US" sz="1400">
              <a:latin typeface="Courier New" pitchFamily="-1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Process Autopsy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181600" cy="51816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/>
              <a:t>Text (Program code)</a:t>
            </a:r>
          </a:p>
          <a:p>
            <a:pPr>
              <a:lnSpc>
                <a:spcPct val="89000"/>
              </a:lnSpc>
            </a:pPr>
            <a:r>
              <a:rPr lang="en-US"/>
              <a:t>Data (Global variables)</a:t>
            </a:r>
          </a:p>
          <a:p>
            <a:pPr>
              <a:lnSpc>
                <a:spcPct val="89000"/>
              </a:lnSpc>
            </a:pPr>
            <a:r>
              <a:rPr lang="en-US"/>
              <a:t>Heap (Dynamically allocated memory)</a:t>
            </a:r>
          </a:p>
          <a:p>
            <a:pPr>
              <a:lnSpc>
                <a:spcPct val="89000"/>
              </a:lnSpc>
            </a:pPr>
            <a:r>
              <a:rPr lang="en-US"/>
              <a:t>Stack</a:t>
            </a:r>
          </a:p>
          <a:p>
            <a:pPr lvl="1">
              <a:lnSpc>
                <a:spcPct val="89000"/>
              </a:lnSpc>
            </a:pPr>
            <a:r>
              <a:rPr lang="en-US"/>
              <a:t>Function parameters</a:t>
            </a:r>
          </a:p>
          <a:p>
            <a:pPr lvl="1">
              <a:lnSpc>
                <a:spcPct val="89000"/>
              </a:lnSpc>
            </a:pPr>
            <a:r>
              <a:rPr lang="en-US"/>
              <a:t>Return addresses</a:t>
            </a:r>
          </a:p>
          <a:p>
            <a:pPr lvl="1">
              <a:lnSpc>
                <a:spcPct val="89000"/>
              </a:lnSpc>
            </a:pPr>
            <a:r>
              <a:rPr lang="en-US"/>
              <a:t>Local variables</a:t>
            </a:r>
          </a:p>
        </p:txBody>
      </p:sp>
      <p:pic>
        <p:nvPicPr>
          <p:cNvPr id="125959" name="Picture 7" descr="fg3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76400"/>
            <a:ext cx="28987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6172200" y="1371600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User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</TotalTime>
  <Words>1681</Words>
  <Application>Microsoft Office PowerPoint</Application>
  <PresentationFormat>On-screen Show (4:3)</PresentationFormat>
  <Paragraphs>344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Courier New</vt:lpstr>
      <vt:lpstr>Lucida Grande</vt:lpstr>
      <vt:lpstr>Times New Roman</vt:lpstr>
      <vt:lpstr>Default Design</vt:lpstr>
      <vt:lpstr>Processes</vt:lpstr>
      <vt:lpstr>Multiprogramming</vt:lpstr>
      <vt:lpstr>What is a Process?</vt:lpstr>
      <vt:lpstr>Time Sharing CPU</vt:lpstr>
      <vt:lpstr>Process States</vt:lpstr>
      <vt:lpstr>State Transitions</vt:lpstr>
      <vt:lpstr>Execution State</vt:lpstr>
      <vt:lpstr>Linux Process Control Block (PCB) </vt:lpstr>
      <vt:lpstr>Secret Process Autopsy</vt:lpstr>
      <vt:lpstr>CPU Context Switches</vt:lpstr>
      <vt:lpstr>Scheduler:  Who Goes Next?</vt:lpstr>
      <vt:lpstr>Process Creation</vt:lpstr>
      <vt:lpstr>Process Life Cycle: UNIX</vt:lpstr>
      <vt:lpstr>Processes Tree on a UNIX System</vt:lpstr>
      <vt:lpstr>Other Systems</vt:lpstr>
      <vt:lpstr>Process Creation Execution &amp; Address Space in UNIX</vt:lpstr>
      <vt:lpstr>Example: fork.c</vt:lpstr>
      <vt:lpstr>Process Creation: Windows</vt:lpstr>
      <vt:lpstr>Process Termination</vt:lpstr>
      <vt:lpstr>Cooperating Processes</vt:lpstr>
      <vt:lpstr>Communication Models</vt:lpstr>
      <vt:lpstr>Communication Models</vt:lpstr>
      <vt:lpstr>Shared Memory</vt:lpstr>
      <vt:lpstr>Message Passing</vt:lpstr>
      <vt:lpstr>Message Passing</vt:lpstr>
      <vt:lpstr>Communication Asynchronous or Synchronous</vt:lpstr>
      <vt:lpstr>Communication Blocking or Nonblocking</vt:lpstr>
      <vt:lpstr>Other Message Passing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Fendt</dc:creator>
  <cp:lastModifiedBy>Matthew Fendt</cp:lastModifiedBy>
  <cp:revision>75</cp:revision>
  <cp:lastPrinted>2014-01-29T14:42:54Z</cp:lastPrinted>
  <dcterms:created xsi:type="dcterms:W3CDTF">2010-09-03T12:49:53Z</dcterms:created>
  <dcterms:modified xsi:type="dcterms:W3CDTF">2014-11-13T19:36:27Z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