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61" r:id="rId5"/>
    <p:sldId id="275" r:id="rId6"/>
    <p:sldId id="276" r:id="rId7"/>
    <p:sldId id="263" r:id="rId8"/>
    <p:sldId id="264" r:id="rId9"/>
    <p:sldId id="265" r:id="rId10"/>
    <p:sldId id="266" r:id="rId11"/>
    <p:sldId id="267" r:id="rId12"/>
    <p:sldId id="268" r:id="rId13"/>
    <p:sldId id="279" r:id="rId14"/>
    <p:sldId id="269" r:id="rId15"/>
    <p:sldId id="272" r:id="rId16"/>
    <p:sldId id="270" r:id="rId17"/>
    <p:sldId id="271" r:id="rId18"/>
    <p:sldId id="278" r:id="rId1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1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8F2C72A-F298-1B4E-AA18-39D39B8847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27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/>
            </a:lvl1pPr>
          </a:lstStyle>
          <a:p>
            <a:fld id="{FDB5A6E2-C588-1742-839B-761D928835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936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ＭＳ Ｐゴシック" pitchFamily="-111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ＭＳ Ｐゴシック" pitchFamily="-111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ＭＳ Ｐゴシック" pitchFamily="-111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3C981C-6A04-8C4C-890E-7D2D74B32E56}" type="slidenum">
              <a:rPr lang="en-US"/>
              <a:pPr/>
              <a:t>2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Exercise:  Compare Process with Thread creation and maintenance</a:t>
            </a:r>
          </a:p>
        </p:txBody>
      </p:sp>
    </p:spTree>
    <p:extLst>
      <p:ext uri="{BB962C8B-B14F-4D97-AF65-F5344CB8AC3E}">
        <p14:creationId xmlns:p14="http://schemas.microsoft.com/office/powerpoint/2010/main" val="4097707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gcc</a:t>
            </a:r>
            <a:r>
              <a:rPr lang="en-US" dirty="0" smtClean="0"/>
              <a:t> -</a:t>
            </a:r>
            <a:r>
              <a:rPr lang="en-US" dirty="0" err="1" smtClean="0"/>
              <a:t>std</a:t>
            </a:r>
            <a:r>
              <a:rPr lang="en-US" dirty="0" smtClean="0"/>
              <a:t>=c99 -</a:t>
            </a:r>
            <a:r>
              <a:rPr lang="en-US" dirty="0" err="1" smtClean="0"/>
              <a:t>lpthread</a:t>
            </a:r>
            <a:r>
              <a:rPr lang="en-US" dirty="0" smtClean="0"/>
              <a:t> </a:t>
            </a:r>
            <a:r>
              <a:rPr lang="en-US" dirty="0" err="1" smtClean="0"/>
              <a:t>thread.c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5A6E2-C588-1742-839B-761D9288356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92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BCFB03-1664-1B42-9422-47BF411D372D}" type="slidenum">
              <a:rPr lang="en-US"/>
              <a:pPr/>
              <a:t>18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/>
              <a:t>Div-by-0 kills process if not handled</a:t>
            </a:r>
          </a:p>
        </p:txBody>
      </p:sp>
    </p:spTree>
    <p:extLst>
      <p:ext uri="{BB962C8B-B14F-4D97-AF65-F5344CB8AC3E}">
        <p14:creationId xmlns:p14="http://schemas.microsoft.com/office/powerpoint/2010/main" val="136229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B3013E7-0AC6-4C41-97D6-4885DAD83C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9260609-59D1-8B4F-91C7-99BBFE7BE2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F4F9678-9642-8A4F-AEF4-3EAFBB901E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fld id="{32F5D588-C70D-F948-97EA-8F9BC0D617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EE55470-4A27-1240-9C7C-710CA52AEF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E29D965-0208-C74C-B4B9-1F0A734D7A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3CFF3A6-19A1-8E41-B89C-A98F4B7D59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7D23834-8D92-E045-B341-2F025B8413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6A79F40-54A8-4F43-A82D-6AEF771FB3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27C1B0F-D3C4-E54D-B564-07B746D9E3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AE953DA-B5BF-144D-95A4-A1A232042B2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3333982-C6EF-DA41-B407-1EB913DA4C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7690B445-02F3-4044-9358-DF6F651739A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1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1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1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1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1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1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1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1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1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11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1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blogoscoped.com/google-chrom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jpe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Threads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 Thrashing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/>
              <a:t>Kernel thread context switch still expensive</a:t>
            </a:r>
          </a:p>
          <a:p>
            <a:r>
              <a:rPr lang="en-US"/>
              <a:t>More threads implies more of the processor’s time spent context switching</a:t>
            </a:r>
          </a:p>
          <a:p>
            <a:r>
              <a:rPr lang="en-US"/>
              <a:t>Thrashing = CPU mostly context switching</a:t>
            </a:r>
          </a:p>
          <a:p>
            <a:r>
              <a:rPr lang="en-US"/>
              <a:t>Solutions:</a:t>
            </a:r>
          </a:p>
          <a:p>
            <a:pPr lvl="1"/>
            <a:r>
              <a:rPr lang="en-US"/>
              <a:t>Control number of created threads (extra work)</a:t>
            </a:r>
          </a:p>
          <a:p>
            <a:pPr lvl="1"/>
            <a:r>
              <a:rPr lang="en-US"/>
              <a:t>Map many user threads (U) to the same kernel thread (K):  K &lt;&lt; U (K may be constant)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Playing with fire (fork/exec)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Threads are contained in a process so…</a:t>
            </a:r>
          </a:p>
          <a:p>
            <a:r>
              <a:rPr lang="en-US"/>
              <a:t>fork() – Copy all threads in process or just calling thread?</a:t>
            </a:r>
          </a:p>
          <a:p>
            <a:pPr lvl="1"/>
            <a:r>
              <a:rPr lang="en-US"/>
              <a:t>OS dependent</a:t>
            </a:r>
          </a:p>
          <a:p>
            <a:pPr lvl="1"/>
            <a:r>
              <a:rPr lang="en-US"/>
              <a:t>fork() variants</a:t>
            </a:r>
          </a:p>
          <a:p>
            <a:r>
              <a:rPr lang="en-US"/>
              <a:t>exec() – Replace entire process (including threads) with new process?</a:t>
            </a:r>
          </a:p>
          <a:p>
            <a:pPr lvl="1"/>
            <a:r>
              <a:rPr lang="en-US"/>
              <a:t>Typically “yes”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 Cancellation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5105400"/>
          </a:xfrm>
        </p:spPr>
        <p:txBody>
          <a:bodyPr/>
          <a:lstStyle/>
          <a:p>
            <a:r>
              <a:rPr lang="en-US"/>
              <a:t>Want to terminate a </a:t>
            </a:r>
            <a:r>
              <a:rPr lang="en-US" i="1"/>
              <a:t>target</a:t>
            </a:r>
            <a:r>
              <a:rPr lang="en-US"/>
              <a:t> thread</a:t>
            </a:r>
          </a:p>
          <a:p>
            <a:r>
              <a:rPr lang="en-US"/>
              <a:t>Cancellation Operation</a:t>
            </a:r>
          </a:p>
          <a:p>
            <a:pPr lvl="1"/>
            <a:r>
              <a:rPr lang="en-US"/>
              <a:t>Asynchronous – Target dies immediately</a:t>
            </a:r>
          </a:p>
          <a:p>
            <a:pPr lvl="1"/>
            <a:r>
              <a:rPr lang="en-US"/>
              <a:t>Deferred – Flag is set that target may periodically check to find out if termination is requested</a:t>
            </a:r>
          </a:p>
          <a:p>
            <a:r>
              <a:rPr lang="en-US"/>
              <a:t>Asynchronous doesn’t provide opportunity to deallocate resources</a:t>
            </a:r>
          </a:p>
          <a:p>
            <a:r>
              <a:rPr lang="en-US"/>
              <a:t>Java deprecated asynchronous cancellation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Cancellation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5105400"/>
          </a:xfrm>
        </p:spPr>
        <p:txBody>
          <a:bodyPr/>
          <a:lstStyle/>
          <a:p>
            <a:r>
              <a:rPr lang="en-US" dirty="0"/>
              <a:t>Want to terminate a </a:t>
            </a:r>
            <a:r>
              <a:rPr lang="en-US" i="1" dirty="0"/>
              <a:t>target</a:t>
            </a:r>
            <a:r>
              <a:rPr lang="en-US" dirty="0"/>
              <a:t> thread</a:t>
            </a:r>
          </a:p>
          <a:p>
            <a:r>
              <a:rPr lang="en-US" dirty="0"/>
              <a:t>Cancellation Operation</a:t>
            </a:r>
          </a:p>
          <a:p>
            <a:pPr lvl="1"/>
            <a:r>
              <a:rPr lang="en-US" dirty="0"/>
              <a:t>Asynchronous – Target dies immediately</a:t>
            </a:r>
          </a:p>
          <a:p>
            <a:pPr lvl="1"/>
            <a:r>
              <a:rPr lang="en-US" dirty="0"/>
              <a:t>Deferred – Flag is set that target may periodically check to find out if termination is requested</a:t>
            </a:r>
          </a:p>
          <a:p>
            <a:r>
              <a:rPr lang="en-US" dirty="0"/>
              <a:t>Asynchronous doesn’t provide opportunity to </a:t>
            </a:r>
            <a:r>
              <a:rPr lang="en-US" dirty="0" err="1"/>
              <a:t>deallocate</a:t>
            </a:r>
            <a:r>
              <a:rPr lang="en-US" dirty="0"/>
              <a:t> resources</a:t>
            </a:r>
          </a:p>
          <a:p>
            <a:r>
              <a:rPr lang="en-US" dirty="0"/>
              <a:t>Java deprecated asynchronous cancellation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676400"/>
            <a:ext cx="5138737" cy="419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187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Threads and Signals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Event notification for processes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Synchronous (SIGSEGV) or Asynchronous (SIGINT)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Handling Options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Ignored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Terminate process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Handling routine called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Blocked (masked)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Default behavior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SIGINT = Termination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SIGCHLD = Ignore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Threads and Signals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953000"/>
          </a:xfrm>
        </p:spPr>
        <p:txBody>
          <a:bodyPr/>
          <a:lstStyle/>
          <a:p>
            <a:r>
              <a:rPr lang="en-US"/>
              <a:t>Change handling by setting handler</a:t>
            </a:r>
          </a:p>
          <a:p>
            <a:pPr lvl="1"/>
            <a:r>
              <a:rPr lang="en-US"/>
              <a:t>SIG_IGN = Ignore</a:t>
            </a:r>
          </a:p>
          <a:p>
            <a:pPr lvl="1"/>
            <a:r>
              <a:rPr lang="en-US"/>
              <a:t>SIG_DFL = Default</a:t>
            </a:r>
          </a:p>
          <a:p>
            <a:pPr lvl="1"/>
            <a:r>
              <a:rPr lang="en-US"/>
              <a:t>Custom handler function</a:t>
            </a:r>
          </a:p>
          <a:p>
            <a:r>
              <a:rPr lang="en-US"/>
              <a:t>Signal masking (blocking signals)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 Pools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86800" cy="4525963"/>
          </a:xfrm>
        </p:spPr>
        <p:txBody>
          <a:bodyPr/>
          <a:lstStyle/>
          <a:p>
            <a:r>
              <a:rPr lang="en-US" dirty="0"/>
              <a:t>Thread creation (cheaper but not free)</a:t>
            </a:r>
          </a:p>
          <a:p>
            <a:r>
              <a:rPr lang="en-US" dirty="0"/>
              <a:t>Thread count </a:t>
            </a:r>
            <a:r>
              <a:rPr lang="en-US" dirty="0" smtClean="0"/>
              <a:t>bound (less context switching)</a:t>
            </a:r>
          </a:p>
          <a:p>
            <a:r>
              <a:rPr lang="en-US" dirty="0"/>
              <a:t>Solution:  Thread Pools</a:t>
            </a:r>
          </a:p>
          <a:p>
            <a:pPr lvl="1"/>
            <a:r>
              <a:rPr lang="en-US" dirty="0"/>
              <a:t>Create a fixed-size set of threads at startup</a:t>
            </a:r>
          </a:p>
          <a:p>
            <a:pPr lvl="1"/>
            <a:r>
              <a:rPr lang="en-US" dirty="0"/>
              <a:t>New request gets thread from pool</a:t>
            </a:r>
          </a:p>
          <a:p>
            <a:pPr lvl="1"/>
            <a:r>
              <a:rPr lang="en-US" dirty="0"/>
              <a:t>Thread returned upon request completion</a:t>
            </a:r>
          </a:p>
          <a:p>
            <a:pPr lvl="1"/>
            <a:r>
              <a:rPr lang="en-US" dirty="0"/>
              <a:t>If no threads in the pool, request must wait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Linux Cloning</a:t>
            </a: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229600" cy="4525963"/>
          </a:xfrm>
        </p:spPr>
        <p:txBody>
          <a:bodyPr/>
          <a:lstStyle/>
          <a:p>
            <a:r>
              <a:rPr lang="en-US" dirty="0"/>
              <a:t>What gets copied?</a:t>
            </a:r>
          </a:p>
          <a:p>
            <a:pPr lvl="1"/>
            <a:r>
              <a:rPr lang="en-US" dirty="0"/>
              <a:t>Process – Everything</a:t>
            </a:r>
          </a:p>
          <a:p>
            <a:pPr lvl="1"/>
            <a:r>
              <a:rPr lang="en-US" dirty="0"/>
              <a:t>Thread – Only execute state</a:t>
            </a:r>
          </a:p>
          <a:p>
            <a:r>
              <a:rPr lang="en-US" dirty="0"/>
              <a:t>What if we wanted to copy the data but not the file descriptor table?</a:t>
            </a:r>
          </a:p>
          <a:p>
            <a:r>
              <a:rPr lang="en-US" dirty="0"/>
              <a:t>Linux </a:t>
            </a:r>
            <a:r>
              <a:rPr lang="en-US" dirty="0">
                <a:latin typeface="Courier New" pitchFamily="-111" charset="0"/>
              </a:rPr>
              <a:t>clone()</a:t>
            </a:r>
          </a:p>
          <a:p>
            <a:pPr lvl="1">
              <a:buFontTx/>
              <a:buNone/>
            </a:pPr>
            <a:endParaRPr lang="en-US" dirty="0"/>
          </a:p>
        </p:txBody>
      </p:sp>
      <p:pic>
        <p:nvPicPr>
          <p:cNvPr id="26628" name="Picture 4" descr="fgin-4_1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447800" y="4343400"/>
            <a:ext cx="6400800" cy="232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 Threads It Is…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600200"/>
            <a:ext cx="4800600" cy="4525963"/>
          </a:xfrm>
        </p:spPr>
        <p:txBody>
          <a:bodyPr/>
          <a:lstStyle/>
          <a:p>
            <a:r>
              <a:rPr lang="en-US" sz="2800" dirty="0"/>
              <a:t>Bad thread?</a:t>
            </a:r>
          </a:p>
          <a:p>
            <a:pPr lvl="1"/>
            <a:r>
              <a:rPr lang="en-US" sz="2400" dirty="0"/>
              <a:t>One bad thread (div-by-0)</a:t>
            </a:r>
          </a:p>
          <a:p>
            <a:pPr lvl="1"/>
            <a:r>
              <a:rPr lang="en-US" sz="2400" dirty="0"/>
              <a:t>Shared resource violation</a:t>
            </a:r>
          </a:p>
          <a:p>
            <a:r>
              <a:rPr lang="en-US" sz="2800" dirty="0"/>
              <a:t>Processes allow protection</a:t>
            </a:r>
          </a:p>
          <a:p>
            <a:r>
              <a:rPr lang="en-US" sz="2800" dirty="0"/>
              <a:t>Browsers</a:t>
            </a:r>
          </a:p>
          <a:p>
            <a:pPr lvl="1"/>
            <a:r>
              <a:rPr lang="en-US" sz="2400" dirty="0"/>
              <a:t>Complex renders/plugins</a:t>
            </a:r>
          </a:p>
          <a:p>
            <a:pPr lvl="1"/>
            <a:r>
              <a:rPr lang="en-US" sz="2400" dirty="0"/>
              <a:t>Fault hangs browser</a:t>
            </a:r>
          </a:p>
          <a:p>
            <a:pPr lvl="1"/>
            <a:r>
              <a:rPr lang="en-US" sz="2400" dirty="0"/>
              <a:t>Solution:  Process per tab</a:t>
            </a:r>
          </a:p>
          <a:p>
            <a:pPr lvl="2"/>
            <a:r>
              <a:rPr lang="en-US" sz="2000" dirty="0"/>
              <a:t>Chrome</a:t>
            </a:r>
          </a:p>
          <a:p>
            <a:pPr lvl="2"/>
            <a:r>
              <a:rPr lang="en-US" sz="2000" dirty="0"/>
              <a:t>IE8 (not IE7 and before)</a:t>
            </a:r>
          </a:p>
        </p:txBody>
      </p:sp>
      <p:pic>
        <p:nvPicPr>
          <p:cNvPr id="6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2569" b="3499"/>
          <a:stretch/>
        </p:blipFill>
        <p:spPr>
          <a:xfrm>
            <a:off x="5029200" y="1219200"/>
            <a:ext cx="3810000" cy="5390574"/>
          </a:xfrm>
        </p:spPr>
      </p:pic>
      <p:sp>
        <p:nvSpPr>
          <p:cNvPr id="2" name="Rectangle 1"/>
          <p:cNvSpPr/>
          <p:nvPr/>
        </p:nvSpPr>
        <p:spPr>
          <a:xfrm>
            <a:off x="5334000" y="6553200"/>
            <a:ext cx="3505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/>
              <a:t>Source:  Google </a:t>
            </a:r>
            <a:r>
              <a:rPr lang="en-US" sz="600" dirty="0"/>
              <a:t>on Google Chrome - </a:t>
            </a:r>
            <a:r>
              <a:rPr lang="en-US" sz="600" dirty="0" smtClean="0"/>
              <a:t>Comic book </a:t>
            </a:r>
            <a:r>
              <a:rPr lang="en-US" sz="600" dirty="0" smtClean="0">
                <a:hlinkClick r:id="rId4"/>
              </a:rPr>
              <a:t>http</a:t>
            </a:r>
            <a:r>
              <a:rPr lang="en-US" sz="600" dirty="0">
                <a:hlinkClick r:id="rId4"/>
              </a:rPr>
              <a:t>://blogoscoped.com/google-</a:t>
            </a:r>
            <a:r>
              <a:rPr lang="en-US" sz="600" dirty="0" smtClean="0">
                <a:hlinkClick r:id="rId4"/>
              </a:rPr>
              <a:t>chrome</a:t>
            </a:r>
            <a:endParaRPr lang="en-US" sz="600" dirty="0" smtClean="0"/>
          </a:p>
          <a:p>
            <a:r>
              <a:rPr lang="en-US" sz="600" dirty="0" smtClean="0"/>
              <a:t>Used under Creative Commons License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3200532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Processes Deconstructed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/>
              <a:t>Process Parts</a:t>
            </a:r>
          </a:p>
          <a:p>
            <a:pPr lvl="1"/>
            <a:r>
              <a:rPr lang="en-US" sz="2400"/>
              <a:t>Resources</a:t>
            </a:r>
          </a:p>
          <a:p>
            <a:pPr lvl="1"/>
            <a:r>
              <a:rPr lang="en-US" sz="2400"/>
              <a:t>Execution</a:t>
            </a:r>
          </a:p>
          <a:p>
            <a:r>
              <a:rPr lang="en-US" sz="2800"/>
              <a:t>Parallel Processing</a:t>
            </a:r>
          </a:p>
          <a:p>
            <a:pPr lvl="1"/>
            <a:r>
              <a:rPr lang="en-US" sz="2400"/>
              <a:t>Multiple Processes</a:t>
            </a:r>
          </a:p>
          <a:p>
            <a:pPr lvl="1"/>
            <a:r>
              <a:rPr lang="en-US" sz="2400"/>
              <a:t>Creation</a:t>
            </a:r>
          </a:p>
          <a:p>
            <a:pPr lvl="1"/>
            <a:r>
              <a:rPr lang="en-US" sz="2400"/>
              <a:t>Maintenance</a:t>
            </a:r>
          </a:p>
          <a:p>
            <a:r>
              <a:rPr lang="en-US" sz="2800"/>
              <a:t>“Heavy Weight”</a:t>
            </a:r>
          </a:p>
        </p:txBody>
      </p:sp>
      <p:pic>
        <p:nvPicPr>
          <p:cNvPr id="7175" name="Picture 7" descr="fg4_01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/>
          <a:srcRect r="57529"/>
          <a:stretch>
            <a:fillRect/>
          </a:stretch>
        </p:blipFill>
        <p:spPr bwMode="auto">
          <a:xfrm>
            <a:off x="4267200" y="1524000"/>
            <a:ext cx="2606675" cy="353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7" name="Picture 9" descr="fg4_01"/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/>
          <a:srcRect r="57529"/>
          <a:stretch>
            <a:fillRect/>
          </a:stretch>
        </p:blipFill>
        <p:spPr bwMode="auto">
          <a:xfrm>
            <a:off x="4953000" y="2286000"/>
            <a:ext cx="2606675" cy="353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8" name="Picture 10" descr="fg4_01"/>
          <p:cNvPicPr preferRelativeResize="0"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/>
          <a:srcRect r="57529"/>
          <a:stretch>
            <a:fillRect/>
          </a:stretch>
        </p:blipFill>
        <p:spPr bwMode="auto">
          <a:xfrm>
            <a:off x="6324600" y="2743200"/>
            <a:ext cx="2606675" cy="353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</a:t>
            </a:r>
            <a:r>
              <a:rPr lang="en-US" dirty="0" smtClean="0"/>
              <a:t>Deconstructed</a:t>
            </a:r>
            <a:endParaRPr lang="en-US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648200" cy="4525963"/>
          </a:xfrm>
        </p:spPr>
        <p:txBody>
          <a:bodyPr/>
          <a:lstStyle/>
          <a:p>
            <a:r>
              <a:rPr lang="en-US" sz="2800"/>
              <a:t>Separate</a:t>
            </a:r>
          </a:p>
          <a:p>
            <a:pPr lvl="1"/>
            <a:r>
              <a:rPr lang="en-US" sz="2400"/>
              <a:t>Resources</a:t>
            </a:r>
          </a:p>
          <a:p>
            <a:pPr lvl="2"/>
            <a:r>
              <a:rPr lang="en-US" sz="2000"/>
              <a:t>Shared</a:t>
            </a:r>
          </a:p>
          <a:p>
            <a:pPr lvl="2"/>
            <a:r>
              <a:rPr lang="en-US" sz="2000"/>
              <a:t>Owned by process</a:t>
            </a:r>
          </a:p>
          <a:p>
            <a:pPr lvl="1"/>
            <a:r>
              <a:rPr lang="en-US" sz="2400"/>
              <a:t>Execution</a:t>
            </a:r>
          </a:p>
          <a:p>
            <a:pPr lvl="2"/>
            <a:r>
              <a:rPr lang="en-US" sz="2000"/>
              <a:t>Execution state replicated</a:t>
            </a:r>
          </a:p>
          <a:p>
            <a:pPr lvl="2"/>
            <a:r>
              <a:rPr lang="en-US" sz="2000"/>
              <a:t>Within contest of process</a:t>
            </a:r>
          </a:p>
          <a:p>
            <a:r>
              <a:rPr lang="en-US" sz="2800"/>
              <a:t>Communication with shared resources</a:t>
            </a:r>
          </a:p>
          <a:p>
            <a:pPr lvl="1"/>
            <a:endParaRPr lang="en-US" sz="2400"/>
          </a:p>
        </p:txBody>
      </p:sp>
      <p:pic>
        <p:nvPicPr>
          <p:cNvPr id="11271" name="Picture 7" descr="fg4_01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l="46875"/>
          <a:stretch>
            <a:fillRect/>
          </a:stretch>
        </p:blipFill>
        <p:spPr bwMode="auto">
          <a:xfrm>
            <a:off x="5105400" y="1600200"/>
            <a:ext cx="3870325" cy="420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Sharing is the Key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Compared to processes, threads…</a:t>
            </a:r>
          </a:p>
          <a:p>
            <a:pPr>
              <a:buFontTx/>
              <a:buNone/>
            </a:pPr>
            <a:endParaRPr lang="en-US" dirty="0"/>
          </a:p>
          <a:p>
            <a:pPr lvl="1"/>
            <a:r>
              <a:rPr lang="en-US" dirty="0"/>
              <a:t>Take less time/space to create</a:t>
            </a:r>
            <a:endParaRPr lang="en-US" dirty="0" smtClean="0"/>
          </a:p>
          <a:p>
            <a:pPr lvl="1"/>
            <a:r>
              <a:rPr lang="en-US" dirty="0" smtClean="0"/>
              <a:t>Provide </a:t>
            </a:r>
            <a:r>
              <a:rPr lang="en-US" dirty="0"/>
              <a:t>faster communication through shared memory instead of IPC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POSIX Threads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thread.c</a:t>
            </a:r>
            <a:r>
              <a:rPr lang="en-US" dirty="0"/>
              <a:t> – Give 1 or more “greeting” strings on command-line</a:t>
            </a:r>
          </a:p>
          <a:p>
            <a:pPr lvl="1">
              <a:buFontTx/>
              <a:buNone/>
            </a:pPr>
            <a:r>
              <a:rPr lang="en-US" dirty="0" err="1">
                <a:latin typeface="Courier New" pitchFamily="-111" charset="0"/>
              </a:rPr>
              <a:t>gcc</a:t>
            </a:r>
            <a:r>
              <a:rPr lang="en-US" dirty="0">
                <a:latin typeface="Courier New" pitchFamily="-111" charset="0"/>
              </a:rPr>
              <a:t> </a:t>
            </a:r>
            <a:r>
              <a:rPr lang="en-US" dirty="0" err="1">
                <a:latin typeface="Courier New" pitchFamily="-111" charset="0"/>
              </a:rPr>
              <a:t>thread.c</a:t>
            </a:r>
            <a:r>
              <a:rPr lang="en-US" dirty="0" smtClean="0">
                <a:latin typeface="Courier New" pitchFamily="-111" charset="0"/>
              </a:rPr>
              <a:t> -</a:t>
            </a:r>
            <a:r>
              <a:rPr lang="en-US" dirty="0">
                <a:latin typeface="Courier New" pitchFamily="-111" charset="0"/>
              </a:rPr>
              <a:t>std=c99 -</a:t>
            </a:r>
            <a:r>
              <a:rPr lang="en-US" dirty="0" err="1">
                <a:latin typeface="Courier New" pitchFamily="-111" charset="0"/>
              </a:rPr>
              <a:t>lpthread</a:t>
            </a:r>
            <a:r>
              <a:rPr lang="en-US" dirty="0">
                <a:latin typeface="Courier New" pitchFamily="-111" charset="0"/>
              </a:rPr>
              <a:t> -D_GNU_SOURCE</a:t>
            </a:r>
          </a:p>
          <a:p>
            <a:r>
              <a:rPr lang="en-US" dirty="0"/>
              <a:t>thread2.c – </a:t>
            </a:r>
            <a:r>
              <a:rPr lang="en-US" dirty="0" err="1"/>
              <a:t>thread.c</a:t>
            </a:r>
            <a:r>
              <a:rPr lang="en-US" dirty="0"/>
              <a:t> is broken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Threads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ThreadEx.java - Give 1 or more “greeting” strings on command-line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 Implementations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User threads</a:t>
            </a:r>
          </a:p>
          <a:p>
            <a:pPr lvl="1"/>
            <a:r>
              <a:rPr lang="en-US"/>
              <a:t>User process performs thread scheduling, context switching, etc. (virtualized processor)</a:t>
            </a:r>
          </a:p>
          <a:p>
            <a:pPr lvl="1"/>
            <a:r>
              <a:rPr lang="en-US"/>
              <a:t>Single process in user space</a:t>
            </a:r>
          </a:p>
          <a:p>
            <a:pPr lvl="1"/>
            <a:r>
              <a:rPr lang="en-US"/>
              <a:t>Kernel doesn’t know; just schedules process</a:t>
            </a:r>
          </a:p>
          <a:p>
            <a:pPr lvl="1"/>
            <a:r>
              <a:rPr lang="en-US"/>
              <a:t>User thread surrenders “processor” if</a:t>
            </a:r>
          </a:p>
          <a:p>
            <a:pPr lvl="2"/>
            <a:r>
              <a:rPr lang="en-US"/>
              <a:t>Dependency on another thread (keep processor)</a:t>
            </a:r>
          </a:p>
          <a:p>
            <a:pPr lvl="2"/>
            <a:r>
              <a:rPr lang="en-US"/>
              <a:t>Blocking I/O call (surrender processor)</a:t>
            </a:r>
          </a:p>
          <a:p>
            <a:pPr lvl="2"/>
            <a:r>
              <a:rPr lang="en-US"/>
              <a:t>Time slice expiration (surrender processor)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 Implementations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sz="2800"/>
              <a:t>User threads problems</a:t>
            </a:r>
          </a:p>
          <a:p>
            <a:pPr lvl="1"/>
            <a:r>
              <a:rPr lang="en-US" sz="2400"/>
              <a:t>Blocking I/O causes entire </a:t>
            </a:r>
            <a:r>
              <a:rPr lang="en-US" sz="2400" i="1"/>
              <a:t>process</a:t>
            </a:r>
            <a:r>
              <a:rPr lang="en-US" sz="2400"/>
              <a:t> to surrender processor</a:t>
            </a:r>
          </a:p>
          <a:p>
            <a:pPr lvl="1"/>
            <a:r>
              <a:rPr lang="en-US" sz="2400"/>
              <a:t>Cannot take advantage of multiple processors</a:t>
            </a:r>
          </a:p>
          <a:p>
            <a:pPr lvl="1"/>
            <a:r>
              <a:rPr lang="en-US" sz="2400"/>
              <a:t>Process with 1 thread gets same time slice as process with 100 threads (kernel unaware)</a:t>
            </a:r>
          </a:p>
          <a:p>
            <a:r>
              <a:rPr lang="en-US" sz="2800"/>
              <a:t>Kernel threads</a:t>
            </a:r>
          </a:p>
          <a:p>
            <a:pPr lvl="1"/>
            <a:r>
              <a:rPr lang="en-US" sz="2400"/>
              <a:t>Scheduled like process</a:t>
            </a:r>
          </a:p>
          <a:p>
            <a:pPr lvl="1"/>
            <a:r>
              <a:rPr lang="en-US" sz="2400"/>
              <a:t>Work of thread management done by kernel</a:t>
            </a:r>
          </a:p>
          <a:p>
            <a:pPr lvl="1"/>
            <a:r>
              <a:rPr lang="en-US" sz="2400"/>
              <a:t>Address user thread problems above</a:t>
            </a:r>
          </a:p>
          <a:p>
            <a:pPr lvl="1"/>
            <a:r>
              <a:rPr lang="en-US" sz="2400"/>
              <a:t>Implementations:  PThreads, Win32, (and Java)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 Implementations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User thread advantages (vs. kernel)</a:t>
            </a:r>
          </a:p>
          <a:p>
            <a:pPr lvl="1"/>
            <a:r>
              <a:rPr lang="en-US"/>
              <a:t>Context switch doesn’t require mode switch (user to kernel and back again)</a:t>
            </a:r>
          </a:p>
          <a:p>
            <a:pPr lvl="1"/>
            <a:r>
              <a:rPr lang="en-US"/>
              <a:t>Application customized scheduling</a:t>
            </a:r>
          </a:p>
          <a:p>
            <a:pPr lvl="1"/>
            <a:r>
              <a:rPr lang="en-US"/>
              <a:t>Operates over any OS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1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5366</TotalTime>
  <Words>674</Words>
  <Application>Microsoft Office PowerPoint</Application>
  <PresentationFormat>On-screen Show (4:3)</PresentationFormat>
  <Paragraphs>132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ＭＳ Ｐゴシック</vt:lpstr>
      <vt:lpstr>Arial</vt:lpstr>
      <vt:lpstr>Courier New</vt:lpstr>
      <vt:lpstr>Default Design</vt:lpstr>
      <vt:lpstr>Threads</vt:lpstr>
      <vt:lpstr>Processes Deconstructed</vt:lpstr>
      <vt:lpstr>Threads Deconstructed</vt:lpstr>
      <vt:lpstr>Sharing is the Key</vt:lpstr>
      <vt:lpstr>POSIX Threads</vt:lpstr>
      <vt:lpstr>Java Threads</vt:lpstr>
      <vt:lpstr>Thread Implementations</vt:lpstr>
      <vt:lpstr>Thread Implementations</vt:lpstr>
      <vt:lpstr>Thread Implementations</vt:lpstr>
      <vt:lpstr>Thread Thrashing</vt:lpstr>
      <vt:lpstr>Playing with fire (fork/exec)</vt:lpstr>
      <vt:lpstr>Thread Cancellation</vt:lpstr>
      <vt:lpstr>Thread Cancellation</vt:lpstr>
      <vt:lpstr>Threads and Signals</vt:lpstr>
      <vt:lpstr>Threads and Signals</vt:lpstr>
      <vt:lpstr>Thread Pools</vt:lpstr>
      <vt:lpstr>Linux Cloning</vt:lpstr>
      <vt:lpstr>So Threads It Is…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Fendt</dc:creator>
  <cp:lastModifiedBy>Matthew Fendt</cp:lastModifiedBy>
  <cp:revision>53</cp:revision>
  <cp:lastPrinted>2014-09-09T12:55:50Z</cp:lastPrinted>
  <dcterms:created xsi:type="dcterms:W3CDTF">2009-10-01T14:21:16Z</dcterms:created>
  <dcterms:modified xsi:type="dcterms:W3CDTF">2015-01-23T16:47:23Z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