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3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97" r:id="rId32"/>
    <p:sldId id="292" r:id="rId33"/>
    <p:sldId id="335" r:id="rId34"/>
    <p:sldId id="350" r:id="rId35"/>
    <p:sldId id="299" r:id="rId36"/>
    <p:sldId id="300" r:id="rId37"/>
    <p:sldId id="301" r:id="rId38"/>
    <p:sldId id="302" r:id="rId39"/>
    <p:sldId id="304" r:id="rId40"/>
    <p:sldId id="305" r:id="rId41"/>
    <p:sldId id="306" r:id="rId42"/>
    <p:sldId id="307" r:id="rId43"/>
    <p:sldId id="309" r:id="rId44"/>
    <p:sldId id="310" r:id="rId45"/>
    <p:sldId id="356" r:id="rId46"/>
    <p:sldId id="352" r:id="rId47"/>
    <p:sldId id="353" r:id="rId48"/>
    <p:sldId id="362" r:id="rId49"/>
    <p:sldId id="376" r:id="rId50"/>
    <p:sldId id="360" r:id="rId51"/>
    <p:sldId id="355" r:id="rId52"/>
    <p:sldId id="337" r:id="rId53"/>
    <p:sldId id="375" r:id="rId54"/>
    <p:sldId id="314" r:id="rId55"/>
    <p:sldId id="319" r:id="rId56"/>
    <p:sldId id="316" r:id="rId57"/>
    <p:sldId id="318" r:id="rId58"/>
    <p:sldId id="317" r:id="rId59"/>
    <p:sldId id="320" r:id="rId60"/>
    <p:sldId id="338" r:id="rId61"/>
    <p:sldId id="339" r:id="rId62"/>
    <p:sldId id="322" r:id="rId63"/>
    <p:sldId id="323" r:id="rId64"/>
    <p:sldId id="325" r:id="rId65"/>
    <p:sldId id="327" r:id="rId66"/>
    <p:sldId id="340" r:id="rId67"/>
    <p:sldId id="328" r:id="rId68"/>
    <p:sldId id="329" r:id="rId69"/>
    <p:sldId id="331" r:id="rId70"/>
    <p:sldId id="332" r:id="rId71"/>
    <p:sldId id="341" r:id="rId72"/>
    <p:sldId id="333" r:id="rId73"/>
    <p:sldId id="342" r:id="rId74"/>
    <p:sldId id="343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44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AF805C06-4E38-4242-A30F-ACBCFDB16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402DD-2015-AA4C-9214-AB247F6881CC}" type="slidenum">
              <a:rPr lang="en-US">
                <a:latin typeface="Arial" pitchFamily="-111" charset="0"/>
              </a:rPr>
              <a:pPr/>
              <a:t>2</a:t>
            </a:fld>
            <a:endParaRPr lang="en-US">
              <a:latin typeface="Arial" pitchFamily="-111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7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9BE70-D751-D94D-93B6-1271D2398FB7}" type="slidenum">
              <a:rPr lang="en-US">
                <a:latin typeface="Arial" pitchFamily="-111" charset="0"/>
              </a:rPr>
              <a:pPr/>
              <a:t>12</a:t>
            </a:fld>
            <a:endParaRPr lang="en-US">
              <a:latin typeface="Arial" pitchFamily="-11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7548E-5C5E-2E49-B6FB-54333E74143C}" type="slidenum">
              <a:rPr lang="en-US">
                <a:latin typeface="Arial" pitchFamily="-111" charset="0"/>
              </a:rPr>
              <a:pPr/>
              <a:t>13</a:t>
            </a:fld>
            <a:endParaRPr lang="en-US">
              <a:latin typeface="Arial" pitchFamily="-11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9DAA7-E0FF-8848-A3EF-279375C28154}" type="slidenum">
              <a:rPr lang="en-US">
                <a:latin typeface="Arial" pitchFamily="-111" charset="0"/>
              </a:rPr>
              <a:pPr/>
              <a:t>14</a:t>
            </a:fld>
            <a:endParaRPr lang="en-US">
              <a:latin typeface="Arial" pitchFamily="-11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1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EB800-5F1A-EC45-94DC-192CCC1F954E}" type="slidenum">
              <a:rPr lang="en-US">
                <a:latin typeface="Arial" pitchFamily="-111" charset="0"/>
              </a:rPr>
              <a:pPr/>
              <a:t>15</a:t>
            </a:fld>
            <a:endParaRPr lang="en-US">
              <a:latin typeface="Arial" pitchFamily="-11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3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3141-2B43-6E44-88AE-62A280675A8A}" type="slidenum">
              <a:rPr lang="en-US">
                <a:latin typeface="Arial" pitchFamily="-111" charset="0"/>
              </a:rPr>
              <a:pPr/>
              <a:t>16</a:t>
            </a:fld>
            <a:endParaRPr lang="en-US">
              <a:latin typeface="Arial" pitchFamily="-11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93890-9A43-9B41-9CE6-5A96C62861B8}" type="slidenum">
              <a:rPr lang="en-US">
                <a:latin typeface="Arial" pitchFamily="-111" charset="0"/>
              </a:rPr>
              <a:pPr/>
              <a:t>17</a:t>
            </a:fld>
            <a:endParaRPr lang="en-US">
              <a:latin typeface="Arial" pitchFamily="-11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C54A-2507-114F-A54A-D0D5C097EE2F}" type="slidenum">
              <a:rPr lang="en-US">
                <a:latin typeface="Arial" pitchFamily="-111" charset="0"/>
              </a:rPr>
              <a:pPr/>
              <a:t>18</a:t>
            </a:fld>
            <a:endParaRPr lang="en-US">
              <a:latin typeface="Arial" pitchFamily="-11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71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97E38-2429-214C-B166-8CDB1483FEA7}" type="slidenum">
              <a:rPr lang="en-US">
                <a:latin typeface="Arial" pitchFamily="-111" charset="0"/>
              </a:rPr>
              <a:pPr/>
              <a:t>19</a:t>
            </a:fld>
            <a:endParaRPr lang="en-US">
              <a:latin typeface="Arial" pitchFamily="-11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8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335FE-224E-F54A-A1D2-E148589BAA8C}" type="slidenum">
              <a:rPr lang="en-US">
                <a:latin typeface="Arial" pitchFamily="-111" charset="0"/>
              </a:rPr>
              <a:pPr/>
              <a:t>20</a:t>
            </a:fld>
            <a:endParaRPr lang="en-US">
              <a:latin typeface="Arial" pitchFamily="-11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1E416-8F24-E54E-AA35-A1659CC8B61E}" type="slidenum">
              <a:rPr lang="en-US">
                <a:latin typeface="Arial" pitchFamily="-111" charset="0"/>
              </a:rPr>
              <a:pPr/>
              <a:t>21</a:t>
            </a:fld>
            <a:endParaRPr lang="en-US">
              <a:latin typeface="Arial" pitchFamily="-11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9C11C-A6A0-6C45-87D3-08C809ECCA66}" type="slidenum">
              <a:rPr lang="en-US">
                <a:latin typeface="Arial" pitchFamily="-111" charset="0"/>
              </a:rPr>
              <a:pPr/>
              <a:t>3</a:t>
            </a:fld>
            <a:endParaRPr lang="en-US">
              <a:latin typeface="Arial" pitchFamily="-11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32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4840C-ABD3-A447-A703-B183224AED07}" type="slidenum">
              <a:rPr lang="en-US">
                <a:latin typeface="Arial" pitchFamily="-111" charset="0"/>
              </a:rPr>
              <a:pPr/>
              <a:t>22</a:t>
            </a:fld>
            <a:endParaRPr lang="en-US">
              <a:latin typeface="Arial" pitchFamily="-11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1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CB92B-BE01-6A4A-B95D-CF32422ED042}" type="slidenum">
              <a:rPr lang="en-US">
                <a:latin typeface="Arial" pitchFamily="-111" charset="0"/>
              </a:rPr>
              <a:pPr/>
              <a:t>23</a:t>
            </a:fld>
            <a:endParaRPr lang="en-US">
              <a:latin typeface="Arial" pitchFamily="-111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90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1CDF9-1AEC-2149-AD32-445153D7B816}" type="slidenum">
              <a:rPr lang="en-US">
                <a:latin typeface="Arial" pitchFamily="-111" charset="0"/>
              </a:rPr>
              <a:pPr/>
              <a:t>24</a:t>
            </a:fld>
            <a:endParaRPr lang="en-US">
              <a:latin typeface="Arial" pitchFamily="-11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04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FF838-BB37-4746-A242-AEF88851624B}" type="slidenum">
              <a:rPr lang="en-US">
                <a:latin typeface="Arial" pitchFamily="-111" charset="0"/>
              </a:rPr>
              <a:pPr/>
              <a:t>25</a:t>
            </a:fld>
            <a:endParaRPr lang="en-US">
              <a:latin typeface="Arial" pitchFamily="-11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1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4EC5E-D7E9-1244-8A66-39FA2CAECF46}" type="slidenum">
              <a:rPr lang="en-US">
                <a:latin typeface="Arial" pitchFamily="-111" charset="0"/>
              </a:rPr>
              <a:pPr/>
              <a:t>26</a:t>
            </a:fld>
            <a:endParaRPr lang="en-US">
              <a:latin typeface="Arial" pitchFamily="-111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24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86007-85A7-5C4D-A854-A411AE39CC57}" type="slidenum">
              <a:rPr lang="en-US">
                <a:latin typeface="Arial" pitchFamily="-111" charset="0"/>
              </a:rPr>
              <a:pPr/>
              <a:t>27</a:t>
            </a:fld>
            <a:endParaRPr lang="en-US">
              <a:latin typeface="Arial" pitchFamily="-111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8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17E49-2F53-1846-9FD1-4C6D9C3B0B6C}" type="slidenum">
              <a:rPr lang="en-US">
                <a:latin typeface="Arial" pitchFamily="-111" charset="0"/>
              </a:rPr>
              <a:pPr/>
              <a:t>28</a:t>
            </a:fld>
            <a:endParaRPr lang="en-US">
              <a:latin typeface="Arial" pitchFamily="-11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35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01946-E6BE-6548-A87F-E03E4BD86040}" type="slidenum">
              <a:rPr lang="en-US">
                <a:latin typeface="Arial" pitchFamily="-111" charset="0"/>
              </a:rPr>
              <a:pPr/>
              <a:t>29</a:t>
            </a:fld>
            <a:endParaRPr lang="en-US">
              <a:latin typeface="Arial" pitchFamily="-111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32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75BA1-124F-D045-9A3A-47AAFE73CCAD}" type="slidenum">
              <a:rPr lang="en-US">
                <a:latin typeface="Arial" pitchFamily="-111" charset="0"/>
              </a:rPr>
              <a:pPr/>
              <a:t>30</a:t>
            </a:fld>
            <a:endParaRPr lang="en-US">
              <a:latin typeface="Arial" pitchFamily="-111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4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336AC-1C41-2E43-9FD5-14401D3DCD23}" type="slidenum">
              <a:rPr lang="en-US">
                <a:latin typeface="Arial" pitchFamily="-111" charset="0"/>
              </a:rPr>
              <a:pPr/>
              <a:t>31</a:t>
            </a:fld>
            <a:endParaRPr lang="en-US">
              <a:latin typeface="Arial" pitchFamily="-111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0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68FB4-396F-9344-8C50-9A01622D0CB6}" type="slidenum">
              <a:rPr lang="en-US">
                <a:latin typeface="Arial" pitchFamily="-111" charset="0"/>
              </a:rPr>
              <a:pPr/>
              <a:t>4</a:t>
            </a:fld>
            <a:endParaRPr lang="en-US">
              <a:latin typeface="Arial" pitchFamily="-11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19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1B034-B09F-7C4F-96DE-4BAF60377D90}" type="slidenum">
              <a:rPr lang="en-US">
                <a:latin typeface="Arial" pitchFamily="-111" charset="0"/>
              </a:rPr>
              <a:pPr/>
              <a:t>32</a:t>
            </a:fld>
            <a:endParaRPr lang="en-US">
              <a:latin typeface="Arial" pitchFamily="-11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8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0D3E5-61E9-234C-8BEC-4ABE760D9027}" type="slidenum">
              <a:rPr lang="en-US">
                <a:latin typeface="Arial" pitchFamily="-111" charset="0"/>
              </a:rPr>
              <a:pPr/>
              <a:t>33</a:t>
            </a:fld>
            <a:endParaRPr lang="en-US">
              <a:latin typeface="Arial" pitchFamily="-111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latin typeface="Arial" pitchFamily="-111" charset="0"/>
              </a:rPr>
              <a:t>Architecture problems based on strong vs. weak memory models (see http://cis.poly.edu/muller/CS623/weakmemory.htm).</a:t>
            </a:r>
          </a:p>
        </p:txBody>
      </p:sp>
    </p:spTree>
    <p:extLst>
      <p:ext uri="{BB962C8B-B14F-4D97-AF65-F5344CB8AC3E}">
        <p14:creationId xmlns:p14="http://schemas.microsoft.com/office/powerpoint/2010/main" val="2955975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4F9B8-8B85-474B-9E14-52DFDDC99C18}" type="slidenum">
              <a:rPr lang="en-US">
                <a:latin typeface="Arial" pitchFamily="-111" charset="0"/>
              </a:rPr>
              <a:pPr/>
              <a:t>34</a:t>
            </a:fld>
            <a:endParaRPr lang="en-US">
              <a:latin typeface="Arial" pitchFamily="-111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11" charset="0"/>
              </a:rPr>
              <a:t>e</a:t>
            </a:r>
            <a:r>
              <a:rPr lang="en-US" b="1">
                <a:latin typeface="Arial" pitchFamily="-111" charset="0"/>
              </a:rPr>
              <a:t>a</a:t>
            </a:r>
            <a:r>
              <a:rPr lang="en-US">
                <a:latin typeface="Arial" pitchFamily="-111" charset="0"/>
              </a:rPr>
              <a:t>x - Accumulator Register e</a:t>
            </a:r>
            <a:r>
              <a:rPr lang="en-US" b="1">
                <a:latin typeface="Arial" pitchFamily="-111" charset="0"/>
              </a:rPr>
              <a:t>b</a:t>
            </a:r>
            <a:r>
              <a:rPr lang="en-US">
                <a:latin typeface="Arial" pitchFamily="-111" charset="0"/>
              </a:rPr>
              <a:t>x - Base Register e</a:t>
            </a:r>
            <a:r>
              <a:rPr lang="en-US" b="1">
                <a:latin typeface="Arial" pitchFamily="-111" charset="0"/>
              </a:rPr>
              <a:t>c</a:t>
            </a:r>
            <a:r>
              <a:rPr lang="en-US">
                <a:latin typeface="Arial" pitchFamily="-111" charset="0"/>
              </a:rPr>
              <a:t>x - Counter Register e</a:t>
            </a:r>
            <a:r>
              <a:rPr lang="en-US" b="1">
                <a:latin typeface="Arial" pitchFamily="-111" charset="0"/>
              </a:rPr>
              <a:t>d</a:t>
            </a:r>
            <a:r>
              <a:rPr lang="en-US">
                <a:latin typeface="Arial" pitchFamily="-111" charset="0"/>
              </a:rPr>
              <a:t>x - Data Register esi - Source (for memory operations) register edi - Destination (for memory operations) register </a:t>
            </a:r>
          </a:p>
        </p:txBody>
      </p:sp>
    </p:spTree>
    <p:extLst>
      <p:ext uri="{BB962C8B-B14F-4D97-AF65-F5344CB8AC3E}">
        <p14:creationId xmlns:p14="http://schemas.microsoft.com/office/powerpoint/2010/main" val="4172678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A4771-6B0E-0640-90B8-50B3F6F9124F}" type="slidenum">
              <a:rPr lang="en-US">
                <a:latin typeface="Arial" pitchFamily="-111" charset="0"/>
              </a:rPr>
              <a:pPr/>
              <a:t>35</a:t>
            </a:fld>
            <a:endParaRPr lang="en-US">
              <a:latin typeface="Arial" pitchFamily="-111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13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988B8-E945-A14B-A485-73D73C8F3F6A}" type="slidenum">
              <a:rPr lang="en-US">
                <a:latin typeface="Arial" pitchFamily="-111" charset="0"/>
              </a:rPr>
              <a:pPr/>
              <a:t>36</a:t>
            </a:fld>
            <a:endParaRPr lang="en-US">
              <a:latin typeface="Arial" pitchFamily="-111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18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8BF7-11F0-0A4A-A8E3-3F2E71F3A050}" type="slidenum">
              <a:rPr lang="en-US">
                <a:latin typeface="Arial" pitchFamily="-111" charset="0"/>
              </a:rPr>
              <a:pPr/>
              <a:t>37</a:t>
            </a:fld>
            <a:endParaRPr lang="en-US">
              <a:latin typeface="Arial" pitchFamily="-111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76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53933-07F9-0B40-9311-705C487158E0}" type="slidenum">
              <a:rPr lang="en-US">
                <a:latin typeface="Arial" pitchFamily="-111" charset="0"/>
              </a:rPr>
              <a:pPr/>
              <a:t>38</a:t>
            </a:fld>
            <a:endParaRPr lang="en-US">
              <a:latin typeface="Arial" pitchFamily="-111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21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91621-D3A6-F64F-90FC-6CA703285DDC}" type="slidenum">
              <a:rPr lang="en-US">
                <a:latin typeface="Arial" pitchFamily="-111" charset="0"/>
              </a:rPr>
              <a:pPr/>
              <a:t>39</a:t>
            </a:fld>
            <a:endParaRPr lang="en-US">
              <a:latin typeface="Arial" pitchFamily="-111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76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60DA8-656D-D84D-BA69-7B8DEFD3FEF5}" type="slidenum">
              <a:rPr lang="en-US">
                <a:latin typeface="Arial" pitchFamily="-111" charset="0"/>
              </a:rPr>
              <a:pPr/>
              <a:t>40</a:t>
            </a:fld>
            <a:endParaRPr lang="en-US">
              <a:latin typeface="Arial" pitchFamily="-111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5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489AE-F987-F446-8E21-F1C83F066A4A}" type="slidenum">
              <a:rPr lang="en-US">
                <a:latin typeface="Arial" pitchFamily="-111" charset="0"/>
              </a:rPr>
              <a:pPr/>
              <a:t>41</a:t>
            </a:fld>
            <a:endParaRPr lang="en-US">
              <a:latin typeface="Arial" pitchFamily="-111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D0C1C-BD74-3F40-94F2-862097B9394C}" type="slidenum">
              <a:rPr lang="en-US">
                <a:latin typeface="Arial" pitchFamily="-111" charset="0"/>
              </a:rPr>
              <a:pPr/>
              <a:t>5</a:t>
            </a:fld>
            <a:endParaRPr lang="en-US">
              <a:latin typeface="Arial" pitchFamily="-11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45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9E71E-775A-4140-BA4B-907D9AFAB26B}" type="slidenum">
              <a:rPr lang="en-US">
                <a:latin typeface="Arial" pitchFamily="-111" charset="0"/>
              </a:rPr>
              <a:pPr/>
              <a:t>42</a:t>
            </a:fld>
            <a:endParaRPr lang="en-US">
              <a:latin typeface="Arial" pitchFamily="-111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54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D4F9B-F8D8-654A-9907-5F8476A148E9}" type="slidenum">
              <a:rPr lang="en-US">
                <a:latin typeface="Arial" pitchFamily="-111" charset="0"/>
              </a:rPr>
              <a:pPr/>
              <a:t>43</a:t>
            </a:fld>
            <a:endParaRPr lang="en-US">
              <a:latin typeface="Arial" pitchFamily="-111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79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8155B-5CA0-0042-B1E7-5E166D6DBF9B}" type="slidenum">
              <a:rPr lang="en-US">
                <a:latin typeface="Arial" pitchFamily="-111" charset="0"/>
              </a:rPr>
              <a:pPr/>
              <a:t>44</a:t>
            </a:fld>
            <a:endParaRPr lang="en-US">
              <a:latin typeface="Arial" pitchFamily="-111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25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 while (true)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synchronized(</a:t>
            </a:r>
            <a:r>
              <a:rPr lang="en-US" sz="1200" kern="1200" dirty="0" err="1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TakeTurns.class</a:t>
            </a: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if (value % 2 == remainder)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value++;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break;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1" charset="-128"/>
                <a:cs typeface="ＭＳ Ｐゴシック" pitchFamily="-111" charset="-128"/>
              </a:rPr>
              <a:t>}</a:t>
            </a:r>
            <a:endParaRPr lang="en-US" dirty="0">
              <a:latin typeface="Arial" pitchFamily="-111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46ADB-3B94-A54D-AA6E-D36A1C924981}" type="slidenum">
              <a:rPr lang="en-US" smtClean="0">
                <a:latin typeface="Arial" pitchFamily="-111" charset="0"/>
              </a:rPr>
              <a:pPr/>
              <a:t>49</a:t>
            </a:fld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605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35758-CF4B-654E-BE40-7BE10FFD6A36}" type="slidenum">
              <a:rPr lang="en-US">
                <a:latin typeface="Arial" pitchFamily="-111" charset="0"/>
              </a:rPr>
              <a:pPr/>
              <a:t>52</a:t>
            </a:fld>
            <a:endParaRPr lang="en-US">
              <a:latin typeface="Arial" pitchFamily="-111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4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620B2-49DE-2E46-9F0D-73A7E5FE7E1D}" type="slidenum">
              <a:rPr lang="en-US">
                <a:latin typeface="Arial" pitchFamily="-111" charset="0"/>
              </a:rPr>
              <a:pPr/>
              <a:t>53</a:t>
            </a:fld>
            <a:endParaRPr lang="en-US">
              <a:latin typeface="Arial" pitchFamily="-111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681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DE789-36C4-2A48-9C74-F78E25103E23}" type="slidenum">
              <a:rPr lang="en-US">
                <a:latin typeface="Arial" pitchFamily="-111" charset="0"/>
              </a:rPr>
              <a:pPr/>
              <a:t>54</a:t>
            </a:fld>
            <a:endParaRPr lang="en-US">
              <a:latin typeface="Arial" pitchFamily="-111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27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F358C-30A5-BD4E-9057-7732635E2AA3}" type="slidenum">
              <a:rPr lang="en-US">
                <a:latin typeface="Arial" pitchFamily="-111" charset="0"/>
              </a:rPr>
              <a:pPr/>
              <a:t>55</a:t>
            </a:fld>
            <a:endParaRPr lang="en-US">
              <a:latin typeface="Arial" pitchFamily="-111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29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D0355-8D8A-1545-9DE5-1569DDCB5BD0}" type="slidenum">
              <a:rPr lang="en-US">
                <a:latin typeface="Arial" pitchFamily="-111" charset="0"/>
              </a:rPr>
              <a:pPr/>
              <a:t>56</a:t>
            </a:fld>
            <a:endParaRPr lang="en-US">
              <a:latin typeface="Arial" pitchFamily="-111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447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7C087-CA6A-1749-8FF0-3D9CEB864095}" type="slidenum">
              <a:rPr lang="en-US">
                <a:latin typeface="Arial" pitchFamily="-111" charset="0"/>
              </a:rPr>
              <a:pPr/>
              <a:t>57</a:t>
            </a:fld>
            <a:endParaRPr lang="en-US">
              <a:latin typeface="Arial" pitchFamily="-111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4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CDAE9-3226-034D-A45B-238A104E740D}" type="slidenum">
              <a:rPr lang="en-US">
                <a:latin typeface="Arial" pitchFamily="-111" charset="0"/>
              </a:rPr>
              <a:pPr/>
              <a:t>6</a:t>
            </a:fld>
            <a:endParaRPr lang="en-US">
              <a:latin typeface="Arial" pitchFamily="-111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05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F4D0D-B74D-344D-83CC-4325431A31E3}" type="slidenum">
              <a:rPr lang="en-US">
                <a:latin typeface="Arial" pitchFamily="-111" charset="0"/>
              </a:rPr>
              <a:pPr/>
              <a:t>58</a:t>
            </a:fld>
            <a:endParaRPr lang="en-US">
              <a:latin typeface="Arial" pitchFamily="-111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826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8C5EF-3780-8C46-B46A-850310EFFF59}" type="slidenum">
              <a:rPr lang="en-US">
                <a:latin typeface="Arial" pitchFamily="-111" charset="0"/>
              </a:rPr>
              <a:pPr/>
              <a:t>59</a:t>
            </a:fld>
            <a:endParaRPr lang="en-US">
              <a:latin typeface="Arial" pitchFamily="-111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20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03932-6566-F742-884D-C29041B95227}" type="slidenum">
              <a:rPr lang="en-US">
                <a:latin typeface="Arial" pitchFamily="-111" charset="0"/>
              </a:rPr>
              <a:pPr/>
              <a:t>60</a:t>
            </a:fld>
            <a:endParaRPr lang="en-US">
              <a:latin typeface="Arial" pitchFamily="-111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8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AB8F7-67A3-E34B-8179-771FEDDFE55D}" type="slidenum">
              <a:rPr lang="en-US">
                <a:latin typeface="Arial" pitchFamily="-111" charset="0"/>
              </a:rPr>
              <a:pPr/>
              <a:t>61</a:t>
            </a:fld>
            <a:endParaRPr lang="en-US">
              <a:latin typeface="Arial" pitchFamily="-111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52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D088E-4014-6B4B-AC48-7E7A0B04E51C}" type="slidenum">
              <a:rPr lang="en-US">
                <a:latin typeface="Arial" pitchFamily="-111" charset="0"/>
              </a:rPr>
              <a:pPr/>
              <a:t>62</a:t>
            </a:fld>
            <a:endParaRPr lang="en-US">
              <a:latin typeface="Arial" pitchFamily="-111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940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11714-3EC5-F347-92FE-769EED9ED8C1}" type="slidenum">
              <a:rPr lang="en-US">
                <a:latin typeface="Arial" pitchFamily="-111" charset="0"/>
              </a:rPr>
              <a:pPr/>
              <a:t>63</a:t>
            </a:fld>
            <a:endParaRPr lang="en-US">
              <a:latin typeface="Arial" pitchFamily="-111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842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AB9A7-FB01-4847-99A2-27E20426FAD6}" type="slidenum">
              <a:rPr lang="en-US">
                <a:latin typeface="Arial" pitchFamily="-111" charset="0"/>
              </a:rPr>
              <a:pPr/>
              <a:t>64</a:t>
            </a:fld>
            <a:endParaRPr lang="en-US">
              <a:latin typeface="Arial" pitchFamily="-111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942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2EE7-D11C-6B4D-8489-F05C52169D70}" type="slidenum">
              <a:rPr lang="en-US">
                <a:latin typeface="Arial" pitchFamily="-111" charset="0"/>
              </a:rPr>
              <a:pPr/>
              <a:t>65</a:t>
            </a:fld>
            <a:endParaRPr lang="en-US">
              <a:latin typeface="Arial" pitchFamily="-111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73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32B14-2961-7944-88AD-89BAC0C806AC}" type="slidenum">
              <a:rPr lang="en-US">
                <a:latin typeface="Arial" pitchFamily="-111" charset="0"/>
              </a:rPr>
              <a:pPr/>
              <a:t>66</a:t>
            </a:fld>
            <a:endParaRPr lang="en-US">
              <a:latin typeface="Arial" pitchFamily="-111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72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C37A6-03FC-7A4B-8787-12AFA144E413}" type="slidenum">
              <a:rPr lang="en-US">
                <a:latin typeface="Arial" pitchFamily="-111" charset="0"/>
              </a:rPr>
              <a:pPr/>
              <a:t>67</a:t>
            </a:fld>
            <a:endParaRPr lang="en-US">
              <a:latin typeface="Arial" pitchFamily="-111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7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3B325-6173-EC43-800E-324EC011A5F1}" type="slidenum">
              <a:rPr lang="en-US">
                <a:latin typeface="Arial" pitchFamily="-111" charset="0"/>
              </a:rPr>
              <a:pPr/>
              <a:t>7</a:t>
            </a:fld>
            <a:endParaRPr lang="en-US">
              <a:latin typeface="Arial" pitchFamily="-111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039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BE2B-D082-D742-92AC-F7CC59D5C45E}" type="slidenum">
              <a:rPr lang="en-US">
                <a:latin typeface="Arial" pitchFamily="-111" charset="0"/>
              </a:rPr>
              <a:pPr/>
              <a:t>68</a:t>
            </a:fld>
            <a:endParaRPr lang="en-US">
              <a:latin typeface="Arial" pitchFamily="-111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50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B720B-0299-E241-BE44-FCFE0386270F}" type="slidenum">
              <a:rPr lang="en-US">
                <a:latin typeface="Arial" pitchFamily="-111" charset="0"/>
              </a:rPr>
              <a:pPr/>
              <a:t>69</a:t>
            </a:fld>
            <a:endParaRPr lang="en-US">
              <a:latin typeface="Arial" pitchFamily="-111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65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EA06D-26D2-2942-B180-DA4D18B2C2B7}" type="slidenum">
              <a:rPr lang="en-US">
                <a:latin typeface="Arial" pitchFamily="-111" charset="0"/>
              </a:rPr>
              <a:pPr/>
              <a:t>70</a:t>
            </a:fld>
            <a:endParaRPr lang="en-US">
              <a:latin typeface="Arial" pitchFamily="-111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78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6F51F-69AA-B64B-B585-75ED85873280}" type="slidenum">
              <a:rPr lang="en-US">
                <a:latin typeface="Arial" pitchFamily="-111" charset="0"/>
              </a:rPr>
              <a:pPr/>
              <a:t>72</a:t>
            </a:fld>
            <a:endParaRPr lang="en-US">
              <a:latin typeface="Arial" pitchFamily="-111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10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682A2-8A6D-B442-BDF3-B85BB5C3B32B}" type="slidenum">
              <a:rPr lang="en-US">
                <a:latin typeface="Arial" pitchFamily="-111" charset="0"/>
              </a:rPr>
              <a:pPr/>
              <a:t>73</a:t>
            </a:fld>
            <a:endParaRPr lang="en-US">
              <a:latin typeface="Arial" pitchFamily="-111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5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9647C-E670-7B44-BAD4-F1C7A951F3DA}" type="slidenum">
              <a:rPr lang="en-US">
                <a:latin typeface="Arial" pitchFamily="-111" charset="0"/>
              </a:rPr>
              <a:pPr/>
              <a:t>74</a:t>
            </a:fld>
            <a:endParaRPr lang="en-US">
              <a:latin typeface="Arial" pitchFamily="-111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5FB8D-A609-A94D-A675-F922E94F959E}" type="slidenum">
              <a:rPr lang="en-US">
                <a:latin typeface="Arial" pitchFamily="-111" charset="0"/>
              </a:rPr>
              <a:pPr/>
              <a:t>8</a:t>
            </a:fld>
            <a:endParaRPr lang="en-US">
              <a:latin typeface="Arial" pitchFamily="-111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5C2F-4B9C-2642-A022-4690F3C1A3D3}" type="slidenum">
              <a:rPr lang="en-US">
                <a:latin typeface="Arial" pitchFamily="-111" charset="0"/>
              </a:rPr>
              <a:pPr/>
              <a:t>10</a:t>
            </a:fld>
            <a:endParaRPr lang="en-US">
              <a:latin typeface="Arial" pitchFamily="-11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4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8833A-03EE-4242-A54E-2F0E6691E0E6}" type="slidenum">
              <a:rPr lang="en-US">
                <a:latin typeface="Arial" pitchFamily="-111" charset="0"/>
              </a:rPr>
              <a:pPr/>
              <a:t>11</a:t>
            </a:fld>
            <a:endParaRPr lang="en-US">
              <a:latin typeface="Arial" pitchFamily="-11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0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2E71A-6A19-0C44-B98E-494FE5209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2FEB2-353C-2746-8302-565F1A3E5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CC3B-5F9E-8A4F-82CD-86984A016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17814-47CA-E942-B332-94C7F37C7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CDA3-C1CF-3D46-A402-BF28B540E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DC7B7-2C41-074C-B3DE-7DE99B02F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F3629-ECA8-CB4D-A2E5-3A48E1539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132C-776E-3045-B52A-78E43E6F6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9E00E-FA9F-7947-87C6-E2E00B0E1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B6DB-550B-3147-BEAA-CB3F109C6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F0AA0-7665-BF4F-B05A-619BF02EA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E564-61ED-4B40-A0BA-36A2E1A3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-110" charset="0"/>
              </a:defRPr>
            </a:lvl1pPr>
          </a:lstStyle>
          <a:p>
            <a:pPr>
              <a:defRPr/>
            </a:pPr>
            <a:fld id="{A58D5794-9172-E24D-AF89-2D6D6232B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Synchronization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80325" cy="1141413"/>
          </a:xfrm>
        </p:spPr>
        <p:txBody>
          <a:bodyPr/>
          <a:lstStyle/>
          <a:p>
            <a:pPr eaLnBrk="1" hangingPunct="1"/>
            <a:r>
              <a:rPr lang="en-US" sz="2800"/>
              <a:t>Critical Section:</a:t>
            </a:r>
            <a:br>
              <a:rPr lang="en-US" sz="2800"/>
            </a:br>
            <a:r>
              <a:rPr lang="en-US" sz="2800"/>
              <a:t>Required Properties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981200"/>
            <a:ext cx="7920037" cy="448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Avoiding race conditions is not sufficient for having threads cooperate correctly and efficiently</a:t>
            </a:r>
            <a:endParaRPr lang="en-US" sz="2800"/>
          </a:p>
          <a:p>
            <a:pPr eaLnBrk="1" hangingPunct="1"/>
            <a:r>
              <a:rPr lang="en-US" sz="2800"/>
              <a:t>Mutual exclusion</a:t>
            </a:r>
          </a:p>
          <a:p>
            <a:pPr lvl="1" eaLnBrk="1" hangingPunct="1">
              <a:buFontTx/>
              <a:buNone/>
            </a:pPr>
            <a:r>
              <a:rPr lang="en-US" sz="2400"/>
              <a:t>Only one thread in critical section at a time</a:t>
            </a:r>
          </a:p>
          <a:p>
            <a:pPr eaLnBrk="1" hangingPunct="1"/>
            <a:r>
              <a:rPr lang="en-US" sz="2800"/>
              <a:t>Progress</a:t>
            </a:r>
          </a:p>
          <a:p>
            <a:pPr lvl="1" eaLnBrk="1" hangingPunct="1">
              <a:buFontTx/>
              <a:buNone/>
            </a:pPr>
            <a:r>
              <a:rPr lang="en-US" sz="2400"/>
              <a:t>Thread not in CS cannot block others from entering</a:t>
            </a:r>
          </a:p>
          <a:p>
            <a:pPr eaLnBrk="1" hangingPunct="1"/>
            <a:r>
              <a:rPr lang="en-US" sz="2800"/>
              <a:t>Bounded waiting (starvation-free)</a:t>
            </a:r>
          </a:p>
          <a:p>
            <a:pPr lvl="1" eaLnBrk="1" hangingPunct="1">
              <a:buFontTx/>
              <a:buNone/>
            </a:pPr>
            <a:r>
              <a:rPr lang="en-US" sz="2400"/>
              <a:t>Must eventually allow each waiting thread to enter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80325" cy="1141413"/>
          </a:xfrm>
        </p:spPr>
        <p:txBody>
          <a:bodyPr/>
          <a:lstStyle/>
          <a:p>
            <a:pPr eaLnBrk="1" hangingPunct="1"/>
            <a:r>
              <a:rPr lang="en-US" sz="2800"/>
              <a:t>Critical Section:</a:t>
            </a:r>
            <a:br>
              <a:rPr lang="en-US" sz="2800"/>
            </a:br>
            <a:r>
              <a:rPr lang="en-US" sz="2800"/>
              <a:t>Desired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93900"/>
            <a:ext cx="7761288" cy="44831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Efficient 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Don’t consume substantial resources while waiting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Fair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Don’t make some threads wait longer than others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Simple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Should be easy to reason about and use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Critical Section Problem:</a:t>
            </a:r>
            <a:br>
              <a:rPr lang="en-US" sz="2800"/>
            </a:br>
            <a:r>
              <a:rPr lang="en-US" sz="2800"/>
              <a:t>Need </a:t>
            </a:r>
            <a:r>
              <a:rPr lang="en-US" sz="2800" i="1">
                <a:solidFill>
                  <a:schemeClr val="tx1"/>
                </a:solidFill>
              </a:rPr>
              <a:t>Atomic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/>
              <a:t>Operations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noFill/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A</a:t>
            </a:r>
            <a:r>
              <a:rPr lang="en-US" sz="2800">
                <a:solidFill>
                  <a:schemeClr val="tx2"/>
                </a:solidFill>
              </a:rPr>
              <a:t>tomic operations</a:t>
            </a:r>
            <a:endParaRPr lang="en-US" sz="2800"/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No other instructions can be interleaved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Execution is all or nothing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Examples of atomic operations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  <a:ea typeface="ＭＳ Ｐゴシック" pitchFamily="-111" charset="-128"/>
              </a:rPr>
              <a:t>load register1, B</a:t>
            </a:r>
            <a:endParaRPr lang="en-US" sz="2000">
              <a:ea typeface="ＭＳ Ｐゴシック" pitchFamily="-111" charset="-128"/>
            </a:endParaRP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  <a:ea typeface="ＭＳ Ｐゴシック" pitchFamily="-111" charset="-128"/>
              </a:rPr>
              <a:t>store register2, A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Possible Solution:</a:t>
            </a:r>
            <a:br>
              <a:rPr lang="en-US" sz="2800"/>
            </a:br>
            <a:r>
              <a:rPr lang="en-US" sz="2800"/>
              <a:t>Disabling Interrupts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34290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tabLst>
                <a:tab pos="2286000" algn="l"/>
              </a:tabLst>
            </a:pPr>
            <a:r>
              <a:rPr lang="en-US" sz="2400" dirty="0"/>
              <a:t>No preemption when interrupts are off</a:t>
            </a:r>
          </a:p>
          <a:p>
            <a:pPr eaLnBrk="1" hangingPunct="1">
              <a:lnSpc>
                <a:spcPct val="89000"/>
              </a:lnSpc>
              <a:tabLst>
                <a:tab pos="2286000" algn="l"/>
              </a:tabLst>
            </a:pPr>
            <a:r>
              <a:rPr lang="en-US" sz="2400" dirty="0"/>
              <a:t>Idea:  Create atomic operations by disabling interrupts! </a:t>
            </a:r>
          </a:p>
          <a:p>
            <a:pPr eaLnBrk="1" hangingPunct="1">
              <a:lnSpc>
                <a:spcPct val="89000"/>
              </a:lnSpc>
              <a:tabLst>
                <a:tab pos="2286000" algn="l"/>
              </a:tabLst>
            </a:pPr>
            <a:r>
              <a:rPr lang="en-US" sz="2400" dirty="0"/>
              <a:t>Disadvantage</a:t>
            </a:r>
          </a:p>
          <a:p>
            <a:pPr lvl="1" eaLnBrk="1" hangingPunct="1">
              <a:lnSpc>
                <a:spcPct val="89000"/>
              </a:lnSpc>
              <a:tabLst>
                <a:tab pos="2286000" algn="l"/>
              </a:tabLst>
            </a:pPr>
            <a:r>
              <a:rPr lang="en-US" sz="2000" dirty="0"/>
              <a:t>Unwise to give processes power to turn of interrupts</a:t>
            </a:r>
          </a:p>
          <a:p>
            <a:pPr lvl="2" eaLnBrk="1" hangingPunct="1">
              <a:lnSpc>
                <a:spcPct val="89000"/>
              </a:lnSpc>
              <a:buFontTx/>
              <a:buNone/>
              <a:tabLst>
                <a:tab pos="2286000" algn="l"/>
              </a:tabLst>
            </a:pPr>
            <a:r>
              <a:rPr lang="en-US" sz="1800" dirty="0">
                <a:ea typeface="ＭＳ Ｐゴシック" pitchFamily="-111" charset="-128"/>
              </a:rPr>
              <a:t>Never turn interrupts on again!</a:t>
            </a:r>
          </a:p>
          <a:p>
            <a:pPr eaLnBrk="1" hangingPunct="1">
              <a:lnSpc>
                <a:spcPct val="89000"/>
              </a:lnSpc>
              <a:tabLst>
                <a:tab pos="2286000" algn="l"/>
              </a:tabLst>
            </a:pPr>
            <a:r>
              <a:rPr lang="en-US" sz="2400" dirty="0"/>
              <a:t>When to use?</a:t>
            </a:r>
          </a:p>
          <a:p>
            <a:pPr lvl="1" eaLnBrk="1" hangingPunct="1">
              <a:lnSpc>
                <a:spcPct val="89000"/>
              </a:lnSpc>
              <a:buFontTx/>
              <a:buNone/>
              <a:tabLst>
                <a:tab pos="2286000" algn="l"/>
              </a:tabLst>
            </a:pPr>
            <a:r>
              <a:rPr lang="en-US" sz="2000" dirty="0"/>
              <a:t>Good for kernel itself to disable interrupts for a few instructions while it is updating variables or lists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Software Solutions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Disabling interrupts doesn’t always work</a:t>
            </a:r>
          </a:p>
          <a:p>
            <a:pPr eaLnBrk="1" hangingPunct="1"/>
            <a:r>
              <a:rPr lang="en-US"/>
              <a:t>Implement CS marker in software</a:t>
            </a:r>
          </a:p>
          <a:p>
            <a:pPr eaLnBrk="1" hangingPunct="1"/>
            <a:r>
              <a:rPr lang="en-US"/>
              <a:t>Assumptions</a:t>
            </a:r>
          </a:p>
          <a:p>
            <a:pPr lvl="1" eaLnBrk="1" hangingPunct="1"/>
            <a:r>
              <a:rPr lang="en-US"/>
              <a:t>Atomic loads</a:t>
            </a:r>
          </a:p>
          <a:p>
            <a:pPr lvl="1" eaLnBrk="1" hangingPunct="1"/>
            <a:r>
              <a:rPr lang="en-US"/>
              <a:t>Atomic stores</a:t>
            </a:r>
          </a:p>
          <a:p>
            <a:pPr eaLnBrk="1" hangingPunct="1"/>
            <a:r>
              <a:rPr lang="en-US">
                <a:latin typeface="Courier New" pitchFamily="-111" charset="0"/>
              </a:rPr>
              <a:t>lock</a:t>
            </a:r>
            <a:r>
              <a:rPr lang="en-US"/>
              <a:t> variable</a:t>
            </a:r>
          </a:p>
          <a:p>
            <a:pPr lvl="1" eaLnBrk="1" hangingPunct="1"/>
            <a:r>
              <a:rPr lang="en-US"/>
              <a:t>True = unavailable (i.e., locked)</a:t>
            </a:r>
          </a:p>
          <a:p>
            <a:pPr lvl="1" eaLnBrk="1" hangingPunct="1"/>
            <a:r>
              <a:rPr lang="en-US"/>
              <a:t>False = available (i.e., no one in CS)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7788"/>
            <a:ext cx="8521700" cy="1141412"/>
          </a:xfrm>
        </p:spPr>
        <p:txBody>
          <a:bodyPr/>
          <a:lstStyle/>
          <a:p>
            <a:pPr eaLnBrk="1" hangingPunct="1"/>
            <a:r>
              <a:rPr lang="en-US" sz="2800"/>
              <a:t>Attempt 1: Shared Lock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83538" cy="4635500"/>
          </a:xfrm>
        </p:spPr>
        <p:txBody>
          <a:bodyPr/>
          <a:lstStyle/>
          <a:p>
            <a:pPr eaLnBrk="1" hangingPunct="1"/>
            <a:r>
              <a:rPr lang="en-US" sz="2400"/>
              <a:t>Single, shared </a:t>
            </a:r>
            <a:r>
              <a:rPr lang="en-US" sz="2400">
                <a:solidFill>
                  <a:srgbClr val="000080"/>
                </a:solidFill>
                <a:latin typeface="Courier New" pitchFamily="-111" charset="0"/>
              </a:rPr>
              <a:t>lock</a:t>
            </a:r>
            <a:r>
              <a:rPr lang="en-US" sz="2400"/>
              <a:t> variable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Uses busy waiting</a:t>
            </a:r>
          </a:p>
          <a:p>
            <a:pPr eaLnBrk="1" hangingPunct="1"/>
            <a:r>
              <a:rPr lang="en-US" sz="2400"/>
              <a:t>Does this work?</a:t>
            </a:r>
          </a:p>
          <a:p>
            <a:pPr lvl="1" eaLnBrk="1" hangingPunct="1">
              <a:buFontTx/>
              <a:buNone/>
            </a:pPr>
            <a:r>
              <a:rPr lang="en-US" sz="2000"/>
              <a:t>Mutual exclusion? Progress? Starvation-free?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81200" y="2133600"/>
            <a:ext cx="4467225" cy="21923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 = false; // shared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(lock);     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1677988" y="2692400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1677988" y="3224213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1677988" y="3681413"/>
            <a:ext cx="227012" cy="379412"/>
          </a:xfrm>
          <a:prstGeom prst="leftBrace">
            <a:avLst>
              <a:gd name="adj1" fmla="val 139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36575" y="2722563"/>
            <a:ext cx="10652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Enter CS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36575" y="3224213"/>
            <a:ext cx="10652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CS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36575" y="3681413"/>
            <a:ext cx="10652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Exit CS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1: Shared Lock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863" y="4564063"/>
            <a:ext cx="3576637" cy="1825625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1800"/>
              <a:t>Problematic Execution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 </a:t>
            </a:r>
            <a:r>
              <a:rPr lang="en-US" sz="1800">
                <a:solidFill>
                  <a:srgbClr val="000080"/>
                </a:solidFill>
              </a:rPr>
              <a:t>reads</a:t>
            </a:r>
            <a:r>
              <a:rPr lang="en-US" sz="1800"/>
              <a:t> lock as false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 </a:t>
            </a:r>
            <a:r>
              <a:rPr lang="en-US" sz="1800">
                <a:solidFill>
                  <a:srgbClr val="000080"/>
                </a:solidFill>
              </a:rPr>
              <a:t>reads</a:t>
            </a:r>
            <a:r>
              <a:rPr lang="en-US" sz="1800"/>
              <a:t> lock as false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 sets the lock to true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 sets the lock to true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Mutual exclusion </a:t>
            </a:r>
            <a:r>
              <a:rPr lang="en-US" sz="1800" u="sng"/>
              <a:t>fails</a:t>
            </a:r>
            <a:r>
              <a:rPr lang="en-US" sz="1800"/>
              <a:t>!</a:t>
            </a:r>
            <a:endParaRPr lang="en-US" sz="2000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446213" y="2054225"/>
            <a:ext cx="64674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1446213" y="3041650"/>
            <a:ext cx="646747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52400" y="1901825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Wife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-76200" y="2895600"/>
            <a:ext cx="15240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Husband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760413" y="3954463"/>
            <a:ext cx="77628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6164263" y="2054225"/>
            <a:ext cx="0" cy="19002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413250" y="2054225"/>
            <a:ext cx="0" cy="19002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652838" y="2130425"/>
            <a:ext cx="0" cy="18240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663825" y="2130425"/>
            <a:ext cx="0" cy="18240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33400" y="4487863"/>
            <a:ext cx="4495800" cy="183673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 = false; // shared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(lock);     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000875" y="4183063"/>
            <a:ext cx="12938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4047" name="Rectangle 18"/>
          <p:cNvSpPr>
            <a:spLocks noChangeArrowheads="1"/>
          </p:cNvSpPr>
          <p:nvPr/>
        </p:nvSpPr>
        <p:spPr bwMode="auto">
          <a:xfrm flipV="1">
            <a:off x="2663825" y="1978025"/>
            <a:ext cx="455613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Rectangle 19"/>
          <p:cNvSpPr>
            <a:spLocks noChangeArrowheads="1"/>
          </p:cNvSpPr>
          <p:nvPr/>
        </p:nvSpPr>
        <p:spPr bwMode="auto">
          <a:xfrm flipV="1">
            <a:off x="3652838" y="2967038"/>
            <a:ext cx="455612" cy="150812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Rectangle 20"/>
          <p:cNvSpPr>
            <a:spLocks noChangeArrowheads="1"/>
          </p:cNvSpPr>
          <p:nvPr/>
        </p:nvSpPr>
        <p:spPr bwMode="auto">
          <a:xfrm flipV="1">
            <a:off x="4413250" y="1978025"/>
            <a:ext cx="4572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44050" name="Rectangle 21"/>
          <p:cNvSpPr>
            <a:spLocks noChangeArrowheads="1"/>
          </p:cNvSpPr>
          <p:nvPr/>
        </p:nvSpPr>
        <p:spPr bwMode="auto">
          <a:xfrm flipV="1">
            <a:off x="4946650" y="2967038"/>
            <a:ext cx="455613" cy="15081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6619875" y="2130425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Enter CS</a:t>
            </a: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6619875" y="3194050"/>
            <a:ext cx="12938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Enter CS</a:t>
            </a:r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4946650" y="2054225"/>
            <a:ext cx="0" cy="19002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4" name="Rectangle 26"/>
          <p:cNvSpPr>
            <a:spLocks noChangeArrowheads="1"/>
          </p:cNvSpPr>
          <p:nvPr/>
        </p:nvSpPr>
        <p:spPr bwMode="auto">
          <a:xfrm flipV="1">
            <a:off x="533400" y="5105400"/>
            <a:ext cx="4495800" cy="228600"/>
          </a:xfrm>
          <a:prstGeom prst="rect">
            <a:avLst/>
          </a:prstGeom>
          <a:solidFill>
            <a:srgbClr val="FFC5CF">
              <a:alpha val="38039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Rectangle 27"/>
          <p:cNvSpPr>
            <a:spLocks noChangeArrowheads="1"/>
          </p:cNvSpPr>
          <p:nvPr/>
        </p:nvSpPr>
        <p:spPr bwMode="auto">
          <a:xfrm flipV="1">
            <a:off x="533400" y="5334000"/>
            <a:ext cx="4495800" cy="228600"/>
          </a:xfrm>
          <a:prstGeom prst="rect">
            <a:avLst/>
          </a:prstGeom>
          <a:solidFill>
            <a:srgbClr val="C1CEFF">
              <a:alpha val="34117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1: Shared Lock</a:t>
            </a:r>
            <a:br>
              <a:rPr lang="en-US" sz="2800"/>
            </a:br>
            <a:r>
              <a:rPr lang="en-US" sz="2800"/>
              <a:t>Problem &amp; Lesson</a:t>
            </a:r>
          </a:p>
        </p:txBody>
      </p:sp>
      <p:sp>
        <p:nvSpPr>
          <p:cNvPr id="46083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82000" cy="3352800"/>
          </a:xfrm>
          <a:noFill/>
        </p:spPr>
        <p:txBody>
          <a:bodyPr lIns="90343" tIns="44379" rIns="90343" bIns="44379"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Mutual exclusion?  No!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Lesson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Failed because two threads read the lock variable simultaneously and </a:t>
            </a:r>
            <a:r>
              <a:rPr lang="en-US" sz="2400" u="sng"/>
              <a:t>both</a:t>
            </a:r>
            <a:r>
              <a:rPr lang="en-US" sz="2400"/>
              <a:t> thought it was their turn to get into the critical section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Check-Then-Act race condition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Idea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Let’s make whose turn it is more explicit…</a:t>
            </a:r>
          </a:p>
        </p:txBody>
      </p:sp>
      <p:sp>
        <p:nvSpPr>
          <p:cNvPr id="46084" name="Rectangle 21"/>
          <p:cNvSpPr>
            <a:spLocks noChangeArrowheads="1"/>
          </p:cNvSpPr>
          <p:nvPr/>
        </p:nvSpPr>
        <p:spPr bwMode="auto">
          <a:xfrm>
            <a:off x="10720388" y="-149225"/>
            <a:ext cx="182562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/>
            <a:endParaRPr lang="en-US" sz="1200" b="1"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7788"/>
            <a:ext cx="8521700" cy="1141412"/>
          </a:xfrm>
        </p:spPr>
        <p:txBody>
          <a:bodyPr/>
          <a:lstStyle/>
          <a:p>
            <a:pPr eaLnBrk="1" hangingPunct="1"/>
            <a:r>
              <a:rPr lang="en-US" sz="2800"/>
              <a:t>Attempt 2: Strict Alternation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696200" cy="5410200"/>
          </a:xfrm>
        </p:spPr>
        <p:txBody>
          <a:bodyPr/>
          <a:lstStyle/>
          <a:p>
            <a:pPr eaLnBrk="1" hangingPunct="1"/>
            <a:r>
              <a:rPr lang="en-US" sz="2800"/>
              <a:t>Idea: Take turns</a:t>
            </a:r>
          </a:p>
          <a:p>
            <a:pPr lvl="1" eaLnBrk="1" hangingPunct="1"/>
            <a:r>
              <a:rPr lang="en-US" sz="2400">
                <a:latin typeface="Courier New" pitchFamily="-111" charset="0"/>
              </a:rPr>
              <a:t>tid</a:t>
            </a:r>
            <a:r>
              <a:rPr lang="en-US" sz="2400"/>
              <a:t> is thread’s ID (</a:t>
            </a:r>
            <a:r>
              <a:rPr lang="en-US" sz="2400">
                <a:latin typeface="Courier New" pitchFamily="-111" charset="0"/>
              </a:rPr>
              <a:t>0</a:t>
            </a:r>
            <a:r>
              <a:rPr lang="en-US" sz="2400"/>
              <a:t> or </a:t>
            </a:r>
            <a:r>
              <a:rPr lang="en-US" sz="2400">
                <a:latin typeface="Courier New" pitchFamily="-111" charset="0"/>
              </a:rPr>
              <a:t>1)</a:t>
            </a:r>
          </a:p>
          <a:p>
            <a:pPr lvl="1" eaLnBrk="1" hangingPunct="1"/>
            <a:r>
              <a:rPr lang="en-US" sz="2400">
                <a:latin typeface="Courier New" pitchFamily="-111" charset="0"/>
              </a:rPr>
              <a:t>turn</a:t>
            </a:r>
            <a:r>
              <a:rPr lang="en-US" sz="2400"/>
              <a:t> is ID of thread who can enter CS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 sz="2800"/>
              <a:t>Does this work?</a:t>
            </a:r>
          </a:p>
          <a:p>
            <a:pPr lvl="1" eaLnBrk="1" hangingPunct="1">
              <a:buFontTx/>
              <a:buNone/>
            </a:pPr>
            <a:r>
              <a:rPr lang="en-US" sz="2000"/>
              <a:t>Mutual exclusion? Progress? Starvation-free?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981200" y="3124200"/>
            <a:ext cx="4467225" cy="195738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int turn = 0; // shared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(turn != tid);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turn = 1-tid;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1674813" y="3551238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48134" name="AutoShape 6"/>
          <p:cNvSpPr>
            <a:spLocks/>
          </p:cNvSpPr>
          <p:nvPr/>
        </p:nvSpPr>
        <p:spPr bwMode="auto">
          <a:xfrm>
            <a:off x="1674813" y="4083050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1674813" y="4540250"/>
            <a:ext cx="227012" cy="379413"/>
          </a:xfrm>
          <a:prstGeom prst="leftBrace">
            <a:avLst>
              <a:gd name="adj1" fmla="val 139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3400" y="3581400"/>
            <a:ext cx="1065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Enter CS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33400" y="4083050"/>
            <a:ext cx="1065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CS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33400" y="4540250"/>
            <a:ext cx="1065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Exit CS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938" y="4489450"/>
            <a:ext cx="4467225" cy="195738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int turn = 0; // shared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while(turn != tid);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turn = 1-tid;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2: Strict Alternation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29200" y="4564063"/>
            <a:ext cx="4114800" cy="2141537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1800"/>
              <a:t>Possible Execution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Initialize: Wife is 0 &amp; husband is 1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reads turn as her turn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done and change turn to other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Husband never requests CS so no money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progress </a:t>
            </a:r>
            <a:r>
              <a:rPr lang="en-US" sz="1800" u="sng"/>
              <a:t>fails</a:t>
            </a:r>
            <a:r>
              <a:rPr lang="en-US" sz="1800"/>
              <a:t>!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749425" y="1825625"/>
            <a:ext cx="6469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1749425" y="2814638"/>
            <a:ext cx="64690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28600" y="1673225"/>
            <a:ext cx="15208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0: Process Wife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0" y="2667000"/>
            <a:ext cx="1673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1: Process Husband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065213" y="3727450"/>
            <a:ext cx="7761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967038" y="19018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305675" y="3954463"/>
            <a:ext cx="129222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 flipV="1">
            <a:off x="382588" y="5014913"/>
            <a:ext cx="4489450" cy="228600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 flipV="1">
            <a:off x="381000" y="5476875"/>
            <a:ext cx="4489450" cy="227013"/>
          </a:xfrm>
          <a:prstGeom prst="rect">
            <a:avLst/>
          </a:prstGeom>
          <a:solidFill>
            <a:srgbClr val="66FF66">
              <a:alpha val="34117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 flipV="1">
            <a:off x="381000" y="5932488"/>
            <a:ext cx="4489450" cy="228600"/>
          </a:xfrm>
          <a:prstGeom prst="rect">
            <a:avLst/>
          </a:prstGeom>
          <a:solidFill>
            <a:srgbClr val="C1CEFF">
              <a:alpha val="34117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 flipV="1">
            <a:off x="2967038" y="1749425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 flipV="1">
            <a:off x="4413250" y="1749425"/>
            <a:ext cx="4572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 flipV="1">
            <a:off x="3652838" y="1749425"/>
            <a:ext cx="455612" cy="152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 flipV="1">
            <a:off x="5326063" y="1749425"/>
            <a:ext cx="2892425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88063" y="2967038"/>
            <a:ext cx="2509837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Husband is not interested in CS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164263" y="2054225"/>
            <a:ext cx="2509837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/>
              <a:t>Wife is blocking!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7788"/>
            <a:ext cx="8826500" cy="1141412"/>
          </a:xfrm>
        </p:spPr>
        <p:txBody>
          <a:bodyPr/>
          <a:lstStyle/>
          <a:p>
            <a:pPr eaLnBrk="1" hangingPunct="1"/>
            <a:r>
              <a:rPr lang="en-US" sz="2800"/>
              <a:t>Do we need synchronization?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5625"/>
            <a:ext cx="8293100" cy="5032375"/>
          </a:xfrm>
          <a:noFill/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/>
              <a:t>Example: Two threads: </a:t>
            </a:r>
            <a:r>
              <a:rPr lang="en-US" sz="2400">
                <a:latin typeface="Courier New" pitchFamily="-111" charset="0"/>
              </a:rPr>
              <a:t>Husband</a:t>
            </a:r>
            <a:r>
              <a:rPr lang="en-US" sz="2400"/>
              <a:t> and </a:t>
            </a:r>
            <a:r>
              <a:rPr lang="en-US" sz="2400">
                <a:latin typeface="Courier New" pitchFamily="-111" charset="0"/>
              </a:rPr>
              <a:t>Wife</a:t>
            </a:r>
            <a:r>
              <a:rPr lang="en-US" sz="2400"/>
              <a:t> share an account with shared variable ‘</a:t>
            </a:r>
            <a:r>
              <a:rPr lang="en-US" sz="2400">
                <a:latin typeface="Courier New" pitchFamily="-111" charset="0"/>
              </a:rPr>
              <a:t>balance</a:t>
            </a:r>
            <a:r>
              <a:rPr lang="en-US" sz="2400"/>
              <a:t>’ in memory</a:t>
            </a:r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2400"/>
              <a:t>Code to </a:t>
            </a:r>
            <a:r>
              <a:rPr lang="en-US" sz="2400">
                <a:latin typeface="Courier New" pitchFamily="-111" charset="0"/>
              </a:rPr>
              <a:t>deposit()</a:t>
            </a:r>
            <a:r>
              <a:rPr lang="en-US" sz="2400"/>
              <a:t>                Compiled to assembly</a:t>
            </a:r>
            <a:r>
              <a:rPr lang="en-US"/>
              <a:t> </a:t>
            </a: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r>
              <a:rPr lang="en-US" sz="2400"/>
              <a:t>Both Husband &amp; Wife deposit money into account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Initialization: 	</a:t>
            </a:r>
            <a:r>
              <a:rPr lang="en-US" sz="2400">
                <a:latin typeface="Courier New" pitchFamily="-111" charset="0"/>
              </a:rPr>
              <a:t>balance = 100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Wife: 		</a:t>
            </a:r>
            <a:r>
              <a:rPr lang="en-US" sz="2400">
                <a:latin typeface="Courier New" pitchFamily="-111" charset="0"/>
              </a:rPr>
              <a:t>deposit(200)</a:t>
            </a:r>
            <a:endParaRPr lang="en-US" sz="2400"/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Husband: 	</a:t>
            </a:r>
            <a:r>
              <a:rPr lang="en-US" sz="2400">
                <a:latin typeface="Courier New" pitchFamily="-111" charset="0"/>
              </a:rPr>
              <a:t>deposit(10)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3581400"/>
            <a:ext cx="3500438" cy="136842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void deposit(int amount)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  balance = balance + amount;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}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883150" y="3575050"/>
            <a:ext cx="3640138" cy="136842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deposit: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  load  RegisterA, balance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  add   RegisterA, amount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latin typeface="Courier New" pitchFamily="-111" charset="0"/>
              </a:rPr>
              <a:t>  store RegisterA, balance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65650" y="2967038"/>
            <a:ext cx="4108450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77788"/>
            <a:ext cx="7527925" cy="1141412"/>
          </a:xfrm>
        </p:spPr>
        <p:txBody>
          <a:bodyPr/>
          <a:lstStyle/>
          <a:p>
            <a:pPr eaLnBrk="1" hangingPunct="1"/>
            <a:r>
              <a:rPr lang="en-US" sz="2800"/>
              <a:t>Attempt 2: Strict Alternation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Mutual exclusion?  Yes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Progress?  No!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Lesson - Why did strict alternation fail?</a:t>
            </a:r>
          </a:p>
          <a:p>
            <a:pPr marL="796925" lvl="1" indent="-339725" eaLnBrk="1" hangingPunct="1">
              <a:lnSpc>
                <a:spcPct val="89000"/>
              </a:lnSpc>
              <a:buFontTx/>
              <a:buNone/>
            </a:pPr>
            <a:r>
              <a:rPr lang="en-US" sz="2400"/>
              <a:t>We wait for a thread that does not need CS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Idea</a:t>
            </a:r>
          </a:p>
          <a:p>
            <a:pPr marL="796925" lvl="1" indent="-339725" eaLnBrk="1" hangingPunct="1">
              <a:lnSpc>
                <a:spcPct val="89000"/>
              </a:lnSpc>
            </a:pPr>
            <a:r>
              <a:rPr lang="en-US" sz="2400"/>
              <a:t>We need to know the needs of others</a:t>
            </a:r>
          </a:p>
          <a:p>
            <a:pPr marL="796925" lvl="1" indent="-339725" eaLnBrk="1" hangingPunct="1">
              <a:lnSpc>
                <a:spcPct val="89000"/>
              </a:lnSpc>
            </a:pPr>
            <a:r>
              <a:rPr lang="en-US" sz="2400"/>
              <a:t>Check to see if other needs access</a:t>
            </a:r>
          </a:p>
          <a:p>
            <a:pPr marL="796925" lvl="1" indent="-339725" eaLnBrk="1" hangingPunct="1">
              <a:lnSpc>
                <a:spcPct val="89000"/>
              </a:lnSpc>
            </a:pPr>
            <a:r>
              <a:rPr lang="en-US" sz="2400"/>
              <a:t>Don’t go until the ‘other’ is done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7788"/>
            <a:ext cx="8521700" cy="1141412"/>
          </a:xfrm>
        </p:spPr>
        <p:txBody>
          <a:bodyPr/>
          <a:lstStyle/>
          <a:p>
            <a:pPr eaLnBrk="1" hangingPunct="1"/>
            <a:r>
              <a:rPr lang="en-US" sz="2800"/>
              <a:t>Attempt 3:  Check State then Lock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1532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thread has its own </a:t>
            </a:r>
            <a:r>
              <a:rPr lang="en-US" sz="2000">
                <a:latin typeface="Courier New" pitchFamily="-111" charset="0"/>
              </a:rPr>
              <a:t>lock</a:t>
            </a:r>
            <a:r>
              <a:rPr lang="en-US" sz="2000"/>
              <a:t> value</a:t>
            </a:r>
            <a:endParaRPr lang="en-US" sz="2000">
              <a:latin typeface="Courier New" pitchFamily="-111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-111" charset="0"/>
              </a:rPr>
              <a:t>lock</a:t>
            </a:r>
            <a:r>
              <a:rPr lang="en-US" sz="2000"/>
              <a:t> array indexed by tid (0,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Check other’s needs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z="2400"/>
              <a:t>Does this work?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/>
              <a:t>Mutual exclusion? Progress? Starvation-free?</a:t>
            </a:r>
            <a:endParaRPr lang="en-US" sz="200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978025" y="3208338"/>
            <a:ext cx="4679950" cy="219233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(lock[1-tid]); // wait</a:t>
            </a:r>
            <a:endParaRPr lang="en-US" sz="1400" b="1">
              <a:solidFill>
                <a:schemeClr val="accent1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54277" name="AutoShape 5"/>
          <p:cNvSpPr>
            <a:spLocks/>
          </p:cNvSpPr>
          <p:nvPr/>
        </p:nvSpPr>
        <p:spPr bwMode="auto">
          <a:xfrm>
            <a:off x="1674813" y="3727450"/>
            <a:ext cx="227012" cy="379413"/>
          </a:xfrm>
          <a:prstGeom prst="leftBrace">
            <a:avLst>
              <a:gd name="adj1" fmla="val 139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1674813" y="4259263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>
            <a:off x="1674813" y="4714875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3400" y="3800475"/>
            <a:ext cx="1065213" cy="27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Enter CS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33400" y="4289425"/>
            <a:ext cx="1065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CS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33400" y="4745038"/>
            <a:ext cx="10652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Exit CS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57200" y="4406900"/>
            <a:ext cx="4413250" cy="21002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while (lock[1-tid]);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731838" y="77788"/>
            <a:ext cx="7680325" cy="1141412"/>
          </a:xfrm>
        </p:spPr>
        <p:txBody>
          <a:bodyPr/>
          <a:lstStyle/>
          <a:p>
            <a:pPr eaLnBrk="1" hangingPunct="1"/>
            <a:r>
              <a:rPr lang="en-US" sz="2800"/>
              <a:t>Attempt 3:  Check then Lock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4419600"/>
            <a:ext cx="3729038" cy="1976438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1800"/>
              <a:t>Problematic Execution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checks if husband is interested and he isn’t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Husband checks if wife is interested and she isn’t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sets her lock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Husband sets his lock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Mutual exclusion </a:t>
            </a:r>
            <a:r>
              <a:rPr lang="en-US" sz="1800" u="sng"/>
              <a:t>fails</a:t>
            </a:r>
            <a:r>
              <a:rPr lang="en-US" sz="1800"/>
              <a:t>!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749425" y="1825625"/>
            <a:ext cx="6469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1749425" y="2814638"/>
            <a:ext cx="64690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2400" y="1676400"/>
            <a:ext cx="15208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0: Process Wife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2400" y="2667000"/>
            <a:ext cx="1673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1: Process Husband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065213" y="3727450"/>
            <a:ext cx="7761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2967038" y="19018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305675" y="3954463"/>
            <a:ext cx="129222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 flipV="1">
            <a:off x="457200" y="4833938"/>
            <a:ext cx="4413250" cy="228600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 flipV="1">
            <a:off x="457200" y="5227638"/>
            <a:ext cx="4413250" cy="228600"/>
          </a:xfrm>
          <a:prstGeom prst="rect">
            <a:avLst/>
          </a:prstGeom>
          <a:solidFill>
            <a:srgbClr val="C1CEFF">
              <a:alpha val="34117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 flipV="1">
            <a:off x="457200" y="5627688"/>
            <a:ext cx="4413250" cy="228600"/>
          </a:xfrm>
          <a:prstGeom prst="rect">
            <a:avLst/>
          </a:prstGeom>
          <a:solidFill>
            <a:srgbClr val="66FF66">
              <a:alpha val="34117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 flipV="1">
            <a:off x="2967038" y="1749425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 flipV="1">
            <a:off x="4260850" y="1749425"/>
            <a:ext cx="4572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 flipV="1">
            <a:off x="5402263" y="1749425"/>
            <a:ext cx="457200" cy="152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859463" y="1978025"/>
            <a:ext cx="1293812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Enter CS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5859463" y="3041650"/>
            <a:ext cx="1293812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Enter CS</a:t>
            </a:r>
          </a:p>
        </p:txBody>
      </p:sp>
      <p:sp>
        <p:nvSpPr>
          <p:cNvPr id="56340" name="Rectangle 21"/>
          <p:cNvSpPr>
            <a:spLocks noChangeArrowheads="1"/>
          </p:cNvSpPr>
          <p:nvPr/>
        </p:nvSpPr>
        <p:spPr bwMode="auto">
          <a:xfrm flipV="1">
            <a:off x="3500438" y="2738438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Rectangle 22"/>
          <p:cNvSpPr>
            <a:spLocks noChangeArrowheads="1"/>
          </p:cNvSpPr>
          <p:nvPr/>
        </p:nvSpPr>
        <p:spPr bwMode="auto">
          <a:xfrm flipV="1">
            <a:off x="4794250" y="2738438"/>
            <a:ext cx="455613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56342" name="Line 23"/>
          <p:cNvSpPr>
            <a:spLocks noChangeShapeType="1"/>
          </p:cNvSpPr>
          <p:nvPr/>
        </p:nvSpPr>
        <p:spPr bwMode="auto">
          <a:xfrm>
            <a:off x="3500438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3" name="Line 24"/>
          <p:cNvSpPr>
            <a:spLocks noChangeShapeType="1"/>
          </p:cNvSpPr>
          <p:nvPr/>
        </p:nvSpPr>
        <p:spPr bwMode="auto">
          <a:xfrm>
            <a:off x="4260850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4" name="Line 25"/>
          <p:cNvSpPr>
            <a:spLocks noChangeShapeType="1"/>
          </p:cNvSpPr>
          <p:nvPr/>
        </p:nvSpPr>
        <p:spPr bwMode="auto">
          <a:xfrm>
            <a:off x="4794250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5" name="Line 26"/>
          <p:cNvSpPr>
            <a:spLocks noChangeShapeType="1"/>
          </p:cNvSpPr>
          <p:nvPr/>
        </p:nvSpPr>
        <p:spPr bwMode="auto">
          <a:xfrm>
            <a:off x="5402263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6" name="Rectangle 27"/>
          <p:cNvSpPr>
            <a:spLocks noChangeArrowheads="1"/>
          </p:cNvSpPr>
          <p:nvPr/>
        </p:nvSpPr>
        <p:spPr bwMode="auto">
          <a:xfrm flipV="1">
            <a:off x="6011863" y="2738438"/>
            <a:ext cx="455612" cy="152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77788"/>
            <a:ext cx="7451725" cy="1141412"/>
          </a:xfrm>
        </p:spPr>
        <p:txBody>
          <a:bodyPr/>
          <a:lstStyle/>
          <a:p>
            <a:pPr eaLnBrk="1" hangingPunct="1"/>
            <a:r>
              <a:rPr lang="en-US" sz="2800"/>
              <a:t>Attempt 3:  Check then Lock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1465263"/>
            <a:ext cx="7011987" cy="400685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Mutual exclusion?  No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Lesson</a:t>
            </a:r>
          </a:p>
          <a:p>
            <a:pPr marL="1144588" lvl="1" indent="-346075" eaLnBrk="1" hangingPunct="1">
              <a:lnSpc>
                <a:spcPct val="89000"/>
              </a:lnSpc>
              <a:buFontTx/>
              <a:buNone/>
            </a:pPr>
            <a:r>
              <a:rPr lang="en-US" sz="2400"/>
              <a:t>One thread may set its lock…</a:t>
            </a:r>
          </a:p>
          <a:p>
            <a:pPr marL="1144588" lvl="1" indent="-346075" eaLnBrk="1" hangingPunct="1">
              <a:lnSpc>
                <a:spcPct val="89000"/>
              </a:lnSpc>
            </a:pPr>
            <a:r>
              <a:rPr lang="en-US" sz="2400"/>
              <a:t>AFTER the other thread has checked CS availability but</a:t>
            </a:r>
          </a:p>
          <a:p>
            <a:pPr marL="1144588" lvl="1" indent="-346075" eaLnBrk="1" hangingPunct="1">
              <a:lnSpc>
                <a:spcPct val="89000"/>
              </a:lnSpc>
            </a:pPr>
            <a:r>
              <a:rPr lang="en-US" sz="2400"/>
              <a:t>BEFORE it enters the CS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Idea</a:t>
            </a:r>
          </a:p>
          <a:p>
            <a:pPr marL="1144588" lvl="1" indent="-346075" eaLnBrk="1" hangingPunct="1">
              <a:lnSpc>
                <a:spcPct val="89000"/>
              </a:lnSpc>
              <a:buFontTx/>
              <a:buNone/>
            </a:pPr>
            <a:r>
              <a:rPr lang="en-US" sz="2400"/>
              <a:t>Lock first and then check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7788"/>
            <a:ext cx="8521700" cy="1141412"/>
          </a:xfrm>
        </p:spPr>
        <p:txBody>
          <a:bodyPr/>
          <a:lstStyle/>
          <a:p>
            <a:pPr eaLnBrk="1" hangingPunct="1"/>
            <a:r>
              <a:rPr lang="en-US" sz="2800"/>
              <a:t>Attempt 4: Lock then Check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5388" cy="4837113"/>
          </a:xfrm>
        </p:spPr>
        <p:txBody>
          <a:bodyPr/>
          <a:lstStyle/>
          <a:p>
            <a:pPr eaLnBrk="1" hangingPunct="1"/>
            <a:r>
              <a:rPr lang="en-US" sz="2800"/>
              <a:t>Idea</a:t>
            </a:r>
          </a:p>
          <a:p>
            <a:pPr lvl="1" eaLnBrk="1" hangingPunct="1"/>
            <a:r>
              <a:rPr lang="en-US" sz="2400"/>
              <a:t>Same as before but set lock first</a:t>
            </a:r>
          </a:p>
          <a:p>
            <a:pPr lvl="1" eaLnBrk="1" hangingPunct="1"/>
            <a:r>
              <a:rPr lang="en-US" sz="2400"/>
              <a:t>Lock is really indicator of desire, not actual lock</a:t>
            </a:r>
          </a:p>
          <a:p>
            <a:pPr lvl="1" eaLnBrk="1" hangingPunct="1">
              <a:buFontTx/>
              <a:buNone/>
            </a:pPr>
            <a:endParaRPr lang="en-US" sz="24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/>
            <a:r>
              <a:rPr lang="en-US" sz="2400"/>
              <a:t>Does this work?</a:t>
            </a:r>
          </a:p>
          <a:p>
            <a:pPr lvl="1" eaLnBrk="1" hangingPunct="1">
              <a:buFontTx/>
              <a:buNone/>
            </a:pPr>
            <a:r>
              <a:rPr lang="en-US" sz="2000"/>
              <a:t>Mutual exclusion? Progress? Starvation-free?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981200" y="3352800"/>
            <a:ext cx="4679950" cy="21923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(lock[1-tid]);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60421" name="AutoShape 5"/>
          <p:cNvSpPr>
            <a:spLocks/>
          </p:cNvSpPr>
          <p:nvPr/>
        </p:nvSpPr>
        <p:spPr bwMode="auto">
          <a:xfrm>
            <a:off x="1677988" y="3871913"/>
            <a:ext cx="227012" cy="379412"/>
          </a:xfrm>
          <a:prstGeom prst="leftBrace">
            <a:avLst>
              <a:gd name="adj1" fmla="val 139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60422" name="AutoShape 6"/>
          <p:cNvSpPr>
            <a:spLocks/>
          </p:cNvSpPr>
          <p:nvPr/>
        </p:nvSpPr>
        <p:spPr bwMode="auto">
          <a:xfrm>
            <a:off x="1677988" y="4403725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60423" name="AutoShape 7"/>
          <p:cNvSpPr>
            <a:spLocks/>
          </p:cNvSpPr>
          <p:nvPr/>
        </p:nvSpPr>
        <p:spPr bwMode="auto">
          <a:xfrm>
            <a:off x="1677988" y="4859338"/>
            <a:ext cx="227012" cy="381000"/>
          </a:xfrm>
          <a:prstGeom prst="leftBrace">
            <a:avLst>
              <a:gd name="adj1" fmla="val 139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36575" y="3944938"/>
            <a:ext cx="1065213" cy="27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Enter CS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36575" y="4433888"/>
            <a:ext cx="10652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CS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36575" y="4889500"/>
            <a:ext cx="1065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Exit CS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28600" y="4106863"/>
            <a:ext cx="4408488" cy="22987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while (lock[1-tid]);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4: Lock then Check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050" y="4259263"/>
            <a:ext cx="4425950" cy="2522537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1800"/>
              <a:t>Mutual Exclusion?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Wife’s View</a:t>
            </a:r>
            <a:br>
              <a:rPr lang="en-US" sz="1800"/>
            </a:br>
            <a:r>
              <a:rPr lang="en-US" sz="1800"/>
              <a:t>Once wife sets her lock	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600"/>
              <a:t>Husband cannot enter until wife done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600"/>
              <a:t>IF husband already in CS, then wife blocks until husband leaves the CS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Husband’s View: Same thing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Mutual exclusion </a:t>
            </a:r>
            <a:r>
              <a:rPr lang="en-US" sz="1800" u="sng"/>
              <a:t>succeeds</a:t>
            </a:r>
            <a:r>
              <a:rPr lang="en-US" sz="1800"/>
              <a:t>, but…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305675" y="3954463"/>
            <a:ext cx="129222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 flipV="1">
            <a:off x="228600" y="4730750"/>
            <a:ext cx="4413250" cy="228600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 flipV="1">
            <a:off x="228600" y="5145088"/>
            <a:ext cx="4413250" cy="228600"/>
          </a:xfrm>
          <a:prstGeom prst="rect">
            <a:avLst/>
          </a:prstGeom>
          <a:solidFill>
            <a:srgbClr val="C1CEFF">
              <a:alpha val="34117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 flipV="1">
            <a:off x="228600" y="5526088"/>
            <a:ext cx="4413250" cy="227012"/>
          </a:xfrm>
          <a:prstGeom prst="rect">
            <a:avLst/>
          </a:prstGeom>
          <a:solidFill>
            <a:srgbClr val="66FF66">
              <a:alpha val="34117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flipV="1">
            <a:off x="228600" y="5935663"/>
            <a:ext cx="4413250" cy="228600"/>
          </a:xfrm>
          <a:prstGeom prst="rect">
            <a:avLst/>
          </a:prstGeom>
          <a:solidFill>
            <a:schemeClr val="hlink">
              <a:alpha val="34117"/>
            </a:schemeClr>
          </a:solidFill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1749425" y="1825625"/>
            <a:ext cx="6469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749425" y="2814638"/>
            <a:ext cx="64690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28600" y="1673225"/>
            <a:ext cx="15208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0: Process Wife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76200" y="2667000"/>
            <a:ext cx="1673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1: Process Husband</a:t>
            </a: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1065213" y="3727450"/>
            <a:ext cx="7761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967038" y="19018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 flipV="1">
            <a:off x="2967038" y="1749425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 flipV="1">
            <a:off x="3652838" y="1749425"/>
            <a:ext cx="2286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 flipV="1">
            <a:off x="4641850" y="1749425"/>
            <a:ext cx="1217613" cy="152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 flipV="1">
            <a:off x="4032250" y="2738438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3500438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4260850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6619875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5326063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 flipV="1">
            <a:off x="4870450" y="2738438"/>
            <a:ext cx="1749425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 flipV="1">
            <a:off x="6164263" y="1749425"/>
            <a:ext cx="455612" cy="1524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 flipV="1">
            <a:off x="7000875" y="2738438"/>
            <a:ext cx="1217613" cy="152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28600" y="4305300"/>
            <a:ext cx="4413250" cy="21002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while(lock[1-tid]); // wait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4: Lock then Check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050" y="4259263"/>
            <a:ext cx="4184650" cy="2130425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1800"/>
              <a:t>Problematic Execution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Wife sets lock</a:t>
            </a:r>
          </a:p>
          <a:p>
            <a:pPr eaLnBrk="1" hangingPunct="1">
              <a:lnSpc>
                <a:spcPct val="89000"/>
              </a:lnSpc>
            </a:pPr>
            <a:r>
              <a:rPr lang="en-US" sz="1800"/>
              <a:t>Husband sets lock</a:t>
            </a:r>
          </a:p>
          <a:p>
            <a:pPr eaLnBrk="1" hangingPunct="1">
              <a:lnSpc>
                <a:spcPct val="89000"/>
              </a:lnSpc>
            </a:pPr>
            <a:r>
              <a:rPr lang="en-US" sz="1800" u="sng"/>
              <a:t>Deadlock</a:t>
            </a:r>
            <a:r>
              <a:rPr lang="en-US" sz="1800"/>
              <a:t> - Each waits for the other, believing that the other is in the critical section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305675" y="3954463"/>
            <a:ext cx="129222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 flipV="1">
            <a:off x="228600" y="4730750"/>
            <a:ext cx="4413250" cy="228600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 flipV="1">
            <a:off x="228600" y="5145088"/>
            <a:ext cx="4413250" cy="228600"/>
          </a:xfrm>
          <a:prstGeom prst="rect">
            <a:avLst/>
          </a:prstGeom>
          <a:solidFill>
            <a:srgbClr val="C1CEFF">
              <a:alpha val="34117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 flipV="1">
            <a:off x="228600" y="5526088"/>
            <a:ext cx="4413250" cy="227012"/>
          </a:xfrm>
          <a:prstGeom prst="rect">
            <a:avLst/>
          </a:prstGeom>
          <a:solidFill>
            <a:srgbClr val="66FF66">
              <a:alpha val="34117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 flipV="1">
            <a:off x="228600" y="5935663"/>
            <a:ext cx="4413250" cy="228600"/>
          </a:xfrm>
          <a:prstGeom prst="rect">
            <a:avLst/>
          </a:prstGeom>
          <a:solidFill>
            <a:schemeClr val="hlink">
              <a:alpha val="34117"/>
            </a:schemeClr>
          </a:solidFill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749425" y="1811338"/>
            <a:ext cx="6469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1749425" y="2800350"/>
            <a:ext cx="64690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52400" y="1676400"/>
            <a:ext cx="15208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0: Process Wife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52400" y="2667000"/>
            <a:ext cx="1673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1: Process Husband</a:t>
            </a:r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065213" y="3727450"/>
            <a:ext cx="7761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2967038" y="19018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 flipV="1">
            <a:off x="2967038" y="1735138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 flipV="1">
            <a:off x="3500438" y="2724150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500438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4260850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4870450" y="1825625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 flipV="1">
            <a:off x="4870450" y="2724150"/>
            <a:ext cx="3348038" cy="166688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 flipV="1">
            <a:off x="4260850" y="1735138"/>
            <a:ext cx="3957638" cy="166687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6391275" y="1978025"/>
            <a:ext cx="19796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Wife waits for Husband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391275" y="2997200"/>
            <a:ext cx="19796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Husband waits for Wife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77788"/>
            <a:ext cx="7451725" cy="1141412"/>
          </a:xfrm>
        </p:spPr>
        <p:txBody>
          <a:bodyPr/>
          <a:lstStyle/>
          <a:p>
            <a:pPr eaLnBrk="1" hangingPunct="1"/>
            <a:r>
              <a:rPr lang="en-US" sz="2800"/>
              <a:t>Attempt 4: Lock then Check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33705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Problem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No one gets the critical section!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Each thread ‘insists’ on its right to get the CS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Lesson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State problem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>
                <a:ea typeface="ＭＳ Ｐゴシック" pitchFamily="-111" charset="-128"/>
              </a:rPr>
              <a:t>Each thread misunderstand the state of the other thread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>
                <a:latin typeface="Courier New" pitchFamily="-111" charset="0"/>
                <a:ea typeface="ＭＳ Ｐゴシック" pitchFamily="-111" charset="-128"/>
              </a:rPr>
              <a:t>lock == true</a:t>
            </a:r>
            <a:r>
              <a:rPr lang="en-US" sz="2000">
                <a:ea typeface="ＭＳ Ｐゴシック" pitchFamily="-111" charset="-128"/>
              </a:rPr>
              <a:t> doesn’t mean locked?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Idea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Allow a thread to back off to give the other a chance to enter its critical section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5: Defer, back-off lock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Idea: Add a deferral and delay to fix deadlock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133600" y="2895600"/>
            <a:ext cx="4679950" cy="31321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while(lock[1-tid]) {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delay;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68613" name="AutoShape 5"/>
          <p:cNvSpPr>
            <a:spLocks/>
          </p:cNvSpPr>
          <p:nvPr/>
        </p:nvSpPr>
        <p:spPr bwMode="auto">
          <a:xfrm>
            <a:off x="1724025" y="3427413"/>
            <a:ext cx="306388" cy="1306512"/>
          </a:xfrm>
          <a:prstGeom prst="leftBrace">
            <a:avLst>
              <a:gd name="adj1" fmla="val 3553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82613" y="3957638"/>
            <a:ext cx="1065212" cy="27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Entrer CS</a:t>
            </a:r>
          </a:p>
        </p:txBody>
      </p:sp>
      <p:sp>
        <p:nvSpPr>
          <p:cNvPr id="68615" name="AutoShape 7"/>
          <p:cNvSpPr>
            <a:spLocks/>
          </p:cNvSpPr>
          <p:nvPr/>
        </p:nvSpPr>
        <p:spPr bwMode="auto">
          <a:xfrm>
            <a:off x="1724025" y="4995863"/>
            <a:ext cx="228600" cy="327025"/>
          </a:xfrm>
          <a:prstGeom prst="leftBrace">
            <a:avLst>
              <a:gd name="adj1" fmla="val 119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68616" name="AutoShape 8"/>
          <p:cNvSpPr>
            <a:spLocks/>
          </p:cNvSpPr>
          <p:nvPr/>
        </p:nvSpPr>
        <p:spPr bwMode="auto">
          <a:xfrm>
            <a:off x="1724025" y="5453063"/>
            <a:ext cx="228600" cy="325437"/>
          </a:xfrm>
          <a:prstGeom prst="leftBrace">
            <a:avLst>
              <a:gd name="adj1" fmla="val 1186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chemeClr val="accent1"/>
              </a:solidFill>
              <a:latin typeface="Courier New" pitchFamily="-111" charset="0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82613" y="5027613"/>
            <a:ext cx="1065212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CS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82613" y="5427663"/>
            <a:ext cx="1065212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Exit CS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3786188"/>
            <a:ext cx="3879850" cy="2906712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boolean lock[2] = {false, false}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while(lock[1-tid]) {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 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   delay;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 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balance += amount; //critical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2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5: Deferral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24400" y="4038600"/>
            <a:ext cx="4267200" cy="27432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000"/>
              <a:t>Mutual Exclusion? Yes</a:t>
            </a:r>
          </a:p>
          <a:p>
            <a:pPr eaLnBrk="1" hangingPunct="1">
              <a:lnSpc>
                <a:spcPct val="89000"/>
              </a:lnSpc>
            </a:pPr>
            <a:r>
              <a:rPr lang="en-US" sz="2000"/>
              <a:t>Deadlock?  No.  Not </a:t>
            </a:r>
            <a:r>
              <a:rPr lang="en-US" sz="2000" u="sng"/>
              <a:t>guaranteed</a:t>
            </a:r>
            <a:r>
              <a:rPr lang="en-US" sz="2000"/>
              <a:t> not to be able to proceed</a:t>
            </a:r>
          </a:p>
          <a:p>
            <a:pPr eaLnBrk="1" hangingPunct="1">
              <a:lnSpc>
                <a:spcPct val="89000"/>
              </a:lnSpc>
            </a:pPr>
            <a:r>
              <a:rPr lang="en-US" sz="2000"/>
              <a:t>Starvation?  No.  Thread starves when a it repeatedly loses to the other threads; here both lose</a:t>
            </a:r>
          </a:p>
          <a:p>
            <a:pPr eaLnBrk="1" hangingPunct="1">
              <a:lnSpc>
                <a:spcPct val="89000"/>
              </a:lnSpc>
            </a:pPr>
            <a:r>
              <a:rPr lang="en-US" sz="2000"/>
              <a:t>Livelock! Thread not blocked.  Sequence can be broken if you are lucky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305675" y="3833813"/>
            <a:ext cx="1292225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 flipV="1">
            <a:off x="381000" y="4232275"/>
            <a:ext cx="3879850" cy="228600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749425" y="1677988"/>
            <a:ext cx="6469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749425" y="2676525"/>
            <a:ext cx="64690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28600" y="1550988"/>
            <a:ext cx="152082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0: Process Wife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600" y="2540000"/>
            <a:ext cx="1673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1: Process Husband</a:t>
            </a: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065213" y="3605213"/>
            <a:ext cx="7761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2890838" y="16732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 flipV="1">
            <a:off x="1978025" y="1601788"/>
            <a:ext cx="457200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 flipV="1">
            <a:off x="381000" y="6237288"/>
            <a:ext cx="3879850" cy="227012"/>
          </a:xfrm>
          <a:prstGeom prst="rect">
            <a:avLst/>
          </a:prstGeom>
          <a:solidFill>
            <a:srgbClr val="FFCC00">
              <a:alpha val="56862"/>
            </a:srgbClr>
          </a:solidFill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 flipV="1">
            <a:off x="382588" y="5838825"/>
            <a:ext cx="3879850" cy="228600"/>
          </a:xfrm>
          <a:prstGeom prst="rect">
            <a:avLst/>
          </a:prstGeom>
          <a:solidFill>
            <a:srgbClr val="66FF66">
              <a:alpha val="56862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 flipV="1">
            <a:off x="381000" y="5203825"/>
            <a:ext cx="3879850" cy="227013"/>
          </a:xfrm>
          <a:prstGeom prst="rect">
            <a:avLst/>
          </a:prstGeom>
          <a:solidFill>
            <a:srgbClr val="FFC5CF">
              <a:alpha val="56862"/>
            </a:srgb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 flipV="1">
            <a:off x="381000" y="4826000"/>
            <a:ext cx="3879850" cy="381000"/>
          </a:xfrm>
          <a:prstGeom prst="rect">
            <a:avLst/>
          </a:prstGeom>
          <a:solidFill>
            <a:srgbClr val="FFCC00">
              <a:alpha val="56862"/>
            </a:srgbClr>
          </a:solidFill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 flipV="1">
            <a:off x="381000" y="4605338"/>
            <a:ext cx="3879850" cy="228600"/>
          </a:xfrm>
          <a:prstGeom prst="rect">
            <a:avLst/>
          </a:prstGeom>
          <a:solidFill>
            <a:srgbClr val="C1CEFF">
              <a:alpha val="56862"/>
            </a:srgbClr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 flipV="1">
            <a:off x="2967038" y="1600200"/>
            <a:ext cx="3048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 flipV="1">
            <a:off x="3957638" y="1600200"/>
            <a:ext cx="760412" cy="1524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 flipV="1">
            <a:off x="5249863" y="1600200"/>
            <a:ext cx="304800" cy="149225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 flipV="1">
            <a:off x="5935663" y="1600200"/>
            <a:ext cx="3048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 flipV="1">
            <a:off x="6543675" y="1600200"/>
            <a:ext cx="304800" cy="149225"/>
          </a:xfrm>
          <a:prstGeom prst="rect">
            <a:avLst/>
          </a:prstGeom>
          <a:solidFill>
            <a:srgbClr val="FFCC00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 flipV="1">
            <a:off x="2435225" y="2600325"/>
            <a:ext cx="455613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 flipV="1">
            <a:off x="3348038" y="2600325"/>
            <a:ext cx="304800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 flipV="1">
            <a:off x="4794250" y="2600325"/>
            <a:ext cx="379413" cy="138113"/>
          </a:xfrm>
          <a:prstGeom prst="rect">
            <a:avLst/>
          </a:prstGeom>
          <a:solidFill>
            <a:srgbClr val="FFCC00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 flipV="1">
            <a:off x="5707063" y="2586038"/>
            <a:ext cx="228600" cy="166687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 flipV="1">
            <a:off x="6164263" y="2600325"/>
            <a:ext cx="303212" cy="1524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 b="1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 flipV="1">
            <a:off x="7077075" y="2600325"/>
            <a:ext cx="760413" cy="1524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3957638" y="17494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4794250" y="16732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5249863" y="1673225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957638" y="1825625"/>
            <a:ext cx="12922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OK: after you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5249863" y="1825625"/>
            <a:ext cx="9906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OK I go!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707063" y="2814638"/>
            <a:ext cx="989012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OK I go!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6848475" y="1825625"/>
            <a:ext cx="7604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You go!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4260850" y="2814638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OK: after you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7000875" y="2814638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OK: after you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257800" y="21336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Mutual courtesy problem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Serial Execution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78025"/>
            <a:ext cx="4343400" cy="1450975"/>
          </a:xfrm>
        </p:spPr>
        <p:txBody>
          <a:bodyPr/>
          <a:lstStyle/>
          <a:p>
            <a:pPr marL="381000" indent="-381000" eaLnBrk="1" hangingPunct="1">
              <a:buSzPct val="105000"/>
              <a:buFontTx/>
              <a:buAutoNum type="arabicPeriod"/>
            </a:pPr>
            <a:r>
              <a:rPr lang="en-US" sz="2000"/>
              <a:t>Initialization: </a:t>
            </a:r>
            <a:r>
              <a:rPr lang="en-US" sz="2000">
                <a:latin typeface="Courier New" pitchFamily="-111" charset="0"/>
              </a:rPr>
              <a:t>balance = 100</a:t>
            </a:r>
            <a:r>
              <a:rPr lang="en-US" sz="2000"/>
              <a:t> </a:t>
            </a:r>
          </a:p>
          <a:p>
            <a:pPr marL="381000" indent="-381000" eaLnBrk="1" hangingPunct="1">
              <a:buSzPct val="105000"/>
              <a:buFontTx/>
              <a:buAutoNum type="arabicPeriod"/>
            </a:pPr>
            <a:r>
              <a:rPr lang="en-US" sz="2000"/>
              <a:t>Wife: </a:t>
            </a:r>
            <a:r>
              <a:rPr lang="en-US" sz="2000">
                <a:latin typeface="Courier New" pitchFamily="-111" charset="0"/>
              </a:rPr>
              <a:t>deposit(200)</a:t>
            </a:r>
            <a:endParaRPr lang="en-US" sz="2000"/>
          </a:p>
          <a:p>
            <a:pPr marL="381000" indent="-381000" eaLnBrk="1" hangingPunct="1">
              <a:buSzPct val="105000"/>
              <a:buFontTx/>
              <a:buAutoNum type="arabicPeriod"/>
            </a:pPr>
            <a:r>
              <a:rPr lang="en-US" sz="2000"/>
              <a:t>Husband: </a:t>
            </a:r>
            <a:r>
              <a:rPr lang="en-US" sz="2000">
                <a:latin typeface="Courier New" pitchFamily="-111" charset="0"/>
              </a:rPr>
              <a:t>deposit(10)</a:t>
            </a:r>
            <a:endParaRPr lang="en-US" sz="2000">
              <a:solidFill>
                <a:srgbClr val="008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3575050"/>
            <a:ext cx="3640138" cy="136842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balance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amount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648200" y="2514600"/>
            <a:ext cx="3638550" cy="136842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 (Wife):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100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200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4648200" y="4191000"/>
            <a:ext cx="3638550" cy="1370013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 (Husband):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300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10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3962400" y="2286000"/>
            <a:ext cx="457200" cy="3498850"/>
            <a:chOff x="2696" y="1440"/>
            <a:chExt cx="288" cy="2208"/>
          </a:xfrm>
        </p:grpSpPr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2984" y="1440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 rot="-5400000">
              <a:off x="2586" y="3038"/>
              <a:ext cx="45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b="1">
                  <a:solidFill>
                    <a:schemeClr val="tx2"/>
                  </a:solidFill>
                </a:rPr>
                <a:t>Time</a:t>
              </a:r>
            </a:p>
          </p:txBody>
        </p:sp>
      </p:grpSp>
      <p:sp>
        <p:nvSpPr>
          <p:cNvPr id="18440" name="Text Box 31"/>
          <p:cNvSpPr txBox="1">
            <a:spLocks noChangeArrowheads="1"/>
          </p:cNvSpPr>
          <p:nvPr/>
        </p:nvSpPr>
        <p:spPr bwMode="auto">
          <a:xfrm>
            <a:off x="6172200" y="58674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Result?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550"/>
          </a:xfrm>
        </p:spPr>
        <p:txBody>
          <a:bodyPr/>
          <a:lstStyle/>
          <a:p>
            <a:pPr eaLnBrk="1" hangingPunct="1"/>
            <a:r>
              <a:rPr lang="en-US" sz="2800"/>
              <a:t>Lessons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39200" cy="5257800"/>
          </a:xfrm>
        </p:spPr>
        <p:txBody>
          <a:bodyPr/>
          <a:lstStyle/>
          <a:p>
            <a:pPr eaLnBrk="1" hangingPunct="1"/>
            <a:r>
              <a:rPr lang="en-US" sz="2800"/>
              <a:t>We need to be able to observe the state of both processes</a:t>
            </a:r>
          </a:p>
          <a:p>
            <a:pPr eaLnBrk="1" hangingPunct="1"/>
            <a:r>
              <a:rPr lang="en-US" sz="2800"/>
              <a:t>What if both want to go?</a:t>
            </a:r>
          </a:p>
          <a:p>
            <a:pPr lvl="1" eaLnBrk="1" hangingPunct="1">
              <a:buFontTx/>
              <a:buNone/>
            </a:pPr>
            <a:r>
              <a:rPr lang="en-US" sz="2400"/>
              <a:t>Lock not enough</a:t>
            </a:r>
          </a:p>
          <a:p>
            <a:pPr eaLnBrk="1" hangingPunct="1"/>
            <a:r>
              <a:rPr lang="en-US" sz="2800"/>
              <a:t>We most impose an order to avoid this ‘mutual courtesy’ (i.e., after you; no, after you)</a:t>
            </a:r>
          </a:p>
          <a:p>
            <a:pPr eaLnBrk="1" hangingPunct="1"/>
            <a:r>
              <a:rPr lang="en-US" sz="2800"/>
              <a:t>Idea</a:t>
            </a:r>
          </a:p>
          <a:p>
            <a:pPr lvl="1" eaLnBrk="1" hangingPunct="1">
              <a:buFontTx/>
              <a:buNone/>
            </a:pPr>
            <a:r>
              <a:rPr lang="en-US" sz="2400"/>
              <a:t>Use </a:t>
            </a:r>
            <a:r>
              <a:rPr lang="en-US" sz="2400">
                <a:latin typeface="Courier New" pitchFamily="-111" charset="0"/>
              </a:rPr>
              <a:t>turn</a:t>
            </a:r>
            <a:r>
              <a:rPr lang="en-US" sz="2400"/>
              <a:t> variable to avoid mutual courtesy.  Indicates which process has the right to </a:t>
            </a:r>
            <a:r>
              <a:rPr lang="en-US" sz="2400" i="1"/>
              <a:t>insist</a:t>
            </a:r>
            <a:r>
              <a:rPr lang="en-US" sz="2400"/>
              <a:t> on entering its critical section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Attempt 6: Peterson’s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315200" cy="5334000"/>
          </a:xfrm>
          <a:noFill/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/>
              <a:t>Idea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/>
              <a:t>Combine turn and separate locks</a:t>
            </a:r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endParaRPr lang="en-US" sz="2400"/>
          </a:p>
          <a:p>
            <a:pPr eaLnBrk="1" hangingPunct="1">
              <a:lnSpc>
                <a:spcPct val="89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9000"/>
              </a:lnSpc>
            </a:pPr>
            <a:r>
              <a:rPr lang="en-US" sz="2400"/>
              <a:t>Simultaneous execution of two threads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Setting turn to the other thread releases the ‘other’ thread from the while loop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One turn write will be last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Successor to Dekker’s  Algorithm (more complex)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Generalizable to N threads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295400" y="1981200"/>
            <a:ext cx="6208713" cy="21923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int turn = 0;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true;  // I want to go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turn = 1-tid;      // but you can go if you wish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(lock[1-tid] &amp;&amp; turn == 1-tid);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Peterson’s Algorithm Intuition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387725"/>
            <a:ext cx="7146925" cy="2746375"/>
          </a:xfrm>
          <a:solidFill>
            <a:srgbClr val="C1CEFF"/>
          </a:solidFill>
          <a:ln w="28575">
            <a:solidFill>
              <a:schemeClr val="tx2"/>
            </a:solidFill>
          </a:ln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000"/>
              <a:t>Mutual exclusion: Enter critical section if and only if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800"/>
              <a:t>Other thread does not want to enter OR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800"/>
              <a:t>Other thread wants to enter, but it’s your turn</a:t>
            </a:r>
          </a:p>
          <a:p>
            <a:pPr eaLnBrk="1" hangingPunct="1">
              <a:lnSpc>
                <a:spcPct val="89000"/>
              </a:lnSpc>
            </a:pPr>
            <a:r>
              <a:rPr lang="en-US" sz="2000"/>
              <a:t>Progress: Both threads cannot wait forever at while() loop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800"/>
              <a:t>Completes if other thread does not want to enter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1800"/>
              <a:t>Other thread (matching turn) will eventually finish</a:t>
            </a:r>
          </a:p>
          <a:p>
            <a:pPr eaLnBrk="1" hangingPunct="1">
              <a:lnSpc>
                <a:spcPct val="89000"/>
              </a:lnSpc>
            </a:pPr>
            <a:r>
              <a:rPr lang="en-US" sz="2000">
                <a:solidFill>
                  <a:schemeClr val="tx2"/>
                </a:solidFill>
              </a:rPr>
              <a:t>Bounded waiting</a:t>
            </a:r>
            <a:endParaRPr lang="en-US" sz="2000"/>
          </a:p>
          <a:p>
            <a:pPr lvl="1" eaLnBrk="1" hangingPunct="1">
              <a:lnSpc>
                <a:spcPct val="89000"/>
              </a:lnSpc>
            </a:pPr>
            <a:r>
              <a:rPr lang="en-US" sz="1800"/>
              <a:t>Each thread waits at most one critical section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057400" y="1295400"/>
            <a:ext cx="5097463" cy="1898650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boolean lock[2] = {false, false}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int turn = 0; // shared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turn = 1-tid;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while(lock[1-tid] &amp;&amp; turn == 1-tid);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  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Law and Order:  CPU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Modern optimizing compilers and architectures allow some memory access reordering for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Reordering may break purely software-based, critical section solutions on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Processor provide special hardware instructions that provide </a:t>
            </a:r>
            <a:r>
              <a:rPr lang="en-US" u="sng"/>
              <a:t>atomic execution</a:t>
            </a:r>
            <a:r>
              <a:rPr lang="en-US"/>
              <a:t> of tasks that normally take multiple instructions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Reordering Exposed or</a:t>
            </a:r>
            <a:br>
              <a:rPr lang="en-US" sz="2800"/>
            </a:br>
            <a:r>
              <a:rPr lang="en-US" sz="2800"/>
              <a:t>Exposed Reordering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251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int a, b, c, d, e, f, 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int u = 10, v = 30, x = 25, y = 35, z = 45;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a = 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b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c =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d =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e =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f = 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  g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>
                <a:latin typeface="Courier New" pitchFamily="-111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Courier New" pitchFamily="-111" charset="0"/>
            </a:endParaRPr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600200"/>
            <a:ext cx="26670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gcc</a:t>
            </a:r>
            <a:r>
              <a:rPr lang="en-US" sz="1800" dirty="0">
                <a:latin typeface="Courier New" pitchFamily="-111" charset="0"/>
              </a:rPr>
              <a:t> -02 </a:t>
            </a:r>
            <a:r>
              <a:rPr lang="en-US" sz="1800" dirty="0" err="1">
                <a:latin typeface="Courier New" pitchFamily="-111" charset="0"/>
              </a:rPr>
              <a:t>reorder.c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x, %</a:t>
            </a:r>
            <a:r>
              <a:rPr lang="en-US" sz="1800" dirty="0" err="1">
                <a:latin typeface="Courier New" pitchFamily="-111" charset="0"/>
              </a:rPr>
              <a:t>eax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eax</a:t>
            </a:r>
            <a:r>
              <a:rPr lang="en-US" sz="1800" dirty="0">
                <a:latin typeface="Courier New" pitchFamily="-111" charset="0"/>
              </a:rPr>
              <a:t>,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y, %</a:t>
            </a:r>
            <a:r>
              <a:rPr lang="en-US" sz="1800" dirty="0" err="1">
                <a:latin typeface="Courier New" pitchFamily="-111" charset="0"/>
              </a:rPr>
              <a:t>eax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u, %</a:t>
            </a:r>
            <a:r>
              <a:rPr lang="en-US" sz="1800" dirty="0" err="1">
                <a:latin typeface="Courier New" pitchFamily="-111" charset="0"/>
              </a:rPr>
              <a:t>ecx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v, %</a:t>
            </a:r>
            <a:r>
              <a:rPr lang="en-US" sz="1800" dirty="0" err="1">
                <a:latin typeface="Courier New" pitchFamily="-111" charset="0"/>
              </a:rPr>
              <a:t>edx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eax</a:t>
            </a:r>
            <a:r>
              <a:rPr lang="en-US" sz="1800" dirty="0">
                <a:latin typeface="Courier New" pitchFamily="-111" charset="0"/>
              </a:rPr>
              <a:t>, 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z, %</a:t>
            </a:r>
            <a:r>
              <a:rPr lang="en-US" sz="1800" dirty="0" err="1">
                <a:latin typeface="Courier New" pitchFamily="-111" charset="0"/>
              </a:rPr>
              <a:t>eax</a:t>
            </a:r>
            <a:endParaRPr lang="en-US" sz="1800" dirty="0">
              <a:latin typeface="Courier New" pitchFamily="-11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eax</a:t>
            </a:r>
            <a:r>
              <a:rPr lang="en-US" sz="1800" dirty="0">
                <a:latin typeface="Courier New" pitchFamily="-111" charset="0"/>
              </a:rPr>
              <a:t>, 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ecx</a:t>
            </a:r>
            <a:r>
              <a:rPr lang="en-US" sz="1800" dirty="0">
                <a:latin typeface="Courier New" pitchFamily="-111" charset="0"/>
              </a:rPr>
              <a:t>,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edx</a:t>
            </a:r>
            <a:r>
              <a:rPr lang="en-US" sz="1800" dirty="0">
                <a:latin typeface="Courier New" pitchFamily="-111" charset="0"/>
              </a:rPr>
              <a:t>,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ecx</a:t>
            </a:r>
            <a:r>
              <a:rPr lang="en-US" sz="1800" dirty="0">
                <a:latin typeface="Courier New" pitchFamily="-111" charset="0"/>
              </a:rPr>
              <a:t>,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-111" charset="0"/>
              </a:rPr>
              <a:t>movl</a:t>
            </a:r>
            <a:r>
              <a:rPr lang="en-US" sz="1800" dirty="0">
                <a:latin typeface="Courier New" pitchFamily="-111" charset="0"/>
              </a:rPr>
              <a:t>    %</a:t>
            </a:r>
            <a:r>
              <a:rPr lang="en-US" sz="1800" dirty="0" err="1">
                <a:latin typeface="Courier New" pitchFamily="-111" charset="0"/>
              </a:rPr>
              <a:t>edx</a:t>
            </a:r>
            <a:r>
              <a:rPr lang="en-US" sz="1800" dirty="0">
                <a:latin typeface="Courier New" pitchFamily="-111" charset="0"/>
              </a:rPr>
              <a:t>,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-111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3276600" y="1600200"/>
            <a:ext cx="259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gcc reorder.c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u,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v,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x,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c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y,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z,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u,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v, %eax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urier New" pitchFamily="-111" charset="0"/>
              </a:rPr>
              <a:t>movl    %eax, 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18288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would you improve this executable?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allAtOnce"/>
      <p:bldP spid="2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Hardware: </a:t>
            </a:r>
            <a:r>
              <a:rPr lang="en-US" sz="2800">
                <a:solidFill>
                  <a:srgbClr val="000080"/>
                </a:solidFill>
                <a:latin typeface="Courier New" pitchFamily="-111" charset="0"/>
              </a:rPr>
              <a:t>testAndSet();</a:t>
            </a:r>
            <a:endParaRPr lang="en-US" sz="280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362200" y="2514600"/>
            <a:ext cx="4184650" cy="1252538"/>
          </a:xfrm>
          <a:prstGeom prst="rect">
            <a:avLst/>
          </a:prstGeom>
          <a:solidFill>
            <a:srgbClr val="C1CE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bool testAndSet(bool &amp;lock)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bool old_lock = lock;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lock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return old_lock;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03338"/>
            <a:ext cx="7696200" cy="1082675"/>
          </a:xfrm>
          <a:noFill/>
        </p:spPr>
        <p:txBody>
          <a:bodyPr lIns="90343" tIns="44379" rIns="90343" bIns="44379"/>
          <a:lstStyle/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/>
              <a:t>Atomically reads the original value of lock and then sets it to true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600200" y="4038600"/>
            <a:ext cx="5935663" cy="219233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// initialization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lock = false; // shared -- lock is available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// entry to critical section - get the lock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while (testAndSet(&amp;lock));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balance += amount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// exit critical section - release the lock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0400"/>
          </a:xfrm>
        </p:spPr>
        <p:txBody>
          <a:bodyPr/>
          <a:lstStyle/>
          <a:p>
            <a:pPr eaLnBrk="1" hangingPunct="1"/>
            <a:r>
              <a:rPr lang="en-US" sz="2800"/>
              <a:t>Hardware: </a:t>
            </a:r>
            <a:r>
              <a:rPr lang="en-US" sz="2800">
                <a:solidFill>
                  <a:srgbClr val="000080"/>
                </a:solidFill>
                <a:latin typeface="Courier New" pitchFamily="-111" charset="0"/>
              </a:rPr>
              <a:t>swap();</a:t>
            </a:r>
            <a:endParaRPr lang="en-US" sz="280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905000" y="1828800"/>
            <a:ext cx="5478463" cy="1252538"/>
          </a:xfrm>
          <a:prstGeom prst="rect">
            <a:avLst/>
          </a:prstGeom>
          <a:solidFill>
            <a:srgbClr val="C1CE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swap(bool &amp;a, bool &amp;b)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bool temp = a;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a = b;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 = temp;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676400" y="3429000"/>
            <a:ext cx="6162675" cy="24272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// initialization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lock = false ; // shared -- lock is available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// entry critical section - get local variable key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key = true; // key is a local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while (key) swap(&amp;lock, &amp;key);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balance += amount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// exit critical section - release the lock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}</a:t>
            </a: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914400" y="1066800"/>
            <a:ext cx="65214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 sz="2800"/>
              <a:t>Atomically swaps two boolean values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Hardware with Bounded Waiting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Starvation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When CS is released, next thread is arbitrary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Idea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Need to create a waiting line!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Global shared variables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>
                <a:latin typeface="Courier New" pitchFamily="-111" charset="0"/>
              </a:rPr>
              <a:t>waiting[n] – true if thread n is waiting</a:t>
            </a:r>
            <a:endParaRPr lang="en-US" sz="2400"/>
          </a:p>
          <a:p>
            <a:pPr lvl="1" eaLnBrk="1" hangingPunct="1">
              <a:lnSpc>
                <a:spcPct val="89000"/>
              </a:lnSpc>
            </a:pPr>
            <a:r>
              <a:rPr lang="en-US" sz="2400">
                <a:latin typeface="Courier New" pitchFamily="-111" charset="0"/>
              </a:rPr>
              <a:t>lock – true if CS is locked</a:t>
            </a:r>
            <a:endParaRPr lang="en-US" sz="2400"/>
          </a:p>
          <a:p>
            <a:pPr eaLnBrk="1" hangingPunct="1">
              <a:lnSpc>
                <a:spcPct val="89000"/>
              </a:lnSpc>
            </a:pPr>
            <a:r>
              <a:rPr lang="en-US" sz="2800"/>
              <a:t>Entry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Use a local variable ‘key’ and check via </a:t>
            </a:r>
            <a:r>
              <a:rPr lang="en-US" sz="2400">
                <a:latin typeface="Courier New" pitchFamily="-111" charset="0"/>
              </a:rPr>
              <a:t>testAndSet()</a:t>
            </a:r>
            <a:r>
              <a:rPr lang="en-US" sz="2400"/>
              <a:t> if someone is ‘in’ the CS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Hardware with Bounded Waiting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066800" y="1371600"/>
            <a:ext cx="6924675" cy="501173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// initialization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lock = false;   // shared -- lock is available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waiting[0..n-1] = {false}; // shared -- no one is waiting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// entry to critical section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waiting[tid] = true; // signal tid is waiting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key = true; // local variable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while (waiting[tid] &amp;&amp; key))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key = testAndSet(&amp;lock);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waiting[tid] = false; // got lock done waiting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balance += amount;   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// exit critical section - release the lock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j = (tid + 1) % n; // j is possibly waiting next in line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while (j != tid &amp;&amp; !waiting[j])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j = (j + 1) % n;     // check next if waiting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if (j == tid)          // no one is waiting unlock room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else		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waiting[j] = false  // hand over the key to j	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825625" y="3878263"/>
            <a:ext cx="5630863" cy="1293812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2800">
              <a:latin typeface="Chalkboard" pitchFamily="-111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Synchronization Layering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6613" y="1549400"/>
            <a:ext cx="7534275" cy="2081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Build higher-level synchronization primitives in OS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Operations that ensure correct ordering of instructions across threads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Motivation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Build them once and get them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Don’t make users write entry and exit code</a:t>
            </a:r>
            <a:endParaRPr lang="en-US" sz="24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825625" y="5248275"/>
            <a:ext cx="5630863" cy="1292225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2800">
              <a:solidFill>
                <a:schemeClr val="tx2"/>
              </a:solidFill>
              <a:latin typeface="Chalkboard" pitchFamily="-111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038350" y="3863975"/>
            <a:ext cx="188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latin typeface="Chalkboard" pitchFamily="-111" charset="0"/>
              </a:rPr>
              <a:t>Monitors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173663" y="4030663"/>
            <a:ext cx="231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latin typeface="Chalkboard" pitchFamily="-111" charset="0"/>
              </a:rPr>
              <a:t>Semaphores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3195638" y="4640263"/>
            <a:ext cx="4225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latin typeface="Chalkboard" pitchFamily="-111" charset="0"/>
              </a:rPr>
              <a:t>Condition Variables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165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2800">
                <a:latin typeface="Chalkboard" pitchFamily="-111" charset="0"/>
              </a:rPr>
              <a:t>Locks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1962150" y="5262563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solidFill>
                  <a:schemeClr val="tx2"/>
                </a:solidFill>
                <a:latin typeface="Chalkboard" pitchFamily="-111" charset="0"/>
              </a:rPr>
              <a:t>Loads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652838" y="5505450"/>
            <a:ext cx="1223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solidFill>
                  <a:schemeClr val="tx2"/>
                </a:solidFill>
                <a:latin typeface="Chalkboard" pitchFamily="-111" charset="0"/>
              </a:rPr>
              <a:t>Stores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386388" y="5338763"/>
            <a:ext cx="1698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solidFill>
                  <a:schemeClr val="tx2"/>
                </a:solidFill>
                <a:latin typeface="Chalkboard" pitchFamily="-111" charset="0"/>
              </a:rPr>
              <a:t>Test&amp;Set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2343150" y="5946775"/>
            <a:ext cx="3159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800">
                <a:solidFill>
                  <a:schemeClr val="tx2"/>
                </a:solidFill>
                <a:latin typeface="Chalkboard" pitchFamily="-111" charset="0"/>
              </a:rPr>
              <a:t>Disable Interrupts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7788"/>
            <a:ext cx="7151688" cy="836612"/>
          </a:xfrm>
        </p:spPr>
        <p:txBody>
          <a:bodyPr/>
          <a:lstStyle/>
          <a:p>
            <a:pPr eaLnBrk="1" hangingPunct="1"/>
            <a:r>
              <a:rPr lang="en-US" sz="2800"/>
              <a:t>Concurrent Execution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489450" cy="220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Concurrent deposit?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Assume any interleaving is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No assumption about scheduler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Observation: When a thread is interrupted contents of registers are saved (and restored) by interrupt handlers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7350" y="3429000"/>
            <a:ext cx="3563938" cy="2646363"/>
          </a:xfrm>
          <a:prstGeom prst="rect">
            <a:avLst/>
          </a:prstGeom>
          <a:solidFill>
            <a:srgbClr val="FFC5CF">
              <a:alpha val="50195"/>
            </a:srgb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 (Wife):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balance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200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876800" y="3429000"/>
            <a:ext cx="3640138" cy="2646363"/>
          </a:xfrm>
          <a:prstGeom prst="rect">
            <a:avLst/>
          </a:prstGeom>
          <a:solidFill>
            <a:srgbClr val="C1CEFF">
              <a:alpha val="50195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 (Husband):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balance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10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102100" y="3278188"/>
            <a:ext cx="457200" cy="2889250"/>
            <a:chOff x="2696" y="1440"/>
            <a:chExt cx="288" cy="2208"/>
          </a:xfrm>
        </p:grpSpPr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2984" y="1440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rot="-5400000">
              <a:off x="2538" y="3036"/>
              <a:ext cx="547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b="1">
                  <a:solidFill>
                    <a:schemeClr val="tx2"/>
                  </a:solidFill>
                </a:rPr>
                <a:t>Time</a:t>
              </a:r>
            </a:p>
          </p:txBody>
        </p:sp>
      </p:grp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4946650" y="1520825"/>
            <a:ext cx="3638550" cy="136842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deposit: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load  RegisterA, balance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add   RegisterA, amount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store RegisterA, balance</a:t>
            </a:r>
          </a:p>
        </p:txBody>
      </p:sp>
      <p:sp>
        <p:nvSpPr>
          <p:cNvPr id="20488" name="Text Box 18"/>
          <p:cNvSpPr txBox="1">
            <a:spLocks noChangeArrowheads="1"/>
          </p:cNvSpPr>
          <p:nvPr/>
        </p:nvSpPr>
        <p:spPr bwMode="auto">
          <a:xfrm>
            <a:off x="4038600" y="63246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Result?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Locks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1250950"/>
          </a:xfrm>
        </p:spPr>
        <p:txBody>
          <a:bodyPr/>
          <a:lstStyle/>
          <a:p>
            <a:pPr eaLnBrk="1" hangingPunct="1"/>
            <a:r>
              <a:rPr lang="en-US" sz="2800"/>
              <a:t>Goal: Provide mutual exclusion (mutex)</a:t>
            </a:r>
          </a:p>
          <a:p>
            <a:pPr eaLnBrk="1" hangingPunct="1"/>
            <a:r>
              <a:rPr lang="en-US" sz="2800"/>
              <a:t>Three common operations:</a:t>
            </a:r>
          </a:p>
          <a:p>
            <a:pPr eaLnBrk="1" hangingPunct="1"/>
            <a:endParaRPr lang="en-US" sz="280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989013" y="2971800"/>
            <a:ext cx="7392987" cy="36449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itchFamily="-111" charset="0"/>
              <a:buNone/>
            </a:pPr>
            <a:r>
              <a:rPr lang="en-US" sz="2400"/>
              <a:t>Allocate and Initialize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pthread_mutex_t mylock;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mylock = PTHREAD_MUTEX_INITIALIZER;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itchFamily="-111" charset="0"/>
              <a:buNone/>
            </a:pPr>
            <a:r>
              <a:rPr lang="en-US" sz="2400"/>
              <a:t>Acquire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Acquire exclusion access to lock; wait if lock is not available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pthread_mutex_lock(&amp;mylock);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itchFamily="-111" charset="0"/>
              <a:buNone/>
            </a:pPr>
            <a:r>
              <a:rPr lang="en-US" sz="2400"/>
              <a:t>Release</a:t>
            </a:r>
            <a:endParaRPr lang="en-US" sz="2400">
              <a:latin typeface="Courier" pitchFamily="-111" charset="0"/>
            </a:endParaRP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Release exclusive access to lock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pthread_mutex_unlock(&amp;mylock);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Lock Examples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528763"/>
            <a:ext cx="7240587" cy="3359150"/>
          </a:xfrm>
        </p:spPr>
        <p:txBody>
          <a:bodyPr/>
          <a:lstStyle/>
          <a:p>
            <a:pPr eaLnBrk="1" hangingPunct="1"/>
            <a:r>
              <a:rPr lang="en-US" sz="2400"/>
              <a:t>After lock has been allocated and initialized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One lock for each bank account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676400" y="2514600"/>
            <a:ext cx="6208713" cy="12525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pthread_mutex_lock(&amp;my_lock);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pthread_mutex_unlock(&amp;my_lock);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704975" y="5170488"/>
            <a:ext cx="6208713" cy="125253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account_tid, 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pthread_mutex_lock(&amp;locks[account_tid]);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balance[account_tid]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pthread_mutex_unlock(&amp;locks[account_tid]);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762000" y="3886200"/>
            <a:ext cx="7153275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Implementing Locks: </a:t>
            </a:r>
            <a:br>
              <a:rPr lang="en-US" sz="2800"/>
            </a:br>
            <a:r>
              <a:rPr lang="en-US" sz="2800"/>
              <a:t>Peterson’s Algorithm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5630863"/>
            <a:ext cx="7621587" cy="682625"/>
          </a:xfrm>
        </p:spPr>
        <p:txBody>
          <a:bodyPr/>
          <a:lstStyle/>
          <a:p>
            <a:pPr eaLnBrk="1" hangingPunct="1"/>
            <a:r>
              <a:rPr lang="en-US"/>
              <a:t>Disadvantage: Limited to 2 threads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065213" y="1549400"/>
            <a:ext cx="6543675" cy="3849688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typedef struct lock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bool lock[2] = {false, false};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int turn = 0;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};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6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void acquire(lock &amp;lock)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lock.lock[tid]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turn = 1-tid;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while (lock.lock[1-tid] &amp;&amp; lock.turn == 1-tid);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6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void release(lock &amp;lock) {	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  lock.lock[tid]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Implementing Locks: </a:t>
            </a:r>
            <a:br>
              <a:rPr lang="en-US" sz="2800"/>
            </a:br>
            <a:r>
              <a:rPr lang="en-US" sz="2800"/>
              <a:t>Hardware Instructions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4030663"/>
            <a:ext cx="6848475" cy="2130425"/>
          </a:xfrm>
        </p:spPr>
        <p:txBody>
          <a:bodyPr/>
          <a:lstStyle/>
          <a:p>
            <a:pPr eaLnBrk="1" hangingPunct="1"/>
            <a:r>
              <a:rPr lang="en-US" sz="2400"/>
              <a:t>Advantage: Supported on multiple processors</a:t>
            </a:r>
          </a:p>
          <a:p>
            <a:pPr eaLnBrk="1" hangingPunct="1"/>
            <a:r>
              <a:rPr lang="en-US" sz="2400"/>
              <a:t>Disadvantages</a:t>
            </a:r>
          </a:p>
          <a:p>
            <a:pPr lvl="1" eaLnBrk="1" hangingPunct="1"/>
            <a:r>
              <a:rPr lang="en-US" sz="2000"/>
              <a:t>Spinning on a lock may waste CPU cycles</a:t>
            </a:r>
          </a:p>
          <a:p>
            <a:pPr lvl="1" eaLnBrk="1" hangingPunct="1"/>
            <a:r>
              <a:rPr lang="en-US" sz="2000"/>
              <a:t>The longer the CS, the longer the spin</a:t>
            </a:r>
          </a:p>
          <a:p>
            <a:pPr lvl="2" eaLnBrk="1" hangingPunct="1">
              <a:buFontTx/>
              <a:buNone/>
            </a:pPr>
            <a:r>
              <a:rPr lang="en-US" sz="1800">
                <a:ea typeface="ＭＳ Ｐゴシック" pitchFamily="-111" charset="-128"/>
              </a:rPr>
              <a:t>Greater chance for lock holder to be interrupted!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066800" y="1600200"/>
            <a:ext cx="6543675" cy="24304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typedef bool lock;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600" b="1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void acquire(lock &amp;lock)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  while (</a:t>
            </a:r>
            <a:r>
              <a:rPr lang="en-US" sz="1400" b="1">
                <a:latin typeface="Courier New" pitchFamily="-111" charset="0"/>
              </a:rPr>
              <a:t>testAndSet(lock)); // wait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void release(lock &amp;lock) {	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  lock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Spin Locks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800">
                <a:latin typeface="Helvetica" pitchFamily="-111" charset="0"/>
              </a:rPr>
              <a:t>Spin locks</a:t>
            </a:r>
          </a:p>
          <a:p>
            <a:pPr lvl="1" eaLnBrk="1" hangingPunct="1"/>
            <a:r>
              <a:rPr lang="en-US" sz="2400">
                <a:latin typeface="Helvetica" pitchFamily="-111" charset="0"/>
              </a:rPr>
              <a:t>Mutual exclusion only</a:t>
            </a:r>
          </a:p>
          <a:p>
            <a:pPr lvl="1" eaLnBrk="1" hangingPunct="1"/>
            <a:r>
              <a:rPr lang="en-US" sz="2400">
                <a:latin typeface="Helvetica" pitchFamily="-111" charset="0"/>
              </a:rPr>
              <a:t>Busy wait – Waiting to access CS</a:t>
            </a:r>
          </a:p>
          <a:p>
            <a:pPr lvl="1" eaLnBrk="1" hangingPunct="1"/>
            <a:r>
              <a:rPr lang="en-US" sz="2400">
                <a:latin typeface="Helvetica" pitchFamily="-111" charset="0"/>
              </a:rPr>
              <a:t>Starvation – Selection of next thread in CS arbitrary</a:t>
            </a:r>
          </a:p>
          <a:p>
            <a:pPr lvl="1" eaLnBrk="1" hangingPunct="1"/>
            <a:r>
              <a:rPr lang="en-US" sz="2400">
                <a:latin typeface="Helvetica" pitchFamily="-111" charset="0"/>
              </a:rPr>
              <a:t>Deadlock</a:t>
            </a:r>
          </a:p>
          <a:p>
            <a:pPr lvl="2" eaLnBrk="1" hangingPunct="1"/>
            <a:r>
              <a:rPr lang="en-US" sz="2000">
                <a:latin typeface="Helvetica" pitchFamily="-111" charset="0"/>
                <a:ea typeface="ＭＳ Ｐゴシック" pitchFamily="-111" charset="-128"/>
              </a:rPr>
              <a:t>T1 enters CS</a:t>
            </a:r>
          </a:p>
          <a:p>
            <a:pPr lvl="2" eaLnBrk="1" hangingPunct="1"/>
            <a:r>
              <a:rPr lang="en-US" sz="2000">
                <a:latin typeface="Helvetica" pitchFamily="-111" charset="0"/>
                <a:ea typeface="ＭＳ Ｐゴシック" pitchFamily="-111" charset="-128"/>
              </a:rPr>
              <a:t>T2 with higher priority preempts T1 and attempts to enter CS</a:t>
            </a:r>
          </a:p>
          <a:p>
            <a:pPr eaLnBrk="1" hangingPunct="1"/>
            <a:r>
              <a:rPr lang="en-US" sz="2800">
                <a:latin typeface="Helvetica" pitchFamily="-111" charset="0"/>
              </a:rPr>
              <a:t>Need higher-level synchronization primitives that block waiters</a:t>
            </a:r>
          </a:p>
          <a:p>
            <a:pPr eaLnBrk="1" hangingPunct="1"/>
            <a:r>
              <a:rPr lang="en-US" sz="2800">
                <a:latin typeface="Helvetica" pitchFamily="-111" charset="0"/>
              </a:rPr>
              <a:t>All synchronization requires atomicity 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Helvetica" pitchFamily="-111" charset="0"/>
              </a:rPr>
              <a:t>So we’ll use our “atomic” locks as primitives to implement them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Atomicity </a:t>
            </a:r>
            <a:r>
              <a:rPr lang="en-US" sz="2800"/>
              <a:t>or Not?</a:t>
            </a:r>
            <a:endParaRPr lang="en-US" sz="28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Careful what you assume to be atomic</a:t>
            </a:r>
          </a:p>
          <a:p>
            <a:pPr eaLnBrk="1" hangingPunct="1"/>
            <a:r>
              <a:rPr lang="en-US">
                <a:latin typeface="Courier New" pitchFamily="-111" charset="0"/>
              </a:rPr>
              <a:t>Suprisechronization.java</a:t>
            </a:r>
          </a:p>
          <a:p>
            <a:pPr eaLnBrk="1" hangingPunct="1"/>
            <a:r>
              <a:rPr lang="en-US"/>
              <a:t>What needs to be atomic?</a:t>
            </a:r>
          </a:p>
          <a:p>
            <a:pPr eaLnBrk="1" hangingPunct="1"/>
            <a:r>
              <a:rPr lang="en-US"/>
              <a:t>What can we do to fix this…</a:t>
            </a:r>
          </a:p>
          <a:p>
            <a:pPr eaLnBrk="1" hangingPunct="1"/>
            <a:endParaRPr lang="en-US">
              <a:latin typeface="Courier New" pitchFamily="-111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Java </a:t>
            </a:r>
            <a:r>
              <a:rPr lang="en-US" sz="2800">
                <a:latin typeface="Courier New" pitchFamily="-111" charset="0"/>
              </a:rPr>
              <a:t>Synchronized</a:t>
            </a:r>
            <a:r>
              <a:rPr lang="en-US" sz="2800"/>
              <a:t> Blocks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839200" cy="3763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Thread must “own” lock to be in CS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At most, one thread may “own” a 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Java object can act as a 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different thread trying to enter a synchronized block with the same lock blocks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Add to synchronization block to Suprisechronization.java</a:t>
            </a:r>
            <a:br>
              <a:rPr lang="en-US" sz="2400"/>
            </a:br>
            <a:r>
              <a:rPr lang="en-US" sz="2400">
                <a:latin typeface="Courier New" pitchFamily="-111" charset="0"/>
              </a:rPr>
              <a:t>synchronized (Suprisechronization.class) {</a:t>
            </a:r>
            <a:br>
              <a:rPr lang="en-US" sz="2400">
                <a:latin typeface="Courier New" pitchFamily="-111" charset="0"/>
              </a:rPr>
            </a:br>
            <a:r>
              <a:rPr lang="en-US" sz="2400">
                <a:latin typeface="Courier New" pitchFamily="-111" charset="0"/>
              </a:rPr>
              <a:t>synchronized (threadList) {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0" y="1524000"/>
            <a:ext cx="30940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synchronized (lock) {</a:t>
            </a:r>
          </a:p>
          <a:p>
            <a:r>
              <a:rPr lang="en-US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// Critical section</a:t>
            </a:r>
          </a:p>
          <a:p>
            <a:r>
              <a:rPr lang="en-US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sz="2800"/>
              <a:t>Java </a:t>
            </a:r>
            <a:r>
              <a:rPr lang="en-US" sz="2800">
                <a:latin typeface="Courier New" pitchFamily="-111" charset="0"/>
              </a:rPr>
              <a:t>Synchronized</a:t>
            </a:r>
            <a:r>
              <a:rPr lang="en-US" sz="2800"/>
              <a:t> Methods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534400" cy="3810000"/>
          </a:xfrm>
        </p:spPr>
        <p:txBody>
          <a:bodyPr/>
          <a:lstStyle/>
          <a:p>
            <a:pPr eaLnBrk="1" hangingPunct="1"/>
            <a:r>
              <a:rPr lang="en-US" sz="2800"/>
              <a:t>Synchronized method is really block</a:t>
            </a:r>
          </a:p>
          <a:p>
            <a:pPr eaLnBrk="1" hangingPunct="1"/>
            <a:r>
              <a:rPr lang="en-US" sz="2800"/>
              <a:t>Lock is per-instance</a:t>
            </a:r>
          </a:p>
          <a:p>
            <a:pPr eaLnBrk="1" hangingPunct="1"/>
            <a:r>
              <a:rPr lang="en-US" sz="2800"/>
              <a:t>Only one thread may be executing inside inc() OR dec() for each instance of Counter</a:t>
            </a:r>
          </a:p>
          <a:p>
            <a:pPr eaLnBrk="1" hangingPunct="1"/>
            <a:r>
              <a:rPr lang="en-US" sz="2800"/>
              <a:t>Static synchronized methods use the Class object for the lock</a:t>
            </a:r>
          </a:p>
          <a:p>
            <a:pPr eaLnBrk="1" hangingPunct="1"/>
            <a:r>
              <a:rPr lang="en-US" sz="2800"/>
              <a:t>We can use AtomicLong.getAndIncrement() on Surprisechronization.java for atomic increment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80000" y="914400"/>
            <a:ext cx="3848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public class Counter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public void inc ()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synchronized(this)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}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}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…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4953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public class Counter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public synchronized void inc()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}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public synchronized void dec() {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}</a:t>
            </a:r>
          </a:p>
          <a:p>
            <a:r>
              <a:rPr lang="en-US" sz="170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0400"/>
          </a:xfrm>
        </p:spPr>
        <p:txBody>
          <a:bodyPr/>
          <a:lstStyle/>
          <a:p>
            <a:pPr eaLnBrk="1" hangingPunct="1"/>
            <a:r>
              <a:rPr lang="en-US" sz="2800"/>
              <a:t>Optimization or Optimifrustration?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System may try to “help” you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Processor and/or compiler may reorder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Minimize cache faults and register spills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Parallel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Keep pipeline filled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Processor may cache values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Order of flushing to shared memory not guaranteed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TakeTurns.java – Two threads take turns incrementing count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Fix…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/>
              <a:t>When Atomicity Isn’t Enough…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US" sz="2400" dirty="0"/>
              <a:t>We need more than atomicity</a:t>
            </a:r>
          </a:p>
          <a:p>
            <a:pPr lvl="1"/>
            <a:r>
              <a:rPr lang="en-US" sz="2000" dirty="0"/>
              <a:t>Visibility – Changes to shared state in one thread are immediately observable by other threads</a:t>
            </a:r>
          </a:p>
          <a:p>
            <a:pPr lvl="1"/>
            <a:r>
              <a:rPr lang="en-US" sz="2000" dirty="0"/>
              <a:t>Ordering – Operations are observed by all threads in the order they are written</a:t>
            </a:r>
          </a:p>
          <a:p>
            <a:r>
              <a:rPr lang="en-US" sz="2400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synchronized </a:t>
            </a:r>
            <a:r>
              <a:rPr lang="en-US" sz="2400" dirty="0">
                <a:ea typeface="Courier New" pitchFamily="-111" charset="0"/>
                <a:cs typeface="Courier New" pitchFamily="-111" charset="0"/>
              </a:rPr>
              <a:t>provides atomicity, visibility, and ordering (before and during block)</a:t>
            </a:r>
          </a:p>
          <a:p>
            <a:r>
              <a:rPr lang="en-US" sz="2400" dirty="0">
                <a:ea typeface="Courier New" pitchFamily="-111" charset="0"/>
                <a:cs typeface="Courier New" pitchFamily="-111" charset="0"/>
              </a:rPr>
              <a:t>Visibility and ordering</a:t>
            </a:r>
          </a:p>
          <a:p>
            <a:pPr lvl="1"/>
            <a:r>
              <a:rPr lang="en-US" sz="2000" dirty="0">
                <a:ea typeface="Courier New" pitchFamily="-111" charset="0"/>
                <a:cs typeface="Courier New" pitchFamily="-111" charset="0"/>
              </a:rPr>
              <a:t>Entering a synchronized block assures all preceding writes have happen in same thread</a:t>
            </a:r>
          </a:p>
          <a:p>
            <a:pPr lvl="1"/>
            <a:r>
              <a:rPr lang="en-US" sz="2000" dirty="0">
                <a:ea typeface="Courier New" pitchFamily="-111" charset="0"/>
                <a:cs typeface="Courier New" pitchFamily="-111" charset="0"/>
              </a:rPr>
              <a:t>Exiting a synchronized block allows visibility of all preceding writes in all threads.  Reading thread must synchronize on the same lock.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Threads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Local variables are not shared (private)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>
                <a:ea typeface="ＭＳ Ｐゴシック" pitchFamily="-111" charset="-128"/>
              </a:rPr>
              <a:t>Each thread has its own stack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>
                <a:ea typeface="ＭＳ Ｐゴシック" pitchFamily="-111" charset="-128"/>
              </a:rPr>
              <a:t>Local variables are allocated on private stack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>
                <a:ea typeface="ＭＳ Ｐゴシック" pitchFamily="-111" charset="-128"/>
              </a:rPr>
              <a:t>Weird Bugs: Never pass, share or store a pointer to a local variable on another thread’s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Global variables and static objects are shared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>
                <a:ea typeface="ＭＳ Ｐゴシック" pitchFamily="-111" charset="-128"/>
              </a:rPr>
              <a:t>Stored in the static data segment, accessible by any threads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Dynamic objects and other heap objects are shared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>
                <a:ea typeface="ＭＳ Ｐゴシック" pitchFamily="-111" charset="-128"/>
              </a:rPr>
              <a:t>Allocated from heap with </a:t>
            </a:r>
            <a:r>
              <a:rPr lang="en-US" sz="2000">
                <a:latin typeface="Courier New" pitchFamily="-111" charset="0"/>
                <a:ea typeface="ＭＳ Ｐゴシック" pitchFamily="-111" charset="-128"/>
              </a:rPr>
              <a:t>malloc</a:t>
            </a:r>
            <a:r>
              <a:rPr lang="en-US" sz="2000">
                <a:ea typeface="ＭＳ Ｐゴシック" pitchFamily="-111" charset="-128"/>
              </a:rPr>
              <a:t>/</a:t>
            </a:r>
            <a:r>
              <a:rPr lang="en-US" sz="2000">
                <a:latin typeface="Courier New" pitchFamily="-111" charset="0"/>
                <a:ea typeface="ＭＳ Ｐゴシック" pitchFamily="-111" charset="-128"/>
              </a:rPr>
              <a:t>free</a:t>
            </a:r>
            <a:r>
              <a:rPr lang="en-US" sz="2000">
                <a:ea typeface="ＭＳ Ｐゴシック" pitchFamily="-111" charset="-128"/>
              </a:rPr>
              <a:t> or </a:t>
            </a:r>
            <a:r>
              <a:rPr lang="en-US" sz="2000">
                <a:latin typeface="Courier New" pitchFamily="-111" charset="0"/>
                <a:ea typeface="ＭＳ Ｐゴシック" pitchFamily="-111" charset="-128"/>
              </a:rPr>
              <a:t>new</a:t>
            </a:r>
            <a:r>
              <a:rPr lang="en-US" sz="2000">
                <a:ea typeface="ＭＳ Ｐゴシック" pitchFamily="-111" charset="-128"/>
              </a:rPr>
              <a:t>/</a:t>
            </a:r>
            <a:r>
              <a:rPr lang="en-US" sz="2000">
                <a:latin typeface="Courier New" pitchFamily="-111" charset="0"/>
                <a:ea typeface="ＭＳ Ｐゴシック" pitchFamily="-111" charset="-128"/>
              </a:rPr>
              <a:t>delete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Processes?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Synchronization issues same for threads and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7788"/>
            <a:ext cx="8064500" cy="1141412"/>
          </a:xfrm>
        </p:spPr>
        <p:txBody>
          <a:bodyPr/>
          <a:lstStyle/>
          <a:p>
            <a:pPr eaLnBrk="1" hangingPunct="1"/>
            <a:r>
              <a:rPr lang="en-US" sz="2800"/>
              <a:t>Aside: What program data is shared?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Volatile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53000"/>
          </a:xfrm>
        </p:spPr>
        <p:txBody>
          <a:bodyPr/>
          <a:lstStyle/>
          <a:p>
            <a:r>
              <a:rPr lang="en-US" sz="2800" dirty="0"/>
              <a:t>Java volatile variables</a:t>
            </a:r>
          </a:p>
          <a:p>
            <a:pPr lvl="1"/>
            <a:r>
              <a:rPr lang="en-US" sz="2400" dirty="0">
                <a:ea typeface="Courier New" pitchFamily="-111" charset="0"/>
                <a:cs typeface="Courier New" pitchFamily="-111" charset="0"/>
              </a:rPr>
              <a:t>Read – Assures all preceding writes have happen in same thread (similar to entering synchronized block)</a:t>
            </a:r>
          </a:p>
          <a:p>
            <a:pPr lvl="1"/>
            <a:r>
              <a:rPr lang="en-US" sz="2400" dirty="0">
                <a:ea typeface="Courier New" pitchFamily="-111" charset="0"/>
                <a:cs typeface="Courier New" pitchFamily="-111" charset="0"/>
              </a:rPr>
              <a:t>Write – Forces visibility of all preceding writes in all threads (similar to exiting synchronized block)</a:t>
            </a:r>
          </a:p>
          <a:p>
            <a:pPr lvl="1"/>
            <a:r>
              <a:rPr lang="en-US" sz="2400" dirty="0">
                <a:ea typeface="Courier New" pitchFamily="-111" charset="0"/>
                <a:cs typeface="Courier New" pitchFamily="-111" charset="0"/>
              </a:rPr>
              <a:t>TakeTurns2.java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Who Else Needs Locks?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QueueBan.java</a:t>
            </a:r>
            <a:endParaRPr lang="en-US" dirty="0"/>
          </a:p>
          <a:p>
            <a:pPr eaLnBrk="1" hangingPunct="1"/>
            <a:r>
              <a:rPr lang="en-US" dirty="0"/>
              <a:t>Queue must use concurrent package</a:t>
            </a:r>
          </a:p>
          <a:p>
            <a:pPr eaLnBrk="1" hangingPunct="1"/>
            <a:r>
              <a:rPr lang="en-US" dirty="0"/>
              <a:t>QueueBan2.java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Semaphores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 eaLnBrk="1" hangingPunct="1"/>
            <a:r>
              <a:rPr lang="en-US" sz="2400"/>
              <a:t>Semaphore maintains count of resources</a:t>
            </a:r>
          </a:p>
          <a:p>
            <a:pPr eaLnBrk="1" hangingPunct="1"/>
            <a:r>
              <a:rPr lang="en-US" sz="2400"/>
              <a:t>Semaphore keeps queue of waiting threads</a:t>
            </a:r>
          </a:p>
          <a:p>
            <a:pPr eaLnBrk="1" hangingPunct="1"/>
            <a:r>
              <a:rPr lang="en-US" sz="2400"/>
              <a:t>To enter CS, test semaphore</a:t>
            </a:r>
          </a:p>
          <a:p>
            <a:pPr lvl="1" eaLnBrk="1" hangingPunct="1"/>
            <a:r>
              <a:rPr lang="en-US" sz="2000"/>
              <a:t>If semaphore is open, thread continues</a:t>
            </a:r>
          </a:p>
          <a:p>
            <a:pPr lvl="1" eaLnBrk="1" hangingPunct="1"/>
            <a:r>
              <a:rPr lang="en-US" sz="2000"/>
              <a:t>If semaphore is closed, thread blocks on queue</a:t>
            </a:r>
          </a:p>
          <a:p>
            <a:pPr eaLnBrk="1" hangingPunct="1"/>
            <a:r>
              <a:rPr lang="en-US" sz="2400"/>
              <a:t>When leaving CS, open semaphore</a:t>
            </a:r>
          </a:p>
          <a:p>
            <a:pPr lvl="1" eaLnBrk="1" hangingPunct="1"/>
            <a:r>
              <a:rPr lang="en-US" sz="2000"/>
              <a:t>If a thread is waiting on the queue, the thread is unblocked </a:t>
            </a:r>
          </a:p>
          <a:p>
            <a:pPr lvl="1" eaLnBrk="1" hangingPunct="1"/>
            <a:r>
              <a:rPr lang="en-US" sz="2000"/>
              <a:t>If no threads are waiting on the queue, the signal is remembered for the next thread (so it may immediately proceed)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dirty="0"/>
              <a:t>Semaphore Operations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48768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 dirty="0"/>
              <a:t>Allocate and initialize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Semaphore initialized to a non-negative integer value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User cannot read or write value directly after initialization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sem_t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S;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int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</a:t>
            </a: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init(S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, </a:t>
            </a: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init_value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);</a:t>
            </a:r>
          </a:p>
          <a:p>
            <a:pPr eaLnBrk="1" hangingPunct="1">
              <a:lnSpc>
                <a:spcPct val="89000"/>
              </a:lnSpc>
            </a:pPr>
            <a:r>
              <a:rPr lang="en-US" sz="2400" dirty="0"/>
              <a:t>Wait/Decrement/Test 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>
                <a:latin typeface="Courier New" pitchFamily="-111" charset="0"/>
              </a:rPr>
              <a:t>P()</a:t>
            </a:r>
            <a:r>
              <a:rPr lang="en-US" sz="2000" dirty="0"/>
              <a:t> for “test” in Dutch (</a:t>
            </a:r>
            <a:r>
              <a:rPr lang="en-US" sz="2000" dirty="0" err="1"/>
              <a:t>proberen</a:t>
            </a:r>
            <a:r>
              <a:rPr lang="en-US" sz="2000" dirty="0"/>
              <a:t>) and </a:t>
            </a:r>
            <a:r>
              <a:rPr lang="en-US" sz="2000" dirty="0">
                <a:latin typeface="Courier New" pitchFamily="-111" charset="0"/>
              </a:rPr>
              <a:t>down()</a:t>
            </a:r>
            <a:endParaRPr lang="en-US" sz="2000" dirty="0"/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Waits until semaphore is open (</a:t>
            </a:r>
            <a:r>
              <a:rPr lang="en-US" sz="2000" dirty="0" err="1">
                <a:latin typeface="Courier New" pitchFamily="-111" charset="0"/>
              </a:rPr>
              <a:t>sem</a:t>
            </a:r>
            <a:r>
              <a:rPr lang="en-US" sz="2000" dirty="0">
                <a:latin typeface="Courier New" pitchFamily="-111" charset="0"/>
              </a:rPr>
              <a:t> &gt; 0</a:t>
            </a:r>
            <a:r>
              <a:rPr lang="en-US" sz="2000" dirty="0"/>
              <a:t>) then decrements </a:t>
            </a:r>
            <a:r>
              <a:rPr lang="en-US" sz="2000" dirty="0" err="1">
                <a:latin typeface="Courier New" pitchFamily="-111" charset="0"/>
              </a:rPr>
              <a:t>sem</a:t>
            </a:r>
            <a:r>
              <a:rPr lang="en-US" sz="2000" dirty="0"/>
              <a:t> value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int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</a:t>
            </a: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wait(S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)  // Must be atomic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 while (S &lt;=0);  // Busy wait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 S--;</a:t>
            </a:r>
          </a:p>
          <a:p>
            <a:pPr eaLnBrk="1" hangingPunct="1">
              <a:lnSpc>
                <a:spcPct val="89000"/>
              </a:lnSpc>
            </a:pPr>
            <a:r>
              <a:rPr lang="en-US" sz="2400" dirty="0"/>
              <a:t>Signal/Increment/Post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>
                <a:latin typeface="Courier New" pitchFamily="-111" charset="0"/>
              </a:rPr>
              <a:t>V()</a:t>
            </a:r>
            <a:r>
              <a:rPr lang="en-US" sz="2000" dirty="0"/>
              <a:t> for “increment” in Dutch (</a:t>
            </a:r>
            <a:r>
              <a:rPr lang="en-US" sz="2000" dirty="0" err="1"/>
              <a:t>verhogen</a:t>
            </a:r>
            <a:r>
              <a:rPr lang="en-US" sz="2000" dirty="0"/>
              <a:t>) or </a:t>
            </a:r>
            <a:r>
              <a:rPr lang="en-US" sz="2000" dirty="0">
                <a:latin typeface="Courier New" pitchFamily="-111" charset="0"/>
              </a:rPr>
              <a:t>up()</a:t>
            </a:r>
            <a:endParaRPr lang="en-US" sz="2000" dirty="0"/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Increments value of semaphore, allow another thread to enter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int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</a:t>
            </a:r>
            <a:r>
              <a:rPr lang="en-US" sz="2000" dirty="0" err="1">
                <a:latin typeface="Courier New" pitchFamily="-111" charset="0"/>
                <a:ea typeface="ＭＳ Ｐゴシック" pitchFamily="-111" charset="-128"/>
              </a:rPr>
              <a:t>signal(S</a:t>
            </a: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)  // Must be atomic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-111" charset="0"/>
                <a:ea typeface="ＭＳ Ｐゴシック" pitchFamily="-111" charset="-128"/>
              </a:rPr>
              <a:t>  S++;</a:t>
            </a:r>
            <a:endParaRPr lang="en-US" sz="1800" dirty="0">
              <a:ea typeface="ＭＳ Ｐゴシック" pitchFamily="-111" charset="-128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0400"/>
          </a:xfrm>
        </p:spPr>
        <p:txBody>
          <a:bodyPr/>
          <a:lstStyle/>
          <a:p>
            <a:pPr eaLnBrk="1" hangingPunct="1"/>
            <a:r>
              <a:rPr lang="en-US" sz="2800"/>
              <a:t>Semaphore Implementation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3400" y="1143000"/>
            <a:ext cx="4267200" cy="5246688"/>
          </a:xfrm>
          <a:prstGeom prst="rect">
            <a:avLst/>
          </a:prstGeom>
          <a:solidFill>
            <a:srgbClr val="F0FF9B">
              <a:alpha val="6196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 err="1">
                <a:latin typeface="Courier New" pitchFamily="-111" charset="0"/>
              </a:rPr>
              <a:t>typedef</a:t>
            </a:r>
            <a:r>
              <a:rPr lang="en-US" sz="1400" b="1" dirty="0">
                <a:latin typeface="Courier New" pitchFamily="-111" charset="0"/>
              </a:rPr>
              <a:t> </a:t>
            </a:r>
            <a:r>
              <a:rPr lang="en-US" sz="1400" b="1" dirty="0" err="1">
                <a:latin typeface="Courier New" pitchFamily="-111" charset="0"/>
              </a:rPr>
              <a:t>struct</a:t>
            </a:r>
            <a:r>
              <a:rPr lang="en-US" sz="1400" b="1" dirty="0">
                <a:latin typeface="Courier New" pitchFamily="-111" charset="0"/>
              </a:rPr>
              <a:t>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</a:t>
            </a:r>
            <a:r>
              <a:rPr lang="en-US" sz="1400" b="1" dirty="0" err="1">
                <a:latin typeface="Courier New" pitchFamily="-111" charset="0"/>
              </a:rPr>
              <a:t>int</a:t>
            </a:r>
            <a:r>
              <a:rPr lang="en-US" sz="1400" b="1" dirty="0">
                <a:latin typeface="Courier New" pitchFamily="-111" charset="0"/>
              </a:rPr>
              <a:t> count;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queue </a:t>
            </a:r>
            <a:r>
              <a:rPr lang="en-US" sz="1400" b="1" dirty="0" err="1">
                <a:latin typeface="Courier New" pitchFamily="-111" charset="0"/>
              </a:rPr>
              <a:t>waitQ</a:t>
            </a:r>
            <a:r>
              <a:rPr lang="en-US" sz="1400" b="1" dirty="0">
                <a:latin typeface="Courier New" pitchFamily="-111" charset="0"/>
              </a:rPr>
              <a:t>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} semaphore;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 dirty="0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// Atomically executed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 err="1">
                <a:latin typeface="Courier New" pitchFamily="-111" charset="0"/>
              </a:rPr>
              <a:t>wait(semaphore</a:t>
            </a:r>
            <a:r>
              <a:rPr lang="en-US" sz="1400" b="1" dirty="0">
                <a:latin typeface="Courier New" pitchFamily="-111" charset="0"/>
              </a:rPr>
              <a:t> &amp;</a:t>
            </a:r>
            <a:r>
              <a:rPr lang="en-US" sz="1400" b="1" dirty="0" err="1">
                <a:latin typeface="Courier New" pitchFamily="-111" charset="0"/>
              </a:rPr>
              <a:t>s</a:t>
            </a:r>
            <a:r>
              <a:rPr lang="en-US" sz="1400" b="1" dirty="0">
                <a:latin typeface="Courier New" pitchFamily="-111" charset="0"/>
              </a:rPr>
              <a:t>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</a:t>
            </a:r>
            <a:r>
              <a:rPr lang="en-US" sz="1400" b="1" dirty="0" err="1">
                <a:latin typeface="Courier New" pitchFamily="-111" charset="0"/>
              </a:rPr>
              <a:t>s.count</a:t>
            </a:r>
            <a:r>
              <a:rPr lang="en-US" sz="1400" b="1" dirty="0">
                <a:latin typeface="Courier New" pitchFamily="-111" charset="0"/>
              </a:rPr>
              <a:t>--;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if (count &lt; 0)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  </a:t>
            </a:r>
            <a:r>
              <a:rPr lang="en-US" sz="1400" b="1" dirty="0" err="1">
                <a:latin typeface="Courier New" pitchFamily="-111" charset="0"/>
              </a:rPr>
              <a:t>s.waitQ.enqueue(currentThread</a:t>
            </a:r>
            <a:r>
              <a:rPr lang="en-US" sz="1400" b="1" dirty="0">
                <a:latin typeface="Courier New" pitchFamily="-111" charset="0"/>
              </a:rPr>
              <a:t>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  block();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 dirty="0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// Atomically executed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 err="1">
                <a:latin typeface="Courier New" pitchFamily="-111" charset="0"/>
              </a:rPr>
              <a:t>signal(semaphore</a:t>
            </a:r>
            <a:r>
              <a:rPr lang="en-US" sz="1400" b="1" dirty="0">
                <a:latin typeface="Courier New" pitchFamily="-111" charset="0"/>
              </a:rPr>
              <a:t> &amp;</a:t>
            </a:r>
            <a:r>
              <a:rPr lang="en-US" sz="1400" b="1" dirty="0" err="1">
                <a:latin typeface="Courier New" pitchFamily="-111" charset="0"/>
              </a:rPr>
              <a:t>s</a:t>
            </a:r>
            <a:r>
              <a:rPr lang="en-US" sz="1400" b="1" dirty="0">
                <a:latin typeface="Courier New" pitchFamily="-111" charset="0"/>
              </a:rPr>
              <a:t>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</a:t>
            </a:r>
            <a:r>
              <a:rPr lang="en-US" sz="1400" b="1" dirty="0" err="1">
                <a:latin typeface="Courier New" pitchFamily="-111" charset="0"/>
              </a:rPr>
              <a:t>s.count</a:t>
            </a:r>
            <a:r>
              <a:rPr lang="en-US" sz="1400" b="1" dirty="0">
                <a:latin typeface="Courier New" pitchFamily="-111" charset="0"/>
              </a:rPr>
              <a:t>++;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if (</a:t>
            </a:r>
            <a:r>
              <a:rPr lang="en-US" sz="1400" b="1" dirty="0" err="1">
                <a:latin typeface="Courier New" pitchFamily="-111" charset="0"/>
              </a:rPr>
              <a:t>s.count</a:t>
            </a:r>
            <a:r>
              <a:rPr lang="en-US" sz="1400" b="1" dirty="0">
                <a:latin typeface="Courier New" pitchFamily="-111" charset="0"/>
              </a:rPr>
              <a:t> &lt;= 0) {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  </a:t>
            </a:r>
            <a:r>
              <a:rPr lang="en-US" sz="1400" b="1" dirty="0" err="1">
                <a:latin typeface="Courier New" pitchFamily="-111" charset="0"/>
              </a:rPr>
              <a:t>t</a:t>
            </a:r>
            <a:r>
              <a:rPr lang="en-US" sz="1400" b="1" dirty="0">
                <a:latin typeface="Courier New" pitchFamily="-111" charset="0"/>
              </a:rPr>
              <a:t> = </a:t>
            </a:r>
            <a:r>
              <a:rPr lang="en-US" sz="1400" b="1" dirty="0" err="1">
                <a:latin typeface="Courier New" pitchFamily="-111" charset="0"/>
              </a:rPr>
              <a:t>s.waitQ.dequeue</a:t>
            </a:r>
            <a:r>
              <a:rPr lang="en-US" sz="1400" b="1" dirty="0">
                <a:latin typeface="Courier New" pitchFamily="-111" charset="0"/>
              </a:rPr>
              <a:t>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  </a:t>
            </a:r>
            <a:r>
              <a:rPr lang="en-US" sz="1400" b="1" dirty="0" err="1">
                <a:latin typeface="Courier New" pitchFamily="-111" charset="0"/>
              </a:rPr>
              <a:t>wakeup(t</a:t>
            </a:r>
            <a:r>
              <a:rPr lang="en-US" sz="1400" b="1" dirty="0">
                <a:latin typeface="Courier New" pitchFamily="-111" charset="0"/>
              </a:rPr>
              <a:t>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ourier New" pitchFamily="-111" charset="0"/>
              </a:rPr>
              <a:t>}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029200" y="3200400"/>
            <a:ext cx="3962400" cy="243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1588" indent="-1588" eaLnBrk="1" hangingPunct="1">
              <a:spcBef>
                <a:spcPct val="20000"/>
              </a:spcBef>
            </a:pPr>
            <a:r>
              <a:rPr lang="en-US" sz="2400"/>
              <a:t>Observations</a:t>
            </a:r>
          </a:p>
          <a:p>
            <a:pPr marL="401638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sem</a:t>
            </a: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 value is negative </a:t>
            </a:r>
          </a:p>
          <a:p>
            <a:pPr marL="569913" lvl="2" indent="3175" eaLnBrk="1" hangingPunct="1">
              <a:spcBef>
                <a:spcPct val="20000"/>
              </a:spcBef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Number of waiters on queue</a:t>
            </a:r>
          </a:p>
          <a:p>
            <a:pPr marL="401638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sem</a:t>
            </a: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 value is positive </a:t>
            </a:r>
          </a:p>
          <a:p>
            <a:pPr marL="569913" lvl="2" indent="3175" eaLnBrk="1" hangingPunct="1">
              <a:spcBef>
                <a:spcPct val="20000"/>
              </a:spcBef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Number of threads that can be in CS simultaneously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715000" y="1219200"/>
            <a:ext cx="3119438" cy="1465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i="1"/>
              <a:t>What happens when sem.value is initialized to 2? </a:t>
            </a:r>
          </a:p>
          <a:p>
            <a:pPr defTabSz="912813"/>
            <a:endParaRPr lang="en-US" i="1"/>
          </a:p>
          <a:p>
            <a:pPr defTabSz="912813"/>
            <a:r>
              <a:rPr lang="en-US" i="1"/>
              <a:t>Assume three threads call sem_wait(&amp;sem)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Semaphore Types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Binary semaphore</a:t>
            </a:r>
          </a:p>
          <a:p>
            <a:pPr lvl="1" eaLnBrk="1" hangingPunct="1"/>
            <a:r>
              <a:rPr lang="en-US" sz="2400"/>
              <a:t>Binary semaphore only allows values of 0 and 1</a:t>
            </a:r>
          </a:p>
          <a:p>
            <a:pPr lvl="1" eaLnBrk="1" hangingPunct="1"/>
            <a:r>
              <a:rPr lang="en-US" sz="2400"/>
              <a:t>Useful for mutual exclusion implementation</a:t>
            </a:r>
          </a:p>
          <a:p>
            <a:pPr eaLnBrk="1" hangingPunct="1"/>
            <a:r>
              <a:rPr lang="en-US" sz="2800"/>
              <a:t>General semaphore is also called </a:t>
            </a:r>
            <a:r>
              <a:rPr lang="en-US" sz="2800" i="1"/>
              <a:t>counting semaphore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Mutual Exclusion with Semaphores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216025"/>
            <a:ext cx="7153275" cy="584200"/>
          </a:xfrm>
        </p:spPr>
        <p:txBody>
          <a:bodyPr/>
          <a:lstStyle/>
          <a:p>
            <a:pPr eaLnBrk="1" hangingPunct="1"/>
            <a:r>
              <a:rPr lang="en-US"/>
              <a:t>Previous example with locks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522413" y="2398713"/>
            <a:ext cx="6208712" cy="125253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pthread_mutex_lock(&amp;my_lock);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pthread_mutex_unlock(&amp;my_lock);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522413" y="4719638"/>
            <a:ext cx="6208712" cy="125253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deposit(int amount)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wait(sem);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balance += amount; // critical section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signal(sem);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995363" y="3878263"/>
            <a:ext cx="715327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Example with semaphore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752600" y="6172200"/>
            <a:ext cx="5564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2000" i="1"/>
              <a:t>What value should </a:t>
            </a:r>
            <a:r>
              <a:rPr lang="en-US" sz="2000" b="1" i="1">
                <a:latin typeface="Courier New" pitchFamily="-111" charset="0"/>
              </a:rPr>
              <a:t>sem</a:t>
            </a:r>
            <a:r>
              <a:rPr lang="en-US" sz="2000" i="1"/>
              <a:t> be initialized to?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Semaphores Deadlock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0025"/>
            <a:ext cx="7620000" cy="258445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/>
              <a:t>Deadlock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/>
              <a:t>Two or more threads are waiting indefinitely for an event that can be caused by only one of the waiting threads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Example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Two threads: One and Two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Two semaphores: </a:t>
            </a: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semA</a:t>
            </a:r>
            <a:r>
              <a:rPr lang="en-US" sz="2000"/>
              <a:t> and </a:t>
            </a: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semB</a:t>
            </a:r>
            <a:r>
              <a:rPr lang="en-US" sz="2000"/>
              <a:t> both initialized to 1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676400" y="4343400"/>
            <a:ext cx="2514600" cy="21923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wait(semA); // GOT 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wait(semB); // DL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signal(semA);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signal(semB);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4876800" y="4343400"/>
            <a:ext cx="2590800" cy="2192338"/>
          </a:xfrm>
          <a:prstGeom prst="rect">
            <a:avLst/>
          </a:prstGeom>
          <a:solidFill>
            <a:srgbClr val="FFC5CF">
              <a:alpha val="58823"/>
            </a:srgb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wait(semB); // GOT IT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wait(semA); // DL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signal(semB);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signal(semA);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2133600" y="4038600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Thread One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334000" y="4038600"/>
            <a:ext cx="1293813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>
              <a:spcBef>
                <a:spcPct val="50000"/>
              </a:spcBef>
            </a:pPr>
            <a:r>
              <a:rPr lang="en-US" sz="1200" b="1"/>
              <a:t>Thread Two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678737" cy="1141412"/>
          </a:xfrm>
        </p:spPr>
        <p:txBody>
          <a:bodyPr/>
          <a:lstStyle/>
          <a:p>
            <a:pPr eaLnBrk="1" hangingPunct="1"/>
            <a:r>
              <a:rPr lang="en-US" sz="2800"/>
              <a:t>Beware: OS Provided Semaphores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</a:rPr>
              <a:t>Strong Semaphore</a:t>
            </a:r>
            <a:endParaRPr lang="en-US"/>
          </a:p>
          <a:p>
            <a:pPr lvl="1" eaLnBrk="1" hangingPunct="1">
              <a:buFontTx/>
              <a:buNone/>
            </a:pPr>
            <a:r>
              <a:rPr lang="en-US"/>
              <a:t>Order in semaphore is specified (e.g., FCFS)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Weak Semaphore</a:t>
            </a:r>
            <a:endParaRPr lang="en-US"/>
          </a:p>
          <a:p>
            <a:pPr lvl="1" eaLnBrk="1" hangingPunct="1">
              <a:buFontTx/>
              <a:buNone/>
            </a:pPr>
            <a:r>
              <a:rPr lang="en-US"/>
              <a:t>Order in semaphore definition is left unspecified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Semaphore Verdict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/>
              <a:t>Advantage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Versatile, can be used to solve any synchronization problems</a:t>
            </a:r>
          </a:p>
          <a:p>
            <a:pPr eaLnBrk="1" hangingPunct="1">
              <a:lnSpc>
                <a:spcPct val="89000"/>
              </a:lnSpc>
            </a:pPr>
            <a:r>
              <a:rPr lang="en-US"/>
              <a:t>Disadvantages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Prone to bugs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Difficult to program - No connection between semaphore and the data being controlled by the semaphore</a:t>
            </a:r>
          </a:p>
          <a:p>
            <a:pPr eaLnBrk="1" hangingPunct="1">
              <a:lnSpc>
                <a:spcPct val="89000"/>
              </a:lnSpc>
            </a:pPr>
            <a:r>
              <a:rPr lang="en-US"/>
              <a:t>Stay tuned for Monitors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Race Condition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31950"/>
            <a:ext cx="7686675" cy="4495800"/>
          </a:xfrm>
        </p:spPr>
        <p:txBody>
          <a:bodyPr/>
          <a:lstStyle/>
          <a:p>
            <a:pPr eaLnBrk="1" hangingPunct="1"/>
            <a:r>
              <a:rPr lang="en-US" sz="2800"/>
              <a:t>Results depends on order of execution</a:t>
            </a:r>
          </a:p>
          <a:p>
            <a:pPr lvl="1" eaLnBrk="1" hangingPunct="1">
              <a:buFontTx/>
              <a:buNone/>
            </a:pPr>
            <a:r>
              <a:rPr lang="en-US" sz="2400"/>
              <a:t>Result in non-deterministic bugs; hard to find!</a:t>
            </a:r>
          </a:p>
          <a:p>
            <a:pPr lvl="2" eaLnBrk="1" hangingPunct="1">
              <a:buFontTx/>
              <a:buNone/>
            </a:pPr>
            <a:r>
              <a:rPr lang="en-US" sz="2000">
                <a:ea typeface="ＭＳ Ｐゴシック" pitchFamily="-111" charset="-128"/>
              </a:rPr>
              <a:t>Deterministic: Input alone determines results (i.e., the same inputs always produce the same results)</a:t>
            </a:r>
          </a:p>
          <a:p>
            <a:pPr eaLnBrk="1" hangingPunct="1"/>
            <a:r>
              <a:rPr lang="en-US" sz="2800"/>
              <a:t>Intermittent</a:t>
            </a:r>
          </a:p>
          <a:p>
            <a:pPr lvl="1" eaLnBrk="1" hangingPunct="1"/>
            <a:r>
              <a:rPr lang="en-US" sz="2400"/>
              <a:t>Time dependent “bug”</a:t>
            </a:r>
          </a:p>
          <a:p>
            <a:pPr lvl="1" eaLnBrk="1" hangingPunct="1"/>
            <a:r>
              <a:rPr lang="en-US" sz="2400"/>
              <a:t>Small change may hide the real bug (e.g., print statements slow down processing and impact the timing of the threads and, therefore, can hide the real bug)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7788"/>
            <a:ext cx="9144000" cy="1141412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Classic Synchronization Problem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Producer-Consumer with Bounded Buffer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15238" cy="47244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Specification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Two threads share fixed-size buffer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Producer thread inserts into the buffer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Consumer thread takes from the buffer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Example:  Print spooling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endParaRPr lang="en-US" sz="2000"/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endParaRPr lang="en-US" sz="2000"/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endParaRPr lang="en-US" sz="2000"/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endParaRPr lang="en-US" sz="2000"/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endParaRPr lang="en-US" sz="2000"/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  <a:buFontTx/>
              <a:buNone/>
            </a:pPr>
            <a:endParaRPr lang="en-US" sz="2000"/>
          </a:p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Problems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Producer/Consumer should stop when buffer is full/empty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Updating the buffer should be atomic</a:t>
            </a:r>
          </a:p>
        </p:txBody>
      </p:sp>
      <p:sp>
        <p:nvSpPr>
          <p:cNvPr id="139268" name="Text Box 5"/>
          <p:cNvSpPr txBox="1">
            <a:spLocks noChangeArrowheads="1"/>
          </p:cNvSpPr>
          <p:nvPr/>
        </p:nvSpPr>
        <p:spPr bwMode="auto">
          <a:xfrm>
            <a:off x="914400" y="3352800"/>
            <a:ext cx="37861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Producer</a:t>
            </a:r>
          </a:p>
          <a:p>
            <a:r>
              <a:rPr lang="en-US">
                <a:latin typeface="Courier New" pitchFamily="-111" charset="0"/>
              </a:rPr>
              <a:t>while (true) {</a:t>
            </a:r>
          </a:p>
          <a:p>
            <a:r>
              <a:rPr lang="en-US">
                <a:latin typeface="Courier New" pitchFamily="-111" charset="0"/>
              </a:rPr>
              <a:t>  while (buffer.full());</a:t>
            </a:r>
          </a:p>
          <a:p>
            <a:r>
              <a:rPr lang="en-US">
                <a:latin typeface="Courier New" pitchFamily="-111" charset="0"/>
              </a:rPr>
              <a:t>  buffer.insert(create());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  <p:sp>
        <p:nvSpPr>
          <p:cNvPr id="139269" name="Text Box 6"/>
          <p:cNvSpPr txBox="1">
            <a:spLocks noChangeArrowheads="1"/>
          </p:cNvSpPr>
          <p:nvPr/>
        </p:nvSpPr>
        <p:spPr bwMode="auto">
          <a:xfrm>
            <a:off x="4876800" y="3352800"/>
            <a:ext cx="39243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Consumer</a:t>
            </a:r>
          </a:p>
          <a:p>
            <a:r>
              <a:rPr lang="en-US">
                <a:latin typeface="Courier New" pitchFamily="-111" charset="0"/>
              </a:rPr>
              <a:t>while (true) {</a:t>
            </a:r>
          </a:p>
          <a:p>
            <a:r>
              <a:rPr lang="en-US">
                <a:latin typeface="Courier New" pitchFamily="-111" charset="0"/>
              </a:rPr>
              <a:t>  while (buffer.empty());</a:t>
            </a:r>
          </a:p>
          <a:p>
            <a:r>
              <a:rPr lang="en-US">
                <a:latin typeface="Courier New" pitchFamily="-111" charset="0"/>
              </a:rPr>
              <a:t>  consume(buffer.remove());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7788"/>
            <a:ext cx="9144000" cy="1141412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Producer-Consumer with Bounded Buffer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2575"/>
            <a:ext cx="7620000" cy="30861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Problems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Producer/Consumer should stop when buffer is full/empty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Updating the buffer should be atomic</a:t>
            </a:r>
          </a:p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Idea:  Three semaphores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mutex = 1:  Mutual exclusion on reading/writing buffer</a:t>
            </a:r>
          </a:p>
          <a:p>
            <a:pPr lvl="2" eaLnBrk="1" hangingPunct="1">
              <a:lnSpc>
                <a:spcPct val="89000"/>
              </a:lnSpc>
              <a:spcBef>
                <a:spcPct val="15000"/>
              </a:spcBef>
              <a:buFontTx/>
              <a:buNone/>
            </a:pPr>
            <a:r>
              <a:rPr lang="en-US" sz="1800">
                <a:ea typeface="ＭＳ Ｐゴシック" pitchFamily="-111" charset="-128"/>
              </a:rPr>
              <a:t>Could be binary semaphore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empty = N/full = 0:  Counts number of empty/full buffers</a:t>
            </a:r>
          </a:p>
          <a:p>
            <a:pPr lvl="2" eaLnBrk="1" hangingPunct="1">
              <a:lnSpc>
                <a:spcPct val="89000"/>
              </a:lnSpc>
              <a:spcBef>
                <a:spcPct val="15000"/>
              </a:spcBef>
              <a:buFontTx/>
              <a:buNone/>
            </a:pPr>
            <a:r>
              <a:rPr lang="en-US" sz="1800">
                <a:ea typeface="ＭＳ Ｐゴシック" pitchFamily="-111" charset="-128"/>
              </a:rPr>
              <a:t>Counting semaphores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914400" y="4191000"/>
            <a:ext cx="28162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Producer</a:t>
            </a:r>
          </a:p>
          <a:p>
            <a:r>
              <a:rPr lang="en-US" dirty="0">
                <a:latin typeface="Courier New" pitchFamily="-111" charset="0"/>
              </a:rPr>
              <a:t>while (true) {</a:t>
            </a:r>
          </a:p>
          <a:p>
            <a:r>
              <a:rPr lang="en-US" dirty="0">
                <a:latin typeface="Courier New" pitchFamily="-111" charset="0"/>
              </a:rPr>
              <a:t>  </a:t>
            </a:r>
            <a:r>
              <a:rPr lang="en-US" dirty="0" err="1">
                <a:latin typeface="Courier New" pitchFamily="-111" charset="0"/>
              </a:rPr>
              <a:t>i</a:t>
            </a:r>
            <a:r>
              <a:rPr lang="en-US" dirty="0">
                <a:latin typeface="Courier New" pitchFamily="-111" charset="0"/>
              </a:rPr>
              <a:t> = create();</a:t>
            </a:r>
          </a:p>
          <a:p>
            <a:r>
              <a:rPr lang="en-US" dirty="0">
                <a:latin typeface="Courier New" pitchFamily="-111" charset="0"/>
              </a:rPr>
              <a:t>  wait(empty);</a:t>
            </a:r>
          </a:p>
          <a:p>
            <a:r>
              <a:rPr lang="en-US" dirty="0">
                <a:latin typeface="Courier New" pitchFamily="-111" charset="0"/>
              </a:rPr>
              <a:t>  wait(</a:t>
            </a:r>
            <a:r>
              <a:rPr lang="en-US" dirty="0" err="1">
                <a:latin typeface="Courier New" pitchFamily="-111" charset="0"/>
              </a:rPr>
              <a:t>mutex</a:t>
            </a:r>
            <a:r>
              <a:rPr lang="en-US" dirty="0">
                <a:latin typeface="Courier New" pitchFamily="-111" charset="0"/>
              </a:rPr>
              <a:t>);</a:t>
            </a:r>
          </a:p>
          <a:p>
            <a:r>
              <a:rPr lang="en-US" dirty="0">
                <a:latin typeface="Courier New" pitchFamily="-111" charset="0"/>
              </a:rPr>
              <a:t>  </a:t>
            </a:r>
            <a:r>
              <a:rPr lang="en-US" dirty="0" err="1">
                <a:latin typeface="Courier New" pitchFamily="-111" charset="0"/>
              </a:rPr>
              <a:t>buffer.insert</a:t>
            </a:r>
            <a:r>
              <a:rPr lang="en-US" dirty="0">
                <a:latin typeface="Courier New" pitchFamily="-111" charset="0"/>
              </a:rPr>
              <a:t>(</a:t>
            </a:r>
            <a:r>
              <a:rPr lang="en-US" dirty="0" err="1">
                <a:latin typeface="Courier New" pitchFamily="-111" charset="0"/>
              </a:rPr>
              <a:t>i</a:t>
            </a:r>
            <a:r>
              <a:rPr lang="en-US" dirty="0">
                <a:latin typeface="Courier New" pitchFamily="-111" charset="0"/>
              </a:rPr>
              <a:t>);</a:t>
            </a:r>
          </a:p>
          <a:p>
            <a:r>
              <a:rPr lang="en-US" dirty="0">
                <a:latin typeface="Courier New" pitchFamily="-111" charset="0"/>
              </a:rPr>
              <a:t>  signal(</a:t>
            </a:r>
            <a:r>
              <a:rPr lang="en-US" dirty="0" err="1">
                <a:latin typeface="Courier New" pitchFamily="-111" charset="0"/>
              </a:rPr>
              <a:t>mutex</a:t>
            </a:r>
            <a:r>
              <a:rPr lang="en-US">
                <a:latin typeface="Courier New" pitchFamily="-111" charset="0"/>
              </a:rPr>
              <a:t>);</a:t>
            </a:r>
            <a:endParaRPr lang="en-US" dirty="0">
              <a:latin typeface="Courier New" pitchFamily="-111" charset="0"/>
            </a:endParaRPr>
          </a:p>
          <a:p>
            <a:r>
              <a:rPr lang="en-US" dirty="0">
                <a:latin typeface="Courier New" pitchFamily="-111" charset="0"/>
              </a:rPr>
              <a:t>  signal(full);</a:t>
            </a:r>
          </a:p>
          <a:p>
            <a:r>
              <a:rPr lang="en-US" dirty="0">
                <a:latin typeface="Courier New" pitchFamily="-111" charset="0"/>
              </a:rPr>
              <a:t>}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4876800" y="4191000"/>
            <a:ext cx="323215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Consumer</a:t>
            </a:r>
          </a:p>
          <a:p>
            <a:r>
              <a:rPr lang="en-US">
                <a:latin typeface="Courier New" pitchFamily="-111" charset="0"/>
              </a:rPr>
              <a:t>while (true) {</a:t>
            </a:r>
          </a:p>
          <a:p>
            <a:r>
              <a:rPr lang="en-US">
                <a:latin typeface="Courier New" pitchFamily="-111" charset="0"/>
              </a:rPr>
              <a:t>  wait(full);</a:t>
            </a:r>
          </a:p>
          <a:p>
            <a:r>
              <a:rPr lang="en-US">
                <a:latin typeface="Courier New" pitchFamily="-111" charset="0"/>
              </a:rPr>
              <a:t>  wait(mutex);</a:t>
            </a:r>
          </a:p>
          <a:p>
            <a:r>
              <a:rPr lang="en-US">
                <a:latin typeface="Courier New" pitchFamily="-111" charset="0"/>
              </a:rPr>
              <a:t>  i = buffer.remove();</a:t>
            </a:r>
          </a:p>
          <a:p>
            <a:r>
              <a:rPr lang="en-US">
                <a:latin typeface="Courier New" pitchFamily="-111" charset="0"/>
              </a:rPr>
              <a:t>  signal(mutex);</a:t>
            </a:r>
          </a:p>
          <a:p>
            <a:r>
              <a:rPr lang="en-US">
                <a:latin typeface="Courier New" pitchFamily="-111" charset="0"/>
              </a:rPr>
              <a:t>  signal(empty);</a:t>
            </a:r>
          </a:p>
          <a:p>
            <a:r>
              <a:rPr lang="en-US">
                <a:latin typeface="Courier New" pitchFamily="-111" charset="0"/>
              </a:rPr>
              <a:t>  consume(i);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602537" cy="1141412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Classical Problems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i="1">
                <a:solidFill>
                  <a:schemeClr val="tx1"/>
                </a:solidFill>
              </a:rPr>
              <a:t>Reader/Writer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2357438"/>
            <a:ext cx="7153275" cy="4106862"/>
          </a:xfrm>
        </p:spPr>
        <p:txBody>
          <a:bodyPr/>
          <a:lstStyle/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Idea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  <a:buFontTx/>
              <a:buNone/>
            </a:pPr>
            <a:r>
              <a:rPr lang="en-US" sz="2000"/>
              <a:t>While data structure is being updated, it is often necessary to bar other threads from reading</a:t>
            </a:r>
          </a:p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Basic Constraints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Any number of readers can be in CS simultaneously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Writers must have exclusive access to CS</a:t>
            </a:r>
          </a:p>
          <a:p>
            <a:pPr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400"/>
              <a:t>Variations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Reader Priority - No reader kept waiting unless writer already in CS so no reader should wait for other readers if a writer is waiting already</a:t>
            </a:r>
          </a:p>
          <a:p>
            <a:pPr lvl="1" eaLnBrk="1" hangingPunct="1">
              <a:lnSpc>
                <a:spcPct val="89000"/>
              </a:lnSpc>
              <a:spcBef>
                <a:spcPct val="15000"/>
              </a:spcBef>
            </a:pPr>
            <a:r>
              <a:rPr lang="en-US" sz="2000"/>
              <a:t>Writer Priority -  Once a writer is ready, the writer performs write as soon as possible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7077075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kumimoji="1" lang="en-US" sz="2000" i="1"/>
              <a:t>Set of problems where data structures, databases or file systems are read and modified by concurrent threads</a:t>
            </a:r>
          </a:p>
          <a:p>
            <a:pPr defTabSz="912813"/>
            <a:endParaRPr lang="en-US" sz="2000" i="1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Reader Priority: Initialization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03338"/>
            <a:ext cx="7610475" cy="174625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Simplest reader/writer problem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No reader should wait for other readers to finish even if there is a writer waiting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Two semaphores initialized to 1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98500" y="4057650"/>
            <a:ext cx="7596188" cy="17224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int reader = 0		// # readers in room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sem_t ctrMutex;		// mutex to protect counter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sem_t wtrMutex;		// mutex for writers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400" b="1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init(ctrMutex, 1);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init(wtrMutex, 1);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375525" cy="1141412"/>
          </a:xfrm>
        </p:spPr>
        <p:txBody>
          <a:bodyPr/>
          <a:lstStyle/>
          <a:p>
            <a:pPr eaLnBrk="1" hangingPunct="1"/>
            <a:r>
              <a:rPr lang="en-US" sz="2800"/>
              <a:t>Reader Priority</a:t>
            </a: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066800" y="2133600"/>
            <a:ext cx="3124200" cy="346868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reader()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(true)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wait(ctrMutex);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rdrCt++;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if (rdrCt == 1)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 wait(wtrMutex);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signal(ctrMutex);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// READ</a:t>
            </a:r>
          </a:p>
          <a:p>
            <a:pPr defTabSz="912813"/>
            <a:r>
              <a:rPr lang="en-US" sz="1400">
                <a:latin typeface="Courier New" pitchFamily="-111" charset="0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wait(ctrMutex);</a:t>
            </a:r>
          </a:p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rdrCt--;</a:t>
            </a:r>
          </a:p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if (rdrCt == 0)</a:t>
            </a:r>
          </a:p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 signal(wtrMutex);</a:t>
            </a:r>
          </a:p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signal(ctrMutex);</a:t>
            </a:r>
          </a:p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47460" name="Rectangle 6"/>
          <p:cNvSpPr>
            <a:spLocks noChangeArrowheads="1"/>
          </p:cNvSpPr>
          <p:nvPr/>
        </p:nvSpPr>
        <p:spPr bwMode="auto">
          <a:xfrm>
            <a:off x="-200025" y="2306638"/>
            <a:ext cx="18415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/>
            <a:endParaRPr lang="en-US" sz="1200" b="1">
              <a:latin typeface="Courier New" pitchFamily="-111" charset="0"/>
            </a:endParaRPr>
          </a:p>
        </p:txBody>
      </p:sp>
      <p:sp>
        <p:nvSpPr>
          <p:cNvPr id="147461" name="Rectangle 7"/>
          <p:cNvSpPr>
            <a:spLocks noChangeArrowheads="1"/>
          </p:cNvSpPr>
          <p:nvPr/>
        </p:nvSpPr>
        <p:spPr bwMode="auto">
          <a:xfrm>
            <a:off x="5181600" y="2133600"/>
            <a:ext cx="2744788" cy="17224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writer()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(true)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wait(wtrMutex);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// WRITE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signal(wtrMutex);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77788"/>
            <a:ext cx="8674100" cy="1141412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Classical Problems: </a:t>
            </a:r>
            <a:r>
              <a:rPr lang="en-US" sz="2800" i="1">
                <a:solidFill>
                  <a:schemeClr val="tx1"/>
                </a:solidFill>
              </a:rPr>
              <a:t>Dining Philosophers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5888"/>
            <a:ext cx="8153400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Problem Statement</a:t>
            </a:r>
          </a:p>
          <a:p>
            <a:pPr lvl="1" eaLnBrk="1" hangingPunct="1"/>
            <a:r>
              <a:rPr lang="en-US" sz="2400"/>
              <a:t>N philosophers sitting around a table</a:t>
            </a:r>
          </a:p>
          <a:p>
            <a:pPr lvl="1" eaLnBrk="1" hangingPunct="1"/>
            <a:r>
              <a:rPr lang="en-US" sz="2400"/>
              <a:t>Each philosopher shares a chopstick with neighbor</a:t>
            </a:r>
          </a:p>
          <a:p>
            <a:pPr lvl="1" eaLnBrk="1" hangingPunct="1"/>
            <a:r>
              <a:rPr lang="en-US" sz="2400"/>
              <a:t>Each philosopher must have both chopsticks to eat</a:t>
            </a:r>
          </a:p>
          <a:p>
            <a:pPr lvl="1" eaLnBrk="1" hangingPunct="1"/>
            <a:r>
              <a:rPr lang="en-US" sz="2400"/>
              <a:t>Neighbors cannot eat simultaneously</a:t>
            </a:r>
          </a:p>
          <a:p>
            <a:pPr lvl="1" eaLnBrk="1" hangingPunct="1"/>
            <a:r>
              <a:rPr lang="en-US" sz="2400"/>
              <a:t>Philosophers alternate between thinking and eating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/>
          <a:srcRect l="9184" t="1529" r="9151" b="710"/>
          <a:stretch>
            <a:fillRect/>
          </a:stretch>
        </p:blipFill>
        <p:spPr bwMode="auto">
          <a:xfrm>
            <a:off x="6704013" y="4586288"/>
            <a:ext cx="2122487" cy="2030412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522413" y="4402138"/>
            <a:ext cx="3043237" cy="195738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void philosopher(int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while (true)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think();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take_chopstick(i);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eat();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   put_chopstick(i);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Dining Philosophers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/>
              <a:t>Two neighbors cannot use chopstick at same time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Must test if chopstick is there and grab it atomically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Represent each chopstick with a semaphore 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Grab right chopstick then left chopstick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sem_t chopstick[5]; // Initialize each to 1</a:t>
            </a:r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endParaRPr lang="en-US" sz="1800"/>
          </a:p>
          <a:p>
            <a:pPr eaLnBrk="1" hangingPunct="1">
              <a:lnSpc>
                <a:spcPct val="89000"/>
              </a:lnSpc>
            </a:pPr>
            <a:r>
              <a:rPr lang="en-US" sz="2400"/>
              <a:t>Guarantees no two neighbors eat simultaneously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What happens if </a:t>
            </a:r>
            <a:r>
              <a:rPr lang="en-US" sz="2400" b="1" i="1"/>
              <a:t>all</a:t>
            </a:r>
            <a:r>
              <a:rPr lang="en-US" sz="2400"/>
              <a:t> philosophers want to eat and grab the left chopstick?</a:t>
            </a:r>
            <a:endParaRPr lang="en-US">
              <a:solidFill>
                <a:srgbClr val="000080"/>
              </a:solidFill>
              <a:latin typeface="Courier New" pitchFamily="-111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4718050" y="3575050"/>
            <a:ext cx="4184650" cy="1016000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put_chopstick(int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signal(chopstick[i]);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signal(chopstick[(i+1) % 5]);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381000" y="3573463"/>
            <a:ext cx="4184650" cy="1017587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take_chopstick(int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wait(chopstick[i]);  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  wait(chopstick[(i+1) % 5]);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}    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684213" y="4943475"/>
            <a:ext cx="7686675" cy="159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“Considerate” Dining Philosophers</a:t>
            </a:r>
            <a:endParaRPr lang="en-US" sz="2800" i="1">
              <a:solidFill>
                <a:schemeClr val="accent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91000"/>
            <a:ext cx="8839200" cy="25908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/>
              <a:t>Idea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Grab left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If right unavailable, dump left, wait, then try again</a:t>
            </a:r>
          </a:p>
          <a:p>
            <a:pPr eaLnBrk="1" hangingPunct="1">
              <a:lnSpc>
                <a:spcPct val="89000"/>
              </a:lnSpc>
            </a:pPr>
            <a:r>
              <a:rPr lang="en-US"/>
              <a:t>Problem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Starvation (loop forever, grabbing and releasing)</a:t>
            </a:r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1676400" y="1295400"/>
            <a:ext cx="5181600" cy="266223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take_chopstick(int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bool done = false;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while (!done)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  wait(chopstick[i]);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  if (waitNB(chopstick[(i+1) % 5]) == -1)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    signal(chopstick[i]);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  else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    done = true;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sleep();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“Selfish” Dining Philosophers</a:t>
            </a:r>
            <a:endParaRPr lang="en-US" sz="2800" i="1">
              <a:solidFill>
                <a:schemeClr val="tx1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86675" cy="1597025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Add a mutex to ensure that a philosopher gets both chopsticks</a:t>
            </a:r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endParaRPr lang="en-US" sz="2800"/>
          </a:p>
          <a:p>
            <a:pPr eaLnBrk="1" hangingPunct="1">
              <a:lnSpc>
                <a:spcPct val="89000"/>
              </a:lnSpc>
            </a:pPr>
            <a:r>
              <a:rPr lang="en-US" sz="2800"/>
              <a:t>No deadlock or starvation!</a:t>
            </a:r>
            <a:endParaRPr lang="en-US" sz="2400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684213" y="4943475"/>
            <a:ext cx="6173787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Problem?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How many philosophers can dine at one time?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How many should be able to eat?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257800" y="1676400"/>
            <a:ext cx="3044825" cy="2427288"/>
          </a:xfrm>
          <a:prstGeom prst="rect">
            <a:avLst/>
          </a:prstGeom>
          <a:solidFill>
            <a:srgbClr val="F0FF9B">
              <a:alpha val="5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void philosopher(int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while (true)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think();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-111" charset="0"/>
              </a:rPr>
              <a:t>wait(mutex);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take_chopstick(i);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eat();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  put_chopstick(i);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solidFill>
                  <a:srgbClr val="FF0000"/>
                </a:solidFill>
                <a:latin typeface="Courier New" pitchFamily="-111" charset="0"/>
              </a:rPr>
              <a:t>    signal(mutex);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 b="1">
                <a:latin typeface="Courier New" pitchFamily="-111" charset="0"/>
              </a:rPr>
              <a:t>}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09600" y="3124200"/>
            <a:ext cx="4186238" cy="971550"/>
          </a:xfrm>
          <a:prstGeom prst="rect">
            <a:avLst/>
          </a:prstGeom>
          <a:solidFill>
            <a:srgbClr val="C1CEFF">
              <a:alpha val="58823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put_chopstick(int i) {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signal(chopstick[i]);  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signal(chopstick[(i+1) % 5]);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09600" y="1981200"/>
            <a:ext cx="4186238" cy="971550"/>
          </a:xfrm>
          <a:prstGeom prst="rect">
            <a:avLst/>
          </a:prstGeom>
          <a:solidFill>
            <a:srgbClr val="C1CEFF">
              <a:alpha val="58823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take_chopstick(int i) {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wait(chopstick[i]);  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  wait(chopstick[(i+1) % 5]);</a:t>
            </a:r>
          </a:p>
          <a:p>
            <a:pPr defTabSz="912813"/>
            <a:r>
              <a:rPr lang="en-US" sz="1400">
                <a:solidFill>
                  <a:srgbClr val="000080"/>
                </a:solidFill>
                <a:latin typeface="Courier New" pitchFamily="-111" charset="0"/>
              </a:rPr>
              <a:t>}</a:t>
            </a:r>
          </a:p>
        </p:txBody>
      </p:sp>
      <p:pic>
        <p:nvPicPr>
          <p:cNvPr id="155656" name="Picture 8"/>
          <p:cNvPicPr>
            <a:picLocks noChangeAspect="1" noChangeArrowheads="1"/>
          </p:cNvPicPr>
          <p:nvPr/>
        </p:nvPicPr>
        <p:blipFill>
          <a:blip r:embed="rId3"/>
          <a:srcRect l="9184" t="1529" r="9151" b="710"/>
          <a:stretch>
            <a:fillRect/>
          </a:stretch>
        </p:blipFill>
        <p:spPr bwMode="auto">
          <a:xfrm>
            <a:off x="7077075" y="4943475"/>
            <a:ext cx="1749425" cy="1674813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207250" y="6578600"/>
            <a:ext cx="18415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/>
            <a:endParaRPr lang="en-US" sz="1200" b="1"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 err="1">
                <a:solidFill>
                  <a:schemeClr val="tx1"/>
                </a:solidFill>
              </a:rPr>
              <a:t>Enfoodened</a:t>
            </a:r>
            <a:r>
              <a:rPr lang="en-US" sz="2800" dirty="0">
                <a:solidFill>
                  <a:schemeClr val="tx1"/>
                </a:solidFill>
              </a:rPr>
              <a:t>” Dining Philosophers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1825"/>
            <a:ext cx="8142287" cy="4638675"/>
          </a:xfrm>
        </p:spPr>
        <p:txBody>
          <a:bodyPr/>
          <a:lstStyle/>
          <a:p>
            <a:pPr marL="285750" indent="-285750" eaLnBrk="1" hangingPunct="1">
              <a:lnSpc>
                <a:spcPct val="89000"/>
              </a:lnSpc>
            </a:pPr>
            <a:r>
              <a:rPr lang="en-US" sz="2000" dirty="0"/>
              <a:t>Guarantee two goals</a:t>
            </a:r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1800" dirty="0"/>
              <a:t>Safety: Ensure nothing bad happens (don’t violate constraints of problem)</a:t>
            </a:r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1800" dirty="0" err="1"/>
              <a:t>Liveness</a:t>
            </a:r>
            <a:r>
              <a:rPr lang="en-US" sz="1800" dirty="0"/>
              <a:t>: Ensure something good happens when it can (make as much progress as possible)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000" dirty="0"/>
              <a:t>Introduce state variable for each philosopher </a:t>
            </a:r>
            <a:r>
              <a:rPr lang="en-US" sz="2000" dirty="0" err="1">
                <a:latin typeface="Courier New" pitchFamily="-111" charset="0"/>
              </a:rPr>
              <a:t>i</a:t>
            </a:r>
            <a:endParaRPr lang="en-US" sz="2000" dirty="0"/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1600" dirty="0" err="1">
                <a:latin typeface="Courier New" pitchFamily="-111" charset="0"/>
              </a:rPr>
              <a:t>state[i</a:t>
            </a:r>
            <a:r>
              <a:rPr lang="en-US" sz="1600" dirty="0">
                <a:latin typeface="Courier New" pitchFamily="-111" charset="0"/>
              </a:rPr>
              <a:t>] = THINKING, HUNGRY, or EATING</a:t>
            </a:r>
            <a:endParaRPr lang="en-US" sz="1600" dirty="0">
              <a:latin typeface="Courier" pitchFamily="-111" charset="0"/>
            </a:endParaRP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000" dirty="0"/>
              <a:t>Safety: No two adjacent philosophers eat simultaneously</a:t>
            </a:r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1600" dirty="0">
                <a:latin typeface="Courier New" pitchFamily="-111" charset="0"/>
              </a:rPr>
              <a:t>for all </a:t>
            </a:r>
            <a:r>
              <a:rPr lang="en-US" sz="1600" dirty="0" err="1">
                <a:latin typeface="Courier New" pitchFamily="-111" charset="0"/>
              </a:rPr>
              <a:t>i</a:t>
            </a:r>
            <a:r>
              <a:rPr lang="en-US" sz="1600" dirty="0">
                <a:latin typeface="Courier New" pitchFamily="-111" charset="0"/>
              </a:rPr>
              <a:t>: !(</a:t>
            </a:r>
            <a:r>
              <a:rPr lang="en-US" sz="1600" dirty="0" err="1">
                <a:latin typeface="Courier New" pitchFamily="-111" charset="0"/>
              </a:rPr>
              <a:t>state[i</a:t>
            </a:r>
            <a:r>
              <a:rPr lang="en-US" sz="1600" dirty="0">
                <a:latin typeface="Courier New" pitchFamily="-111" charset="0"/>
              </a:rPr>
              <a:t>]==EATING &amp;&amp; state[i+1%5] == EATING)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000" dirty="0" err="1"/>
              <a:t>Liveness</a:t>
            </a:r>
            <a:r>
              <a:rPr lang="en-US" sz="2000" dirty="0"/>
              <a:t>: </a:t>
            </a:r>
            <a:r>
              <a:rPr lang="en-US" sz="2000" dirty="0">
                <a:latin typeface="Times-Roman" charset="0"/>
              </a:rPr>
              <a:t>No philosopher is hungry </a:t>
            </a:r>
            <a:r>
              <a:rPr lang="en-US" sz="2000" i="1" dirty="0">
                <a:latin typeface="Times-Roman" charset="0"/>
              </a:rPr>
              <a:t>unless</a:t>
            </a:r>
            <a:r>
              <a:rPr lang="en-US" sz="2000" dirty="0">
                <a:latin typeface="Times-Roman" charset="0"/>
              </a:rPr>
              <a:t> one of his neighbors is eating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000" dirty="0">
                <a:latin typeface="Times-Roman" charset="0"/>
              </a:rPr>
              <a:t>Solution:  Deadlock-free with maximum parallelism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Avoiding Race Conditions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Idea: Prohibit one or more threads from reading and writing </a:t>
            </a:r>
            <a:r>
              <a:rPr lang="en-US" sz="2800" b="1" i="1"/>
              <a:t>shared</a:t>
            </a:r>
            <a:r>
              <a:rPr lang="en-US" sz="2800"/>
              <a:t> data at the same time! </a:t>
            </a:r>
            <a:r>
              <a:rPr lang="en-US" sz="2800">
                <a:sym typeface="Symbol" pitchFamily="-111" charset="2"/>
              </a:rPr>
              <a:t> </a:t>
            </a:r>
            <a:r>
              <a:rPr lang="en-US" sz="2800"/>
              <a:t>Provide Mutual Exclusion</a:t>
            </a:r>
          </a:p>
          <a:p>
            <a:pPr eaLnBrk="1" hangingPunct="1"/>
            <a:r>
              <a:rPr lang="en-US" sz="2800"/>
              <a:t>Critical Section: Part of program where shared resource is accessed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81000" y="4640263"/>
            <a:ext cx="3810000" cy="1303337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void credit(int amount){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print “Credit”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balance = balance + amount;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}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022850" y="4640263"/>
            <a:ext cx="3846513" cy="1349375"/>
          </a:xfrm>
          <a:prstGeom prst="rect">
            <a:avLst/>
          </a:prstGeom>
          <a:solidFill>
            <a:srgbClr val="F0FF9B">
              <a:alpha val="50195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void debit(int amount)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print “Debit”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  balance = balance - amount;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latin typeface="Courier New" pitchFamily="-111" charset="0"/>
              </a:rPr>
              <a:t>}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0675" y="5256213"/>
            <a:ext cx="4032250" cy="304800"/>
          </a:xfrm>
          <a:prstGeom prst="rect">
            <a:avLst/>
          </a:prstGeom>
          <a:solidFill>
            <a:srgbClr val="C1CEFF">
              <a:alpha val="32156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4495800" y="4038600"/>
            <a:ext cx="2890838" cy="365125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600" b="1">
                <a:solidFill>
                  <a:schemeClr val="tx2"/>
                </a:solidFill>
              </a:rPr>
              <a:t>Critical Section</a:t>
            </a:r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V="1">
            <a:off x="4337050" y="4419600"/>
            <a:ext cx="234950" cy="820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4949825" y="5249863"/>
            <a:ext cx="4032250" cy="304800"/>
          </a:xfrm>
          <a:prstGeom prst="rect">
            <a:avLst/>
          </a:prstGeom>
          <a:solidFill>
            <a:srgbClr val="C1CEFF">
              <a:alpha val="32156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 flipH="1" flipV="1">
            <a:off x="4572000" y="4419600"/>
            <a:ext cx="384175" cy="838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1600200" y="6248400"/>
            <a:ext cx="682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Important:  What is AND IS NOT in Critical Section (Performance)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Dining Philosophers</a:t>
            </a:r>
            <a:endParaRPr lang="en-US" sz="2800" i="1">
              <a:solidFill>
                <a:schemeClr val="tx1"/>
              </a:solidFill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08013" y="1200150"/>
            <a:ext cx="8294687" cy="5557838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sem_t mayEat[N] = {0}; 		// Permission to eat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sem_t mutex = {1}; 		// Mutual exclusion for state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int state[N] = {THINKING};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endParaRPr lang="en-US" sz="1300" b="1">
              <a:latin typeface="Courier New" pitchFamily="-111" charset="0"/>
            </a:endParaRP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take_chopsticks(int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wait(mutex);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state[i] = HUNGRY;                 // I want to eat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testSafetyAndLiveness(i); 	// Test if I may eat?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signal(mutex);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wait(mayEat[i]);                   // Wait for permission to eat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put_chopsticks(int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wait(mutex);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state[i] = THINKING;               // Done eating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testSafetyAndLiveness(LEFT);	// Check if left neighbor can run now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testSafetyAndLiveness(RIGHT);	// Check if right neighbor can run now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signal(mutex);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testSafetyAndLiveness(int i) {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// If I’m hungry and my neighbors aren’t eating, I can eat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if (state[i] == HUNGRY &amp;&amp; state[LEFT] != EATING &amp;&amp; state[RIGHT] != EATING)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  state[i] = EATING;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  signal(mayEat[i]);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  }</a:t>
            </a:r>
          </a:p>
          <a:p>
            <a:pPr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300" b="1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Semaphore Complications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105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Semaphore-based solution are complex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Simple order matters!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Problematic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Buffer full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Producer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11" charset="-128"/>
              </a:rPr>
              <a:t>Locked </a:t>
            </a:r>
            <a:r>
              <a:rPr lang="en-US" sz="1600" dirty="0">
                <a:latin typeface="Courier New" pitchFamily="-111" charset="0"/>
                <a:ea typeface="ＭＳ Ｐゴシック" pitchFamily="-111" charset="-128"/>
              </a:rPr>
              <a:t>wait(</a:t>
            </a:r>
            <a:r>
              <a:rPr lang="en-US" sz="1600" dirty="0" err="1">
                <a:latin typeface="Courier New" pitchFamily="-111" charset="0"/>
                <a:ea typeface="ＭＳ Ｐゴシック" pitchFamily="-111" charset="-128"/>
              </a:rPr>
              <a:t>mutex</a:t>
            </a:r>
            <a:r>
              <a:rPr lang="en-US" sz="1600" dirty="0">
                <a:latin typeface="Courier New" pitchFamily="-111" charset="0"/>
                <a:ea typeface="ＭＳ Ｐゴシック" pitchFamily="-111" charset="-128"/>
              </a:rPr>
              <a:t>)</a:t>
            </a:r>
            <a:r>
              <a:rPr lang="en-US" sz="1600" dirty="0">
                <a:ea typeface="ＭＳ Ｐゴシック" pitchFamily="-111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11" charset="-128"/>
              </a:rPr>
              <a:t>Blocked on </a:t>
            </a:r>
            <a:r>
              <a:rPr lang="en-US" sz="1600" dirty="0">
                <a:latin typeface="Courier New" pitchFamily="-111" charset="0"/>
                <a:ea typeface="ＭＳ Ｐゴシック" pitchFamily="-111" charset="-128"/>
              </a:rPr>
              <a:t>wait(empty)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Consumer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11" charset="-128"/>
              </a:rPr>
              <a:t>Blocked on </a:t>
            </a:r>
            <a:r>
              <a:rPr lang="en-US" sz="1600" dirty="0">
                <a:latin typeface="Courier New" pitchFamily="-111" charset="0"/>
                <a:ea typeface="ＭＳ Ｐゴシック" pitchFamily="-111" charset="-128"/>
              </a:rPr>
              <a:t>wait(</a:t>
            </a:r>
            <a:r>
              <a:rPr lang="en-US" sz="1600" dirty="0" err="1">
                <a:latin typeface="Courier New" pitchFamily="-111" charset="0"/>
                <a:ea typeface="ＭＳ Ｐゴシック" pitchFamily="-111" charset="-128"/>
              </a:rPr>
              <a:t>mutex</a:t>
            </a:r>
            <a:r>
              <a:rPr lang="en-US" sz="1600" dirty="0">
                <a:latin typeface="Courier New" pitchFamily="-111" charset="0"/>
                <a:ea typeface="ＭＳ Ｐゴシック" pitchFamily="-11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DEADLOCK!!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378450" y="1371600"/>
            <a:ext cx="277812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Producer:</a:t>
            </a:r>
          </a:p>
          <a:p>
            <a:r>
              <a:rPr lang="en-US">
                <a:latin typeface="Courier New" pitchFamily="-111" charset="0"/>
              </a:rPr>
              <a:t>while (true) {</a:t>
            </a:r>
          </a:p>
          <a:p>
            <a:r>
              <a:rPr lang="en-US">
                <a:latin typeface="Courier New" pitchFamily="-111" charset="0"/>
              </a:rPr>
              <a:t>  i = create();</a:t>
            </a:r>
          </a:p>
          <a:p>
            <a:r>
              <a:rPr lang="en-US">
                <a:latin typeface="Courier New" pitchFamily="-111" charset="0"/>
              </a:rPr>
              <a:t>  wait(empty);</a:t>
            </a:r>
          </a:p>
          <a:p>
            <a:r>
              <a:rPr lang="en-US">
                <a:latin typeface="Courier New" pitchFamily="-111" charset="0"/>
              </a:rPr>
              <a:t>  wait(mutex);</a:t>
            </a:r>
          </a:p>
          <a:p>
            <a:r>
              <a:rPr lang="en-US">
                <a:latin typeface="Courier New" pitchFamily="-111" charset="0"/>
              </a:rPr>
              <a:t>  buffer.insert(i);</a:t>
            </a:r>
          </a:p>
          <a:p>
            <a:r>
              <a:rPr lang="en-US">
                <a:latin typeface="Courier New" pitchFamily="-111" charset="0"/>
              </a:rPr>
              <a:t>  signal(mutex);</a:t>
            </a:r>
          </a:p>
          <a:p>
            <a:r>
              <a:rPr lang="en-US">
                <a:latin typeface="Courier New" pitchFamily="-111" charset="0"/>
              </a:rPr>
              <a:t>  signal(full);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  <p:sp>
        <p:nvSpPr>
          <p:cNvPr id="161797" name="Text Box 9"/>
          <p:cNvSpPr txBox="1">
            <a:spLocks noChangeArrowheads="1"/>
          </p:cNvSpPr>
          <p:nvPr/>
        </p:nvSpPr>
        <p:spPr bwMode="auto">
          <a:xfrm>
            <a:off x="5378450" y="4038600"/>
            <a:ext cx="31877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Consumer:</a:t>
            </a:r>
          </a:p>
          <a:p>
            <a:r>
              <a:rPr lang="en-US">
                <a:latin typeface="Courier New" pitchFamily="-111" charset="0"/>
              </a:rPr>
              <a:t>while (true) {</a:t>
            </a:r>
          </a:p>
          <a:p>
            <a:r>
              <a:rPr lang="en-US">
                <a:latin typeface="Courier New" pitchFamily="-111" charset="0"/>
              </a:rPr>
              <a:t>  wait(full);</a:t>
            </a:r>
          </a:p>
          <a:p>
            <a:r>
              <a:rPr lang="en-US">
                <a:latin typeface="Courier New" pitchFamily="-111" charset="0"/>
              </a:rPr>
              <a:t>  wait(mutex);</a:t>
            </a:r>
          </a:p>
          <a:p>
            <a:r>
              <a:rPr lang="en-US">
                <a:latin typeface="Courier New" pitchFamily="-111" charset="0"/>
              </a:rPr>
              <a:t>  i = buffer.remove();</a:t>
            </a:r>
          </a:p>
          <a:p>
            <a:r>
              <a:rPr lang="en-US">
                <a:latin typeface="Courier New" pitchFamily="-111" charset="0"/>
              </a:rPr>
              <a:t>  signal(mutex);</a:t>
            </a:r>
          </a:p>
          <a:p>
            <a:r>
              <a:rPr lang="en-US">
                <a:latin typeface="Courier New" pitchFamily="-111" charset="0"/>
              </a:rPr>
              <a:t>  signal(empty);</a:t>
            </a:r>
          </a:p>
          <a:p>
            <a:r>
              <a:rPr lang="en-US">
                <a:latin typeface="Courier New" pitchFamily="-111" charset="0"/>
              </a:rPr>
              <a:t>  consume(i);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  <p:sp>
        <p:nvSpPr>
          <p:cNvPr id="161798" name="Line 11"/>
          <p:cNvSpPr>
            <a:spLocks noChangeShapeType="1"/>
          </p:cNvSpPr>
          <p:nvPr/>
        </p:nvSpPr>
        <p:spPr bwMode="auto">
          <a:xfrm flipH="1" flipV="1">
            <a:off x="7399338" y="2393950"/>
            <a:ext cx="3492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9" name="Line 12"/>
          <p:cNvSpPr>
            <a:spLocks noChangeShapeType="1"/>
          </p:cNvSpPr>
          <p:nvPr/>
        </p:nvSpPr>
        <p:spPr bwMode="auto">
          <a:xfrm flipH="1">
            <a:off x="7442200" y="2514600"/>
            <a:ext cx="29845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0" name="Text Box 13"/>
          <p:cNvSpPr txBox="1">
            <a:spLocks noChangeArrowheads="1"/>
          </p:cNvSpPr>
          <p:nvPr/>
        </p:nvSpPr>
        <p:spPr bwMode="auto">
          <a:xfrm>
            <a:off x="7740650" y="231775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if swapped?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Monitors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03338"/>
            <a:ext cx="7391400" cy="1897062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2400"/>
              <a:t>Definition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Collection of functions and state grouped together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At most one thread may be executing a monitor’s functions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Only monitor functions may access monitor state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276600" y="3352800"/>
            <a:ext cx="2641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1" charset="0"/>
              </a:rPr>
              <a:t>monitor {</a:t>
            </a:r>
          </a:p>
          <a:p>
            <a:r>
              <a:rPr lang="en-US">
                <a:latin typeface="Courier New" pitchFamily="-111" charset="0"/>
              </a:rPr>
              <a:t>  int count;</a:t>
            </a:r>
          </a:p>
          <a:p>
            <a:r>
              <a:rPr lang="en-US">
                <a:latin typeface="Courier New" pitchFamily="-111" charset="0"/>
              </a:rPr>
              <a:t>  void enqueue() {</a:t>
            </a:r>
          </a:p>
          <a:p>
            <a:r>
              <a:rPr lang="en-US">
                <a:latin typeface="Courier New" pitchFamily="-111" charset="0"/>
              </a:rPr>
              <a:t>    …</a:t>
            </a:r>
          </a:p>
          <a:p>
            <a:r>
              <a:rPr lang="en-US">
                <a:latin typeface="Courier New" pitchFamily="-111" charset="0"/>
              </a:rPr>
              <a:t>  }</a:t>
            </a:r>
          </a:p>
          <a:p>
            <a:endParaRPr lang="en-US">
              <a:latin typeface="Courier New" pitchFamily="-111" charset="0"/>
            </a:endParaRPr>
          </a:p>
          <a:p>
            <a:r>
              <a:rPr lang="en-US">
                <a:latin typeface="Courier New" pitchFamily="-111" charset="0"/>
              </a:rPr>
              <a:t>  void dequeue() {</a:t>
            </a:r>
          </a:p>
          <a:p>
            <a:r>
              <a:rPr lang="en-US">
                <a:latin typeface="Courier New" pitchFamily="-111" charset="0"/>
              </a:rPr>
              <a:t>    …</a:t>
            </a:r>
          </a:p>
          <a:p>
            <a:r>
              <a:rPr lang="en-US">
                <a:latin typeface="Courier New" pitchFamily="-111" charset="0"/>
              </a:rPr>
              <a:t>  }</a:t>
            </a:r>
          </a:p>
          <a:p>
            <a:r>
              <a:rPr lang="en-US">
                <a:latin typeface="Courier New" pitchFamily="-111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Monitors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 dirty="0"/>
              <a:t>Mutual Exclusion:  Yes (by definition)</a:t>
            </a:r>
          </a:p>
          <a:p>
            <a:pPr eaLnBrk="1" hangingPunct="1">
              <a:lnSpc>
                <a:spcPct val="89000"/>
              </a:lnSpc>
            </a:pPr>
            <a:r>
              <a:rPr lang="en-US" sz="2800" dirty="0"/>
              <a:t>Problem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 dirty="0"/>
              <a:t>How do threads in monitor </a:t>
            </a:r>
            <a:r>
              <a:rPr lang="en-US" sz="2400" i="1" dirty="0"/>
              <a:t>block</a:t>
            </a:r>
            <a:r>
              <a:rPr lang="en-US" sz="2400" dirty="0"/>
              <a:t> when they cannot proceed?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 dirty="0"/>
              <a:t>Ex:  Producer’s </a:t>
            </a:r>
            <a:r>
              <a:rPr lang="en-US" sz="2400" dirty="0" err="1"/>
              <a:t>enqueue</a:t>
            </a:r>
            <a:r>
              <a:rPr lang="en-US" sz="2400" dirty="0"/>
              <a:t> must block when buffer full</a:t>
            </a:r>
          </a:p>
          <a:p>
            <a:pPr eaLnBrk="1" hangingPunct="1">
              <a:lnSpc>
                <a:spcPct val="89000"/>
              </a:lnSpc>
            </a:pPr>
            <a:r>
              <a:rPr lang="en-US" sz="2800" dirty="0"/>
              <a:t>Solution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Special condition variables with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 err="1"/>
              <a:t>c.wait</a:t>
            </a:r>
            <a:r>
              <a:rPr lang="en-US" sz="2400" dirty="0"/>
              <a:t>() – Suspend process until </a:t>
            </a:r>
            <a:r>
              <a:rPr lang="en-US" sz="2400" dirty="0" err="1"/>
              <a:t>c.signal</a:t>
            </a:r>
            <a:r>
              <a:rPr lang="en-US" sz="2400" dirty="0"/>
              <a:t>()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 err="1"/>
              <a:t>c.signal</a:t>
            </a:r>
            <a:r>
              <a:rPr lang="en-US" sz="2400" dirty="0"/>
              <a:t>() – Resume one waiting process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Monitors</a:t>
            </a: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1828800" y="1316038"/>
            <a:ext cx="5562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11" charset="0"/>
              </a:rPr>
              <a:t>monitor {</a:t>
            </a:r>
          </a:p>
          <a:p>
            <a:r>
              <a:rPr lang="en-US" sz="1600">
                <a:latin typeface="Courier New" pitchFamily="-111" charset="0"/>
              </a:rPr>
              <a:t>  int count;        // Items in queue</a:t>
            </a:r>
          </a:p>
          <a:p>
            <a:r>
              <a:rPr lang="en-US" sz="1600">
                <a:latin typeface="Courier New" pitchFamily="-111" charset="0"/>
              </a:rPr>
              <a:t>  condition full;   // Full queue condition</a:t>
            </a:r>
          </a:p>
          <a:p>
            <a:r>
              <a:rPr lang="en-US" sz="1600">
                <a:latin typeface="Courier New" pitchFamily="-111" charset="0"/>
              </a:rPr>
              <a:t>  condition empty;  // Empty queue condition</a:t>
            </a:r>
          </a:p>
          <a:p>
            <a:endParaRPr lang="en-US" sz="1600">
              <a:latin typeface="Courier New" pitchFamily="-111" charset="0"/>
            </a:endParaRPr>
          </a:p>
          <a:p>
            <a:r>
              <a:rPr lang="en-US" sz="1600">
                <a:latin typeface="Courier New" pitchFamily="-111" charset="0"/>
              </a:rPr>
              <a:t>  void enqueue() {</a:t>
            </a:r>
          </a:p>
          <a:p>
            <a:r>
              <a:rPr lang="en-US" sz="1600">
                <a:latin typeface="Courier New" pitchFamily="-111" charset="0"/>
              </a:rPr>
              <a:t>    if (count == N) then wait(full);</a:t>
            </a:r>
          </a:p>
          <a:p>
            <a:r>
              <a:rPr lang="en-US" sz="1600">
                <a:latin typeface="Courier New" pitchFamily="-111" charset="0"/>
              </a:rPr>
              <a:t>    // insert and increment count</a:t>
            </a:r>
          </a:p>
          <a:p>
            <a:r>
              <a:rPr lang="en-US" sz="1600">
                <a:latin typeface="Courier New" pitchFamily="-111" charset="0"/>
              </a:rPr>
              <a:t>    if (count == 1) then signal(empty);</a:t>
            </a:r>
          </a:p>
          <a:p>
            <a:r>
              <a:rPr lang="en-US" sz="1600">
                <a:latin typeface="Courier New" pitchFamily="-111" charset="0"/>
              </a:rPr>
              <a:t>  }</a:t>
            </a:r>
          </a:p>
          <a:p>
            <a:endParaRPr lang="en-US" sz="1600">
              <a:latin typeface="Courier New" pitchFamily="-111" charset="0"/>
            </a:endParaRPr>
          </a:p>
          <a:p>
            <a:r>
              <a:rPr lang="en-US" sz="1600">
                <a:latin typeface="Courier New" pitchFamily="-111" charset="0"/>
              </a:rPr>
              <a:t>  void dequeue() {</a:t>
            </a:r>
          </a:p>
          <a:p>
            <a:r>
              <a:rPr lang="en-US" sz="1600">
                <a:latin typeface="Courier New" pitchFamily="-111" charset="0"/>
              </a:rPr>
              <a:t>    if (count == 0) then wait(empty);</a:t>
            </a:r>
          </a:p>
          <a:p>
            <a:r>
              <a:rPr lang="en-US" sz="1600">
                <a:latin typeface="Courier New" pitchFamily="-111" charset="0"/>
              </a:rPr>
              <a:t>    // dequeue and decrement count</a:t>
            </a:r>
          </a:p>
          <a:p>
            <a:r>
              <a:rPr lang="en-US" sz="1600">
                <a:latin typeface="Courier New" pitchFamily="-111" charset="0"/>
              </a:rPr>
              <a:t>    if (count == N-1) then signal(full);</a:t>
            </a:r>
          </a:p>
          <a:p>
            <a:r>
              <a:rPr lang="en-US" sz="1600">
                <a:latin typeface="Courier New" pitchFamily="-111" charset="0"/>
              </a:rPr>
              <a:t>  }</a:t>
            </a:r>
          </a:p>
          <a:p>
            <a:r>
              <a:rPr lang="en-US" sz="1600">
                <a:latin typeface="Courier New" pitchFamily="-111" charset="0"/>
              </a:rPr>
              <a:t>}</a:t>
            </a:r>
          </a:p>
        </p:txBody>
      </p:sp>
      <p:sp>
        <p:nvSpPr>
          <p:cNvPr id="166916" name="Text Box 6"/>
          <p:cNvSpPr txBox="1">
            <a:spLocks noChangeArrowheads="1"/>
          </p:cNvSpPr>
          <p:nvPr/>
        </p:nvSpPr>
        <p:spPr bwMode="auto">
          <a:xfrm>
            <a:off x="1524000" y="5562600"/>
            <a:ext cx="7254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1775" indent="-231775">
              <a:buFontTx/>
              <a:buChar char="•"/>
            </a:pPr>
            <a:r>
              <a:rPr lang="en-US"/>
              <a:t>With wait() and signal(), aren’t two processes in monitor at the same time?</a:t>
            </a:r>
          </a:p>
          <a:p>
            <a:pPr marL="231775" indent="-231775">
              <a:buFontTx/>
              <a:buChar char="•"/>
            </a:pPr>
            <a:r>
              <a:rPr lang="en-US"/>
              <a:t>Solution:  If you send a signal(), you must exit!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“Monitors”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638800"/>
          </a:xfrm>
        </p:spPr>
        <p:txBody>
          <a:bodyPr/>
          <a:lstStyle/>
          <a:p>
            <a:r>
              <a:rPr lang="en-US" dirty="0"/>
              <a:t>Each intrinsic lock has an associated condition variable</a:t>
            </a:r>
          </a:p>
          <a:p>
            <a:r>
              <a:rPr lang="en-US" dirty="0"/>
              <a:t>wait() – Release lock, joins wait set, and disables calling-thread, T, until</a:t>
            </a:r>
          </a:p>
          <a:p>
            <a:pPr lvl="2"/>
            <a:r>
              <a:rPr lang="en-US" dirty="0"/>
              <a:t>notify() is called on object and thread T is selected</a:t>
            </a:r>
          </a:p>
          <a:p>
            <a:pPr lvl="2"/>
            <a:r>
              <a:rPr lang="en-US" dirty="0" err="1"/>
              <a:t>notifyAll</a:t>
            </a:r>
            <a:r>
              <a:rPr lang="en-US" dirty="0"/>
              <a:t>() is called on object</a:t>
            </a:r>
          </a:p>
          <a:p>
            <a:pPr lvl="2"/>
            <a:r>
              <a:rPr lang="en-US" dirty="0"/>
              <a:t>T is interrupted</a:t>
            </a:r>
          </a:p>
          <a:p>
            <a:pPr lvl="2"/>
            <a:r>
              <a:rPr lang="en-US" dirty="0"/>
              <a:t>Timeout expires</a:t>
            </a:r>
          </a:p>
          <a:p>
            <a:pPr lvl="2"/>
            <a:r>
              <a:rPr lang="en-US" dirty="0"/>
              <a:t>Spurious wakeup</a:t>
            </a:r>
          </a:p>
          <a:p>
            <a:pPr lvl="2">
              <a:buNone/>
            </a:pPr>
            <a:r>
              <a:rPr lang="en-US" dirty="0"/>
              <a:t>After T is </a:t>
            </a:r>
            <a:r>
              <a:rPr lang="en-US" dirty="0" err="1"/>
              <a:t>reenabled</a:t>
            </a:r>
            <a:r>
              <a:rPr lang="en-US" dirty="0"/>
              <a:t>, it contends for lock with other threads and then wait() returns</a:t>
            </a:r>
          </a:p>
          <a:p>
            <a:pPr lvl="2">
              <a:buNone/>
            </a:pPr>
            <a:r>
              <a:rPr lang="en-US" dirty="0"/>
              <a:t>You must own an object’s lock to call its wait()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“Monitors”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/>
              <a:t>notify() – Enables a single thread in wait set</a:t>
            </a:r>
          </a:p>
          <a:p>
            <a:r>
              <a:rPr lang="en-US" dirty="0" err="1"/>
              <a:t>notifyAll</a:t>
            </a:r>
            <a:r>
              <a:rPr lang="en-US" dirty="0"/>
              <a:t>() – Enables all threads in wait set</a:t>
            </a:r>
          </a:p>
          <a:p>
            <a:pPr lvl="1">
              <a:buNone/>
            </a:pPr>
            <a:r>
              <a:rPr lang="en-US" dirty="0"/>
              <a:t>Thread must own an object’s lock to call its notify()</a:t>
            </a:r>
          </a:p>
          <a:p>
            <a:r>
              <a:rPr lang="en-US" dirty="0"/>
              <a:t>wait()</a:t>
            </a:r>
          </a:p>
          <a:p>
            <a:pPr lvl="1"/>
            <a:r>
              <a:rPr lang="en-US" dirty="0"/>
              <a:t>enables a thread to block until something interesting happens</a:t>
            </a:r>
          </a:p>
          <a:p>
            <a:pPr lvl="1"/>
            <a:r>
              <a:rPr lang="en-US" dirty="0"/>
              <a:t>can return for many reasons so I need to test my precondition before and AFTER wait()</a:t>
            </a:r>
          </a:p>
          <a:p>
            <a:r>
              <a:rPr lang="en-US" dirty="0"/>
              <a:t>notify() notifies something interesting happened</a:t>
            </a:r>
          </a:p>
          <a:p>
            <a:r>
              <a:rPr lang="en-US" dirty="0"/>
              <a:t>Use synchronized methods, wait, and notify to implement </a:t>
            </a:r>
            <a:r>
              <a:rPr lang="en-US" dirty="0" err="1"/>
              <a:t>SharedQueue.java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“Monitors”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>
              <a:buNone/>
            </a:pPr>
            <a:r>
              <a:rPr lang="en-US" dirty="0"/>
              <a:t>Java differs from a pure monitor because</a:t>
            </a:r>
          </a:p>
          <a:p>
            <a:pPr lvl="1"/>
            <a:r>
              <a:rPr lang="en-US" dirty="0"/>
              <a:t>Fields are not necessarily private</a:t>
            </a:r>
          </a:p>
          <a:p>
            <a:pPr lvl="2">
              <a:buNone/>
            </a:pPr>
            <a:r>
              <a:rPr lang="en-US" dirty="0"/>
              <a:t>Condition variables not protected!</a:t>
            </a:r>
          </a:p>
          <a:p>
            <a:pPr lvl="1"/>
            <a:r>
              <a:rPr lang="en-US" dirty="0"/>
              <a:t>Single (intrinsic) conditional variable</a:t>
            </a:r>
          </a:p>
          <a:p>
            <a:pPr lvl="2">
              <a:buNone/>
            </a:pPr>
            <a:r>
              <a:rPr lang="en-US" dirty="0"/>
              <a:t>Waiting on multiple conditions?</a:t>
            </a:r>
          </a:p>
          <a:p>
            <a:pPr lvl="1"/>
            <a:r>
              <a:rPr lang="en-US" dirty="0"/>
              <a:t>Methods not necessarily synchronized</a:t>
            </a:r>
          </a:p>
          <a:p>
            <a:pPr lvl="2">
              <a:buNone/>
            </a:pPr>
            <a:r>
              <a:rPr lang="en-US" dirty="0"/>
              <a:t>Allows multiple users in monitor, changing private data…</a:t>
            </a:r>
          </a:p>
          <a:p>
            <a:pPr lvl="1"/>
            <a:r>
              <a:rPr lang="en-US" dirty="0"/>
              <a:t>Anybody can use an intrinsic lock (not just monitor)</a:t>
            </a:r>
          </a:p>
          <a:p>
            <a:pPr lvl="2">
              <a:buNone/>
            </a:pPr>
            <a:r>
              <a:rPr lang="en-US" dirty="0"/>
              <a:t>What if somebody uses </a:t>
            </a:r>
            <a:r>
              <a:rPr lang="en-US" dirty="0" err="1"/>
              <a:t>SharedQueue</a:t>
            </a:r>
            <a:r>
              <a:rPr lang="en-US" dirty="0"/>
              <a:t> instance for lock?</a:t>
            </a:r>
          </a:p>
          <a:p>
            <a:pPr lvl="2">
              <a:buNone/>
            </a:pPr>
            <a:r>
              <a:rPr lang="en-US" dirty="0"/>
              <a:t>synchronized (</a:t>
            </a:r>
            <a:r>
              <a:rPr lang="en-US" dirty="0" err="1"/>
              <a:t>q</a:t>
            </a:r>
            <a:r>
              <a:rPr lang="en-US" dirty="0"/>
              <a:t>) {  </a:t>
            </a:r>
          </a:p>
          <a:p>
            <a:pPr lvl="2">
              <a:buNone/>
            </a:pPr>
            <a:r>
              <a:rPr lang="en-US" dirty="0"/>
              <a:t>…  //  No other thread can </a:t>
            </a:r>
            <a:r>
              <a:rPr lang="en-US"/>
              <a:t>use this queue</a:t>
            </a:r>
            <a:endParaRPr lang="en-US" dirty="0"/>
          </a:p>
          <a:p>
            <a:pPr lvl="2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 on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consumer to </a:t>
            </a:r>
            <a:r>
              <a:rPr lang="en-US" dirty="0" err="1"/>
              <a:t>SharedQueue.java</a:t>
            </a:r>
            <a:r>
              <a:rPr lang="en-US" dirty="0"/>
              <a:t> and reduce queue size to 1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What’s the problem?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 on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execution order:</a:t>
            </a:r>
          </a:p>
          <a:p>
            <a:pPr lvl="1"/>
            <a:r>
              <a:rPr lang="en-US" dirty="0"/>
              <a:t>Consumer 1:  Wait on empty queue</a:t>
            </a:r>
          </a:p>
          <a:p>
            <a:pPr lvl="1"/>
            <a:r>
              <a:rPr lang="en-US" dirty="0"/>
              <a:t>Consumer 2:  Wait on empty queue</a:t>
            </a:r>
          </a:p>
          <a:p>
            <a:pPr lvl="1"/>
            <a:r>
              <a:rPr lang="en-US" dirty="0"/>
              <a:t>Producer 1:  </a:t>
            </a:r>
            <a:r>
              <a:rPr lang="en-US" dirty="0" err="1"/>
              <a:t>Enqueue</a:t>
            </a:r>
            <a:r>
              <a:rPr lang="en-US" dirty="0"/>
              <a:t> object and notify Consumer 1</a:t>
            </a:r>
          </a:p>
          <a:p>
            <a:pPr lvl="1"/>
            <a:r>
              <a:rPr lang="en-US" dirty="0"/>
              <a:t>Producer 1: Wait on full queue</a:t>
            </a:r>
          </a:p>
          <a:p>
            <a:pPr lvl="1"/>
            <a:r>
              <a:rPr lang="en-US" dirty="0"/>
              <a:t>Consumer 1:  </a:t>
            </a:r>
            <a:r>
              <a:rPr lang="en-US" dirty="0" err="1"/>
              <a:t>Dequeue</a:t>
            </a:r>
            <a:r>
              <a:rPr lang="en-US" dirty="0"/>
              <a:t> object and </a:t>
            </a:r>
            <a:r>
              <a:rPr lang="en-US" dirty="0">
                <a:solidFill>
                  <a:srgbClr val="FF0000"/>
                </a:solidFill>
              </a:rPr>
              <a:t>notify Consumer 2</a:t>
            </a:r>
          </a:p>
          <a:p>
            <a:pPr lvl="1"/>
            <a:r>
              <a:rPr lang="en-US" dirty="0"/>
              <a:t>Consumer 2:  Wait on empty queue</a:t>
            </a:r>
          </a:p>
          <a:p>
            <a:pPr lvl="1"/>
            <a:r>
              <a:rPr lang="en-US" dirty="0"/>
              <a:t>Consumer 1:  Wait on empty queue</a:t>
            </a:r>
          </a:p>
          <a:p>
            <a:pPr lvl="1"/>
            <a:r>
              <a:rPr lang="en-US" dirty="0"/>
              <a:t>DEADLOCK!</a:t>
            </a:r>
          </a:p>
          <a:p>
            <a:r>
              <a:rPr lang="en-US" dirty="0"/>
              <a:t>Consumer 1 should have notified Producer 1</a:t>
            </a:r>
          </a:p>
          <a:p>
            <a:r>
              <a:rPr lang="en-US" dirty="0"/>
              <a:t>Solution?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Mutual Exclusion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446213" y="2662238"/>
            <a:ext cx="64674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446213" y="3651250"/>
            <a:ext cx="646747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" y="2509838"/>
            <a:ext cx="129381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</a:rPr>
              <a:t>Wife Deposit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3505200"/>
            <a:ext cx="14462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</a:rPr>
              <a:t>Husband Deposit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60413" y="4564063"/>
            <a:ext cx="77628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077075" y="4791075"/>
            <a:ext cx="12938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 flipV="1">
            <a:off x="4413250" y="3575050"/>
            <a:ext cx="1751013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 flipV="1">
            <a:off x="2663825" y="2586038"/>
            <a:ext cx="1749425" cy="1524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164263" y="2662238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413250" y="2662238"/>
            <a:ext cx="0" cy="19018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652838" y="2738438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663825" y="2738438"/>
            <a:ext cx="0" cy="1825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2663825" y="1825625"/>
            <a:ext cx="3271838" cy="760413"/>
            <a:chOff x="1680" y="1152"/>
            <a:chExt cx="2064" cy="480"/>
          </a:xfrm>
        </p:grpSpPr>
        <p:sp>
          <p:nvSpPr>
            <p:cNvPr id="28703" name="Line 16"/>
            <p:cNvSpPr>
              <a:spLocks noChangeShapeType="1"/>
            </p:cNvSpPr>
            <p:nvPr/>
          </p:nvSpPr>
          <p:spPr bwMode="auto">
            <a:xfrm flipV="1">
              <a:off x="1680" y="1296"/>
              <a:ext cx="28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4" name="Text Box 17"/>
            <p:cNvSpPr txBox="1">
              <a:spLocks noChangeArrowheads="1"/>
            </p:cNvSpPr>
            <p:nvPr/>
          </p:nvSpPr>
          <p:spPr bwMode="auto">
            <a:xfrm>
              <a:off x="1968" y="1152"/>
              <a:ext cx="177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/>
                <a:t>Wife enters her critical section</a:t>
              </a:r>
            </a:p>
          </p:txBody>
        </p:sp>
      </p:grpSp>
      <p:grpSp>
        <p:nvGrpSpPr>
          <p:cNvPr id="28688" name="Group 18"/>
          <p:cNvGrpSpPr>
            <a:grpSpLocks/>
          </p:cNvGrpSpPr>
          <p:nvPr/>
        </p:nvGrpSpPr>
        <p:grpSpPr bwMode="auto">
          <a:xfrm>
            <a:off x="4413250" y="2054225"/>
            <a:ext cx="2968625" cy="531813"/>
            <a:chOff x="2784" y="1296"/>
            <a:chExt cx="1872" cy="336"/>
          </a:xfrm>
        </p:grpSpPr>
        <p:sp>
          <p:nvSpPr>
            <p:cNvPr id="28701" name="Line 19"/>
            <p:cNvSpPr>
              <a:spLocks noChangeShapeType="1"/>
            </p:cNvSpPr>
            <p:nvPr/>
          </p:nvSpPr>
          <p:spPr bwMode="auto">
            <a:xfrm flipV="1">
              <a:off x="2784" y="1440"/>
              <a:ext cx="144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2" name="Text Box 20"/>
            <p:cNvSpPr txBox="1">
              <a:spLocks noChangeArrowheads="1"/>
            </p:cNvSpPr>
            <p:nvPr/>
          </p:nvSpPr>
          <p:spPr bwMode="auto">
            <a:xfrm>
              <a:off x="2880" y="1296"/>
              <a:ext cx="177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>
                  <a:solidFill>
                    <a:schemeClr val="tx2"/>
                  </a:solidFill>
                </a:rPr>
                <a:t>Wife leaves her critical section</a:t>
              </a:r>
            </a:p>
          </p:txBody>
        </p:sp>
      </p:grpSp>
      <p:grpSp>
        <p:nvGrpSpPr>
          <p:cNvPr id="28689" name="Group 21"/>
          <p:cNvGrpSpPr>
            <a:grpSpLocks/>
          </p:cNvGrpSpPr>
          <p:nvPr/>
        </p:nvGrpSpPr>
        <p:grpSpPr bwMode="auto">
          <a:xfrm>
            <a:off x="3043238" y="4640263"/>
            <a:ext cx="1979612" cy="1216025"/>
            <a:chOff x="1920" y="2928"/>
            <a:chExt cx="1248" cy="768"/>
          </a:xfrm>
        </p:grpSpPr>
        <p:sp>
          <p:nvSpPr>
            <p:cNvPr id="28699" name="Line 22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4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stealth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0" name="Text Box 23"/>
            <p:cNvSpPr txBox="1">
              <a:spLocks noChangeArrowheads="1"/>
            </p:cNvSpPr>
            <p:nvPr/>
          </p:nvSpPr>
          <p:spPr bwMode="auto">
            <a:xfrm>
              <a:off x="1920" y="3408"/>
              <a:ext cx="124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/>
                <a:t>Husband attempts to enter his critical section</a:t>
              </a:r>
            </a:p>
          </p:txBody>
        </p:sp>
      </p:grpSp>
      <p:grpSp>
        <p:nvGrpSpPr>
          <p:cNvPr id="28690" name="Group 24"/>
          <p:cNvGrpSpPr>
            <a:grpSpLocks/>
          </p:cNvGrpSpPr>
          <p:nvPr/>
        </p:nvGrpSpPr>
        <p:grpSpPr bwMode="auto">
          <a:xfrm>
            <a:off x="3652838" y="4640263"/>
            <a:ext cx="1749425" cy="684212"/>
            <a:chOff x="2304" y="2928"/>
            <a:chExt cx="1104" cy="432"/>
          </a:xfrm>
        </p:grpSpPr>
        <p:sp>
          <p:nvSpPr>
            <p:cNvPr id="28697" name="AutoShape 25"/>
            <p:cNvSpPr>
              <a:spLocks/>
            </p:cNvSpPr>
            <p:nvPr/>
          </p:nvSpPr>
          <p:spPr bwMode="auto">
            <a:xfrm rot="-5400000">
              <a:off x="2472" y="2760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2400" y="3072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/>
                <a:t>Husband is blocked, and waits</a:t>
              </a:r>
            </a:p>
          </p:txBody>
        </p:sp>
      </p:grpSp>
      <p:grpSp>
        <p:nvGrpSpPr>
          <p:cNvPr id="28691" name="Group 27"/>
          <p:cNvGrpSpPr>
            <a:grpSpLocks/>
          </p:cNvGrpSpPr>
          <p:nvPr/>
        </p:nvGrpSpPr>
        <p:grpSpPr bwMode="auto">
          <a:xfrm>
            <a:off x="4413250" y="3727450"/>
            <a:ext cx="2663825" cy="1825625"/>
            <a:chOff x="2784" y="2352"/>
            <a:chExt cx="1680" cy="1152"/>
          </a:xfrm>
        </p:grpSpPr>
        <p:sp>
          <p:nvSpPr>
            <p:cNvPr id="28695" name="Line 28"/>
            <p:cNvSpPr>
              <a:spLocks noChangeShapeType="1"/>
            </p:cNvSpPr>
            <p:nvPr/>
          </p:nvSpPr>
          <p:spPr bwMode="auto">
            <a:xfrm>
              <a:off x="2784" y="2352"/>
              <a:ext cx="72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stealth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6" name="Text Box 29"/>
            <p:cNvSpPr txBox="1">
              <a:spLocks noChangeArrowheads="1"/>
            </p:cNvSpPr>
            <p:nvPr/>
          </p:nvSpPr>
          <p:spPr bwMode="auto">
            <a:xfrm>
              <a:off x="3456" y="3216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/>
                <a:t>Husband enters his critical section</a:t>
              </a:r>
            </a:p>
          </p:txBody>
        </p:sp>
      </p:grpSp>
      <p:grpSp>
        <p:nvGrpSpPr>
          <p:cNvPr id="28692" name="Group 30"/>
          <p:cNvGrpSpPr>
            <a:grpSpLocks/>
          </p:cNvGrpSpPr>
          <p:nvPr/>
        </p:nvGrpSpPr>
        <p:grpSpPr bwMode="auto">
          <a:xfrm>
            <a:off x="6164263" y="3727450"/>
            <a:ext cx="2662237" cy="2052638"/>
            <a:chOff x="3888" y="2352"/>
            <a:chExt cx="1680" cy="1296"/>
          </a:xfrm>
        </p:grpSpPr>
        <p:sp>
          <p:nvSpPr>
            <p:cNvPr id="28693" name="Line 31"/>
            <p:cNvSpPr>
              <a:spLocks noChangeShapeType="1"/>
            </p:cNvSpPr>
            <p:nvPr/>
          </p:nvSpPr>
          <p:spPr bwMode="auto">
            <a:xfrm>
              <a:off x="3888" y="2352"/>
              <a:ext cx="72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stealth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4" name="Text Box 32"/>
            <p:cNvSpPr txBox="1">
              <a:spLocks noChangeArrowheads="1"/>
            </p:cNvSpPr>
            <p:nvPr/>
          </p:nvSpPr>
          <p:spPr bwMode="auto">
            <a:xfrm>
              <a:off x="4560" y="3360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US" sz="1200" i="1"/>
                <a:t>Husband leaves his critical section</a:t>
              </a:r>
            </a:p>
          </p:txBody>
        </p: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 on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notifyAll</a:t>
            </a:r>
            <a:r>
              <a:rPr lang="en-US" dirty="0"/>
              <a:t>() in </a:t>
            </a:r>
            <a:r>
              <a:rPr lang="en-US" dirty="0" err="1"/>
              <a:t>SharedQueue</a:t>
            </a:r>
            <a:endParaRPr lang="en-US" dirty="0"/>
          </a:p>
          <a:p>
            <a:r>
              <a:rPr lang="en-US" dirty="0"/>
              <a:t>Inefficient:  </a:t>
            </a:r>
            <a:r>
              <a:rPr lang="en-US" dirty="0" err="1"/>
              <a:t>notifyAll</a:t>
            </a:r>
            <a:r>
              <a:rPr lang="en-US" dirty="0"/>
              <a:t>() wakes up all threads even though only one should proceed</a:t>
            </a:r>
          </a:p>
          <a:p>
            <a:r>
              <a:rPr lang="en-US" dirty="0"/>
              <a:t>You can use notify() if</a:t>
            </a:r>
          </a:p>
          <a:p>
            <a:pPr lvl="1"/>
            <a:r>
              <a:rPr lang="en-US" dirty="0"/>
              <a:t>Guaranteed at most one thread in wait set OR</a:t>
            </a:r>
          </a:p>
          <a:p>
            <a:pPr lvl="1"/>
            <a:r>
              <a:rPr lang="en-US" dirty="0"/>
              <a:t>Both of the following hold</a:t>
            </a:r>
          </a:p>
          <a:p>
            <a:pPr lvl="2"/>
            <a:r>
              <a:rPr lang="en-US" dirty="0"/>
              <a:t>All threads use same precondition AND</a:t>
            </a:r>
          </a:p>
          <a:p>
            <a:pPr lvl="2"/>
            <a:r>
              <a:rPr lang="en-US" dirty="0"/>
              <a:t>Only one thread should proceed</a:t>
            </a:r>
          </a:p>
          <a:p>
            <a:pPr lvl="1">
              <a:buNone/>
            </a:pPr>
            <a:r>
              <a:rPr lang="en-US" dirty="0"/>
              <a:t>Bounded buffer allows multiple threads in wait set (if multiple consumers/producers) AND </a:t>
            </a:r>
            <a:r>
              <a:rPr lang="en-US" dirty="0" err="1"/>
              <a:t>enqueue/dequeue</a:t>
            </a:r>
            <a:r>
              <a:rPr lang="en-US" dirty="0"/>
              <a:t> threads use different preconditions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no threads are in the wait set, notifications do nothing</a:t>
            </a:r>
          </a:p>
          <a:p>
            <a:r>
              <a:rPr lang="en-US" dirty="0"/>
              <a:t>Conditional notification – Only notify if somebody may be waiting</a:t>
            </a:r>
          </a:p>
          <a:p>
            <a:r>
              <a:rPr lang="en-US" dirty="0"/>
              <a:t>For bounded buffer, notify in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() if buffer was empty</a:t>
            </a:r>
          </a:p>
          <a:p>
            <a:pPr lvl="2">
              <a:buNone/>
            </a:pPr>
            <a:r>
              <a:rPr lang="en-US" dirty="0"/>
              <a:t>Notifies consumer waiting on empty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() if buffer was full</a:t>
            </a:r>
          </a:p>
          <a:p>
            <a:pPr lvl="2">
              <a:buNone/>
            </a:pPr>
            <a:r>
              <a:rPr lang="en-US" dirty="0"/>
              <a:t>Notifies producer waiting on full queue</a:t>
            </a:r>
          </a:p>
          <a:p>
            <a:r>
              <a:rPr lang="en-US" dirty="0"/>
              <a:t>Replacing notify() with </a:t>
            </a:r>
            <a:r>
              <a:rPr lang="en-US" dirty="0" err="1"/>
              <a:t>notifyAll</a:t>
            </a:r>
            <a:r>
              <a:rPr lang="en-US" dirty="0"/>
              <a:t>() and using conditional notification are optimizations, but be careful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Message Passing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Semaphores are hard to use</a:t>
            </a:r>
          </a:p>
          <a:p>
            <a:pPr eaLnBrk="1" hangingPunct="1"/>
            <a:r>
              <a:rPr lang="en-US" sz="2400"/>
              <a:t>Monitors are not in every language</a:t>
            </a:r>
          </a:p>
          <a:p>
            <a:pPr eaLnBrk="1" hangingPunct="1"/>
            <a:r>
              <a:rPr lang="en-US" sz="2400"/>
              <a:t>Semaphores and monitors require common memory</a:t>
            </a:r>
          </a:p>
          <a:p>
            <a:pPr lvl="1" eaLnBrk="1" hangingPunct="1">
              <a:buFontTx/>
              <a:buNone/>
            </a:pPr>
            <a:r>
              <a:rPr lang="en-US" sz="2000"/>
              <a:t>Multiple CPUs with private memory?  Distributed computing?</a:t>
            </a:r>
          </a:p>
          <a:p>
            <a:pPr eaLnBrk="1" hangingPunct="1"/>
            <a:r>
              <a:rPr lang="en-US" sz="2400"/>
              <a:t>Need synchronization and communication</a:t>
            </a:r>
          </a:p>
          <a:p>
            <a:pPr eaLnBrk="1" hangingPunct="1"/>
            <a:r>
              <a:rPr lang="en-US" sz="2400"/>
              <a:t>Message passing</a:t>
            </a:r>
          </a:p>
          <a:p>
            <a:pPr lvl="1" eaLnBrk="1" hangingPunct="1"/>
            <a:r>
              <a:rPr lang="en-US" sz="2000"/>
              <a:t>send(destination, message);</a:t>
            </a:r>
          </a:p>
          <a:p>
            <a:pPr lvl="1" eaLnBrk="1" hangingPunct="1"/>
            <a:r>
              <a:rPr lang="en-US" sz="2000"/>
              <a:t>receive(source, message);</a:t>
            </a:r>
          </a:p>
          <a:p>
            <a:pPr eaLnBrk="1" hangingPunct="1"/>
            <a:r>
              <a:rPr lang="en-US" sz="2400"/>
              <a:t>Synchronization</a:t>
            </a:r>
          </a:p>
          <a:p>
            <a:pPr lvl="1" eaLnBrk="1" hangingPunct="1"/>
            <a:r>
              <a:rPr lang="en-US" sz="2000"/>
              <a:t>Wait on other process to send message</a:t>
            </a:r>
          </a:p>
          <a:p>
            <a:pPr lvl="1" eaLnBrk="1" hangingPunct="1"/>
            <a:r>
              <a:rPr lang="en-US" sz="2000"/>
              <a:t>Blocking vs. nonblocking send() and receive()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Exclusion?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Deadlock – Two (or more) processes waiting on each other to finish before they can finish</a:t>
            </a:r>
          </a:p>
          <a:p>
            <a:pPr eaLnBrk="1" hangingPunct="1"/>
            <a:r>
              <a:rPr lang="en-US"/>
              <a:t>Starvation – One process waits indefinitely for the resources to complete its task, which are repeatedly allocated to other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47625</TotalTime>
  <Words>6613</Words>
  <Application>Microsoft Office PowerPoint</Application>
  <PresentationFormat>全屏显示(4:3)</PresentationFormat>
  <Paragraphs>1282</Paragraphs>
  <Slides>82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1" baseType="lpstr">
      <vt:lpstr>Chalkboard</vt:lpstr>
      <vt:lpstr>Courier</vt:lpstr>
      <vt:lpstr>ＭＳ Ｐゴシック</vt:lpstr>
      <vt:lpstr>Times-Roman</vt:lpstr>
      <vt:lpstr>Arial</vt:lpstr>
      <vt:lpstr>Courier New</vt:lpstr>
      <vt:lpstr>Helvetica</vt:lpstr>
      <vt:lpstr>Symbol</vt:lpstr>
      <vt:lpstr>Default Design</vt:lpstr>
      <vt:lpstr>Synchronization</vt:lpstr>
      <vt:lpstr>Do we need synchronization?</vt:lpstr>
      <vt:lpstr>Serial Execution</vt:lpstr>
      <vt:lpstr>Concurrent Execution</vt:lpstr>
      <vt:lpstr>Aside: What program data is shared? </vt:lpstr>
      <vt:lpstr>Race Condition</vt:lpstr>
      <vt:lpstr>Avoiding Race Conditions</vt:lpstr>
      <vt:lpstr>Mutual Exclusion</vt:lpstr>
      <vt:lpstr>Exclusion?</vt:lpstr>
      <vt:lpstr>Critical Section: Required Properties</vt:lpstr>
      <vt:lpstr>Critical Section: Desired Properties</vt:lpstr>
      <vt:lpstr>Critical Section Problem: Need Atomic Operations</vt:lpstr>
      <vt:lpstr>Possible Solution: Disabling Interrupts</vt:lpstr>
      <vt:lpstr>Software Solutions</vt:lpstr>
      <vt:lpstr>Attempt 1: Shared Lock</vt:lpstr>
      <vt:lpstr>Attempt 1: Shared Lock</vt:lpstr>
      <vt:lpstr>Attempt 1: Shared Lock Problem &amp; Lesson</vt:lpstr>
      <vt:lpstr>Attempt 2: Strict Alternation</vt:lpstr>
      <vt:lpstr>Attempt 2: Strict Alternation</vt:lpstr>
      <vt:lpstr>Attempt 2: Strict Alternation</vt:lpstr>
      <vt:lpstr>Attempt 3:  Check State then Lock</vt:lpstr>
      <vt:lpstr>Attempt 3:  Check then Lock</vt:lpstr>
      <vt:lpstr>Attempt 3:  Check then Lock</vt:lpstr>
      <vt:lpstr>Attempt 4: Lock then Check</vt:lpstr>
      <vt:lpstr>Attempt 4: Lock then Check</vt:lpstr>
      <vt:lpstr>Attempt 4: Lock then Check</vt:lpstr>
      <vt:lpstr>Attempt 4: Lock then Check</vt:lpstr>
      <vt:lpstr>Attempt 5: Defer, back-off lock</vt:lpstr>
      <vt:lpstr>Attempt 5: Deferral</vt:lpstr>
      <vt:lpstr>Lessons</vt:lpstr>
      <vt:lpstr>Attempt 6: Peterson’s Algorithm</vt:lpstr>
      <vt:lpstr>Peterson’s Algorithm Intuition</vt:lpstr>
      <vt:lpstr>Law and Order:  CPU</vt:lpstr>
      <vt:lpstr>Reordering Exposed or Exposed Reordering</vt:lpstr>
      <vt:lpstr>Hardware: testAndSet();</vt:lpstr>
      <vt:lpstr>Hardware: swap();</vt:lpstr>
      <vt:lpstr>Hardware with Bounded Waiting</vt:lpstr>
      <vt:lpstr>Hardware with Bounded Waiting</vt:lpstr>
      <vt:lpstr>Synchronization Layering</vt:lpstr>
      <vt:lpstr>Locks</vt:lpstr>
      <vt:lpstr>Lock Examples</vt:lpstr>
      <vt:lpstr>Implementing Locks:  Peterson’s Algorithm</vt:lpstr>
      <vt:lpstr>Implementing Locks:  Hardware Instructions</vt:lpstr>
      <vt:lpstr>Spin Locks</vt:lpstr>
      <vt:lpstr>Atomicity or Not?</vt:lpstr>
      <vt:lpstr>Java Synchronized Blocks</vt:lpstr>
      <vt:lpstr>Java Synchronized Methods</vt:lpstr>
      <vt:lpstr>Optimization or Optimifrustration?</vt:lpstr>
      <vt:lpstr>When Atomicity Isn’t Enough…</vt:lpstr>
      <vt:lpstr>Volatile</vt:lpstr>
      <vt:lpstr>Who Else Needs Locks?</vt:lpstr>
      <vt:lpstr>Semaphores</vt:lpstr>
      <vt:lpstr>Semaphore Operations</vt:lpstr>
      <vt:lpstr>Semaphore Implementation</vt:lpstr>
      <vt:lpstr>Semaphore Types</vt:lpstr>
      <vt:lpstr>Mutual Exclusion with Semaphores</vt:lpstr>
      <vt:lpstr>Semaphores Deadlock</vt:lpstr>
      <vt:lpstr>Beware: OS Provided Semaphores</vt:lpstr>
      <vt:lpstr>Semaphore Verdict</vt:lpstr>
      <vt:lpstr>Classic Synchronization Problem Producer-Consumer with Bounded Buffer</vt:lpstr>
      <vt:lpstr>Producer-Consumer with Bounded Buffer Solution</vt:lpstr>
      <vt:lpstr>Classical Problems Reader/Writer</vt:lpstr>
      <vt:lpstr>Reader Priority: Initialization</vt:lpstr>
      <vt:lpstr>Reader Priority</vt:lpstr>
      <vt:lpstr>Classical Problems: Dining Philosophers</vt:lpstr>
      <vt:lpstr>Dining Philosophers</vt:lpstr>
      <vt:lpstr>“Considerate” Dining Philosophers</vt:lpstr>
      <vt:lpstr>“Selfish” Dining Philosophers</vt:lpstr>
      <vt:lpstr>“Enfoodened” Dining Philosophers</vt:lpstr>
      <vt:lpstr>Dining Philosophers</vt:lpstr>
      <vt:lpstr>Semaphore Complications</vt:lpstr>
      <vt:lpstr>Monitors</vt:lpstr>
      <vt:lpstr>Monitors</vt:lpstr>
      <vt:lpstr>Monitors</vt:lpstr>
      <vt:lpstr>Java “Monitors”</vt:lpstr>
      <vt:lpstr>Java “Monitors”</vt:lpstr>
      <vt:lpstr>Java “Monitors”</vt:lpstr>
      <vt:lpstr>Java Monitors on Notice</vt:lpstr>
      <vt:lpstr>Java Monitors on Notice</vt:lpstr>
      <vt:lpstr>Java Monitors on Notice</vt:lpstr>
      <vt:lpstr>Notification Optimization</vt:lpstr>
      <vt:lpstr>Message Passing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Yang, Yu</cp:lastModifiedBy>
  <cp:revision>250</cp:revision>
  <cp:lastPrinted>1601-01-01T00:00:00Z</cp:lastPrinted>
  <dcterms:created xsi:type="dcterms:W3CDTF">2010-02-16T16:44:18Z</dcterms:created>
  <dcterms:modified xsi:type="dcterms:W3CDTF">2018-03-01T02:05:30Z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