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14" r:id="rId3"/>
    <p:sldId id="315" r:id="rId4"/>
    <p:sldId id="316" r:id="rId5"/>
    <p:sldId id="307" r:id="rId6"/>
    <p:sldId id="300" r:id="rId7"/>
    <p:sldId id="317" r:id="rId8"/>
    <p:sldId id="294" r:id="rId9"/>
    <p:sldId id="312" r:id="rId10"/>
    <p:sldId id="301" r:id="rId11"/>
    <p:sldId id="302" r:id="rId12"/>
    <p:sldId id="303" r:id="rId13"/>
    <p:sldId id="313" r:id="rId14"/>
    <p:sldId id="265" r:id="rId15"/>
    <p:sldId id="271" r:id="rId16"/>
    <p:sldId id="318" r:id="rId17"/>
    <p:sldId id="325" r:id="rId18"/>
    <p:sldId id="272" r:id="rId19"/>
    <p:sldId id="275" r:id="rId20"/>
    <p:sldId id="319" r:id="rId21"/>
    <p:sldId id="276" r:id="rId22"/>
    <p:sldId id="277" r:id="rId23"/>
    <p:sldId id="306" r:id="rId24"/>
    <p:sldId id="278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320" r:id="rId36"/>
    <p:sldId id="321" r:id="rId37"/>
    <p:sldId id="322" r:id="rId38"/>
    <p:sldId id="323" r:id="rId39"/>
    <p:sldId id="324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39EDA76-987D-404E-970A-EAB0918E08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0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A7B0E85-EDCE-9044-9A6B-B60F6DD534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079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84117-A31E-2241-8649-6D8E989FA77C}" type="slidenum">
              <a:rPr lang="en-US"/>
              <a:pPr/>
              <a:t>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54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BA70A2-D458-7E44-B930-8E7785C5D407}" type="slidenum">
              <a:rPr lang="en-US"/>
              <a:pPr/>
              <a:t>15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68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3F1CEC-0DDE-7E44-9891-7B23E8874BF0}" type="slidenum">
              <a:rPr lang="en-US"/>
              <a:pPr/>
              <a:t>16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98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3F1CEC-0DDE-7E44-9891-7B23E8874BF0}" type="slidenum">
              <a:rPr lang="en-US"/>
              <a:pPr/>
              <a:t>17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72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286066-8909-AD4B-8268-4DF1E4FBB100}" type="slidenum">
              <a:rPr lang="en-US"/>
              <a:pPr/>
              <a:t>18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29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BC1FE6-0AB4-2B49-A4B6-54195B903136}" type="slidenum">
              <a:rPr lang="en-US"/>
              <a:pPr/>
              <a:t>19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02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04ED03-FF48-3541-B221-37F0FAFBB205}" type="slidenum">
              <a:rPr lang="en-US"/>
              <a:pPr/>
              <a:t>21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04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0BE5A-5E99-254B-9C94-32313E96687A}" type="slidenum">
              <a:rPr lang="en-US"/>
              <a:pPr/>
              <a:t>22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06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05C876-5FE0-CC4E-82D3-B37ABF77DDEC}" type="slidenum">
              <a:rPr lang="en-US"/>
              <a:pPr/>
              <a:t>23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13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8535F6-07BE-854A-91D4-0F530432FD17}" type="slidenum">
              <a:rPr lang="en-US"/>
              <a:pPr/>
              <a:t>24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35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38B6DF-7945-634C-A4E6-6CB9E426E47D}" type="slidenum">
              <a:rPr lang="en-US"/>
              <a:pPr/>
              <a:t>25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6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5D9D42-B75D-4B47-B14F-06F67218D599}" type="slidenum">
              <a:rPr lang="en-US"/>
              <a:pPr/>
              <a:t>5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275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0600D-3DB7-7446-85C2-18B89D8AC3BA}" type="slidenum">
              <a:rPr lang="en-US"/>
              <a:pPr/>
              <a:t>26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10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F92FD6-FF8E-8743-BBA3-E13E38DFAF24}" type="slidenum">
              <a:rPr lang="en-US"/>
              <a:pPr/>
              <a:t>27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91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7E4342-3EA3-C34E-911E-4304C539B00A}" type="slidenum">
              <a:rPr lang="en-US"/>
              <a:pPr/>
              <a:t>28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39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0A52CF-89A0-2244-BADA-A931C32E9CCC}" type="slidenum">
              <a:rPr lang="en-US"/>
              <a:pPr/>
              <a:t>29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82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C1205-CB8C-1F4C-B27E-DCE0E3244048}" type="slidenum">
              <a:rPr lang="en-US"/>
              <a:pPr/>
              <a:t>30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560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9DA9F5-8EF9-2344-9A49-AE5448F75919}" type="slidenum">
              <a:rPr lang="en-US"/>
              <a:pPr/>
              <a:t>31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745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1BADB-4709-A246-BD85-6CAC6B250AE2}" type="slidenum">
              <a:rPr lang="en-US"/>
              <a:pPr/>
              <a:t>32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11200"/>
            <a:ext cx="4603750" cy="34544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8800"/>
            <a:ext cx="5029200" cy="4064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285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426545-6EFA-8B4A-8D88-20116DDA1189}" type="slidenum">
              <a:rPr lang="en-US"/>
              <a:pPr/>
              <a:t>33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77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BBA8C9-D2EA-3B43-A6FF-6318139AB192}" type="slidenum">
              <a:rPr lang="en-US"/>
              <a:pPr/>
              <a:t>6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46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D424FE-5CB3-C546-BF5C-04504E62785E}" type="slidenum">
              <a:rPr lang="en-US"/>
              <a:pPr/>
              <a:t>7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5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AD37A-FDD6-9042-B5DF-493E8E50E715}" type="slidenum">
              <a:rPr lang="en-US"/>
              <a:pPr/>
              <a:t>8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73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FA650E-BDE2-3640-9AA4-8DC603A41FD3}" type="slidenum">
              <a:rPr lang="en-US"/>
              <a:pPr/>
              <a:t>10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75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709A56-E7A4-D44D-8D23-3FEC17ABC2BB}" type="slidenum">
              <a:rPr lang="en-US"/>
              <a:pPr/>
              <a:t>11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66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A23461-B789-1C42-BC55-932075F8FA4D}" type="slidenum">
              <a:rPr lang="en-US"/>
              <a:pPr/>
              <a:t>13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92150"/>
            <a:ext cx="4565650" cy="342423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0132" cy="41144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21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74048-42B7-0D49-8764-1D7C8DEBE277}" type="slidenum">
              <a:rPr lang="en-US"/>
              <a:pPr/>
              <a:t>14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7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22CAE88-D817-6346-954D-7AC47BB6B9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A525D1B-F1E9-AA47-9B4C-7454F698AD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3D61FCC-44B5-6747-9E70-45E41B4B40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3A4144C-E342-CA43-B308-1134802027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C27C4E6-66AB-9B43-93E0-5E8002605C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835FFC3-D156-D442-8FC2-75FB5D4F37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ED5184B-5E42-4A4F-AA2C-7768CED237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5FF0A09-6068-294E-B469-4FA8D53333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A476CD5-5AD4-DB4A-A542-710470302D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7C609EC-7689-474C-A40F-C2F85E0FF8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DB6F123-5FA6-4A42-94EB-9E7D37EEA7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15B24BF3-11D4-A74C-A490-0CF490FA6D5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CPU Scheduling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839200" cy="5181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Option 1: </a:t>
            </a:r>
            <a:r>
              <a:rPr lang="en-US" sz="2000" dirty="0">
                <a:solidFill>
                  <a:schemeClr val="tx2"/>
                </a:solidFill>
              </a:rPr>
              <a:t>Non-preemptive (Cooperative) scheduling</a:t>
            </a:r>
            <a:endParaRPr lang="en-US" sz="2000" dirty="0"/>
          </a:p>
          <a:p>
            <a:pPr>
              <a:lnSpc>
                <a:spcPct val="89000"/>
              </a:lnSpc>
            </a:pPr>
            <a:r>
              <a:rPr lang="en-US" sz="2000" dirty="0"/>
              <a:t>Process remains scheduled until voluntarily relinquishes CPU</a:t>
            </a:r>
          </a:p>
          <a:p>
            <a:pPr>
              <a:lnSpc>
                <a:spcPct val="89000"/>
              </a:lnSpc>
            </a:pPr>
            <a:r>
              <a:rPr lang="en-US" sz="2000" dirty="0"/>
              <a:t>Scheduler may switch in two cases</a:t>
            </a:r>
          </a:p>
          <a:p>
            <a:pPr lvl="1">
              <a:lnSpc>
                <a:spcPct val="89000"/>
              </a:lnSpc>
            </a:pPr>
            <a:r>
              <a:rPr lang="en-US" sz="1800" dirty="0"/>
              <a:t>When process exits</a:t>
            </a:r>
          </a:p>
          <a:p>
            <a:pPr lvl="1">
              <a:lnSpc>
                <a:spcPct val="89000"/>
              </a:lnSpc>
            </a:pPr>
            <a:r>
              <a:rPr lang="en-US" sz="1800" dirty="0"/>
              <a:t>When process blocks (e.g., on I/O)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Trust process to relinquish CPU through traps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Trap: Event internal to process that gives control to OS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Examples: System call, page fault (access page not in main memory), or error (illegal instruction or divide by zero)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Disadvantages: Processes can misbehave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Interactive applications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By avoiding all traps and performing no I/O, can take over entire machine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Only solution: Reboot!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Not performed in modern operating systems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31838"/>
          </a:xfrm>
          <a:noFill/>
          <a:ln/>
        </p:spPr>
        <p:txBody>
          <a:bodyPr lIns="90343" tIns="44379" rIns="90343" bIns="44379" anchor="b"/>
          <a:lstStyle/>
          <a:p>
            <a:r>
              <a:rPr lang="en-US" sz="3600"/>
              <a:t>When to Schedule?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When to Schedule? 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4953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Option 2: </a:t>
            </a:r>
            <a:r>
              <a:rPr lang="en-US" sz="2000" dirty="0">
                <a:solidFill>
                  <a:schemeClr val="tx2"/>
                </a:solidFill>
              </a:rPr>
              <a:t>Preemptive scheduling</a:t>
            </a:r>
            <a:endParaRPr lang="en-US" sz="2000" dirty="0"/>
          </a:p>
          <a:p>
            <a:pPr>
              <a:lnSpc>
                <a:spcPct val="89000"/>
              </a:lnSpc>
            </a:pPr>
            <a:r>
              <a:rPr lang="en-US" sz="2000" dirty="0"/>
              <a:t>Process may be ‘de-scheduled’ at any time</a:t>
            </a:r>
          </a:p>
          <a:p>
            <a:pPr lvl="1">
              <a:lnSpc>
                <a:spcPct val="89000"/>
              </a:lnSpc>
            </a:pPr>
            <a:r>
              <a:rPr lang="en-US" sz="1800" dirty="0"/>
              <a:t>Additional cases</a:t>
            </a:r>
          </a:p>
          <a:p>
            <a:pPr lvl="2">
              <a:lnSpc>
                <a:spcPct val="89000"/>
              </a:lnSpc>
            </a:pPr>
            <a:r>
              <a:rPr lang="en-US" sz="1600" dirty="0"/>
              <a:t>Process creation (higher priority process enters system)</a:t>
            </a:r>
          </a:p>
          <a:p>
            <a:pPr lvl="2">
              <a:lnSpc>
                <a:spcPct val="89000"/>
              </a:lnSpc>
            </a:pPr>
            <a:r>
              <a:rPr lang="en-US" sz="1600" dirty="0"/>
              <a:t>When an I/O interrupt occurs </a:t>
            </a:r>
          </a:p>
          <a:p>
            <a:pPr lvl="2">
              <a:lnSpc>
                <a:spcPct val="89000"/>
              </a:lnSpc>
            </a:pPr>
            <a:r>
              <a:rPr lang="en-US" sz="1600" dirty="0"/>
              <a:t>When a clock interrupt occurs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Guarantee OS can obtain control periodically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Enter OS by enabling periodic alarm clock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Hardware generates timer interrupt (CPU or separate chip)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Example: Every 10ms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User must not be able to mask timer interrupt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Dispatcher counts interrupts between context switches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Example: Waiting 20 timer ticks gives 200 ms time slice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Common time slices range from 10 ms to 200 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Interrupting the Big Guy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Interrupting during kernel operation</a:t>
            </a:r>
          </a:p>
          <a:p>
            <a:r>
              <a:rPr lang="en-US"/>
              <a:t>May leave inconsistent state</a:t>
            </a:r>
          </a:p>
          <a:p>
            <a:r>
              <a:rPr lang="en-US"/>
              <a:t>Solution:  Disallow kernel preemption</a:t>
            </a:r>
          </a:p>
          <a:p>
            <a:pPr lvl="1"/>
            <a:r>
              <a:rPr lang="en-US"/>
              <a:t>Disable interrupts</a:t>
            </a:r>
          </a:p>
          <a:p>
            <a:pPr lvl="1"/>
            <a:r>
              <a:rPr lang="en-US"/>
              <a:t>Wait for blocking</a:t>
            </a:r>
          </a:p>
          <a:p>
            <a:r>
              <a:rPr lang="en-US"/>
              <a:t>Problem:  Can impact performance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6400800" cy="5105400"/>
          </a:xfrm>
          <a:noFill/>
        </p:spPr>
        <p:txBody>
          <a:bodyPr/>
          <a:lstStyle/>
          <a:p>
            <a:r>
              <a:rPr lang="en-US" sz="2000" dirty="0"/>
              <a:t>Approach: Divide up scheduling into task levels</a:t>
            </a:r>
          </a:p>
          <a:p>
            <a:pPr lvl="1"/>
            <a:r>
              <a:rPr lang="en-US" sz="1800" dirty="0"/>
              <a:t>Select process who gets the CPU (from memory)</a:t>
            </a:r>
          </a:p>
          <a:p>
            <a:pPr lvl="1"/>
            <a:r>
              <a:rPr lang="en-US" sz="1800" dirty="0"/>
              <a:t>Admit processes into memory</a:t>
            </a:r>
          </a:p>
          <a:p>
            <a:r>
              <a:rPr lang="en-US" sz="2000" dirty="0"/>
              <a:t>Short-term scheduler (CPU scheduler)</a:t>
            </a:r>
          </a:p>
          <a:p>
            <a:pPr lvl="1"/>
            <a:r>
              <a:rPr lang="en-US" sz="1800" dirty="0"/>
              <a:t>Selects which process should be executed next and allocates CPU</a:t>
            </a:r>
          </a:p>
          <a:p>
            <a:pPr lvl="1"/>
            <a:r>
              <a:rPr lang="en-US" sz="1800" dirty="0"/>
              <a:t>Invoked frequently (ms) </a:t>
            </a:r>
            <a:r>
              <a:rPr lang="en-US" sz="1800" dirty="0" err="1">
                <a:sym typeface="Symbol" pitchFamily="-110" charset="2"/>
              </a:rPr>
              <a:t></a:t>
            </a:r>
            <a:r>
              <a:rPr lang="en-US" sz="1800" dirty="0">
                <a:sym typeface="Symbol" pitchFamily="-110" charset="2"/>
              </a:rPr>
              <a:t> (must be fast)</a:t>
            </a:r>
          </a:p>
          <a:p>
            <a:r>
              <a:rPr lang="en-US" sz="2000" dirty="0">
                <a:sym typeface="Symbol" pitchFamily="-110" charset="2"/>
              </a:rPr>
              <a:t>Long-term scheduler</a:t>
            </a:r>
          </a:p>
          <a:p>
            <a:pPr lvl="1"/>
            <a:r>
              <a:rPr lang="en-US" sz="1800" dirty="0"/>
              <a:t>Selects which processes should be brought into the memory (and into the ready state)</a:t>
            </a:r>
          </a:p>
          <a:p>
            <a:pPr lvl="1"/>
            <a:r>
              <a:rPr lang="en-US" sz="1800" dirty="0"/>
              <a:t>Invoked infrequently (seconds, minutes)</a:t>
            </a:r>
            <a:endParaRPr lang="en-US" sz="1800" dirty="0">
              <a:sym typeface="Symbol" pitchFamily="-110" charset="2"/>
            </a:endParaRPr>
          </a:p>
          <a:p>
            <a:pPr lvl="1"/>
            <a:r>
              <a:rPr lang="en-US" sz="1800" dirty="0">
                <a:sym typeface="Symbol" pitchFamily="-110" charset="2"/>
              </a:rPr>
              <a:t>Controls the </a:t>
            </a:r>
            <a:r>
              <a:rPr lang="en-US" sz="1800" i="1" dirty="0">
                <a:sym typeface="Symbol" pitchFamily="-110" charset="2"/>
              </a:rPr>
              <a:t>degree of </a:t>
            </a:r>
            <a:r>
              <a:rPr lang="en-US" sz="1800" i="1" dirty="0" smtClean="0">
                <a:sym typeface="Symbol" pitchFamily="-110" charset="2"/>
              </a:rPr>
              <a:t>multiprogramming</a:t>
            </a:r>
            <a:endParaRPr lang="en-US" sz="1800" i="1" dirty="0">
              <a:sym typeface="Symbol" pitchFamily="-110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086600" y="533400"/>
            <a:ext cx="1141413" cy="760413"/>
            <a:chOff x="2400" y="1152"/>
            <a:chExt cx="720" cy="480"/>
          </a:xfrm>
        </p:grpSpPr>
        <p:sp>
          <p:nvSpPr>
            <p:cNvPr id="46085" name="Rectangle 5"/>
            <p:cNvSpPr>
              <a:spLocks noChangeArrowheads="1"/>
            </p:cNvSpPr>
            <p:nvPr/>
          </p:nvSpPr>
          <p:spPr bwMode="auto">
            <a:xfrm>
              <a:off x="2400" y="1152"/>
              <a:ext cx="720" cy="480"/>
            </a:xfrm>
            <a:prstGeom prst="rect">
              <a:avLst/>
            </a:prstGeom>
            <a:solidFill>
              <a:srgbClr val="FFC5CF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lIns="91294" tIns="45647" rIns="91294" bIns="45647" anchor="ctr">
              <a:prstTxWarp prst="textNoShape">
                <a:avLst/>
              </a:prstTxWarp>
            </a:bodyPr>
            <a:lstStyle/>
            <a:p>
              <a:pPr algn="ctr" defTabSz="912813"/>
              <a:endParaRPr lang="en-US" sz="1200" b="1">
                <a:solidFill>
                  <a:srgbClr val="FFC5CF"/>
                </a:solidFill>
                <a:latin typeface="Courier New" pitchFamily="-110" charset="0"/>
              </a:endParaRPr>
            </a:p>
          </p:txBody>
        </p:sp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2496" y="1296"/>
              <a:ext cx="52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algn="ctr" defTabSz="912813">
                <a:spcBef>
                  <a:spcPct val="50000"/>
                </a:spcBef>
              </a:pPr>
              <a:r>
                <a:rPr lang="en-US" sz="1600" b="1"/>
                <a:t>CPU</a:t>
              </a:r>
            </a:p>
          </p:txBody>
        </p:sp>
        <p:sp>
          <p:nvSpPr>
            <p:cNvPr id="46087" name="Oval 7"/>
            <p:cNvSpPr>
              <a:spLocks noChangeArrowheads="1"/>
            </p:cNvSpPr>
            <p:nvPr/>
          </p:nvSpPr>
          <p:spPr bwMode="auto">
            <a:xfrm>
              <a:off x="2928" y="1200"/>
              <a:ext cx="96" cy="96"/>
            </a:xfrm>
            <a:prstGeom prst="ellipse">
              <a:avLst/>
            </a:prstGeom>
            <a:solidFill>
              <a:srgbClr val="000080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896100" y="2206625"/>
            <a:ext cx="1522413" cy="1444625"/>
            <a:chOff x="2208" y="2064"/>
            <a:chExt cx="960" cy="912"/>
          </a:xfrm>
        </p:grpSpPr>
        <p:sp>
          <p:nvSpPr>
            <p:cNvPr id="46089" name="Rectangle 9"/>
            <p:cNvSpPr>
              <a:spLocks noChangeArrowheads="1"/>
            </p:cNvSpPr>
            <p:nvPr/>
          </p:nvSpPr>
          <p:spPr bwMode="auto">
            <a:xfrm>
              <a:off x="2208" y="2064"/>
              <a:ext cx="960" cy="91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90" name="Text Box 10"/>
            <p:cNvSpPr txBox="1">
              <a:spLocks noChangeArrowheads="1"/>
            </p:cNvSpPr>
            <p:nvPr/>
          </p:nvSpPr>
          <p:spPr bwMode="auto">
            <a:xfrm>
              <a:off x="2352" y="2304"/>
              <a:ext cx="672" cy="3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algn="ctr" defTabSz="912813">
                <a:spcBef>
                  <a:spcPct val="50000"/>
                </a:spcBef>
              </a:pPr>
              <a:r>
                <a:rPr lang="en-US" sz="1600" b="1">
                  <a:solidFill>
                    <a:srgbClr val="008000"/>
                  </a:solidFill>
                </a:rPr>
                <a:t>Main Memory</a:t>
              </a: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304" y="2112"/>
              <a:ext cx="768" cy="96"/>
              <a:chOff x="2304" y="2112"/>
              <a:chExt cx="768" cy="96"/>
            </a:xfrm>
          </p:grpSpPr>
          <p:sp>
            <p:nvSpPr>
              <p:cNvPr id="46092" name="Oval 12"/>
              <p:cNvSpPr>
                <a:spLocks noChangeArrowheads="1"/>
              </p:cNvSpPr>
              <p:nvPr/>
            </p:nvSpPr>
            <p:spPr bwMode="auto">
              <a:xfrm>
                <a:off x="2304" y="2112"/>
                <a:ext cx="96" cy="96"/>
              </a:xfrm>
              <a:prstGeom prst="ellipse">
                <a:avLst/>
              </a:prstGeom>
              <a:solidFill>
                <a:srgbClr val="00008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93" name="Oval 13"/>
              <p:cNvSpPr>
                <a:spLocks noChangeArrowheads="1"/>
              </p:cNvSpPr>
              <p:nvPr/>
            </p:nvSpPr>
            <p:spPr bwMode="auto">
              <a:xfrm>
                <a:off x="2438" y="2112"/>
                <a:ext cx="96" cy="96"/>
              </a:xfrm>
              <a:prstGeom prst="ellipse">
                <a:avLst/>
              </a:prstGeom>
              <a:solidFill>
                <a:srgbClr val="00008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94" name="Oval 14"/>
              <p:cNvSpPr>
                <a:spLocks noChangeArrowheads="1"/>
              </p:cNvSpPr>
              <p:nvPr/>
            </p:nvSpPr>
            <p:spPr bwMode="auto">
              <a:xfrm>
                <a:off x="2572" y="2112"/>
                <a:ext cx="96" cy="96"/>
              </a:xfrm>
              <a:prstGeom prst="ellipse">
                <a:avLst/>
              </a:prstGeom>
              <a:solidFill>
                <a:srgbClr val="00008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95" name="Oval 15"/>
              <p:cNvSpPr>
                <a:spLocks noChangeArrowheads="1"/>
              </p:cNvSpPr>
              <p:nvPr/>
            </p:nvSpPr>
            <p:spPr bwMode="auto">
              <a:xfrm>
                <a:off x="2707" y="2112"/>
                <a:ext cx="96" cy="96"/>
              </a:xfrm>
              <a:prstGeom prst="ellipse">
                <a:avLst/>
              </a:prstGeom>
              <a:solidFill>
                <a:srgbClr val="00008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96" name="Oval 16"/>
              <p:cNvSpPr>
                <a:spLocks noChangeArrowheads="1"/>
              </p:cNvSpPr>
              <p:nvPr/>
            </p:nvSpPr>
            <p:spPr bwMode="auto">
              <a:xfrm>
                <a:off x="2841" y="2112"/>
                <a:ext cx="96" cy="96"/>
              </a:xfrm>
              <a:prstGeom prst="ellipse">
                <a:avLst/>
              </a:prstGeom>
              <a:solidFill>
                <a:srgbClr val="00008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97" name="Oval 17"/>
              <p:cNvSpPr>
                <a:spLocks noChangeArrowheads="1"/>
              </p:cNvSpPr>
              <p:nvPr/>
            </p:nvSpPr>
            <p:spPr bwMode="auto">
              <a:xfrm>
                <a:off x="2976" y="2112"/>
                <a:ext cx="96" cy="96"/>
              </a:xfrm>
              <a:prstGeom prst="ellipse">
                <a:avLst/>
              </a:prstGeom>
              <a:solidFill>
                <a:srgbClr val="00008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6098" name="AutoShape 18"/>
          <p:cNvSpPr>
            <a:spLocks noChangeArrowheads="1"/>
          </p:cNvSpPr>
          <p:nvPr/>
        </p:nvSpPr>
        <p:spPr bwMode="auto">
          <a:xfrm>
            <a:off x="7580313" y="1370013"/>
            <a:ext cx="228600" cy="760412"/>
          </a:xfrm>
          <a:prstGeom prst="upDownArrow">
            <a:avLst>
              <a:gd name="adj1" fmla="val 50000"/>
              <a:gd name="adj2" fmla="val 6652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7954963" y="1522413"/>
            <a:ext cx="995362" cy="455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/>
            <a:r>
              <a:rPr lang="en-US" sz="1200" b="1"/>
              <a:t>Short term </a:t>
            </a:r>
          </a:p>
          <a:p>
            <a:pPr algn="ctr" defTabSz="912813"/>
            <a:r>
              <a:rPr lang="en-US" sz="1200" b="1"/>
              <a:t>scheduler</a:t>
            </a:r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 rot="16200000">
            <a:off x="7582694" y="5172869"/>
            <a:ext cx="227012" cy="304800"/>
            <a:chOff x="912" y="2400"/>
            <a:chExt cx="144" cy="192"/>
          </a:xfrm>
        </p:grpSpPr>
        <p:sp>
          <p:nvSpPr>
            <p:cNvPr id="46110" name="Rectangle 30"/>
            <p:cNvSpPr>
              <a:spLocks noChangeArrowheads="1"/>
            </p:cNvSpPr>
            <p:nvPr/>
          </p:nvSpPr>
          <p:spPr bwMode="auto">
            <a:xfrm>
              <a:off x="912" y="2400"/>
              <a:ext cx="144" cy="192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936" y="2448"/>
              <a:ext cx="96" cy="96"/>
            </a:xfrm>
            <a:prstGeom prst="ellipse">
              <a:avLst/>
            </a:prstGeom>
            <a:solidFill>
              <a:srgbClr val="000080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 rot="16200000">
            <a:off x="7581900" y="4930775"/>
            <a:ext cx="228600" cy="304800"/>
            <a:chOff x="912" y="2400"/>
            <a:chExt cx="144" cy="192"/>
          </a:xfrm>
        </p:grpSpPr>
        <p:sp>
          <p:nvSpPr>
            <p:cNvPr id="46113" name="Rectangle 33"/>
            <p:cNvSpPr>
              <a:spLocks noChangeArrowheads="1"/>
            </p:cNvSpPr>
            <p:nvPr/>
          </p:nvSpPr>
          <p:spPr bwMode="auto">
            <a:xfrm>
              <a:off x="912" y="2400"/>
              <a:ext cx="144" cy="192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936" y="2448"/>
              <a:ext cx="96" cy="96"/>
            </a:xfrm>
            <a:prstGeom prst="ellipse">
              <a:avLst/>
            </a:prstGeom>
            <a:solidFill>
              <a:srgbClr val="000080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 rot="16200000">
            <a:off x="7581900" y="4686300"/>
            <a:ext cx="228600" cy="304800"/>
            <a:chOff x="912" y="2400"/>
            <a:chExt cx="144" cy="192"/>
          </a:xfrm>
        </p:grpSpPr>
        <p:sp>
          <p:nvSpPr>
            <p:cNvPr id="46116" name="Rectangle 36"/>
            <p:cNvSpPr>
              <a:spLocks noChangeArrowheads="1"/>
            </p:cNvSpPr>
            <p:nvPr/>
          </p:nvSpPr>
          <p:spPr bwMode="auto">
            <a:xfrm>
              <a:off x="912" y="2400"/>
              <a:ext cx="144" cy="192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936" y="2448"/>
              <a:ext cx="96" cy="96"/>
            </a:xfrm>
            <a:prstGeom prst="ellipse">
              <a:avLst/>
            </a:prstGeom>
            <a:solidFill>
              <a:srgbClr val="000080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118" name="Oval 38"/>
          <p:cNvSpPr>
            <a:spLocks noChangeArrowheads="1"/>
          </p:cNvSpPr>
          <p:nvPr/>
        </p:nvSpPr>
        <p:spPr bwMode="auto">
          <a:xfrm rot="16200000">
            <a:off x="7620793" y="5485607"/>
            <a:ext cx="150813" cy="152400"/>
          </a:xfrm>
          <a:prstGeom prst="ellipse">
            <a:avLst/>
          </a:prstGeom>
          <a:solidFill>
            <a:srgbClr val="000080"/>
          </a:solidFill>
          <a:ln w="127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19" name="AutoShape 39"/>
          <p:cNvSpPr>
            <a:spLocks noChangeArrowheads="1"/>
          </p:cNvSpPr>
          <p:nvPr/>
        </p:nvSpPr>
        <p:spPr bwMode="auto">
          <a:xfrm rot="16200000">
            <a:off x="7239794" y="4055269"/>
            <a:ext cx="912812" cy="228600"/>
          </a:xfrm>
          <a:prstGeom prst="rightArrow">
            <a:avLst>
              <a:gd name="adj1" fmla="val 50000"/>
              <a:gd name="adj2" fmla="val 99826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41" name="Text Box 61"/>
          <p:cNvSpPr txBox="1">
            <a:spLocks noChangeArrowheads="1"/>
          </p:cNvSpPr>
          <p:nvPr/>
        </p:nvSpPr>
        <p:spPr bwMode="auto">
          <a:xfrm>
            <a:off x="5991225" y="5434013"/>
            <a:ext cx="1079500" cy="273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/>
            <a:r>
              <a:rPr lang="en-US" sz="1200" b="1">
                <a:solidFill>
                  <a:schemeClr val="tx2"/>
                </a:solidFill>
              </a:rPr>
              <a:t>Arriving Job</a:t>
            </a:r>
          </a:p>
        </p:txBody>
      </p:sp>
      <p:sp>
        <p:nvSpPr>
          <p:cNvPr id="46142" name="Line 62"/>
          <p:cNvSpPr>
            <a:spLocks noChangeShapeType="1"/>
          </p:cNvSpPr>
          <p:nvPr/>
        </p:nvSpPr>
        <p:spPr bwMode="auto">
          <a:xfrm>
            <a:off x="7086600" y="556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43" name="Text Box 63"/>
          <p:cNvSpPr txBox="1">
            <a:spLocks noChangeArrowheads="1"/>
          </p:cNvSpPr>
          <p:nvPr/>
        </p:nvSpPr>
        <p:spPr bwMode="auto">
          <a:xfrm>
            <a:off x="8001000" y="4038600"/>
            <a:ext cx="927100" cy="455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/>
            <a:r>
              <a:rPr lang="en-US" sz="1200" b="1"/>
              <a:t>Long term</a:t>
            </a:r>
          </a:p>
          <a:p>
            <a:pPr algn="ctr" defTabSz="912813"/>
            <a:r>
              <a:rPr lang="en-US" sz="1200" b="1"/>
              <a:t>scheduler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Dispatch Mechanism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9013" y="2662238"/>
            <a:ext cx="7240587" cy="538162"/>
          </a:xfrm>
        </p:spPr>
        <p:txBody>
          <a:bodyPr/>
          <a:lstStyle/>
          <a:p>
            <a:r>
              <a:rPr lang="en-US" sz="2800"/>
              <a:t>OS runs dispatch loop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674813" y="3232150"/>
            <a:ext cx="6554787" cy="1873250"/>
          </a:xfrm>
          <a:prstGeom prst="rect">
            <a:avLst/>
          </a:prstGeom>
          <a:solidFill>
            <a:srgbClr val="F0FF9B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343" tIns="44379" rIns="90343" bIns="44379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89000"/>
              </a:lnSpc>
              <a:spcBef>
                <a:spcPct val="20000"/>
              </a:spcBef>
            </a:pPr>
            <a:r>
              <a:rPr lang="en-US">
                <a:solidFill>
                  <a:srgbClr val="000080"/>
                </a:solidFill>
                <a:latin typeface="Courier New" pitchFamily="-110" charset="0"/>
              </a:rPr>
              <a:t>while (true) {</a:t>
            </a:r>
          </a:p>
          <a:p>
            <a:pPr marL="342900" indent="-342900" eaLnBrk="1" hangingPunct="1">
              <a:lnSpc>
                <a:spcPct val="89000"/>
              </a:lnSpc>
              <a:spcBef>
                <a:spcPct val="20000"/>
              </a:spcBef>
            </a:pPr>
            <a:r>
              <a:rPr lang="en-US">
                <a:solidFill>
                  <a:srgbClr val="000080"/>
                </a:solidFill>
                <a:latin typeface="Courier New" pitchFamily="-110" charset="0"/>
              </a:rPr>
              <a:t>	run process A for some time slice</a:t>
            </a:r>
          </a:p>
          <a:p>
            <a:pPr marL="342900" indent="-342900" eaLnBrk="1" hangingPunct="1">
              <a:lnSpc>
                <a:spcPct val="89000"/>
              </a:lnSpc>
              <a:spcBef>
                <a:spcPct val="20000"/>
              </a:spcBef>
            </a:pPr>
            <a:r>
              <a:rPr lang="en-US">
                <a:solidFill>
                  <a:srgbClr val="000080"/>
                </a:solidFill>
                <a:latin typeface="Courier New" pitchFamily="-110" charset="0"/>
              </a:rPr>
              <a:t>	stop process A and save its context</a:t>
            </a:r>
          </a:p>
          <a:p>
            <a:pPr marL="342900" indent="-342900" eaLnBrk="1" hangingPunct="1">
              <a:lnSpc>
                <a:spcPct val="89000"/>
              </a:lnSpc>
              <a:spcBef>
                <a:spcPct val="20000"/>
              </a:spcBef>
            </a:pPr>
            <a:r>
              <a:rPr lang="en-US">
                <a:solidFill>
                  <a:srgbClr val="000080"/>
                </a:solidFill>
                <a:latin typeface="Courier New" pitchFamily="-110" charset="0"/>
              </a:rPr>
              <a:t>	load context of another process B</a:t>
            </a:r>
          </a:p>
          <a:p>
            <a:pPr marL="342900" indent="-342900" eaLnBrk="1" hangingPunct="1">
              <a:lnSpc>
                <a:spcPct val="89000"/>
              </a:lnSpc>
              <a:spcBef>
                <a:spcPct val="20000"/>
              </a:spcBef>
            </a:pPr>
            <a:r>
              <a:rPr lang="en-US">
                <a:solidFill>
                  <a:srgbClr val="000080"/>
                </a:solidFill>
                <a:latin typeface="Courier New" pitchFamily="-110" charset="0"/>
              </a:rPr>
              <a:t> 	jump to proper location and resume execution</a:t>
            </a:r>
          </a:p>
          <a:p>
            <a:pPr marL="342900" indent="-342900" eaLnBrk="1" hangingPunct="1">
              <a:lnSpc>
                <a:spcPct val="89000"/>
              </a:lnSpc>
              <a:spcBef>
                <a:spcPct val="20000"/>
              </a:spcBef>
            </a:pPr>
            <a:r>
              <a:rPr lang="en-US">
                <a:solidFill>
                  <a:srgbClr val="000080"/>
                </a:solidFill>
                <a:latin typeface="Courier New" pitchFamily="-110" charset="0"/>
              </a:rPr>
              <a:t>}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914400" y="1371600"/>
            <a:ext cx="67818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343" tIns="44379" rIns="90343" bIns="44379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 b="1" i="1"/>
              <a:t>    </a:t>
            </a:r>
            <a:r>
              <a:rPr lang="en-US" sz="2000" b="1" i="1"/>
              <a:t>Dispatcher is the module that gives control of the CPU to the process selected by the scheduler</a:t>
            </a:r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Scheduling Performance Metrics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Tx/>
              <a:buNone/>
            </a:pPr>
            <a:r>
              <a:rPr lang="en-US" dirty="0"/>
              <a:t>Trade-off between </a:t>
            </a:r>
            <a:r>
              <a:rPr lang="en-US" dirty="0" smtClean="0"/>
              <a:t>maximizing</a:t>
            </a:r>
          </a:p>
          <a:p>
            <a:r>
              <a:rPr lang="en-US" dirty="0"/>
              <a:t>System’s point of view</a:t>
            </a:r>
          </a:p>
          <a:p>
            <a:pPr>
              <a:buFontTx/>
              <a:buNone/>
            </a:pPr>
            <a:r>
              <a:rPr lang="en-US" dirty="0"/>
              <a:t>		Overall efficiency</a:t>
            </a:r>
          </a:p>
          <a:p>
            <a:r>
              <a:rPr lang="en-US" dirty="0"/>
              <a:t>User’s point of view</a:t>
            </a:r>
          </a:p>
          <a:p>
            <a:pPr>
              <a:buFontTx/>
              <a:buNone/>
            </a:pPr>
            <a:r>
              <a:rPr lang="en-US" dirty="0"/>
              <a:t>		Good service to individual processes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Service Metrics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5257800"/>
          </a:xfrm>
          <a:noFill/>
        </p:spPr>
        <p:txBody>
          <a:bodyPr/>
          <a:lstStyle/>
          <a:p>
            <a:pPr>
              <a:lnSpc>
                <a:spcPct val="79000"/>
              </a:lnSpc>
            </a:pPr>
            <a:r>
              <a:rPr lang="en-US" sz="2400" dirty="0">
                <a:solidFill>
                  <a:schemeClr val="tx2"/>
                </a:solidFill>
              </a:rPr>
              <a:t>Utilization – Keep CPU busy</a:t>
            </a:r>
          </a:p>
          <a:p>
            <a:pPr>
              <a:lnSpc>
                <a:spcPct val="79000"/>
              </a:lnSpc>
            </a:pPr>
            <a:r>
              <a:rPr lang="en-US" sz="2400" dirty="0">
                <a:solidFill>
                  <a:schemeClr val="tx2"/>
                </a:solidFill>
              </a:rPr>
              <a:t>Throughput – Completed processes per unit time</a:t>
            </a:r>
          </a:p>
          <a:p>
            <a:pPr>
              <a:lnSpc>
                <a:spcPct val="79000"/>
              </a:lnSpc>
            </a:pPr>
            <a:r>
              <a:rPr lang="en-US" sz="2400" dirty="0">
                <a:solidFill>
                  <a:schemeClr val="tx2"/>
                </a:solidFill>
              </a:rPr>
              <a:t>Turnaround time</a:t>
            </a:r>
            <a:r>
              <a:rPr lang="en-US" sz="2400" dirty="0"/>
              <a:t> - Time between job arrival and finish</a:t>
            </a:r>
          </a:p>
          <a:p>
            <a:pPr>
              <a:lnSpc>
                <a:spcPct val="79000"/>
              </a:lnSpc>
            </a:pPr>
            <a:r>
              <a:rPr lang="en-US" sz="2400" dirty="0">
                <a:solidFill>
                  <a:schemeClr val="tx2"/>
                </a:solidFill>
              </a:rPr>
              <a:t>Response time</a:t>
            </a:r>
            <a:r>
              <a:rPr lang="en-US" sz="2400" dirty="0"/>
              <a:t> - Time from request to first output</a:t>
            </a:r>
          </a:p>
          <a:p>
            <a:pPr lvl="1">
              <a:lnSpc>
                <a:spcPct val="79000"/>
              </a:lnSpc>
              <a:buFontTx/>
              <a:buNone/>
            </a:pPr>
            <a:r>
              <a:rPr lang="en-US" sz="2000" dirty="0"/>
              <a:t>e.g., interactive jobs, virtual reality (VR) games, click on mouse see VR change</a:t>
            </a:r>
          </a:p>
          <a:p>
            <a:pPr>
              <a:lnSpc>
                <a:spcPct val="79000"/>
              </a:lnSpc>
            </a:pPr>
            <a:r>
              <a:rPr lang="en-US" sz="2400" dirty="0">
                <a:solidFill>
                  <a:schemeClr val="tx2"/>
                </a:solidFill>
              </a:rPr>
              <a:t>Waiting time</a:t>
            </a:r>
            <a:r>
              <a:rPr lang="en-US" sz="2400" dirty="0"/>
              <a:t> - Time in ready queue (long = bad)</a:t>
            </a:r>
          </a:p>
          <a:p>
            <a:pPr lvl="1">
              <a:lnSpc>
                <a:spcPct val="79000"/>
              </a:lnSpc>
              <a:buFontTx/>
              <a:buNone/>
            </a:pPr>
            <a:r>
              <a:rPr lang="en-US" sz="2000" dirty="0"/>
              <a:t>Better ‘scheduling’ quality metric than turn-around time since scheduler does not have control over blocking time or time a process does actual computing.</a:t>
            </a:r>
          </a:p>
          <a:p>
            <a:pPr>
              <a:lnSpc>
                <a:spcPct val="79000"/>
              </a:lnSpc>
            </a:pPr>
            <a:r>
              <a:rPr lang="en-US" sz="2400" dirty="0">
                <a:solidFill>
                  <a:schemeClr val="tx2"/>
                </a:solidFill>
              </a:rPr>
              <a:t>Fairness</a:t>
            </a:r>
            <a:r>
              <a:rPr lang="en-US" sz="2400" dirty="0"/>
              <a:t> - </a:t>
            </a:r>
            <a:r>
              <a:rPr lang="en-US" sz="2400" dirty="0" smtClean="0"/>
              <a:t>All </a:t>
            </a:r>
            <a:r>
              <a:rPr lang="en-US" sz="2400" dirty="0"/>
              <a:t>jobs get the same amount of CPU over time</a:t>
            </a:r>
          </a:p>
          <a:p>
            <a:pPr>
              <a:lnSpc>
                <a:spcPct val="79000"/>
              </a:lnSpc>
            </a:pPr>
            <a:r>
              <a:rPr lang="en-US" sz="2400" dirty="0">
                <a:solidFill>
                  <a:schemeClr val="tx2"/>
                </a:solidFill>
              </a:rPr>
              <a:t>Overhead</a:t>
            </a:r>
            <a:r>
              <a:rPr lang="en-US" sz="2400" dirty="0"/>
              <a:t> - </a:t>
            </a:r>
            <a:r>
              <a:rPr lang="en-US" sz="2400" dirty="0" smtClean="0"/>
              <a:t>Reduce </a:t>
            </a:r>
            <a:r>
              <a:rPr lang="en-US" sz="2400" dirty="0"/>
              <a:t>number of context switches</a:t>
            </a:r>
          </a:p>
          <a:p>
            <a:pPr>
              <a:lnSpc>
                <a:spcPct val="79000"/>
              </a:lnSpc>
            </a:pPr>
            <a:r>
              <a:rPr lang="en-US" sz="2400" dirty="0"/>
              <a:t>Variance – Variability in response time</a:t>
            </a:r>
          </a:p>
        </p:txBody>
      </p:sp>
    </p:spTree>
    <p:extLst>
      <p:ext uri="{BB962C8B-B14F-4D97-AF65-F5344CB8AC3E}">
        <p14:creationId xmlns:p14="http://schemas.microsoft.com/office/powerpoint/2010/main" val="2986235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Service Metrics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5257800"/>
          </a:xfrm>
          <a:noFill/>
        </p:spPr>
        <p:txBody>
          <a:bodyPr/>
          <a:lstStyle/>
          <a:p>
            <a:pPr>
              <a:lnSpc>
                <a:spcPct val="79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Utilization</a:t>
            </a:r>
            <a:r>
              <a:rPr lang="en-US" sz="2400" dirty="0">
                <a:solidFill>
                  <a:schemeClr val="tx2"/>
                </a:solidFill>
              </a:rPr>
              <a:t> – Keep CPU busy</a:t>
            </a:r>
          </a:p>
          <a:p>
            <a:pPr>
              <a:lnSpc>
                <a:spcPct val="79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Throughput</a:t>
            </a:r>
            <a:r>
              <a:rPr lang="en-US" sz="2400" dirty="0">
                <a:solidFill>
                  <a:schemeClr val="tx2"/>
                </a:solidFill>
              </a:rPr>
              <a:t> – Completed processes per unit time</a:t>
            </a:r>
          </a:p>
          <a:p>
            <a:pPr>
              <a:lnSpc>
                <a:spcPct val="79000"/>
              </a:lnSpc>
            </a:pPr>
            <a:r>
              <a:rPr lang="en-US" sz="2400" dirty="0">
                <a:solidFill>
                  <a:srgbClr val="FF0000"/>
                </a:solidFill>
              </a:rPr>
              <a:t>Turnaround time </a:t>
            </a:r>
            <a:r>
              <a:rPr lang="en-US" sz="2400" dirty="0"/>
              <a:t>- Time between job arrival and finish</a:t>
            </a:r>
          </a:p>
          <a:p>
            <a:pPr>
              <a:lnSpc>
                <a:spcPct val="79000"/>
              </a:lnSpc>
            </a:pPr>
            <a:r>
              <a:rPr lang="en-US" sz="2400" dirty="0">
                <a:solidFill>
                  <a:srgbClr val="FF0000"/>
                </a:solidFill>
              </a:rPr>
              <a:t>Response time </a:t>
            </a:r>
            <a:r>
              <a:rPr lang="en-US" sz="2400" dirty="0"/>
              <a:t>- Time from request to first output</a:t>
            </a:r>
          </a:p>
          <a:p>
            <a:pPr lvl="1">
              <a:lnSpc>
                <a:spcPct val="79000"/>
              </a:lnSpc>
              <a:buFontTx/>
              <a:buNone/>
            </a:pPr>
            <a:r>
              <a:rPr lang="en-US" sz="2000" dirty="0"/>
              <a:t>e.g., interactive jobs, virtual reality (VR) games, click on mouse see VR change</a:t>
            </a:r>
          </a:p>
          <a:p>
            <a:pPr>
              <a:lnSpc>
                <a:spcPct val="79000"/>
              </a:lnSpc>
            </a:pPr>
            <a:r>
              <a:rPr lang="en-US" sz="2400" dirty="0">
                <a:solidFill>
                  <a:srgbClr val="FF0000"/>
                </a:solidFill>
              </a:rPr>
              <a:t>Waiting time </a:t>
            </a:r>
            <a:r>
              <a:rPr lang="en-US" sz="2400" dirty="0"/>
              <a:t>- Time in ready queue (long = bad)</a:t>
            </a:r>
          </a:p>
          <a:p>
            <a:pPr lvl="1">
              <a:lnSpc>
                <a:spcPct val="79000"/>
              </a:lnSpc>
              <a:buFontTx/>
              <a:buNone/>
            </a:pPr>
            <a:r>
              <a:rPr lang="en-US" sz="2000" dirty="0"/>
              <a:t>Better ‘scheduling’ quality metric than turn-around time since scheduler does not have control over blocking time or time a process does actual computing.</a:t>
            </a:r>
          </a:p>
          <a:p>
            <a:pPr>
              <a:lnSpc>
                <a:spcPct val="79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Fairness</a:t>
            </a:r>
            <a:r>
              <a:rPr lang="en-US" sz="2400" dirty="0"/>
              <a:t> - </a:t>
            </a:r>
            <a:r>
              <a:rPr lang="en-US" sz="2400" dirty="0" smtClean="0"/>
              <a:t>All </a:t>
            </a:r>
            <a:r>
              <a:rPr lang="en-US" sz="2400" dirty="0"/>
              <a:t>jobs get the same amount of CPU over time</a:t>
            </a:r>
          </a:p>
          <a:p>
            <a:pPr>
              <a:lnSpc>
                <a:spcPct val="79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Overhead </a:t>
            </a:r>
            <a:r>
              <a:rPr lang="en-US" sz="2400" dirty="0"/>
              <a:t>- </a:t>
            </a:r>
            <a:r>
              <a:rPr lang="en-US" sz="2400" dirty="0" smtClean="0"/>
              <a:t>Reduce </a:t>
            </a:r>
            <a:r>
              <a:rPr lang="en-US" sz="2400" dirty="0"/>
              <a:t>number of context switches</a:t>
            </a:r>
          </a:p>
          <a:p>
            <a:pPr>
              <a:lnSpc>
                <a:spcPct val="79000"/>
              </a:lnSpc>
            </a:pPr>
            <a:r>
              <a:rPr lang="en-US" sz="2400" dirty="0">
                <a:solidFill>
                  <a:srgbClr val="FF0000"/>
                </a:solidFill>
              </a:rPr>
              <a:t>Variance</a:t>
            </a:r>
            <a:r>
              <a:rPr lang="en-US" sz="2400" dirty="0"/>
              <a:t> – Variability in response time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0" y="5943600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User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Scheduler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002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600"/>
              <a:t>Overall Efficiency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181600"/>
            <a:ext cx="7848600" cy="1447800"/>
          </a:xfrm>
          <a:noFill/>
        </p:spPr>
        <p:txBody>
          <a:bodyPr/>
          <a:lstStyle/>
          <a:p>
            <a:pPr>
              <a:lnSpc>
                <a:spcPct val="89000"/>
              </a:lnSpc>
              <a:buFontTx/>
              <a:buNone/>
            </a:pPr>
            <a:r>
              <a:rPr lang="en-US"/>
              <a:t>Scheduling Goal: Ensure that throughput increase linearly with load 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2209800" y="1219200"/>
            <a:ext cx="4724400" cy="3746500"/>
          </a:xfrm>
          <a:prstGeom prst="rect">
            <a:avLst/>
          </a:prstGeom>
          <a:solidFill>
            <a:schemeClr val="bg2">
              <a:alpha val="7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2998788" y="1795463"/>
            <a:ext cx="0" cy="281146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stealth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2998788" y="4603750"/>
            <a:ext cx="32416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stealth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 flipV="1">
            <a:off x="3003550" y="1563688"/>
            <a:ext cx="2432050" cy="3044825"/>
          </a:xfrm>
          <a:prstGeom prst="line">
            <a:avLst/>
          </a:prstGeom>
          <a:noFill/>
          <a:ln w="28575">
            <a:solidFill>
              <a:srgbClr val="008000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 flipV="1">
            <a:off x="3003550" y="2851150"/>
            <a:ext cx="3243263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4038600" y="4648200"/>
            <a:ext cx="1133475" cy="273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/>
            <a:r>
              <a:rPr lang="en-US" sz="1200" b="1">
                <a:solidFill>
                  <a:schemeClr val="tx2"/>
                </a:solidFill>
              </a:rPr>
              <a:t>Offered Load</a:t>
            </a:r>
          </a:p>
        </p:txBody>
      </p:sp>
      <p:sp>
        <p:nvSpPr>
          <p:cNvPr id="60426" name="Freeform 10"/>
          <p:cNvSpPr>
            <a:spLocks/>
          </p:cNvSpPr>
          <p:nvPr/>
        </p:nvSpPr>
        <p:spPr bwMode="auto">
          <a:xfrm>
            <a:off x="3049588" y="3086100"/>
            <a:ext cx="3265487" cy="1463675"/>
          </a:xfrm>
          <a:custGeom>
            <a:avLst/>
            <a:gdLst/>
            <a:ahLst/>
            <a:cxnLst>
              <a:cxn ang="0">
                <a:pos x="0" y="600"/>
              </a:cxn>
              <a:cxn ang="0">
                <a:pos x="224" y="280"/>
              </a:cxn>
              <a:cxn ang="0">
                <a:pos x="424" y="72"/>
              </a:cxn>
              <a:cxn ang="0">
                <a:pos x="688" y="24"/>
              </a:cxn>
              <a:cxn ang="0">
                <a:pos x="848" y="16"/>
              </a:cxn>
              <a:cxn ang="0">
                <a:pos x="1160" y="120"/>
              </a:cxn>
            </a:cxnLst>
            <a:rect l="0" t="0" r="r" b="b"/>
            <a:pathLst>
              <a:path w="1160" h="600">
                <a:moveTo>
                  <a:pt x="0" y="600"/>
                </a:moveTo>
                <a:cubicBezTo>
                  <a:pt x="76" y="484"/>
                  <a:pt x="153" y="368"/>
                  <a:pt x="224" y="280"/>
                </a:cubicBezTo>
                <a:cubicBezTo>
                  <a:pt x="295" y="192"/>
                  <a:pt x="347" y="115"/>
                  <a:pt x="424" y="72"/>
                </a:cubicBezTo>
                <a:cubicBezTo>
                  <a:pt x="501" y="29"/>
                  <a:pt x="617" y="33"/>
                  <a:pt x="688" y="24"/>
                </a:cubicBezTo>
                <a:cubicBezTo>
                  <a:pt x="759" y="15"/>
                  <a:pt x="769" y="0"/>
                  <a:pt x="848" y="16"/>
                </a:cubicBezTo>
                <a:cubicBezTo>
                  <a:pt x="927" y="32"/>
                  <a:pt x="1108" y="103"/>
                  <a:pt x="1160" y="120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5" name="Text Box 19"/>
          <p:cNvSpPr txBox="1">
            <a:spLocks noChangeArrowheads="1"/>
          </p:cNvSpPr>
          <p:nvPr/>
        </p:nvSpPr>
        <p:spPr bwMode="auto">
          <a:xfrm rot="16200000">
            <a:off x="2282825" y="2898775"/>
            <a:ext cx="1042988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/>
            <a:r>
              <a:rPr lang="en-US" sz="1200" b="1">
                <a:solidFill>
                  <a:schemeClr val="tx2"/>
                </a:solidFill>
              </a:rPr>
              <a:t>Throughput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Performance Criteria </a:t>
            </a:r>
            <a:r>
              <a:rPr lang="en-US" sz="3600" dirty="0"/>
              <a:t>Depends on System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029200"/>
          </a:xfrm>
        </p:spPr>
        <p:txBody>
          <a:bodyPr/>
          <a:lstStyle/>
          <a:p>
            <a:pPr>
              <a:lnSpc>
                <a:spcPct val="89000"/>
              </a:lnSpc>
            </a:pPr>
            <a:r>
              <a:rPr lang="en-US" sz="2800" dirty="0"/>
              <a:t>All systems</a:t>
            </a:r>
          </a:p>
          <a:p>
            <a:pPr lvl="1">
              <a:lnSpc>
                <a:spcPct val="89000"/>
              </a:lnSpc>
            </a:pPr>
            <a:r>
              <a:rPr lang="en-US" sz="2400" dirty="0"/>
              <a:t>Fairness</a:t>
            </a:r>
          </a:p>
          <a:p>
            <a:pPr lvl="1">
              <a:lnSpc>
                <a:spcPct val="89000"/>
              </a:lnSpc>
            </a:pPr>
            <a:r>
              <a:rPr lang="en-US" sz="2400" dirty="0"/>
              <a:t>Overall system utilization</a:t>
            </a:r>
          </a:p>
          <a:p>
            <a:pPr lvl="1">
              <a:lnSpc>
                <a:spcPct val="89000"/>
              </a:lnSpc>
            </a:pPr>
            <a:r>
              <a:rPr lang="en-US" sz="2400" dirty="0"/>
              <a:t>Policy enforcement (e.g., priorities)</a:t>
            </a:r>
          </a:p>
          <a:p>
            <a:pPr>
              <a:lnSpc>
                <a:spcPct val="89000"/>
              </a:lnSpc>
            </a:pPr>
            <a:r>
              <a:rPr lang="en-US" sz="2800" dirty="0"/>
              <a:t>Batch systems</a:t>
            </a:r>
          </a:p>
          <a:p>
            <a:pPr lvl="1">
              <a:lnSpc>
                <a:spcPct val="89000"/>
              </a:lnSpc>
            </a:pPr>
            <a:r>
              <a:rPr lang="en-US" sz="2400" dirty="0"/>
              <a:t>Throughput</a:t>
            </a:r>
          </a:p>
          <a:p>
            <a:pPr>
              <a:lnSpc>
                <a:spcPct val="89000"/>
              </a:lnSpc>
            </a:pPr>
            <a:r>
              <a:rPr lang="en-US" sz="2800" dirty="0"/>
              <a:t>Interactive systems</a:t>
            </a:r>
          </a:p>
          <a:p>
            <a:pPr lvl="1">
              <a:lnSpc>
                <a:spcPct val="89000"/>
              </a:lnSpc>
            </a:pPr>
            <a:r>
              <a:rPr lang="en-US" sz="2400" dirty="0"/>
              <a:t>Response time</a:t>
            </a:r>
          </a:p>
          <a:p>
            <a:pPr>
              <a:lnSpc>
                <a:spcPct val="89000"/>
              </a:lnSpc>
            </a:pPr>
            <a:r>
              <a:rPr lang="en-US" sz="2800" dirty="0"/>
              <a:t>Real-time systems</a:t>
            </a:r>
          </a:p>
          <a:p>
            <a:pPr lvl="1">
              <a:lnSpc>
                <a:spcPct val="89000"/>
              </a:lnSpc>
            </a:pPr>
            <a:r>
              <a:rPr lang="en-US" sz="2400" dirty="0"/>
              <a:t>Meet </a:t>
            </a:r>
            <a:r>
              <a:rPr lang="en-US" sz="2400" dirty="0" smtClean="0"/>
              <a:t>deadlines (more later)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scheduler: Make sure the CPU remains busy</a:t>
            </a:r>
          </a:p>
          <a:p>
            <a:r>
              <a:rPr lang="en-US" dirty="0" smtClean="0"/>
              <a:t>CPU/ short term scheduler: Which process to execute next?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63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schedule processes that need to use the CPU?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086600" y="2743200"/>
            <a:ext cx="1141413" cy="760413"/>
            <a:chOff x="2400" y="1152"/>
            <a:chExt cx="720" cy="480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400" y="1152"/>
              <a:ext cx="720" cy="480"/>
            </a:xfrm>
            <a:prstGeom prst="rect">
              <a:avLst/>
            </a:prstGeom>
            <a:solidFill>
              <a:srgbClr val="FFC5CF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lIns="91294" tIns="45647" rIns="91294" bIns="45647" anchor="ctr">
              <a:prstTxWarp prst="textNoShape">
                <a:avLst/>
              </a:prstTxWarp>
            </a:bodyPr>
            <a:lstStyle/>
            <a:p>
              <a:pPr algn="ctr" defTabSz="912813"/>
              <a:endParaRPr lang="en-US" sz="1200" b="1">
                <a:solidFill>
                  <a:srgbClr val="FFC5CF"/>
                </a:solidFill>
                <a:latin typeface="Courier New" pitchFamily="-110" charset="0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496" y="1296"/>
              <a:ext cx="52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algn="ctr" defTabSz="912813">
                <a:spcBef>
                  <a:spcPct val="50000"/>
                </a:spcBef>
              </a:pPr>
              <a:r>
                <a:rPr lang="en-US" sz="1600" b="1"/>
                <a:t>CPU</a:t>
              </a: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2928" y="1200"/>
              <a:ext cx="96" cy="96"/>
            </a:xfrm>
            <a:prstGeom prst="ellipse">
              <a:avLst/>
            </a:prstGeom>
            <a:solidFill>
              <a:srgbClr val="000080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6896100" y="4416425"/>
            <a:ext cx="1522413" cy="1444625"/>
            <a:chOff x="2208" y="2064"/>
            <a:chExt cx="960" cy="912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208" y="2064"/>
              <a:ext cx="960" cy="91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352" y="2304"/>
              <a:ext cx="672" cy="3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algn="ctr" defTabSz="912813">
                <a:spcBef>
                  <a:spcPct val="50000"/>
                </a:spcBef>
              </a:pPr>
              <a:r>
                <a:rPr lang="en-US" sz="1600" b="1">
                  <a:solidFill>
                    <a:srgbClr val="008000"/>
                  </a:solidFill>
                </a:rPr>
                <a:t>Main Memory</a:t>
              </a:r>
            </a:p>
          </p:txBody>
        </p:sp>
        <p:grpSp>
          <p:nvGrpSpPr>
            <p:cNvPr id="11" name="Group 11"/>
            <p:cNvGrpSpPr>
              <a:grpSpLocks/>
            </p:cNvGrpSpPr>
            <p:nvPr/>
          </p:nvGrpSpPr>
          <p:grpSpPr bwMode="auto">
            <a:xfrm>
              <a:off x="2304" y="2112"/>
              <a:ext cx="768" cy="96"/>
              <a:chOff x="2304" y="2112"/>
              <a:chExt cx="768" cy="96"/>
            </a:xfrm>
          </p:grpSpPr>
          <p:sp>
            <p:nvSpPr>
              <p:cNvPr id="12" name="Oval 12"/>
              <p:cNvSpPr>
                <a:spLocks noChangeArrowheads="1"/>
              </p:cNvSpPr>
              <p:nvPr/>
            </p:nvSpPr>
            <p:spPr bwMode="auto">
              <a:xfrm>
                <a:off x="2304" y="2112"/>
                <a:ext cx="96" cy="96"/>
              </a:xfrm>
              <a:prstGeom prst="ellipse">
                <a:avLst/>
              </a:prstGeom>
              <a:solidFill>
                <a:srgbClr val="00008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Oval 13"/>
              <p:cNvSpPr>
                <a:spLocks noChangeArrowheads="1"/>
              </p:cNvSpPr>
              <p:nvPr/>
            </p:nvSpPr>
            <p:spPr bwMode="auto">
              <a:xfrm>
                <a:off x="2438" y="2112"/>
                <a:ext cx="96" cy="96"/>
              </a:xfrm>
              <a:prstGeom prst="ellipse">
                <a:avLst/>
              </a:prstGeom>
              <a:solidFill>
                <a:srgbClr val="00008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Oval 14"/>
              <p:cNvSpPr>
                <a:spLocks noChangeArrowheads="1"/>
              </p:cNvSpPr>
              <p:nvPr/>
            </p:nvSpPr>
            <p:spPr bwMode="auto">
              <a:xfrm>
                <a:off x="2572" y="2112"/>
                <a:ext cx="96" cy="96"/>
              </a:xfrm>
              <a:prstGeom prst="ellipse">
                <a:avLst/>
              </a:prstGeom>
              <a:solidFill>
                <a:srgbClr val="00008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Oval 15"/>
              <p:cNvSpPr>
                <a:spLocks noChangeArrowheads="1"/>
              </p:cNvSpPr>
              <p:nvPr/>
            </p:nvSpPr>
            <p:spPr bwMode="auto">
              <a:xfrm>
                <a:off x="2707" y="2112"/>
                <a:ext cx="96" cy="96"/>
              </a:xfrm>
              <a:prstGeom prst="ellipse">
                <a:avLst/>
              </a:prstGeom>
              <a:solidFill>
                <a:srgbClr val="00008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Oval 16"/>
              <p:cNvSpPr>
                <a:spLocks noChangeArrowheads="1"/>
              </p:cNvSpPr>
              <p:nvPr/>
            </p:nvSpPr>
            <p:spPr bwMode="auto">
              <a:xfrm>
                <a:off x="2841" y="2112"/>
                <a:ext cx="96" cy="96"/>
              </a:xfrm>
              <a:prstGeom prst="ellipse">
                <a:avLst/>
              </a:prstGeom>
              <a:solidFill>
                <a:srgbClr val="00008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Oval 17"/>
              <p:cNvSpPr>
                <a:spLocks noChangeArrowheads="1"/>
              </p:cNvSpPr>
              <p:nvPr/>
            </p:nvSpPr>
            <p:spPr bwMode="auto">
              <a:xfrm>
                <a:off x="2976" y="2112"/>
                <a:ext cx="96" cy="96"/>
              </a:xfrm>
              <a:prstGeom prst="ellipse">
                <a:avLst/>
              </a:prstGeom>
              <a:solidFill>
                <a:srgbClr val="00008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7580313" y="3579813"/>
            <a:ext cx="228600" cy="760412"/>
          </a:xfrm>
          <a:prstGeom prst="upDownArrow">
            <a:avLst>
              <a:gd name="adj1" fmla="val 50000"/>
              <a:gd name="adj2" fmla="val 6652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7954963" y="3732213"/>
            <a:ext cx="995362" cy="455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/>
            <a:r>
              <a:rPr lang="en-US" sz="1200" b="1"/>
              <a:t>Short term </a:t>
            </a:r>
          </a:p>
          <a:p>
            <a:pPr algn="ctr" defTabSz="912813"/>
            <a:r>
              <a:rPr lang="en-US" sz="1200" b="1"/>
              <a:t>scheduler</a:t>
            </a:r>
          </a:p>
        </p:txBody>
      </p:sp>
    </p:spTree>
    <p:extLst>
      <p:ext uri="{BB962C8B-B14F-4D97-AF65-F5344CB8AC3E}">
        <p14:creationId xmlns:p14="http://schemas.microsoft.com/office/powerpoint/2010/main" val="213268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Gantt Chart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335463"/>
            <a:ext cx="8066087" cy="129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Shows how jobs are scheduled over time on the CPU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1141413" y="2662238"/>
            <a:ext cx="3067050" cy="455612"/>
          </a:xfrm>
          <a:prstGeom prst="rect">
            <a:avLst/>
          </a:prstGeom>
          <a:solidFill>
            <a:srgbClr val="C1CE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2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1141413" y="3498850"/>
            <a:ext cx="70834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7456488" y="3651250"/>
            <a:ext cx="658812" cy="3349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/>
            <a:r>
              <a:rPr lang="en-US" sz="1600" b="1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4225925" y="2662238"/>
            <a:ext cx="1446213" cy="455612"/>
          </a:xfrm>
          <a:prstGeom prst="rect">
            <a:avLst/>
          </a:prstGeom>
          <a:solidFill>
            <a:srgbClr val="FFC5CF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2000"/>
              <a:t>B</a:t>
            </a: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5686425" y="2662238"/>
            <a:ext cx="760413" cy="455612"/>
          </a:xfrm>
          <a:prstGeom prst="rect">
            <a:avLst/>
          </a:prstGeom>
          <a:solidFill>
            <a:srgbClr val="F0FF9B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2000">
                <a:solidFill>
                  <a:schemeClr val="hlink"/>
                </a:solidFill>
              </a:rPr>
              <a:t>C</a:t>
            </a:r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6467475" y="2662238"/>
            <a:ext cx="1446213" cy="455612"/>
          </a:xfrm>
          <a:prstGeom prst="rect">
            <a:avLst/>
          </a:prstGeom>
          <a:solidFill>
            <a:srgbClr val="66FF66"/>
          </a:solidFill>
          <a:ln w="190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2000"/>
              <a:t>D</a:t>
            </a:r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1141413" y="2130425"/>
            <a:ext cx="0" cy="1368425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>
            <a:off x="7913688" y="2160588"/>
            <a:ext cx="0" cy="1370012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>
            <a:off x="6681788" y="2130425"/>
            <a:ext cx="0" cy="1368425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>
            <a:off x="7297738" y="2130425"/>
            <a:ext cx="0" cy="1368425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22" name="Line 14"/>
          <p:cNvSpPr>
            <a:spLocks noChangeShapeType="1"/>
          </p:cNvSpPr>
          <p:nvPr/>
        </p:nvSpPr>
        <p:spPr bwMode="auto">
          <a:xfrm>
            <a:off x="5449888" y="2130425"/>
            <a:ext cx="0" cy="1368425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23" name="Line 15"/>
          <p:cNvSpPr>
            <a:spLocks noChangeShapeType="1"/>
          </p:cNvSpPr>
          <p:nvPr/>
        </p:nvSpPr>
        <p:spPr bwMode="auto">
          <a:xfrm>
            <a:off x="6065838" y="2130425"/>
            <a:ext cx="0" cy="1368425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24" name="Line 16"/>
          <p:cNvSpPr>
            <a:spLocks noChangeShapeType="1"/>
          </p:cNvSpPr>
          <p:nvPr/>
        </p:nvSpPr>
        <p:spPr bwMode="auto">
          <a:xfrm>
            <a:off x="1755775" y="2130425"/>
            <a:ext cx="0" cy="1368425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25" name="Line 17"/>
          <p:cNvSpPr>
            <a:spLocks noChangeShapeType="1"/>
          </p:cNvSpPr>
          <p:nvPr/>
        </p:nvSpPr>
        <p:spPr bwMode="auto">
          <a:xfrm>
            <a:off x="2371725" y="2130425"/>
            <a:ext cx="0" cy="1368425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26" name="Line 18"/>
          <p:cNvSpPr>
            <a:spLocks noChangeShapeType="1"/>
          </p:cNvSpPr>
          <p:nvPr/>
        </p:nvSpPr>
        <p:spPr bwMode="auto">
          <a:xfrm>
            <a:off x="2987675" y="2130425"/>
            <a:ext cx="0" cy="1368425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27" name="Line 19"/>
          <p:cNvSpPr>
            <a:spLocks noChangeShapeType="1"/>
          </p:cNvSpPr>
          <p:nvPr/>
        </p:nvSpPr>
        <p:spPr bwMode="auto">
          <a:xfrm>
            <a:off x="3603625" y="2130425"/>
            <a:ext cx="0" cy="1368425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28" name="Line 20"/>
          <p:cNvSpPr>
            <a:spLocks noChangeShapeType="1"/>
          </p:cNvSpPr>
          <p:nvPr/>
        </p:nvSpPr>
        <p:spPr bwMode="auto">
          <a:xfrm>
            <a:off x="4217988" y="2130425"/>
            <a:ext cx="0" cy="1368425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29" name="Line 21"/>
          <p:cNvSpPr>
            <a:spLocks noChangeShapeType="1"/>
          </p:cNvSpPr>
          <p:nvPr/>
        </p:nvSpPr>
        <p:spPr bwMode="auto">
          <a:xfrm>
            <a:off x="4835525" y="2130425"/>
            <a:ext cx="0" cy="1368425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989013" y="3101975"/>
            <a:ext cx="184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68631" name="Text Box 23"/>
          <p:cNvSpPr txBox="1">
            <a:spLocks noChangeArrowheads="1"/>
          </p:cNvSpPr>
          <p:nvPr/>
        </p:nvSpPr>
        <p:spPr bwMode="auto">
          <a:xfrm>
            <a:off x="3805238" y="3101975"/>
            <a:ext cx="53181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auto">
          <a:xfrm>
            <a:off x="5173663" y="3101975"/>
            <a:ext cx="762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14.2</a:t>
            </a:r>
          </a:p>
        </p:txBody>
      </p:sp>
      <p:sp>
        <p:nvSpPr>
          <p:cNvPr id="68633" name="Text Box 25"/>
          <p:cNvSpPr txBox="1">
            <a:spLocks noChangeArrowheads="1"/>
          </p:cNvSpPr>
          <p:nvPr/>
        </p:nvSpPr>
        <p:spPr bwMode="auto">
          <a:xfrm>
            <a:off x="6011863" y="3101975"/>
            <a:ext cx="76041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17.3</a:t>
            </a:r>
          </a:p>
        </p:txBody>
      </p:sp>
      <p:sp>
        <p:nvSpPr>
          <p:cNvPr id="68634" name="Text Box 26"/>
          <p:cNvSpPr txBox="1">
            <a:spLocks noChangeArrowheads="1"/>
          </p:cNvSpPr>
          <p:nvPr/>
        </p:nvSpPr>
        <p:spPr bwMode="auto">
          <a:xfrm>
            <a:off x="7456488" y="3101975"/>
            <a:ext cx="5334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22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First-Come-First-Served (FCFS)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153275" cy="1289050"/>
          </a:xfrm>
        </p:spPr>
        <p:txBody>
          <a:bodyPr/>
          <a:lstStyle/>
          <a:p>
            <a:r>
              <a:rPr lang="en-US" sz="2400"/>
              <a:t>Idea: Maintain FIFO list of jobs as they arrive</a:t>
            </a:r>
          </a:p>
          <a:p>
            <a:pPr lvl="1"/>
            <a:r>
              <a:rPr lang="en-US" sz="2400"/>
              <a:t>Non-preemptive policy</a:t>
            </a:r>
          </a:p>
          <a:p>
            <a:pPr lvl="1"/>
            <a:r>
              <a:rPr lang="en-US" sz="2400"/>
              <a:t>Allocate CPU to job at head of list</a:t>
            </a:r>
          </a:p>
        </p:txBody>
      </p:sp>
      <p:sp>
        <p:nvSpPr>
          <p:cNvPr id="70660" name="Line 4"/>
          <p:cNvSpPr>
            <a:spLocks noChangeShapeType="1"/>
          </p:cNvSpPr>
          <p:nvPr/>
        </p:nvSpPr>
        <p:spPr bwMode="auto">
          <a:xfrm>
            <a:off x="1141413" y="6313488"/>
            <a:ext cx="70834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7456488" y="6464300"/>
            <a:ext cx="658812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/>
            <a:r>
              <a:rPr lang="en-US" sz="1600" b="1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4197350" y="5461000"/>
            <a:ext cx="638175" cy="455613"/>
          </a:xfrm>
          <a:prstGeom prst="rect">
            <a:avLst/>
          </a:prstGeom>
          <a:solidFill>
            <a:srgbClr val="FFC5CF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2000"/>
              <a:t>B</a:t>
            </a: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4835525" y="5461000"/>
            <a:ext cx="1230313" cy="455613"/>
          </a:xfrm>
          <a:prstGeom prst="rect">
            <a:avLst/>
          </a:prstGeom>
          <a:solidFill>
            <a:srgbClr val="F0FF9B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2000">
                <a:solidFill>
                  <a:schemeClr val="hlink"/>
                </a:solidFill>
              </a:rPr>
              <a:t>C</a:t>
            </a:r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>
            <a:off x="1141413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7913688" y="497522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>
            <a:off x="6681788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>
            <a:off x="7297738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5449888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9" name="Line 13"/>
          <p:cNvSpPr>
            <a:spLocks noChangeShapeType="1"/>
          </p:cNvSpPr>
          <p:nvPr/>
        </p:nvSpPr>
        <p:spPr bwMode="auto">
          <a:xfrm>
            <a:off x="6065838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70" name="Line 14"/>
          <p:cNvSpPr>
            <a:spLocks noChangeShapeType="1"/>
          </p:cNvSpPr>
          <p:nvPr/>
        </p:nvSpPr>
        <p:spPr bwMode="auto">
          <a:xfrm>
            <a:off x="1755775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2371725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72" name="Line 16"/>
          <p:cNvSpPr>
            <a:spLocks noChangeShapeType="1"/>
          </p:cNvSpPr>
          <p:nvPr/>
        </p:nvSpPr>
        <p:spPr bwMode="auto">
          <a:xfrm>
            <a:off x="2987675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73" name="Line 17"/>
          <p:cNvSpPr>
            <a:spLocks noChangeShapeType="1"/>
          </p:cNvSpPr>
          <p:nvPr/>
        </p:nvSpPr>
        <p:spPr bwMode="auto">
          <a:xfrm>
            <a:off x="3603625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>
            <a:off x="4217988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>
            <a:off x="4835525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76" name="Text Box 20"/>
          <p:cNvSpPr txBox="1">
            <a:spLocks noChangeArrowheads="1"/>
          </p:cNvSpPr>
          <p:nvPr/>
        </p:nvSpPr>
        <p:spPr bwMode="auto">
          <a:xfrm>
            <a:off x="989013" y="5916613"/>
            <a:ext cx="184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70677" name="Text Box 21"/>
          <p:cNvSpPr txBox="1">
            <a:spLocks noChangeArrowheads="1"/>
          </p:cNvSpPr>
          <p:nvPr/>
        </p:nvSpPr>
        <p:spPr bwMode="auto">
          <a:xfrm>
            <a:off x="3767138" y="5916613"/>
            <a:ext cx="53181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2000"/>
              <a:t>10</a:t>
            </a:r>
          </a:p>
        </p:txBody>
      </p:sp>
      <p:graphicFrame>
        <p:nvGraphicFramePr>
          <p:cNvPr id="70705" name="Group 49"/>
          <p:cNvGraphicFramePr>
            <a:graphicFrameLocks noGrp="1"/>
          </p:cNvGraphicFramePr>
          <p:nvPr/>
        </p:nvGraphicFramePr>
        <p:xfrm>
          <a:off x="311150" y="3373438"/>
          <a:ext cx="2890838" cy="1398760"/>
        </p:xfrm>
        <a:graphic>
          <a:graphicData uri="http://schemas.openxmlformats.org/drawingml/2006/table">
            <a:tbl>
              <a:tblPr/>
              <a:tblGrid>
                <a:gridCol w="814388"/>
                <a:gridCol w="903287"/>
                <a:gridCol w="1173163"/>
              </a:tblGrid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Job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Arrival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CPU burst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A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0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10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B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1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2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C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2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4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700" name="Rectangle 44"/>
          <p:cNvSpPr>
            <a:spLocks noChangeArrowheads="1"/>
          </p:cNvSpPr>
          <p:nvPr/>
        </p:nvSpPr>
        <p:spPr bwMode="auto">
          <a:xfrm>
            <a:off x="1135063" y="5461000"/>
            <a:ext cx="3062287" cy="455613"/>
          </a:xfrm>
          <a:prstGeom prst="rect">
            <a:avLst/>
          </a:prstGeom>
          <a:solidFill>
            <a:srgbClr val="C1CE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2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70701" name="Rectangle 45"/>
          <p:cNvSpPr>
            <a:spLocks noChangeArrowheads="1"/>
          </p:cNvSpPr>
          <p:nvPr/>
        </p:nvSpPr>
        <p:spPr bwMode="auto">
          <a:xfrm>
            <a:off x="3424238" y="3221038"/>
            <a:ext cx="5465762" cy="1860550"/>
          </a:xfrm>
          <a:prstGeom prst="rect">
            <a:avLst/>
          </a:prstGeom>
          <a:solidFill>
            <a:srgbClr val="99FF66">
              <a:alpha val="47000"/>
            </a:srgbClr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lIns="90343" tIns="44379" rIns="90343" bIns="44379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000"/>
              <a:t>Average wait time</a:t>
            </a:r>
            <a:endParaRPr lang="en-US" sz="2400" b="1"/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>
                <a:latin typeface="Courier New" pitchFamily="-110" charset="0"/>
                <a:ea typeface="ＭＳ Ｐゴシック" pitchFamily="-110" charset="-128"/>
              </a:rPr>
              <a:t>(0 +(10-1)+(12-2))/3 = 6.33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000"/>
              <a:t>Average turnaround time</a:t>
            </a:r>
            <a:endParaRPr lang="en-US" sz="2400" b="1"/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400" b="1"/>
              <a:t>	</a:t>
            </a:r>
            <a:r>
              <a:rPr lang="en-US">
                <a:latin typeface="Courier New" pitchFamily="-110" charset="0"/>
              </a:rPr>
              <a:t>((10-0)+(12-1)+(16-2))/3 = 11.67</a:t>
            </a:r>
          </a:p>
        </p:txBody>
      </p:sp>
      <p:sp>
        <p:nvSpPr>
          <p:cNvPr id="70702" name="Text Box 46"/>
          <p:cNvSpPr txBox="1">
            <a:spLocks noChangeArrowheads="1"/>
          </p:cNvSpPr>
          <p:nvPr/>
        </p:nvSpPr>
        <p:spPr bwMode="auto">
          <a:xfrm>
            <a:off x="4568825" y="5916613"/>
            <a:ext cx="5334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2000">
                <a:solidFill>
                  <a:schemeClr val="hlink"/>
                </a:solidFill>
              </a:rPr>
              <a:t>12</a:t>
            </a:r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70703" name="Text Box 47"/>
          <p:cNvSpPr txBox="1">
            <a:spLocks noChangeArrowheads="1"/>
          </p:cNvSpPr>
          <p:nvPr/>
        </p:nvSpPr>
        <p:spPr bwMode="auto">
          <a:xfrm>
            <a:off x="5608638" y="5916613"/>
            <a:ext cx="5334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2000">
                <a:solidFill>
                  <a:srgbClr val="008000"/>
                </a:solidFill>
              </a:rPr>
              <a:t>16</a:t>
            </a:r>
            <a:endParaRPr 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First-Come-First-Served (FCFS)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153275" cy="128905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/>
              <a:t>Problem: Rearrangement improves metrics</a:t>
            </a:r>
          </a:p>
        </p:txBody>
      </p:sp>
      <p:sp>
        <p:nvSpPr>
          <p:cNvPr id="131076" name="Line 4"/>
          <p:cNvSpPr>
            <a:spLocks noChangeShapeType="1"/>
          </p:cNvSpPr>
          <p:nvPr/>
        </p:nvSpPr>
        <p:spPr bwMode="auto">
          <a:xfrm>
            <a:off x="1141413" y="6313488"/>
            <a:ext cx="70834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7456488" y="6464300"/>
            <a:ext cx="658812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/>
            <a:r>
              <a:rPr lang="en-US" sz="1600" b="1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1143000" y="5486400"/>
            <a:ext cx="638175" cy="455613"/>
          </a:xfrm>
          <a:prstGeom prst="rect">
            <a:avLst/>
          </a:prstGeom>
          <a:solidFill>
            <a:srgbClr val="FFC5CF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2000"/>
              <a:t>B</a:t>
            </a:r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auto">
          <a:xfrm>
            <a:off x="1752600" y="5486400"/>
            <a:ext cx="1230313" cy="455613"/>
          </a:xfrm>
          <a:prstGeom prst="rect">
            <a:avLst/>
          </a:prstGeom>
          <a:solidFill>
            <a:srgbClr val="F0FF9B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2000">
                <a:solidFill>
                  <a:schemeClr val="hlink"/>
                </a:solidFill>
              </a:rPr>
              <a:t>C</a:t>
            </a:r>
          </a:p>
        </p:txBody>
      </p:sp>
      <p:sp>
        <p:nvSpPr>
          <p:cNvPr id="131080" name="Line 8"/>
          <p:cNvSpPr>
            <a:spLocks noChangeShapeType="1"/>
          </p:cNvSpPr>
          <p:nvPr/>
        </p:nvSpPr>
        <p:spPr bwMode="auto">
          <a:xfrm>
            <a:off x="1141413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>
            <a:off x="7913688" y="497522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>
            <a:off x="6681788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083" name="Line 11"/>
          <p:cNvSpPr>
            <a:spLocks noChangeShapeType="1"/>
          </p:cNvSpPr>
          <p:nvPr/>
        </p:nvSpPr>
        <p:spPr bwMode="auto">
          <a:xfrm>
            <a:off x="7297738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084" name="Line 12"/>
          <p:cNvSpPr>
            <a:spLocks noChangeShapeType="1"/>
          </p:cNvSpPr>
          <p:nvPr/>
        </p:nvSpPr>
        <p:spPr bwMode="auto">
          <a:xfrm>
            <a:off x="5449888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085" name="Line 13"/>
          <p:cNvSpPr>
            <a:spLocks noChangeShapeType="1"/>
          </p:cNvSpPr>
          <p:nvPr/>
        </p:nvSpPr>
        <p:spPr bwMode="auto">
          <a:xfrm>
            <a:off x="6065838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086" name="Line 14"/>
          <p:cNvSpPr>
            <a:spLocks noChangeShapeType="1"/>
          </p:cNvSpPr>
          <p:nvPr/>
        </p:nvSpPr>
        <p:spPr bwMode="auto">
          <a:xfrm>
            <a:off x="1755775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087" name="Line 15"/>
          <p:cNvSpPr>
            <a:spLocks noChangeShapeType="1"/>
          </p:cNvSpPr>
          <p:nvPr/>
        </p:nvSpPr>
        <p:spPr bwMode="auto">
          <a:xfrm>
            <a:off x="2371725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088" name="Line 16"/>
          <p:cNvSpPr>
            <a:spLocks noChangeShapeType="1"/>
          </p:cNvSpPr>
          <p:nvPr/>
        </p:nvSpPr>
        <p:spPr bwMode="auto">
          <a:xfrm>
            <a:off x="2987675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089" name="Line 17"/>
          <p:cNvSpPr>
            <a:spLocks noChangeShapeType="1"/>
          </p:cNvSpPr>
          <p:nvPr/>
        </p:nvSpPr>
        <p:spPr bwMode="auto">
          <a:xfrm>
            <a:off x="3603625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090" name="Line 18"/>
          <p:cNvSpPr>
            <a:spLocks noChangeShapeType="1"/>
          </p:cNvSpPr>
          <p:nvPr/>
        </p:nvSpPr>
        <p:spPr bwMode="auto">
          <a:xfrm>
            <a:off x="4217988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091" name="Line 19"/>
          <p:cNvSpPr>
            <a:spLocks noChangeShapeType="1"/>
          </p:cNvSpPr>
          <p:nvPr/>
        </p:nvSpPr>
        <p:spPr bwMode="auto">
          <a:xfrm>
            <a:off x="4835525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092" name="Text Box 20"/>
          <p:cNvSpPr txBox="1">
            <a:spLocks noChangeArrowheads="1"/>
          </p:cNvSpPr>
          <p:nvPr/>
        </p:nvSpPr>
        <p:spPr bwMode="auto">
          <a:xfrm>
            <a:off x="989013" y="5916613"/>
            <a:ext cx="184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31093" name="Text Box 21"/>
          <p:cNvSpPr txBox="1">
            <a:spLocks noChangeArrowheads="1"/>
          </p:cNvSpPr>
          <p:nvPr/>
        </p:nvSpPr>
        <p:spPr bwMode="auto">
          <a:xfrm>
            <a:off x="1385888" y="5907088"/>
            <a:ext cx="53181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2000"/>
              <a:t>2</a:t>
            </a:r>
          </a:p>
        </p:txBody>
      </p:sp>
      <p:graphicFrame>
        <p:nvGraphicFramePr>
          <p:cNvPr id="131094" name="Group 22"/>
          <p:cNvGraphicFramePr>
            <a:graphicFrameLocks noGrp="1"/>
          </p:cNvGraphicFramePr>
          <p:nvPr/>
        </p:nvGraphicFramePr>
        <p:xfrm>
          <a:off x="311150" y="3373438"/>
          <a:ext cx="2890838" cy="1398760"/>
        </p:xfrm>
        <a:graphic>
          <a:graphicData uri="http://schemas.openxmlformats.org/drawingml/2006/table">
            <a:tbl>
              <a:tblPr/>
              <a:tblGrid>
                <a:gridCol w="814388"/>
                <a:gridCol w="903287"/>
                <a:gridCol w="1173163"/>
              </a:tblGrid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Job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Arrival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CPU burst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A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0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10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B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0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2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C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0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4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1116" name="Rectangle 44"/>
          <p:cNvSpPr>
            <a:spLocks noChangeArrowheads="1"/>
          </p:cNvSpPr>
          <p:nvPr/>
        </p:nvSpPr>
        <p:spPr bwMode="auto">
          <a:xfrm>
            <a:off x="2971800" y="5486400"/>
            <a:ext cx="3062288" cy="455613"/>
          </a:xfrm>
          <a:prstGeom prst="rect">
            <a:avLst/>
          </a:prstGeom>
          <a:solidFill>
            <a:srgbClr val="C1CE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2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31117" name="Rectangle 45"/>
          <p:cNvSpPr>
            <a:spLocks noChangeArrowheads="1"/>
          </p:cNvSpPr>
          <p:nvPr/>
        </p:nvSpPr>
        <p:spPr bwMode="auto">
          <a:xfrm>
            <a:off x="3424238" y="3221038"/>
            <a:ext cx="5465762" cy="1860550"/>
          </a:xfrm>
          <a:prstGeom prst="rect">
            <a:avLst/>
          </a:prstGeom>
          <a:solidFill>
            <a:srgbClr val="99FF66">
              <a:alpha val="47000"/>
            </a:srgbClr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lIns="90343" tIns="44379" rIns="90343" bIns="44379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400"/>
              <a:t>Average wait time</a:t>
            </a:r>
            <a:endParaRPr lang="en-US" sz="2800" b="1"/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sz="2000">
                <a:latin typeface="Courier New" pitchFamily="-110" charset="0"/>
                <a:ea typeface="ＭＳ Ｐゴシック" pitchFamily="-110" charset="-128"/>
              </a:rPr>
              <a:t>(0+2+6)/3 = 2.67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400"/>
              <a:t>Average turnaround time</a:t>
            </a:r>
            <a:endParaRPr lang="en-US" sz="2400" b="1"/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400" b="1"/>
              <a:t>	</a:t>
            </a:r>
            <a:r>
              <a:rPr lang="en-US" sz="2000">
                <a:latin typeface="Courier New" pitchFamily="-110" charset="0"/>
              </a:rPr>
              <a:t>(2+6+16)/3 = 8</a:t>
            </a:r>
          </a:p>
        </p:txBody>
      </p:sp>
      <p:sp>
        <p:nvSpPr>
          <p:cNvPr id="131118" name="Text Box 46"/>
          <p:cNvSpPr txBox="1">
            <a:spLocks noChangeArrowheads="1"/>
          </p:cNvSpPr>
          <p:nvPr/>
        </p:nvSpPr>
        <p:spPr bwMode="auto">
          <a:xfrm>
            <a:off x="2578100" y="5916613"/>
            <a:ext cx="5334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2000"/>
              <a:t>6</a:t>
            </a:r>
          </a:p>
        </p:txBody>
      </p:sp>
      <p:sp>
        <p:nvSpPr>
          <p:cNvPr id="131119" name="Text Box 47"/>
          <p:cNvSpPr txBox="1">
            <a:spLocks noChangeArrowheads="1"/>
          </p:cNvSpPr>
          <p:nvPr/>
        </p:nvSpPr>
        <p:spPr bwMode="auto">
          <a:xfrm>
            <a:off x="5608638" y="5916613"/>
            <a:ext cx="5334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2000">
                <a:solidFill>
                  <a:srgbClr val="008000"/>
                </a:solidFill>
              </a:rPr>
              <a:t>16</a:t>
            </a:r>
            <a:endParaRPr 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FCFS Problem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/>
              <a:t>Convoy effect - if there is an imbalance between I/O and CPU bound jobs</a:t>
            </a:r>
          </a:p>
          <a:p>
            <a:r>
              <a:rPr lang="en-US"/>
              <a:t>Example</a:t>
            </a:r>
          </a:p>
          <a:p>
            <a:pPr lvl="1"/>
            <a:r>
              <a:rPr lang="en-US"/>
              <a:t>1 CPU bound job and </a:t>
            </a:r>
          </a:p>
          <a:p>
            <a:pPr lvl="1"/>
            <a:r>
              <a:rPr lang="en-US"/>
              <a:t>3 I/O bound jobs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153275" cy="1141413"/>
          </a:xfrm>
        </p:spPr>
        <p:txBody>
          <a:bodyPr/>
          <a:lstStyle/>
          <a:p>
            <a:r>
              <a:rPr lang="en-US" sz="3600"/>
              <a:t>Convoy Effect</a:t>
            </a:r>
          </a:p>
        </p:txBody>
      </p:sp>
      <p:grpSp>
        <p:nvGrpSpPr>
          <p:cNvPr id="78863" name="Group 15"/>
          <p:cNvGrpSpPr>
            <a:grpSpLocks/>
          </p:cNvGrpSpPr>
          <p:nvPr/>
        </p:nvGrpSpPr>
        <p:grpSpPr bwMode="auto">
          <a:xfrm>
            <a:off x="6629400" y="2514600"/>
            <a:ext cx="2247900" cy="793750"/>
            <a:chOff x="240" y="2312"/>
            <a:chExt cx="1418" cy="501"/>
          </a:xfrm>
        </p:grpSpPr>
        <p:sp>
          <p:nvSpPr>
            <p:cNvPr id="78864" name="Rectangle 16"/>
            <p:cNvSpPr>
              <a:spLocks noChangeArrowheads="1"/>
            </p:cNvSpPr>
            <p:nvPr/>
          </p:nvSpPr>
          <p:spPr bwMode="auto">
            <a:xfrm>
              <a:off x="240" y="2312"/>
              <a:ext cx="1418" cy="501"/>
            </a:xfrm>
            <a:prstGeom prst="rect">
              <a:avLst/>
            </a:prstGeom>
            <a:solidFill>
              <a:schemeClr val="bg2">
                <a:alpha val="67999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65" name="Rectangle 17"/>
            <p:cNvSpPr>
              <a:spLocks noChangeArrowheads="1"/>
            </p:cNvSpPr>
            <p:nvPr/>
          </p:nvSpPr>
          <p:spPr bwMode="auto">
            <a:xfrm>
              <a:off x="404" y="2373"/>
              <a:ext cx="144" cy="163"/>
            </a:xfrm>
            <a:prstGeom prst="rect">
              <a:avLst/>
            </a:prstGeom>
            <a:solidFill>
              <a:srgbClr val="F0FF9B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lIns="91294" tIns="45647" rIns="91294" bIns="45647" anchor="ctr">
              <a:prstTxWarp prst="textNoShape">
                <a:avLst/>
              </a:prstTxWarp>
            </a:bodyPr>
            <a:lstStyle/>
            <a:p>
              <a:pPr algn="ctr" defTabSz="912813"/>
              <a:endParaRPr lang="en-US" sz="1200">
                <a:solidFill>
                  <a:srgbClr val="FFC5CF"/>
                </a:solidFill>
                <a:latin typeface="Courier New" pitchFamily="-110" charset="0"/>
              </a:endParaRPr>
            </a:p>
          </p:txBody>
        </p:sp>
        <p:sp>
          <p:nvSpPr>
            <p:cNvPr id="78866" name="Rectangle 18"/>
            <p:cNvSpPr>
              <a:spLocks noChangeArrowheads="1"/>
            </p:cNvSpPr>
            <p:nvPr/>
          </p:nvSpPr>
          <p:spPr bwMode="auto">
            <a:xfrm>
              <a:off x="404" y="2586"/>
              <a:ext cx="144" cy="163"/>
            </a:xfrm>
            <a:prstGeom prst="rect">
              <a:avLst/>
            </a:prstGeom>
            <a:solidFill>
              <a:srgbClr val="C1CEFF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91294" tIns="45647" rIns="91294" bIns="45647" anchor="ctr">
              <a:prstTxWarp prst="textNoShape">
                <a:avLst/>
              </a:prstTxWarp>
            </a:bodyPr>
            <a:lstStyle/>
            <a:p>
              <a:pPr algn="ctr" defTabSz="912813"/>
              <a:endParaRPr lang="en-US" sz="1200">
                <a:solidFill>
                  <a:srgbClr val="FFC5CF"/>
                </a:solidFill>
                <a:latin typeface="Courier New" pitchFamily="-110" charset="0"/>
              </a:endParaRPr>
            </a:p>
          </p:txBody>
        </p:sp>
        <p:sp>
          <p:nvSpPr>
            <p:cNvPr id="78867" name="Text Box 19"/>
            <p:cNvSpPr txBox="1">
              <a:spLocks noChangeArrowheads="1"/>
            </p:cNvSpPr>
            <p:nvPr/>
          </p:nvSpPr>
          <p:spPr bwMode="auto">
            <a:xfrm>
              <a:off x="629" y="2349"/>
              <a:ext cx="713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algn="ctr" defTabSz="912813"/>
              <a:r>
                <a:rPr lang="en-US" sz="1600" b="1">
                  <a:solidFill>
                    <a:schemeClr val="hlink"/>
                  </a:solidFill>
                </a:rPr>
                <a:t>I/O bound</a:t>
              </a:r>
            </a:p>
          </p:txBody>
        </p:sp>
        <p:sp>
          <p:nvSpPr>
            <p:cNvPr id="78868" name="Text Box 20"/>
            <p:cNvSpPr txBox="1">
              <a:spLocks noChangeArrowheads="1"/>
            </p:cNvSpPr>
            <p:nvPr/>
          </p:nvSpPr>
          <p:spPr bwMode="auto">
            <a:xfrm>
              <a:off x="628" y="2561"/>
              <a:ext cx="813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algn="ctr" defTabSz="912813"/>
              <a:r>
                <a:rPr lang="en-US" sz="1600" b="1">
                  <a:solidFill>
                    <a:schemeClr val="tx2"/>
                  </a:solidFill>
                </a:rPr>
                <a:t>CPU bound</a:t>
              </a:r>
            </a:p>
          </p:txBody>
        </p:sp>
      </p:grp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2420938" y="3770313"/>
            <a:ext cx="1881187" cy="496887"/>
          </a:xfrm>
          <a:prstGeom prst="rect">
            <a:avLst/>
          </a:prstGeom>
          <a:solidFill>
            <a:srgbClr val="FFC5C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2420938" y="2927350"/>
            <a:ext cx="1881187" cy="4953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2798763" y="3870325"/>
            <a:ext cx="396875" cy="296863"/>
          </a:xfrm>
          <a:prstGeom prst="rect">
            <a:avLst/>
          </a:prstGeom>
          <a:solidFill>
            <a:srgbClr val="C1CEFF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181600" y="3870325"/>
            <a:ext cx="295275" cy="296863"/>
          </a:xfrm>
          <a:prstGeom prst="rect">
            <a:avLst/>
          </a:prstGeom>
          <a:solidFill>
            <a:srgbClr val="F0FF9B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>
              <a:solidFill>
                <a:srgbClr val="FFC5CF"/>
              </a:solidFill>
              <a:latin typeface="Courier New" pitchFamily="-110" charset="0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4462463" y="3870325"/>
            <a:ext cx="295275" cy="296863"/>
          </a:xfrm>
          <a:prstGeom prst="rect">
            <a:avLst/>
          </a:prstGeom>
          <a:solidFill>
            <a:srgbClr val="F0FF9B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>
              <a:solidFill>
                <a:srgbClr val="FFC5CF"/>
              </a:solidFill>
              <a:latin typeface="Courier New" pitchFamily="-110" charset="0"/>
            </a:endParaRPr>
          </a:p>
        </p:txBody>
      </p:sp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4821238" y="3870325"/>
            <a:ext cx="295275" cy="296863"/>
          </a:xfrm>
          <a:prstGeom prst="rect">
            <a:avLst/>
          </a:prstGeom>
          <a:solidFill>
            <a:srgbClr val="F0FF9B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>
              <a:solidFill>
                <a:srgbClr val="FFC5CF"/>
              </a:solidFill>
              <a:latin typeface="Courier New" pitchFamily="-110" charset="0"/>
            </a:endParaRP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3843338" y="2935288"/>
            <a:ext cx="504825" cy="273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/>
            <a:r>
              <a:rPr lang="en-US" sz="1200" b="1"/>
              <a:t>CPU</a:t>
            </a:r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3886200" y="3756025"/>
            <a:ext cx="438150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/>
            <a:r>
              <a:rPr lang="en-US" sz="1200" b="1"/>
              <a:t>I/O</a:t>
            </a:r>
          </a:p>
        </p:txBody>
      </p:sp>
      <p:cxnSp>
        <p:nvCxnSpPr>
          <p:cNvPr id="78860" name="AutoShape 12"/>
          <p:cNvCxnSpPr>
            <a:cxnSpLocks noChangeShapeType="1"/>
            <a:stCxn id="78853" idx="3"/>
            <a:endCxn id="78855" idx="3"/>
          </p:cNvCxnSpPr>
          <p:nvPr/>
        </p:nvCxnSpPr>
        <p:spPr bwMode="auto">
          <a:xfrm>
            <a:off x="4313238" y="3175000"/>
            <a:ext cx="1173162" cy="844550"/>
          </a:xfrm>
          <a:prstGeom prst="bentConnector3">
            <a:avLst>
              <a:gd name="adj1" fmla="val 127009"/>
            </a:avLst>
          </a:prstGeom>
          <a:noFill/>
          <a:ln w="28575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78861" name="AutoShape 13"/>
          <p:cNvCxnSpPr>
            <a:cxnSpLocks noChangeShapeType="1"/>
            <a:stCxn id="78852" idx="1"/>
            <a:endCxn id="78853" idx="1"/>
          </p:cNvCxnSpPr>
          <p:nvPr/>
        </p:nvCxnSpPr>
        <p:spPr bwMode="auto">
          <a:xfrm rot="10800000" flipH="1">
            <a:off x="2411413" y="3175000"/>
            <a:ext cx="1587" cy="844550"/>
          </a:xfrm>
          <a:prstGeom prst="bentConnector3">
            <a:avLst>
              <a:gd name="adj1" fmla="val -82400005"/>
            </a:avLst>
          </a:prstGeom>
          <a:noFill/>
          <a:ln w="28575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849563" y="2984500"/>
            <a:ext cx="958850" cy="366713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/>
            <a:r>
              <a:rPr lang="en-US" b="1"/>
              <a:t>Empty!</a:t>
            </a:r>
          </a:p>
        </p:txBody>
      </p:sp>
      <p:sp>
        <p:nvSpPr>
          <p:cNvPr id="78870" name="Rectangle 22"/>
          <p:cNvSpPr>
            <a:spLocks noChangeArrowheads="1"/>
          </p:cNvSpPr>
          <p:nvPr/>
        </p:nvSpPr>
        <p:spPr bwMode="auto">
          <a:xfrm>
            <a:off x="2455863" y="1423988"/>
            <a:ext cx="1881187" cy="4953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71" name="Rectangle 23"/>
          <p:cNvSpPr>
            <a:spLocks noChangeArrowheads="1"/>
          </p:cNvSpPr>
          <p:nvPr/>
        </p:nvSpPr>
        <p:spPr bwMode="auto">
          <a:xfrm>
            <a:off x="2941638" y="1524000"/>
            <a:ext cx="909637" cy="295275"/>
          </a:xfrm>
          <a:prstGeom prst="rect">
            <a:avLst/>
          </a:prstGeom>
          <a:solidFill>
            <a:srgbClr val="C1CEFF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72" name="Rectangle 24"/>
          <p:cNvSpPr>
            <a:spLocks noChangeArrowheads="1"/>
          </p:cNvSpPr>
          <p:nvPr/>
        </p:nvSpPr>
        <p:spPr bwMode="auto">
          <a:xfrm>
            <a:off x="2041525" y="1524000"/>
            <a:ext cx="295275" cy="295275"/>
          </a:xfrm>
          <a:prstGeom prst="rect">
            <a:avLst/>
          </a:prstGeom>
          <a:solidFill>
            <a:srgbClr val="F0FF9B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>
              <a:solidFill>
                <a:srgbClr val="FFC5CF"/>
              </a:solidFill>
              <a:latin typeface="Courier New" pitchFamily="-110" charset="0"/>
            </a:endParaRPr>
          </a:p>
        </p:txBody>
      </p:sp>
      <p:sp>
        <p:nvSpPr>
          <p:cNvPr id="78873" name="Rectangle 25"/>
          <p:cNvSpPr>
            <a:spLocks noChangeArrowheads="1"/>
          </p:cNvSpPr>
          <p:nvPr/>
        </p:nvSpPr>
        <p:spPr bwMode="auto">
          <a:xfrm>
            <a:off x="1258888" y="1524000"/>
            <a:ext cx="295275" cy="295275"/>
          </a:xfrm>
          <a:prstGeom prst="rect">
            <a:avLst/>
          </a:prstGeom>
          <a:solidFill>
            <a:srgbClr val="F0FF9B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>
              <a:solidFill>
                <a:srgbClr val="FFC5CF"/>
              </a:solidFill>
              <a:latin typeface="Courier New" pitchFamily="-110" charset="0"/>
            </a:endParaRPr>
          </a:p>
        </p:txBody>
      </p:sp>
      <p:sp>
        <p:nvSpPr>
          <p:cNvPr id="78874" name="Rectangle 26"/>
          <p:cNvSpPr>
            <a:spLocks noChangeArrowheads="1"/>
          </p:cNvSpPr>
          <p:nvPr/>
        </p:nvSpPr>
        <p:spPr bwMode="auto">
          <a:xfrm>
            <a:off x="1649413" y="1524000"/>
            <a:ext cx="295275" cy="295275"/>
          </a:xfrm>
          <a:prstGeom prst="rect">
            <a:avLst/>
          </a:prstGeom>
          <a:solidFill>
            <a:srgbClr val="F0FF9B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>
              <a:solidFill>
                <a:srgbClr val="FFC5CF"/>
              </a:solidFill>
              <a:latin typeface="Courier New" pitchFamily="-110" charset="0"/>
            </a:endParaRPr>
          </a:p>
        </p:txBody>
      </p:sp>
      <p:sp>
        <p:nvSpPr>
          <p:cNvPr id="78875" name="Text Box 27"/>
          <p:cNvSpPr txBox="1">
            <a:spLocks noChangeArrowheads="1"/>
          </p:cNvSpPr>
          <p:nvPr/>
        </p:nvSpPr>
        <p:spPr bwMode="auto">
          <a:xfrm>
            <a:off x="3846513" y="1454150"/>
            <a:ext cx="504825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/>
            <a:r>
              <a:rPr lang="en-US" sz="1200" b="1"/>
              <a:t>CPU</a:t>
            </a:r>
          </a:p>
        </p:txBody>
      </p:sp>
      <p:sp>
        <p:nvSpPr>
          <p:cNvPr id="78876" name="Rectangle 28"/>
          <p:cNvSpPr>
            <a:spLocks noChangeArrowheads="1"/>
          </p:cNvSpPr>
          <p:nvPr/>
        </p:nvSpPr>
        <p:spPr bwMode="auto">
          <a:xfrm>
            <a:off x="2455863" y="2266950"/>
            <a:ext cx="1881187" cy="496888"/>
          </a:xfrm>
          <a:prstGeom prst="rect">
            <a:avLst/>
          </a:prstGeom>
          <a:solidFill>
            <a:srgbClr val="FFC5C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77" name="Text Box 29"/>
          <p:cNvSpPr txBox="1">
            <a:spLocks noChangeArrowheads="1"/>
          </p:cNvSpPr>
          <p:nvPr/>
        </p:nvSpPr>
        <p:spPr bwMode="auto">
          <a:xfrm>
            <a:off x="3898900" y="2230438"/>
            <a:ext cx="438150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/>
            <a:r>
              <a:rPr lang="en-US" sz="1200" b="1"/>
              <a:t>I/O</a:t>
            </a:r>
          </a:p>
        </p:txBody>
      </p:sp>
      <p:cxnSp>
        <p:nvCxnSpPr>
          <p:cNvPr id="78878" name="AutoShape 30"/>
          <p:cNvCxnSpPr>
            <a:cxnSpLocks noChangeShapeType="1"/>
            <a:stCxn id="78870" idx="3"/>
            <a:endCxn id="78876" idx="3"/>
          </p:cNvCxnSpPr>
          <p:nvPr/>
        </p:nvCxnSpPr>
        <p:spPr bwMode="auto">
          <a:xfrm>
            <a:off x="4346575" y="1671638"/>
            <a:ext cx="1588" cy="844550"/>
          </a:xfrm>
          <a:prstGeom prst="bentConnector3">
            <a:avLst>
              <a:gd name="adj1" fmla="val 93500000"/>
            </a:avLst>
          </a:prstGeom>
          <a:noFill/>
          <a:ln w="28575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78879" name="AutoShape 31"/>
          <p:cNvCxnSpPr>
            <a:cxnSpLocks noChangeShapeType="1"/>
            <a:stCxn id="78876" idx="1"/>
            <a:endCxn id="78873" idx="1"/>
          </p:cNvCxnSpPr>
          <p:nvPr/>
        </p:nvCxnSpPr>
        <p:spPr bwMode="auto">
          <a:xfrm rot="10800000">
            <a:off x="1249363" y="1671638"/>
            <a:ext cx="1196975" cy="844550"/>
          </a:xfrm>
          <a:prstGeom prst="bentConnector3">
            <a:avLst>
              <a:gd name="adj1" fmla="val 112810"/>
            </a:avLst>
          </a:prstGeom>
          <a:noFill/>
          <a:ln w="28575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78880" name="Text Box 32"/>
          <p:cNvSpPr txBox="1">
            <a:spLocks noChangeArrowheads="1"/>
          </p:cNvSpPr>
          <p:nvPr/>
        </p:nvSpPr>
        <p:spPr bwMode="auto">
          <a:xfrm>
            <a:off x="2890838" y="2355850"/>
            <a:ext cx="958850" cy="366713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/>
            <a:r>
              <a:rPr lang="en-US" b="1"/>
              <a:t>Empty!</a:t>
            </a:r>
          </a:p>
        </p:txBody>
      </p:sp>
      <p:sp>
        <p:nvSpPr>
          <p:cNvPr id="78881" name="Rectangle 33"/>
          <p:cNvSpPr>
            <a:spLocks noChangeArrowheads="1"/>
          </p:cNvSpPr>
          <p:nvPr/>
        </p:nvSpPr>
        <p:spPr bwMode="auto">
          <a:xfrm>
            <a:off x="381000" y="4684522"/>
            <a:ext cx="8664575" cy="144640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>
              <a:buFontTx/>
              <a:buChar char="•"/>
            </a:pPr>
            <a:r>
              <a:rPr lang="en-US" sz="2000" dirty="0"/>
              <a:t> CPU bound </a:t>
            </a:r>
            <a:r>
              <a:rPr lang="en-US" sz="2000" dirty="0" err="1"/>
              <a:t>job(s</a:t>
            </a:r>
            <a:r>
              <a:rPr lang="en-US" sz="2000" dirty="0"/>
              <a:t>) gets CPU and holds it</a:t>
            </a:r>
          </a:p>
          <a:p>
            <a:pPr defTabSz="912813">
              <a:buFontTx/>
              <a:buChar char="•"/>
            </a:pPr>
            <a:r>
              <a:rPr lang="en-US" sz="2000" dirty="0"/>
              <a:t> I/O bound </a:t>
            </a:r>
            <a:r>
              <a:rPr lang="en-US" sz="2000" dirty="0" err="1" smtClean="0"/>
              <a:t>job(s</a:t>
            </a:r>
            <a:r>
              <a:rPr lang="en-US" sz="2000" dirty="0" smtClean="0"/>
              <a:t>) moves </a:t>
            </a:r>
            <a:r>
              <a:rPr lang="en-US" sz="2000" dirty="0"/>
              <a:t>onto ready queue and </a:t>
            </a:r>
            <a:r>
              <a:rPr lang="en-US" sz="2000" dirty="0" smtClean="0"/>
              <a:t>waits</a:t>
            </a:r>
          </a:p>
          <a:p>
            <a:pPr defTabSz="912813" eaLnBrk="1" hangingPunct="1">
              <a:spcBef>
                <a:spcPct val="20000"/>
              </a:spcBef>
              <a:buFontTx/>
              <a:buChar char="•"/>
            </a:pPr>
            <a:r>
              <a:rPr lang="en-US" sz="2000" dirty="0"/>
              <a:t> All I/O devices idle even when the system contains lots of I/O jobs</a:t>
            </a:r>
          </a:p>
          <a:p>
            <a:pPr defTabSz="912813" eaLnBrk="1" hangingPunct="1">
              <a:spcBef>
                <a:spcPct val="20000"/>
              </a:spcBef>
              <a:buFontTx/>
              <a:buChar char="•"/>
            </a:pPr>
            <a:r>
              <a:rPr lang="en-US" sz="2000" dirty="0"/>
              <a:t> CPU idle</a:t>
            </a:r>
            <a:r>
              <a:rPr lang="en-US" sz="2000" dirty="0" smtClean="0"/>
              <a:t> even </a:t>
            </a:r>
            <a:r>
              <a:rPr lang="en-US" sz="2000" dirty="0"/>
              <a:t>if system contains CPU bound jobs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FCFS Discussion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920038" cy="4727575"/>
          </a:xfrm>
          <a:noFill/>
        </p:spPr>
        <p:txBody>
          <a:bodyPr/>
          <a:lstStyle/>
          <a:p>
            <a:pPr>
              <a:lnSpc>
                <a:spcPct val="89000"/>
              </a:lnSpc>
            </a:pPr>
            <a:r>
              <a:rPr lang="en-US" sz="2800" dirty="0" smtClean="0"/>
              <a:t>Advantage</a:t>
            </a:r>
          </a:p>
          <a:p>
            <a:pPr lvl="1">
              <a:lnSpc>
                <a:spcPct val="89000"/>
              </a:lnSpc>
            </a:pPr>
            <a:r>
              <a:rPr lang="en-US" sz="2400" dirty="0"/>
              <a:t>Simple </a:t>
            </a:r>
            <a:r>
              <a:rPr lang="en-US" sz="2400" dirty="0" smtClean="0"/>
              <a:t>implementation</a:t>
            </a:r>
          </a:p>
          <a:p>
            <a:pPr lvl="1">
              <a:lnSpc>
                <a:spcPct val="89000"/>
              </a:lnSpc>
            </a:pPr>
            <a:r>
              <a:rPr lang="en-US" sz="2400" dirty="0" smtClean="0"/>
              <a:t>Fair!?!?</a:t>
            </a:r>
          </a:p>
          <a:p>
            <a:pPr>
              <a:lnSpc>
                <a:spcPct val="89000"/>
              </a:lnSpc>
            </a:pPr>
            <a:r>
              <a:rPr lang="en-US" sz="2800" dirty="0" smtClean="0"/>
              <a:t>Disadvantages</a:t>
            </a:r>
          </a:p>
          <a:p>
            <a:pPr lvl="1">
              <a:lnSpc>
                <a:spcPct val="89000"/>
              </a:lnSpc>
            </a:pPr>
            <a:r>
              <a:rPr lang="en-US" sz="2400" dirty="0"/>
              <a:t>Waiting time depends on </a:t>
            </a:r>
            <a:r>
              <a:rPr lang="en-US" sz="2400" u="sng" dirty="0"/>
              <a:t>arrival order</a:t>
            </a:r>
            <a:r>
              <a:rPr lang="en-US" sz="2400" dirty="0"/>
              <a:t> (see SJF)</a:t>
            </a:r>
            <a:endParaRPr lang="en-US" sz="2400" u="sng" dirty="0"/>
          </a:p>
          <a:p>
            <a:pPr lvl="1">
              <a:lnSpc>
                <a:spcPct val="89000"/>
              </a:lnSpc>
            </a:pPr>
            <a:r>
              <a:rPr lang="en-US" sz="2400" smtClean="0"/>
              <a:t>Tend </a:t>
            </a:r>
            <a:r>
              <a:rPr lang="en-US" sz="2400" dirty="0"/>
              <a:t>to favor long bursts (CPU bound processes)</a:t>
            </a:r>
          </a:p>
          <a:p>
            <a:pPr lvl="2">
              <a:lnSpc>
                <a:spcPct val="89000"/>
              </a:lnSpc>
              <a:buFontTx/>
              <a:buNone/>
            </a:pPr>
            <a:r>
              <a:rPr lang="en-US" sz="2000" dirty="0"/>
              <a:t>Want to favor short bursts since they will finish quickly and not crowd the ready </a:t>
            </a:r>
            <a:r>
              <a:rPr lang="en-US" sz="2000" dirty="0" smtClean="0"/>
              <a:t>list</a:t>
            </a:r>
          </a:p>
          <a:p>
            <a:pPr lvl="1">
              <a:lnSpc>
                <a:spcPct val="89000"/>
              </a:lnSpc>
            </a:pPr>
            <a:r>
              <a:rPr lang="en-US" sz="2400" dirty="0"/>
              <a:t>Convoy effect: Short jobs stuck waiting for long jobs</a:t>
            </a:r>
          </a:p>
          <a:p>
            <a:pPr lvl="2">
              <a:lnSpc>
                <a:spcPct val="89000"/>
              </a:lnSpc>
            </a:pPr>
            <a:r>
              <a:rPr lang="en-US" dirty="0"/>
              <a:t>Hurt waiting time for short jobs</a:t>
            </a:r>
          </a:p>
          <a:p>
            <a:pPr lvl="2">
              <a:lnSpc>
                <a:spcPct val="89000"/>
              </a:lnSpc>
            </a:pPr>
            <a:r>
              <a:rPr lang="en-US" dirty="0"/>
              <a:t>Reduces utilization of I/O devices</a:t>
            </a:r>
          </a:p>
          <a:p>
            <a:pPr lvl="1">
              <a:lnSpc>
                <a:spcPct val="89000"/>
              </a:lnSpc>
            </a:pPr>
            <a:r>
              <a:rPr lang="en-US" dirty="0"/>
              <a:t>Does not work on time-sharing systems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Shortest-Job-First (SJF)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162800" cy="1524000"/>
          </a:xfrm>
        </p:spPr>
        <p:txBody>
          <a:bodyPr/>
          <a:lstStyle/>
          <a:p>
            <a:pPr>
              <a:lnSpc>
                <a:spcPct val="89000"/>
              </a:lnSpc>
            </a:pPr>
            <a:r>
              <a:rPr lang="en-US" sz="2400"/>
              <a:t>Idea: Minimize average wait time by running shortest CPU-burst next</a:t>
            </a:r>
          </a:p>
          <a:p>
            <a:pPr lvl="1">
              <a:lnSpc>
                <a:spcPct val="89000"/>
              </a:lnSpc>
            </a:pPr>
            <a:r>
              <a:rPr lang="en-US" sz="2000"/>
              <a:t>Non-preemptive policy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Use FCFS if jobs are of same length</a:t>
            </a:r>
          </a:p>
        </p:txBody>
      </p:sp>
      <p:sp>
        <p:nvSpPr>
          <p:cNvPr id="82948" name="Line 4"/>
          <p:cNvSpPr>
            <a:spLocks noChangeShapeType="1"/>
          </p:cNvSpPr>
          <p:nvPr/>
        </p:nvSpPr>
        <p:spPr bwMode="auto">
          <a:xfrm>
            <a:off x="1141413" y="6313488"/>
            <a:ext cx="70834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7456488" y="6464300"/>
            <a:ext cx="658812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/>
            <a:r>
              <a:rPr lang="en-US" sz="1600" b="1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1119188" y="5461000"/>
            <a:ext cx="636587" cy="455613"/>
          </a:xfrm>
          <a:prstGeom prst="rect">
            <a:avLst/>
          </a:prstGeom>
          <a:solidFill>
            <a:srgbClr val="FFC5CF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2000"/>
              <a:t>B</a:t>
            </a: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1757363" y="5461000"/>
            <a:ext cx="1230312" cy="455613"/>
          </a:xfrm>
          <a:prstGeom prst="rect">
            <a:avLst/>
          </a:prstGeom>
          <a:solidFill>
            <a:srgbClr val="F0FF9B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2000"/>
              <a:t>C</a:t>
            </a:r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>
            <a:off x="1141413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53" name="Line 9"/>
          <p:cNvSpPr>
            <a:spLocks noChangeShapeType="1"/>
          </p:cNvSpPr>
          <p:nvPr/>
        </p:nvSpPr>
        <p:spPr bwMode="auto">
          <a:xfrm>
            <a:off x="7913688" y="497522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54" name="Line 10"/>
          <p:cNvSpPr>
            <a:spLocks noChangeShapeType="1"/>
          </p:cNvSpPr>
          <p:nvPr/>
        </p:nvSpPr>
        <p:spPr bwMode="auto">
          <a:xfrm>
            <a:off x="6681788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55" name="Line 11"/>
          <p:cNvSpPr>
            <a:spLocks noChangeShapeType="1"/>
          </p:cNvSpPr>
          <p:nvPr/>
        </p:nvSpPr>
        <p:spPr bwMode="auto">
          <a:xfrm>
            <a:off x="7297738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56" name="Line 12"/>
          <p:cNvSpPr>
            <a:spLocks noChangeShapeType="1"/>
          </p:cNvSpPr>
          <p:nvPr/>
        </p:nvSpPr>
        <p:spPr bwMode="auto">
          <a:xfrm>
            <a:off x="5449888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57" name="Line 13"/>
          <p:cNvSpPr>
            <a:spLocks noChangeShapeType="1"/>
          </p:cNvSpPr>
          <p:nvPr/>
        </p:nvSpPr>
        <p:spPr bwMode="auto">
          <a:xfrm>
            <a:off x="6065838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58" name="Line 14"/>
          <p:cNvSpPr>
            <a:spLocks noChangeShapeType="1"/>
          </p:cNvSpPr>
          <p:nvPr/>
        </p:nvSpPr>
        <p:spPr bwMode="auto">
          <a:xfrm>
            <a:off x="1755775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59" name="Line 15"/>
          <p:cNvSpPr>
            <a:spLocks noChangeShapeType="1"/>
          </p:cNvSpPr>
          <p:nvPr/>
        </p:nvSpPr>
        <p:spPr bwMode="auto">
          <a:xfrm>
            <a:off x="2371725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60" name="Line 16"/>
          <p:cNvSpPr>
            <a:spLocks noChangeShapeType="1"/>
          </p:cNvSpPr>
          <p:nvPr/>
        </p:nvSpPr>
        <p:spPr bwMode="auto">
          <a:xfrm>
            <a:off x="2987675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61" name="Line 17"/>
          <p:cNvSpPr>
            <a:spLocks noChangeShapeType="1"/>
          </p:cNvSpPr>
          <p:nvPr/>
        </p:nvSpPr>
        <p:spPr bwMode="auto">
          <a:xfrm>
            <a:off x="3603625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62" name="Line 18"/>
          <p:cNvSpPr>
            <a:spLocks noChangeShapeType="1"/>
          </p:cNvSpPr>
          <p:nvPr/>
        </p:nvSpPr>
        <p:spPr bwMode="auto">
          <a:xfrm>
            <a:off x="4217988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63" name="Line 19"/>
          <p:cNvSpPr>
            <a:spLocks noChangeShapeType="1"/>
          </p:cNvSpPr>
          <p:nvPr/>
        </p:nvSpPr>
        <p:spPr bwMode="auto">
          <a:xfrm>
            <a:off x="4835525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64" name="Text Box 20"/>
          <p:cNvSpPr txBox="1">
            <a:spLocks noChangeArrowheads="1"/>
          </p:cNvSpPr>
          <p:nvPr/>
        </p:nvSpPr>
        <p:spPr bwMode="auto">
          <a:xfrm>
            <a:off x="989013" y="5916613"/>
            <a:ext cx="184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82965" name="Text Box 21"/>
          <p:cNvSpPr txBox="1">
            <a:spLocks noChangeArrowheads="1"/>
          </p:cNvSpPr>
          <p:nvPr/>
        </p:nvSpPr>
        <p:spPr bwMode="auto">
          <a:xfrm>
            <a:off x="2608263" y="5910263"/>
            <a:ext cx="53181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2000"/>
              <a:t>6</a:t>
            </a:r>
          </a:p>
        </p:txBody>
      </p:sp>
      <p:graphicFrame>
        <p:nvGraphicFramePr>
          <p:cNvPr id="82992" name="Group 48"/>
          <p:cNvGraphicFramePr>
            <a:graphicFrameLocks noGrp="1"/>
          </p:cNvGraphicFramePr>
          <p:nvPr/>
        </p:nvGraphicFramePr>
        <p:xfrm>
          <a:off x="311150" y="3373438"/>
          <a:ext cx="2890838" cy="1736776"/>
        </p:xfrm>
        <a:graphic>
          <a:graphicData uri="http://schemas.openxmlformats.org/drawingml/2006/table">
            <a:tbl>
              <a:tblPr/>
              <a:tblGrid>
                <a:gridCol w="814388"/>
                <a:gridCol w="903287"/>
                <a:gridCol w="1173163"/>
              </a:tblGrid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Job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Arrival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CPU burst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A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0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10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B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0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2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C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0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4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988" name="Rectangle 44"/>
          <p:cNvSpPr>
            <a:spLocks noChangeArrowheads="1"/>
          </p:cNvSpPr>
          <p:nvPr/>
        </p:nvSpPr>
        <p:spPr bwMode="auto">
          <a:xfrm>
            <a:off x="2987675" y="5461000"/>
            <a:ext cx="3063875" cy="455613"/>
          </a:xfrm>
          <a:prstGeom prst="rect">
            <a:avLst/>
          </a:prstGeom>
          <a:solidFill>
            <a:srgbClr val="C1CE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2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82989" name="Rectangle 45"/>
          <p:cNvSpPr>
            <a:spLocks noChangeArrowheads="1"/>
          </p:cNvSpPr>
          <p:nvPr/>
        </p:nvSpPr>
        <p:spPr bwMode="auto">
          <a:xfrm>
            <a:off x="3581400" y="3429000"/>
            <a:ext cx="5006975" cy="1579563"/>
          </a:xfrm>
          <a:prstGeom prst="rect">
            <a:avLst/>
          </a:prstGeom>
          <a:solidFill>
            <a:srgbClr val="99FF66">
              <a:alpha val="47000"/>
            </a:srgbClr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lIns="90343" tIns="44379" rIns="90343" bIns="44379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000" dirty="0"/>
              <a:t>Average wait </a:t>
            </a:r>
            <a:r>
              <a:rPr lang="en-US" sz="2000" dirty="0" smtClean="0"/>
              <a:t>time</a:t>
            </a:r>
            <a:endParaRPr lang="en-US" sz="2400" b="1" dirty="0" smtClean="0"/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000" dirty="0">
                <a:latin typeface="Courier New" pitchFamily="-110" charset="0"/>
              </a:rPr>
              <a:t>  (6+0+2)/3 = 2.67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000" dirty="0"/>
              <a:t>Average turnaround </a:t>
            </a:r>
            <a:r>
              <a:rPr lang="en-US" sz="2000" dirty="0" smtClean="0"/>
              <a:t>time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000" dirty="0">
                <a:latin typeface="Courier New" pitchFamily="-110" charset="0"/>
              </a:rPr>
              <a:t>  (16+2+6</a:t>
            </a:r>
            <a:r>
              <a:rPr lang="en-US" sz="2000">
                <a:latin typeface="Courier New" pitchFamily="-110" charset="0"/>
              </a:rPr>
              <a:t>)</a:t>
            </a:r>
            <a:r>
              <a:rPr lang="en-US" sz="2000" smtClean="0">
                <a:latin typeface="Courier New" pitchFamily="-110" charset="0"/>
              </a:rPr>
              <a:t>/3 </a:t>
            </a:r>
            <a:r>
              <a:rPr lang="en-US" sz="2000" dirty="0">
                <a:latin typeface="Courier New" pitchFamily="-110" charset="0"/>
              </a:rPr>
              <a:t>= 8</a:t>
            </a:r>
          </a:p>
        </p:txBody>
      </p:sp>
      <p:sp>
        <p:nvSpPr>
          <p:cNvPr id="82990" name="Text Box 46"/>
          <p:cNvSpPr txBox="1">
            <a:spLocks noChangeArrowheads="1"/>
          </p:cNvSpPr>
          <p:nvPr/>
        </p:nvSpPr>
        <p:spPr bwMode="auto">
          <a:xfrm>
            <a:off x="1401763" y="5910263"/>
            <a:ext cx="53181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2000"/>
              <a:t>2</a:t>
            </a:r>
          </a:p>
        </p:txBody>
      </p:sp>
      <p:sp>
        <p:nvSpPr>
          <p:cNvPr id="82991" name="Text Box 47"/>
          <p:cNvSpPr txBox="1">
            <a:spLocks noChangeArrowheads="1"/>
          </p:cNvSpPr>
          <p:nvPr/>
        </p:nvSpPr>
        <p:spPr bwMode="auto">
          <a:xfrm>
            <a:off x="5608638" y="5916613"/>
            <a:ext cx="5334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2000"/>
              <a:t>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SJF Discussion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01000" cy="4800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Advantages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Provably optimal for minimizing average wait time (with no preemption)</a:t>
            </a:r>
            <a:endParaRPr lang="en-US" sz="2400" dirty="0" smtClean="0"/>
          </a:p>
          <a:p>
            <a:pPr lvl="2">
              <a:lnSpc>
                <a:spcPct val="90000"/>
              </a:lnSpc>
              <a:buNone/>
            </a:pPr>
            <a:r>
              <a:rPr lang="en-US" sz="2000" dirty="0" smtClean="0"/>
              <a:t>   Moving </a:t>
            </a:r>
            <a:r>
              <a:rPr lang="en-US" sz="2000" dirty="0"/>
              <a:t>shorter job before longer job improves waiting time of short job more than it harms waiting time of long job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Helps keep I/O devices busy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Disadvantages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Problem</a:t>
            </a:r>
            <a:r>
              <a:rPr lang="en-US" sz="2400" dirty="0"/>
              <a:t>: Cannot predict future CPU burst time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Approach: Use past behavior to predict future behavior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/>
              <a:t>	Exponential </a:t>
            </a:r>
            <a:r>
              <a:rPr lang="en-US" sz="2400" dirty="0" err="1"/>
              <a:t>Avg</a:t>
            </a:r>
            <a:r>
              <a:rPr lang="en-US" sz="2400" dirty="0"/>
              <a:t>:  </a:t>
            </a:r>
            <a:r>
              <a:rPr lang="en-US" sz="2400" dirty="0" err="1"/>
              <a:t>t</a:t>
            </a:r>
            <a:r>
              <a:rPr lang="en-US" sz="2400" dirty="0"/>
              <a:t> = </a:t>
            </a:r>
            <a:r>
              <a:rPr lang="en-US" sz="2400" dirty="0" err="1"/>
              <a:t>α</a:t>
            </a:r>
            <a:r>
              <a:rPr lang="en-US" sz="2400" dirty="0"/>
              <a:t> M + (1 – </a:t>
            </a:r>
            <a:r>
              <a:rPr lang="en-US" sz="2400" dirty="0" err="1"/>
              <a:t>α</a:t>
            </a:r>
            <a:r>
              <a:rPr lang="en-US" sz="2400" dirty="0"/>
              <a:t>) </a:t>
            </a:r>
            <a:r>
              <a:rPr lang="en-US" sz="2400" dirty="0" err="1"/>
              <a:t>t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Starvation: Long jobs may </a:t>
            </a:r>
            <a:r>
              <a:rPr lang="en-US" sz="2800" i="1" dirty="0"/>
              <a:t>never</a:t>
            </a:r>
            <a:r>
              <a:rPr lang="en-US" sz="2800" dirty="0"/>
              <a:t> be scheduled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-177800" y="6534150"/>
            <a:ext cx="1560513" cy="32385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Shortest-Time-to-Completion-First (STCF/SCTF)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153275" cy="1289050"/>
          </a:xfrm>
        </p:spPr>
        <p:txBody>
          <a:bodyPr/>
          <a:lstStyle/>
          <a:p>
            <a:pPr>
              <a:lnSpc>
                <a:spcPct val="89000"/>
              </a:lnSpc>
            </a:pPr>
            <a:r>
              <a:rPr lang="en-US" sz="2800" dirty="0"/>
              <a:t>Idea: Add </a:t>
            </a:r>
            <a:r>
              <a:rPr lang="en-US" sz="2800" b="1" i="1" dirty="0"/>
              <a:t>preemption</a:t>
            </a:r>
            <a:r>
              <a:rPr lang="en-US" sz="2800" dirty="0"/>
              <a:t> to SJF</a:t>
            </a:r>
            <a:endParaRPr lang="en-US" sz="2800" dirty="0" smtClean="0"/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/>
              <a:t>   Schedule </a:t>
            </a:r>
            <a:r>
              <a:rPr lang="en-US" sz="2400" dirty="0"/>
              <a:t>newly ready job if it has shorter than remaining burst for running job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3057525" y="5200650"/>
            <a:ext cx="1231900" cy="455613"/>
          </a:xfrm>
          <a:prstGeom prst="rect">
            <a:avLst/>
          </a:prstGeom>
          <a:solidFill>
            <a:srgbClr val="FFC5CF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2000"/>
              <a:t>B</a:t>
            </a:r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4302125" y="5200650"/>
            <a:ext cx="1493838" cy="455613"/>
          </a:xfrm>
          <a:prstGeom prst="rect">
            <a:avLst/>
          </a:prstGeom>
          <a:solidFill>
            <a:srgbClr val="99FF66"/>
          </a:solidFill>
          <a:ln w="190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2000">
                <a:solidFill>
                  <a:srgbClr val="008000"/>
                </a:solidFill>
              </a:rPr>
              <a:t>D</a:t>
            </a:r>
          </a:p>
        </p:txBody>
      </p:sp>
      <p:sp>
        <p:nvSpPr>
          <p:cNvPr id="87047" name="Line 7"/>
          <p:cNvSpPr>
            <a:spLocks noChangeShapeType="1"/>
          </p:cNvSpPr>
          <p:nvPr/>
        </p:nvSpPr>
        <p:spPr bwMode="auto">
          <a:xfrm>
            <a:off x="595313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>
            <a:off x="7369175" y="497522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49" name="Line 9"/>
          <p:cNvSpPr>
            <a:spLocks noChangeShapeType="1"/>
          </p:cNvSpPr>
          <p:nvPr/>
        </p:nvSpPr>
        <p:spPr bwMode="auto">
          <a:xfrm>
            <a:off x="6137275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50" name="Line 10"/>
          <p:cNvSpPr>
            <a:spLocks noChangeShapeType="1"/>
          </p:cNvSpPr>
          <p:nvPr/>
        </p:nvSpPr>
        <p:spPr bwMode="auto">
          <a:xfrm>
            <a:off x="6751638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51" name="Line 11"/>
          <p:cNvSpPr>
            <a:spLocks noChangeShapeType="1"/>
          </p:cNvSpPr>
          <p:nvPr/>
        </p:nvSpPr>
        <p:spPr bwMode="auto">
          <a:xfrm>
            <a:off x="4905375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52" name="Line 12"/>
          <p:cNvSpPr>
            <a:spLocks noChangeShapeType="1"/>
          </p:cNvSpPr>
          <p:nvPr/>
        </p:nvSpPr>
        <p:spPr bwMode="auto">
          <a:xfrm>
            <a:off x="5519738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53" name="Line 13"/>
          <p:cNvSpPr>
            <a:spLocks noChangeShapeType="1"/>
          </p:cNvSpPr>
          <p:nvPr/>
        </p:nvSpPr>
        <p:spPr bwMode="auto">
          <a:xfrm>
            <a:off x="1211263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54" name="Line 14"/>
          <p:cNvSpPr>
            <a:spLocks noChangeShapeType="1"/>
          </p:cNvSpPr>
          <p:nvPr/>
        </p:nvSpPr>
        <p:spPr bwMode="auto">
          <a:xfrm>
            <a:off x="1825625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443163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56" name="Line 16"/>
          <p:cNvSpPr>
            <a:spLocks noChangeShapeType="1"/>
          </p:cNvSpPr>
          <p:nvPr/>
        </p:nvSpPr>
        <p:spPr bwMode="auto">
          <a:xfrm>
            <a:off x="3057525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57" name="Line 17"/>
          <p:cNvSpPr>
            <a:spLocks noChangeShapeType="1"/>
          </p:cNvSpPr>
          <p:nvPr/>
        </p:nvSpPr>
        <p:spPr bwMode="auto">
          <a:xfrm>
            <a:off x="3673475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58" name="Line 18"/>
          <p:cNvSpPr>
            <a:spLocks noChangeShapeType="1"/>
          </p:cNvSpPr>
          <p:nvPr/>
        </p:nvSpPr>
        <p:spPr bwMode="auto">
          <a:xfrm>
            <a:off x="4289425" y="4943475"/>
            <a:ext cx="0" cy="1370013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59" name="Text Box 19"/>
          <p:cNvSpPr txBox="1">
            <a:spLocks noChangeArrowheads="1"/>
          </p:cNvSpPr>
          <p:nvPr/>
        </p:nvSpPr>
        <p:spPr bwMode="auto">
          <a:xfrm>
            <a:off x="427038" y="5618163"/>
            <a:ext cx="18256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87060" name="Text Box 20"/>
          <p:cNvSpPr txBox="1">
            <a:spLocks noChangeArrowheads="1"/>
          </p:cNvSpPr>
          <p:nvPr/>
        </p:nvSpPr>
        <p:spPr bwMode="auto">
          <a:xfrm>
            <a:off x="2670175" y="5618163"/>
            <a:ext cx="5318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2000"/>
              <a:t>8</a:t>
            </a:r>
          </a:p>
        </p:txBody>
      </p:sp>
      <p:graphicFrame>
        <p:nvGraphicFramePr>
          <p:cNvPr id="87104" name="Group 64"/>
          <p:cNvGraphicFramePr>
            <a:graphicFrameLocks noGrp="1"/>
          </p:cNvGraphicFramePr>
          <p:nvPr/>
        </p:nvGraphicFramePr>
        <p:xfrm>
          <a:off x="311150" y="2905125"/>
          <a:ext cx="2890838" cy="2102390"/>
        </p:xfrm>
        <a:graphic>
          <a:graphicData uri="http://schemas.openxmlformats.org/drawingml/2006/table">
            <a:tbl>
              <a:tblPr/>
              <a:tblGrid>
                <a:gridCol w="814388"/>
                <a:gridCol w="903287"/>
                <a:gridCol w="1173163"/>
              </a:tblGrid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Job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Arrival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CPU burst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A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0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8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B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1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4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C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2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9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D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3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5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087" name="Rectangle 47"/>
          <p:cNvSpPr>
            <a:spLocks noChangeArrowheads="1"/>
          </p:cNvSpPr>
          <p:nvPr/>
        </p:nvSpPr>
        <p:spPr bwMode="auto">
          <a:xfrm>
            <a:off x="609600" y="5200650"/>
            <a:ext cx="2447925" cy="455613"/>
          </a:xfrm>
          <a:prstGeom prst="rect">
            <a:avLst/>
          </a:prstGeom>
          <a:solidFill>
            <a:srgbClr val="C1CE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2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87089" name="Text Box 49"/>
          <p:cNvSpPr txBox="1">
            <a:spLocks noChangeArrowheads="1"/>
          </p:cNvSpPr>
          <p:nvPr/>
        </p:nvSpPr>
        <p:spPr bwMode="auto">
          <a:xfrm>
            <a:off x="3833813" y="5618163"/>
            <a:ext cx="53181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2000">
                <a:solidFill>
                  <a:schemeClr val="hlink"/>
                </a:solidFill>
              </a:rPr>
              <a:t>12</a:t>
            </a:r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87090" name="Text Box 50"/>
          <p:cNvSpPr txBox="1">
            <a:spLocks noChangeArrowheads="1"/>
          </p:cNvSpPr>
          <p:nvPr/>
        </p:nvSpPr>
        <p:spPr bwMode="auto">
          <a:xfrm>
            <a:off x="5329238" y="5618163"/>
            <a:ext cx="5334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2000">
                <a:solidFill>
                  <a:srgbClr val="008000"/>
                </a:solidFill>
              </a:rPr>
              <a:t>17</a:t>
            </a:r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87091" name="Rectangle 51"/>
          <p:cNvSpPr>
            <a:spLocks noChangeArrowheads="1"/>
          </p:cNvSpPr>
          <p:nvPr/>
        </p:nvSpPr>
        <p:spPr bwMode="auto">
          <a:xfrm>
            <a:off x="5805488" y="5200650"/>
            <a:ext cx="2776537" cy="455613"/>
          </a:xfrm>
          <a:prstGeom prst="rect">
            <a:avLst/>
          </a:prstGeom>
          <a:solidFill>
            <a:srgbClr val="F0FF9B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2000">
                <a:solidFill>
                  <a:schemeClr val="hlink"/>
                </a:solidFill>
              </a:rPr>
              <a:t>C</a:t>
            </a:r>
          </a:p>
        </p:txBody>
      </p:sp>
      <p:sp>
        <p:nvSpPr>
          <p:cNvPr id="87092" name="Text Box 52"/>
          <p:cNvSpPr txBox="1">
            <a:spLocks noChangeArrowheads="1"/>
          </p:cNvSpPr>
          <p:nvPr/>
        </p:nvSpPr>
        <p:spPr bwMode="auto">
          <a:xfrm>
            <a:off x="8148638" y="5618163"/>
            <a:ext cx="53181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2000">
                <a:solidFill>
                  <a:srgbClr val="008000"/>
                </a:solidFill>
              </a:rPr>
              <a:t>26</a:t>
            </a:r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87093" name="Rectangle 53"/>
          <p:cNvSpPr>
            <a:spLocks noChangeArrowheads="1"/>
          </p:cNvSpPr>
          <p:nvPr/>
        </p:nvSpPr>
        <p:spPr bwMode="auto">
          <a:xfrm>
            <a:off x="595313" y="6078538"/>
            <a:ext cx="320675" cy="455612"/>
          </a:xfrm>
          <a:prstGeom prst="rect">
            <a:avLst/>
          </a:prstGeom>
          <a:solidFill>
            <a:srgbClr val="C1CE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2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87094" name="Rectangle 54"/>
          <p:cNvSpPr>
            <a:spLocks noChangeArrowheads="1"/>
          </p:cNvSpPr>
          <p:nvPr/>
        </p:nvSpPr>
        <p:spPr bwMode="auto">
          <a:xfrm>
            <a:off x="3603625" y="6078538"/>
            <a:ext cx="2147888" cy="455612"/>
          </a:xfrm>
          <a:prstGeom prst="rect">
            <a:avLst/>
          </a:prstGeom>
          <a:solidFill>
            <a:srgbClr val="C1CE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2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87095" name="Rectangle 55"/>
          <p:cNvSpPr>
            <a:spLocks noChangeArrowheads="1"/>
          </p:cNvSpPr>
          <p:nvPr/>
        </p:nvSpPr>
        <p:spPr bwMode="auto">
          <a:xfrm>
            <a:off x="920750" y="6078538"/>
            <a:ext cx="1231900" cy="455612"/>
          </a:xfrm>
          <a:prstGeom prst="rect">
            <a:avLst/>
          </a:prstGeom>
          <a:solidFill>
            <a:srgbClr val="FFC5CF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2000"/>
              <a:t>B</a:t>
            </a:r>
          </a:p>
        </p:txBody>
      </p:sp>
      <p:sp>
        <p:nvSpPr>
          <p:cNvPr id="87096" name="Rectangle 56"/>
          <p:cNvSpPr>
            <a:spLocks noChangeArrowheads="1"/>
          </p:cNvSpPr>
          <p:nvPr/>
        </p:nvSpPr>
        <p:spPr bwMode="auto">
          <a:xfrm>
            <a:off x="2152650" y="6078538"/>
            <a:ext cx="1493838" cy="455612"/>
          </a:xfrm>
          <a:prstGeom prst="rect">
            <a:avLst/>
          </a:prstGeom>
          <a:solidFill>
            <a:srgbClr val="99FF66"/>
          </a:solidFill>
          <a:ln w="190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2000">
                <a:solidFill>
                  <a:srgbClr val="008000"/>
                </a:solidFill>
              </a:rPr>
              <a:t>D</a:t>
            </a:r>
          </a:p>
        </p:txBody>
      </p:sp>
      <p:sp>
        <p:nvSpPr>
          <p:cNvPr id="87097" name="Rectangle 57"/>
          <p:cNvSpPr>
            <a:spLocks noChangeArrowheads="1"/>
          </p:cNvSpPr>
          <p:nvPr/>
        </p:nvSpPr>
        <p:spPr bwMode="auto">
          <a:xfrm>
            <a:off x="5751513" y="6078538"/>
            <a:ext cx="2778125" cy="455612"/>
          </a:xfrm>
          <a:prstGeom prst="rect">
            <a:avLst/>
          </a:prstGeom>
          <a:solidFill>
            <a:srgbClr val="F0FF9B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2000">
                <a:solidFill>
                  <a:schemeClr val="hlink"/>
                </a:solidFill>
              </a:rPr>
              <a:t>C</a:t>
            </a:r>
          </a:p>
        </p:txBody>
      </p:sp>
      <p:sp>
        <p:nvSpPr>
          <p:cNvPr id="87098" name="Text Box 58"/>
          <p:cNvSpPr txBox="1">
            <a:spLocks noChangeArrowheads="1"/>
          </p:cNvSpPr>
          <p:nvPr/>
        </p:nvSpPr>
        <p:spPr bwMode="auto">
          <a:xfrm>
            <a:off x="395288" y="6521450"/>
            <a:ext cx="18256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87099" name="Text Box 59"/>
          <p:cNvSpPr txBox="1">
            <a:spLocks noChangeArrowheads="1"/>
          </p:cNvSpPr>
          <p:nvPr/>
        </p:nvSpPr>
        <p:spPr bwMode="auto">
          <a:xfrm>
            <a:off x="654050" y="6521450"/>
            <a:ext cx="5334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2000"/>
              <a:t>1</a:t>
            </a:r>
          </a:p>
        </p:txBody>
      </p:sp>
      <p:sp>
        <p:nvSpPr>
          <p:cNvPr id="87100" name="Text Box 60"/>
          <p:cNvSpPr txBox="1">
            <a:spLocks noChangeArrowheads="1"/>
          </p:cNvSpPr>
          <p:nvPr/>
        </p:nvSpPr>
        <p:spPr bwMode="auto">
          <a:xfrm>
            <a:off x="1825625" y="6521450"/>
            <a:ext cx="5334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2000"/>
              <a:t>5</a:t>
            </a:r>
          </a:p>
        </p:txBody>
      </p:sp>
      <p:sp>
        <p:nvSpPr>
          <p:cNvPr id="87101" name="Text Box 61"/>
          <p:cNvSpPr txBox="1">
            <a:spLocks noChangeArrowheads="1"/>
          </p:cNvSpPr>
          <p:nvPr/>
        </p:nvSpPr>
        <p:spPr bwMode="auto">
          <a:xfrm>
            <a:off x="3249613" y="6521450"/>
            <a:ext cx="5334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2000">
                <a:solidFill>
                  <a:srgbClr val="008000"/>
                </a:solidFill>
              </a:rPr>
              <a:t>10</a:t>
            </a:r>
          </a:p>
        </p:txBody>
      </p:sp>
      <p:sp>
        <p:nvSpPr>
          <p:cNvPr id="87102" name="Text Box 62"/>
          <p:cNvSpPr txBox="1">
            <a:spLocks noChangeArrowheads="1"/>
          </p:cNvSpPr>
          <p:nvPr/>
        </p:nvSpPr>
        <p:spPr bwMode="auto">
          <a:xfrm>
            <a:off x="5253038" y="6521450"/>
            <a:ext cx="5334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2000">
                <a:solidFill>
                  <a:schemeClr val="hlink"/>
                </a:solidFill>
              </a:rPr>
              <a:t>17</a:t>
            </a:r>
          </a:p>
        </p:txBody>
      </p:sp>
      <p:sp>
        <p:nvSpPr>
          <p:cNvPr id="87103" name="Text Box 63"/>
          <p:cNvSpPr txBox="1">
            <a:spLocks noChangeArrowheads="1"/>
          </p:cNvSpPr>
          <p:nvPr/>
        </p:nvSpPr>
        <p:spPr bwMode="auto">
          <a:xfrm>
            <a:off x="8262938" y="6521450"/>
            <a:ext cx="53181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26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Process Bursts</a:t>
            </a:r>
            <a:endParaRPr lang="en-US" sz="3600" dirty="0"/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593725" y="3313113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Task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1371600" y="3124200"/>
            <a:ext cx="439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/>
              <a:t>run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1371600" y="3505200"/>
            <a:ext cx="500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/>
              <a:t>wait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2743200" y="3352800"/>
            <a:ext cx="815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/>
              <a:t>Disk I/O</a:t>
            </a: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5791200" y="3352800"/>
            <a:ext cx="844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/>
              <a:t>User I/O</a:t>
            </a:r>
          </a:p>
        </p:txBody>
      </p:sp>
      <p:sp>
        <p:nvSpPr>
          <p:cNvPr id="100360" name="Line 8"/>
          <p:cNvSpPr>
            <a:spLocks noChangeShapeType="1"/>
          </p:cNvSpPr>
          <p:nvPr/>
        </p:nvSpPr>
        <p:spPr bwMode="auto">
          <a:xfrm>
            <a:off x="19050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361" name="Line 9"/>
          <p:cNvSpPr>
            <a:spLocks noChangeShapeType="1"/>
          </p:cNvSpPr>
          <p:nvPr/>
        </p:nvSpPr>
        <p:spPr bwMode="auto">
          <a:xfrm>
            <a:off x="2286000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362" name="Line 10"/>
          <p:cNvSpPr>
            <a:spLocks noChangeShapeType="1"/>
          </p:cNvSpPr>
          <p:nvPr/>
        </p:nvSpPr>
        <p:spPr bwMode="auto">
          <a:xfrm>
            <a:off x="2286000" y="3657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363" name="Line 11"/>
          <p:cNvSpPr>
            <a:spLocks noChangeShapeType="1"/>
          </p:cNvSpPr>
          <p:nvPr/>
        </p:nvSpPr>
        <p:spPr bwMode="auto">
          <a:xfrm flipV="1">
            <a:off x="3962400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364" name="Line 12"/>
          <p:cNvSpPr>
            <a:spLocks noChangeShapeType="1"/>
          </p:cNvSpPr>
          <p:nvPr/>
        </p:nvSpPr>
        <p:spPr bwMode="auto">
          <a:xfrm>
            <a:off x="3962400" y="3276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365" name="Line 13"/>
          <p:cNvSpPr>
            <a:spLocks noChangeShapeType="1"/>
          </p:cNvSpPr>
          <p:nvPr/>
        </p:nvSpPr>
        <p:spPr bwMode="auto">
          <a:xfrm>
            <a:off x="4648200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366" name="Line 14"/>
          <p:cNvSpPr>
            <a:spLocks noChangeShapeType="1"/>
          </p:cNvSpPr>
          <p:nvPr/>
        </p:nvSpPr>
        <p:spPr bwMode="auto">
          <a:xfrm>
            <a:off x="4648200" y="36576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367" name="Line 15"/>
          <p:cNvSpPr>
            <a:spLocks noChangeShapeType="1"/>
          </p:cNvSpPr>
          <p:nvPr/>
        </p:nvSpPr>
        <p:spPr bwMode="auto">
          <a:xfrm flipV="1">
            <a:off x="7467600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368" name="Line 16"/>
          <p:cNvSpPr>
            <a:spLocks noChangeShapeType="1"/>
          </p:cNvSpPr>
          <p:nvPr/>
        </p:nvSpPr>
        <p:spPr bwMode="auto">
          <a:xfrm>
            <a:off x="74676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369" name="Line 17"/>
          <p:cNvSpPr>
            <a:spLocks noChangeShapeType="1"/>
          </p:cNvSpPr>
          <p:nvPr/>
        </p:nvSpPr>
        <p:spPr bwMode="auto">
          <a:xfrm flipV="1">
            <a:off x="8077200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370" name="Text Box 18"/>
          <p:cNvSpPr txBox="1">
            <a:spLocks noChangeArrowheads="1"/>
          </p:cNvSpPr>
          <p:nvPr/>
        </p:nvSpPr>
        <p:spPr bwMode="auto">
          <a:xfrm>
            <a:off x="7940675" y="3505200"/>
            <a:ext cx="268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200" b="1"/>
              <a:t>x</a:t>
            </a:r>
          </a:p>
        </p:txBody>
      </p:sp>
      <p:sp>
        <p:nvSpPr>
          <p:cNvPr id="100375" name="Text Box 23"/>
          <p:cNvSpPr txBox="1">
            <a:spLocks noChangeArrowheads="1"/>
          </p:cNvSpPr>
          <p:nvPr/>
        </p:nvSpPr>
        <p:spPr bwMode="auto">
          <a:xfrm>
            <a:off x="3597275" y="2097088"/>
            <a:ext cx="1377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CPU Bursts</a:t>
            </a:r>
          </a:p>
        </p:txBody>
      </p:sp>
      <p:sp>
        <p:nvSpPr>
          <p:cNvPr id="100376" name="Line 24"/>
          <p:cNvSpPr>
            <a:spLocks noChangeShapeType="1"/>
          </p:cNvSpPr>
          <p:nvPr/>
        </p:nvSpPr>
        <p:spPr bwMode="auto">
          <a:xfrm flipH="1">
            <a:off x="2301875" y="2424113"/>
            <a:ext cx="1347788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377" name="Line 25"/>
          <p:cNvSpPr>
            <a:spLocks noChangeShapeType="1"/>
          </p:cNvSpPr>
          <p:nvPr/>
        </p:nvSpPr>
        <p:spPr bwMode="auto">
          <a:xfrm>
            <a:off x="4319588" y="247808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378" name="Line 26"/>
          <p:cNvSpPr>
            <a:spLocks noChangeShapeType="1"/>
          </p:cNvSpPr>
          <p:nvPr/>
        </p:nvSpPr>
        <p:spPr bwMode="auto">
          <a:xfrm>
            <a:off x="4937125" y="2370138"/>
            <a:ext cx="2470150" cy="94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379" name="Text Box 27"/>
          <p:cNvSpPr txBox="1">
            <a:spLocks noChangeArrowheads="1"/>
          </p:cNvSpPr>
          <p:nvPr/>
        </p:nvSpPr>
        <p:spPr bwMode="auto">
          <a:xfrm>
            <a:off x="3749675" y="4459288"/>
            <a:ext cx="1200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I/O Bursts</a:t>
            </a:r>
          </a:p>
        </p:txBody>
      </p:sp>
      <p:sp>
        <p:nvSpPr>
          <p:cNvPr id="100381" name="Line 29"/>
          <p:cNvSpPr>
            <a:spLocks noChangeShapeType="1"/>
          </p:cNvSpPr>
          <p:nvPr/>
        </p:nvSpPr>
        <p:spPr bwMode="auto">
          <a:xfrm flipH="1" flipV="1">
            <a:off x="3292475" y="3773488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382" name="Line 30"/>
          <p:cNvSpPr>
            <a:spLocks noChangeShapeType="1"/>
          </p:cNvSpPr>
          <p:nvPr/>
        </p:nvSpPr>
        <p:spPr bwMode="auto">
          <a:xfrm flipV="1">
            <a:off x="4892675" y="3773488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383" name="Text Box 31"/>
          <p:cNvSpPr txBox="1">
            <a:spLocks noChangeArrowheads="1"/>
          </p:cNvSpPr>
          <p:nvPr/>
        </p:nvSpPr>
        <p:spPr bwMode="auto">
          <a:xfrm>
            <a:off x="3048000" y="5410200"/>
            <a:ext cx="3444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CPU-I/O Burst Cycle</a:t>
            </a:r>
          </a:p>
        </p:txBody>
      </p:sp>
    </p:spTree>
    <p:extLst>
      <p:ext uri="{BB962C8B-B14F-4D97-AF65-F5344CB8AC3E}">
        <p14:creationId xmlns:p14="http://schemas.microsoft.com/office/powerpoint/2010/main" val="182324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-177800" y="6534150"/>
            <a:ext cx="1560513" cy="32385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/>
          <a:lstStyle/>
          <a:p>
            <a:r>
              <a:rPr lang="en-US" sz="3600"/>
              <a:t>Round-Robin (RR)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772400" cy="2133600"/>
          </a:xfrm>
        </p:spPr>
        <p:txBody>
          <a:bodyPr/>
          <a:lstStyle/>
          <a:p>
            <a:pPr>
              <a:lnSpc>
                <a:spcPct val="89000"/>
              </a:lnSpc>
            </a:pPr>
            <a:r>
              <a:rPr lang="en-US" sz="2800"/>
              <a:t>Interactivity in time-sharing systems?</a:t>
            </a:r>
          </a:p>
          <a:p>
            <a:pPr>
              <a:lnSpc>
                <a:spcPct val="89000"/>
              </a:lnSpc>
            </a:pPr>
            <a:r>
              <a:rPr lang="en-US" sz="2800"/>
              <a:t>Idea: Run each job for a time-slice (e.g., q=1) and then move to back of FIFO queue</a:t>
            </a:r>
          </a:p>
          <a:p>
            <a:pPr lvl="1">
              <a:buFontTx/>
              <a:buNone/>
            </a:pPr>
            <a:r>
              <a:rPr lang="en-US" sz="2400"/>
              <a:t>Preempt job if still running at end of time-slice</a:t>
            </a: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1220788" y="5459413"/>
            <a:ext cx="615950" cy="455612"/>
          </a:xfrm>
          <a:prstGeom prst="rect">
            <a:avLst/>
          </a:prstGeom>
          <a:solidFill>
            <a:srgbClr val="FFC5CF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2000"/>
              <a:t>B</a:t>
            </a:r>
          </a:p>
        </p:txBody>
      </p:sp>
      <p:sp>
        <p:nvSpPr>
          <p:cNvPr id="89094" name="Line 6"/>
          <p:cNvSpPr>
            <a:spLocks noChangeShapeType="1"/>
          </p:cNvSpPr>
          <p:nvPr/>
        </p:nvSpPr>
        <p:spPr bwMode="auto">
          <a:xfrm>
            <a:off x="606425" y="5202238"/>
            <a:ext cx="0" cy="1370012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095" name="Line 7"/>
          <p:cNvSpPr>
            <a:spLocks noChangeShapeType="1"/>
          </p:cNvSpPr>
          <p:nvPr/>
        </p:nvSpPr>
        <p:spPr bwMode="auto">
          <a:xfrm>
            <a:off x="7380288" y="5233988"/>
            <a:ext cx="0" cy="1370012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096" name="Line 8"/>
          <p:cNvSpPr>
            <a:spLocks noChangeShapeType="1"/>
          </p:cNvSpPr>
          <p:nvPr/>
        </p:nvSpPr>
        <p:spPr bwMode="auto">
          <a:xfrm>
            <a:off x="6148388" y="5202238"/>
            <a:ext cx="0" cy="1370012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097" name="Line 9"/>
          <p:cNvSpPr>
            <a:spLocks noChangeShapeType="1"/>
          </p:cNvSpPr>
          <p:nvPr/>
        </p:nvSpPr>
        <p:spPr bwMode="auto">
          <a:xfrm>
            <a:off x="6762750" y="5202238"/>
            <a:ext cx="0" cy="1370012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098" name="Line 10"/>
          <p:cNvSpPr>
            <a:spLocks noChangeShapeType="1"/>
          </p:cNvSpPr>
          <p:nvPr/>
        </p:nvSpPr>
        <p:spPr bwMode="auto">
          <a:xfrm>
            <a:off x="4916488" y="5202238"/>
            <a:ext cx="0" cy="1370012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099" name="Line 11"/>
          <p:cNvSpPr>
            <a:spLocks noChangeShapeType="1"/>
          </p:cNvSpPr>
          <p:nvPr/>
        </p:nvSpPr>
        <p:spPr bwMode="auto">
          <a:xfrm>
            <a:off x="5530850" y="5202238"/>
            <a:ext cx="0" cy="1370012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100" name="Line 12"/>
          <p:cNvSpPr>
            <a:spLocks noChangeShapeType="1"/>
          </p:cNvSpPr>
          <p:nvPr/>
        </p:nvSpPr>
        <p:spPr bwMode="auto">
          <a:xfrm>
            <a:off x="1222375" y="5202238"/>
            <a:ext cx="0" cy="1370012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101" name="Line 13"/>
          <p:cNvSpPr>
            <a:spLocks noChangeShapeType="1"/>
          </p:cNvSpPr>
          <p:nvPr/>
        </p:nvSpPr>
        <p:spPr bwMode="auto">
          <a:xfrm>
            <a:off x="1836738" y="5202238"/>
            <a:ext cx="0" cy="1370012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102" name="Line 14"/>
          <p:cNvSpPr>
            <a:spLocks noChangeShapeType="1"/>
          </p:cNvSpPr>
          <p:nvPr/>
        </p:nvSpPr>
        <p:spPr bwMode="auto">
          <a:xfrm>
            <a:off x="2454275" y="5202238"/>
            <a:ext cx="0" cy="1370012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103" name="Line 15"/>
          <p:cNvSpPr>
            <a:spLocks noChangeShapeType="1"/>
          </p:cNvSpPr>
          <p:nvPr/>
        </p:nvSpPr>
        <p:spPr bwMode="auto">
          <a:xfrm>
            <a:off x="3068638" y="5202238"/>
            <a:ext cx="0" cy="1370012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104" name="Line 16"/>
          <p:cNvSpPr>
            <a:spLocks noChangeShapeType="1"/>
          </p:cNvSpPr>
          <p:nvPr/>
        </p:nvSpPr>
        <p:spPr bwMode="auto">
          <a:xfrm>
            <a:off x="3684588" y="5202238"/>
            <a:ext cx="0" cy="1370012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105" name="Line 17"/>
          <p:cNvSpPr>
            <a:spLocks noChangeShapeType="1"/>
          </p:cNvSpPr>
          <p:nvPr/>
        </p:nvSpPr>
        <p:spPr bwMode="auto">
          <a:xfrm>
            <a:off x="4300538" y="5202238"/>
            <a:ext cx="0" cy="1370012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106" name="Text Box 18"/>
          <p:cNvSpPr txBox="1">
            <a:spLocks noChangeArrowheads="1"/>
          </p:cNvSpPr>
          <p:nvPr/>
        </p:nvSpPr>
        <p:spPr bwMode="auto">
          <a:xfrm>
            <a:off x="438150" y="5876925"/>
            <a:ext cx="1825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89107" name="Text Box 19"/>
          <p:cNvSpPr txBox="1">
            <a:spLocks noChangeArrowheads="1"/>
          </p:cNvSpPr>
          <p:nvPr/>
        </p:nvSpPr>
        <p:spPr bwMode="auto">
          <a:xfrm>
            <a:off x="882650" y="5876925"/>
            <a:ext cx="5334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2000"/>
              <a:t>1</a:t>
            </a:r>
          </a:p>
        </p:txBody>
      </p:sp>
      <p:graphicFrame>
        <p:nvGraphicFramePr>
          <p:cNvPr id="89142" name="Group 54"/>
          <p:cNvGraphicFramePr>
            <a:graphicFrameLocks noGrp="1"/>
          </p:cNvGraphicFramePr>
          <p:nvPr/>
        </p:nvGraphicFramePr>
        <p:xfrm>
          <a:off x="322263" y="3352800"/>
          <a:ext cx="2890837" cy="1736776"/>
        </p:xfrm>
        <a:graphic>
          <a:graphicData uri="http://schemas.openxmlformats.org/drawingml/2006/table">
            <a:tbl>
              <a:tblPr/>
              <a:tblGrid>
                <a:gridCol w="814387"/>
                <a:gridCol w="903288"/>
                <a:gridCol w="1173162"/>
              </a:tblGrid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Job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Arrival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CPU burst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A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0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10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B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1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2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C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1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4</a:t>
                      </a:r>
                    </a:p>
                  </a:txBody>
                  <a:tcPr marL="91294" marR="91294" marT="45647" marB="45647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9130" name="Rectangle 42"/>
          <p:cNvSpPr>
            <a:spLocks noChangeArrowheads="1"/>
          </p:cNvSpPr>
          <p:nvPr/>
        </p:nvSpPr>
        <p:spPr bwMode="auto">
          <a:xfrm>
            <a:off x="620713" y="5459413"/>
            <a:ext cx="601662" cy="455612"/>
          </a:xfrm>
          <a:prstGeom prst="rect">
            <a:avLst/>
          </a:prstGeom>
          <a:solidFill>
            <a:srgbClr val="C1CE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2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89131" name="Rectangle 43"/>
          <p:cNvSpPr>
            <a:spLocks noChangeArrowheads="1"/>
          </p:cNvSpPr>
          <p:nvPr/>
        </p:nvSpPr>
        <p:spPr bwMode="auto">
          <a:xfrm>
            <a:off x="3657600" y="3581400"/>
            <a:ext cx="5045075" cy="1216025"/>
          </a:xfrm>
          <a:prstGeom prst="rect">
            <a:avLst/>
          </a:prstGeom>
          <a:solidFill>
            <a:srgbClr val="99FF66">
              <a:alpha val="47000"/>
            </a:srgbClr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lIns="90343" tIns="44379" rIns="90343" bIns="44379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400"/>
              <a:t>Average wait:</a:t>
            </a:r>
            <a:endParaRPr lang="en-US" sz="2800" b="1"/>
          </a:p>
          <a:p>
            <a:pPr marL="342900" indent="-342900" eaLnBrk="1" hangingPunct="1">
              <a:spcBef>
                <a:spcPct val="20000"/>
              </a:spcBef>
            </a:pPr>
            <a:endParaRPr lang="en-US" sz="3200" b="1"/>
          </a:p>
        </p:txBody>
      </p:sp>
      <p:sp>
        <p:nvSpPr>
          <p:cNvPr id="89132" name="Rectangle 44"/>
          <p:cNvSpPr>
            <a:spLocks noChangeArrowheads="1"/>
          </p:cNvSpPr>
          <p:nvPr/>
        </p:nvSpPr>
        <p:spPr bwMode="auto">
          <a:xfrm>
            <a:off x="1836738" y="5459413"/>
            <a:ext cx="617537" cy="455612"/>
          </a:xfrm>
          <a:prstGeom prst="rect">
            <a:avLst/>
          </a:prstGeom>
          <a:solidFill>
            <a:srgbClr val="F0FF9B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2000">
                <a:solidFill>
                  <a:schemeClr val="hlink"/>
                </a:solidFill>
              </a:rPr>
              <a:t>C</a:t>
            </a:r>
          </a:p>
        </p:txBody>
      </p:sp>
      <p:sp>
        <p:nvSpPr>
          <p:cNvPr id="89133" name="Text Box 45"/>
          <p:cNvSpPr txBox="1">
            <a:spLocks noChangeArrowheads="1"/>
          </p:cNvSpPr>
          <p:nvPr/>
        </p:nvSpPr>
        <p:spPr bwMode="auto">
          <a:xfrm>
            <a:off x="1479550" y="5876925"/>
            <a:ext cx="5318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2000"/>
              <a:t>2</a:t>
            </a:r>
          </a:p>
        </p:txBody>
      </p:sp>
      <p:sp>
        <p:nvSpPr>
          <p:cNvPr id="89134" name="Rectangle 46"/>
          <p:cNvSpPr>
            <a:spLocks noChangeArrowheads="1"/>
          </p:cNvSpPr>
          <p:nvPr/>
        </p:nvSpPr>
        <p:spPr bwMode="auto">
          <a:xfrm>
            <a:off x="2468563" y="5459413"/>
            <a:ext cx="600075" cy="455612"/>
          </a:xfrm>
          <a:prstGeom prst="rect">
            <a:avLst/>
          </a:prstGeom>
          <a:solidFill>
            <a:srgbClr val="C1CE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2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89135" name="Rectangle 47"/>
          <p:cNvSpPr>
            <a:spLocks noChangeArrowheads="1"/>
          </p:cNvSpPr>
          <p:nvPr/>
        </p:nvSpPr>
        <p:spPr bwMode="auto">
          <a:xfrm>
            <a:off x="3068638" y="5459413"/>
            <a:ext cx="617537" cy="455612"/>
          </a:xfrm>
          <a:prstGeom prst="rect">
            <a:avLst/>
          </a:prstGeom>
          <a:solidFill>
            <a:srgbClr val="FFC5CF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2000"/>
              <a:t>B</a:t>
            </a:r>
          </a:p>
        </p:txBody>
      </p:sp>
      <p:sp>
        <p:nvSpPr>
          <p:cNvPr id="89136" name="Rectangle 48"/>
          <p:cNvSpPr>
            <a:spLocks noChangeArrowheads="1"/>
          </p:cNvSpPr>
          <p:nvPr/>
        </p:nvSpPr>
        <p:spPr bwMode="auto">
          <a:xfrm>
            <a:off x="3657600" y="5459413"/>
            <a:ext cx="615950" cy="455612"/>
          </a:xfrm>
          <a:prstGeom prst="rect">
            <a:avLst/>
          </a:prstGeom>
          <a:solidFill>
            <a:srgbClr val="F0FF9B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2000">
                <a:solidFill>
                  <a:schemeClr val="hlink"/>
                </a:solidFill>
              </a:rPr>
              <a:t>C</a:t>
            </a:r>
          </a:p>
        </p:txBody>
      </p:sp>
      <p:sp>
        <p:nvSpPr>
          <p:cNvPr id="89137" name="Rectangle 49"/>
          <p:cNvSpPr>
            <a:spLocks noChangeArrowheads="1"/>
          </p:cNvSpPr>
          <p:nvPr/>
        </p:nvSpPr>
        <p:spPr bwMode="auto">
          <a:xfrm>
            <a:off x="4300538" y="5459413"/>
            <a:ext cx="601662" cy="455612"/>
          </a:xfrm>
          <a:prstGeom prst="rect">
            <a:avLst/>
          </a:prstGeom>
          <a:solidFill>
            <a:srgbClr val="C1CE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2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89138" name="Rectangle 50"/>
          <p:cNvSpPr>
            <a:spLocks noChangeArrowheads="1"/>
          </p:cNvSpPr>
          <p:nvPr/>
        </p:nvSpPr>
        <p:spPr bwMode="auto">
          <a:xfrm>
            <a:off x="4902200" y="5459413"/>
            <a:ext cx="615950" cy="455612"/>
          </a:xfrm>
          <a:prstGeom prst="rect">
            <a:avLst/>
          </a:prstGeom>
          <a:solidFill>
            <a:srgbClr val="F0FF9B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2000">
                <a:solidFill>
                  <a:schemeClr val="hlink"/>
                </a:solidFill>
              </a:rPr>
              <a:t>C</a:t>
            </a:r>
          </a:p>
        </p:txBody>
      </p:sp>
      <p:sp>
        <p:nvSpPr>
          <p:cNvPr id="89139" name="Rectangle 51"/>
          <p:cNvSpPr>
            <a:spLocks noChangeArrowheads="1"/>
          </p:cNvSpPr>
          <p:nvPr/>
        </p:nvSpPr>
        <p:spPr bwMode="auto">
          <a:xfrm>
            <a:off x="5534025" y="5459413"/>
            <a:ext cx="601663" cy="455612"/>
          </a:xfrm>
          <a:prstGeom prst="rect">
            <a:avLst/>
          </a:prstGeom>
          <a:solidFill>
            <a:srgbClr val="C1CE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2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89140" name="Rectangle 52"/>
          <p:cNvSpPr>
            <a:spLocks noChangeArrowheads="1"/>
          </p:cNvSpPr>
          <p:nvPr/>
        </p:nvSpPr>
        <p:spPr bwMode="auto">
          <a:xfrm>
            <a:off x="6148388" y="5459413"/>
            <a:ext cx="615950" cy="455612"/>
          </a:xfrm>
          <a:prstGeom prst="rect">
            <a:avLst/>
          </a:prstGeom>
          <a:solidFill>
            <a:srgbClr val="F0FF9B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2000">
                <a:solidFill>
                  <a:schemeClr val="hlink"/>
                </a:solidFill>
              </a:rPr>
              <a:t>C</a:t>
            </a:r>
          </a:p>
        </p:txBody>
      </p:sp>
      <p:sp>
        <p:nvSpPr>
          <p:cNvPr id="89141" name="Rectangle 53"/>
          <p:cNvSpPr>
            <a:spLocks noChangeArrowheads="1"/>
          </p:cNvSpPr>
          <p:nvPr/>
        </p:nvSpPr>
        <p:spPr bwMode="auto">
          <a:xfrm>
            <a:off x="6778625" y="5459413"/>
            <a:ext cx="2109788" cy="455612"/>
          </a:xfrm>
          <a:prstGeom prst="rect">
            <a:avLst/>
          </a:prstGeom>
          <a:solidFill>
            <a:srgbClr val="C1CE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r>
              <a:rPr lang="en-US" sz="2000">
                <a:solidFill>
                  <a:schemeClr val="tx2"/>
                </a:solidFill>
              </a:rPr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RR Discussion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105400"/>
          </a:xfrm>
        </p:spPr>
        <p:txBody>
          <a:bodyPr/>
          <a:lstStyle/>
          <a:p>
            <a:r>
              <a:rPr lang="en-US" sz="2800" dirty="0"/>
              <a:t>Advantages</a:t>
            </a:r>
          </a:p>
          <a:p>
            <a:pPr lvl="1"/>
            <a:r>
              <a:rPr lang="en-US" sz="2400" dirty="0"/>
              <a:t>Jobs get fair share of CPU</a:t>
            </a:r>
          </a:p>
          <a:p>
            <a:pPr lvl="1"/>
            <a:r>
              <a:rPr lang="en-US" sz="2400" dirty="0"/>
              <a:t>Shortest jobs finish relatively quickly</a:t>
            </a:r>
          </a:p>
          <a:p>
            <a:r>
              <a:rPr lang="en-US" sz="2800" dirty="0"/>
              <a:t>Disadvantages</a:t>
            </a:r>
          </a:p>
          <a:p>
            <a:pPr lvl="1"/>
            <a:r>
              <a:rPr lang="en-US" sz="2400" dirty="0"/>
              <a:t>Poor average waiting time with </a:t>
            </a:r>
            <a:r>
              <a:rPr lang="en-US" sz="2400" dirty="0">
                <a:solidFill>
                  <a:schemeClr val="tx2"/>
                </a:solidFill>
              </a:rPr>
              <a:t>similar</a:t>
            </a:r>
            <a:r>
              <a:rPr lang="en-US" sz="2400" dirty="0"/>
              <a:t> job lengths</a:t>
            </a:r>
          </a:p>
          <a:p>
            <a:pPr lvl="2"/>
            <a:r>
              <a:rPr lang="en-US" sz="2000" dirty="0"/>
              <a:t>Example: 10 jobs that each requires 10 time slices</a:t>
            </a:r>
          </a:p>
          <a:p>
            <a:pPr lvl="2"/>
            <a:r>
              <a:rPr lang="en-US" sz="2000" dirty="0"/>
              <a:t>RR: All complete after about 100 time slices</a:t>
            </a:r>
          </a:p>
          <a:p>
            <a:pPr lvl="2"/>
            <a:r>
              <a:rPr lang="en-US" sz="2000" dirty="0"/>
              <a:t>FCFS performs better!</a:t>
            </a:r>
          </a:p>
          <a:p>
            <a:pPr lvl="1"/>
            <a:r>
              <a:rPr lang="en-US" sz="2400" dirty="0"/>
              <a:t>Performance depends on length of time-slice</a:t>
            </a:r>
          </a:p>
          <a:p>
            <a:pPr lvl="2"/>
            <a:r>
              <a:rPr lang="en-US" sz="2000" dirty="0"/>
              <a:t>If time-slice too short, pay overhead of context switch</a:t>
            </a:r>
          </a:p>
          <a:p>
            <a:pPr lvl="2"/>
            <a:r>
              <a:rPr lang="en-US" sz="2000" dirty="0"/>
              <a:t>If time-slice too long, degenerate to FCFS (see next slide)</a:t>
            </a:r>
          </a:p>
          <a:p>
            <a:pPr lvl="1"/>
            <a:r>
              <a:rPr lang="en-US" sz="2400" dirty="0"/>
              <a:t>Overhead </a:t>
            </a:r>
            <a:r>
              <a:rPr lang="en-US" sz="2400"/>
              <a:t>of </a:t>
            </a:r>
            <a:r>
              <a:rPr lang="en-US" sz="2400" smtClean="0"/>
              <a:t>context </a:t>
            </a:r>
            <a:r>
              <a:rPr lang="en-US" sz="2400" dirty="0"/>
              <a:t>switching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RR Time-Slice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If time-slice too long,</a:t>
            </a:r>
            <a:r>
              <a:rPr lang="en-US" sz="2800" dirty="0" smtClean="0"/>
              <a:t> RR degenerates </a:t>
            </a:r>
            <a:r>
              <a:rPr lang="en-US" sz="2800" dirty="0"/>
              <a:t>to FCFS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/>
              <a:t>Example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Job A </a:t>
            </a:r>
            <a:r>
              <a:rPr lang="en-US" sz="2000" dirty="0" smtClean="0"/>
              <a:t>with </a:t>
            </a:r>
            <a:r>
              <a:rPr lang="en-US" sz="2000" dirty="0"/>
              <a:t>1 ms compute and 10ms I/O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Job B always computes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Time-slice is 50 ms</a:t>
            </a:r>
          </a:p>
          <a:p>
            <a:pPr lvl="2">
              <a:lnSpc>
                <a:spcPct val="90000"/>
              </a:lnSpc>
            </a:pPr>
            <a:endParaRPr lang="en-US" sz="2000" dirty="0"/>
          </a:p>
          <a:p>
            <a:pPr lvl="2">
              <a:lnSpc>
                <a:spcPct val="90000"/>
              </a:lnSpc>
            </a:pPr>
            <a:endParaRPr lang="en-US" sz="2000" dirty="0"/>
          </a:p>
          <a:p>
            <a:pPr lvl="2">
              <a:lnSpc>
                <a:spcPct val="90000"/>
              </a:lnSpc>
            </a:pPr>
            <a:endParaRPr lang="en-US" sz="2000" dirty="0"/>
          </a:p>
          <a:p>
            <a:pPr lvl="2">
              <a:lnSpc>
                <a:spcPct val="90000"/>
              </a:lnSpc>
            </a:pPr>
            <a:endParaRPr lang="en-US" sz="2000" dirty="0"/>
          </a:p>
          <a:p>
            <a:pPr lvl="2">
              <a:lnSpc>
                <a:spcPct val="90000"/>
              </a:lnSpc>
            </a:pPr>
            <a:endParaRPr lang="en-US" sz="2000" dirty="0"/>
          </a:p>
          <a:p>
            <a:pPr lvl="2">
              <a:lnSpc>
                <a:spcPct val="90000"/>
              </a:lnSpc>
            </a:pPr>
            <a:endParaRPr lang="en-US" sz="2000" dirty="0"/>
          </a:p>
          <a:p>
            <a:pPr lvl="2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dirty="0"/>
              <a:t>What about a really short time slices?</a:t>
            </a:r>
          </a:p>
          <a:p>
            <a:pPr lvl="2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2063815" y="3662892"/>
            <a:ext cx="2959036" cy="509058"/>
          </a:xfrm>
          <a:prstGeom prst="rect">
            <a:avLst/>
          </a:prstGeom>
          <a:solidFill>
            <a:srgbClr val="C1CE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1766889" y="3651552"/>
            <a:ext cx="274246" cy="520398"/>
          </a:xfrm>
          <a:prstGeom prst="rect">
            <a:avLst/>
          </a:prstGeom>
          <a:solidFill>
            <a:srgbClr val="FFC5C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352425" y="3630613"/>
            <a:ext cx="12779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CPU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352425" y="4408488"/>
            <a:ext cx="8747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Disk</a:t>
            </a:r>
          </a:p>
        </p:txBody>
      </p:sp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2540080" y="4411347"/>
            <a:ext cx="5737146" cy="52895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3597275" y="4416425"/>
            <a:ext cx="14255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hlink"/>
                </a:solidFill>
              </a:rPr>
              <a:t>Idle</a:t>
            </a:r>
          </a:p>
        </p:txBody>
      </p:sp>
      <p:sp>
        <p:nvSpPr>
          <p:cNvPr id="93194" name="Rectangle 10"/>
          <p:cNvSpPr>
            <a:spLocks noChangeArrowheads="1"/>
          </p:cNvSpPr>
          <p:nvPr/>
        </p:nvSpPr>
        <p:spPr bwMode="auto">
          <a:xfrm>
            <a:off x="381000" y="6438900"/>
            <a:ext cx="7246938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400" b="1">
                <a:solidFill>
                  <a:schemeClr val="tx2"/>
                </a:solidFill>
              </a:rPr>
              <a:t>Goal</a:t>
            </a:r>
            <a:r>
              <a:rPr lang="en-US" sz="2400"/>
              <a:t>: Adjust length of time-slice to match CPU burst</a:t>
            </a:r>
          </a:p>
        </p:txBody>
      </p:sp>
      <p:sp>
        <p:nvSpPr>
          <p:cNvPr id="93195" name="Line 11"/>
          <p:cNvSpPr>
            <a:spLocks noChangeShapeType="1"/>
          </p:cNvSpPr>
          <p:nvPr/>
        </p:nvSpPr>
        <p:spPr bwMode="auto">
          <a:xfrm>
            <a:off x="990600" y="5233988"/>
            <a:ext cx="7772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7735888" y="5454650"/>
            <a:ext cx="860425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Time</a:t>
            </a:r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93197" name="Rectangle 13"/>
          <p:cNvSpPr>
            <a:spLocks noChangeArrowheads="1"/>
          </p:cNvSpPr>
          <p:nvPr/>
        </p:nvSpPr>
        <p:spPr bwMode="auto">
          <a:xfrm>
            <a:off x="5340970" y="3662892"/>
            <a:ext cx="2936256" cy="509058"/>
          </a:xfrm>
          <a:prstGeom prst="rect">
            <a:avLst/>
          </a:prstGeom>
          <a:solidFill>
            <a:srgbClr val="C1CE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3198" name="Rectangle 14"/>
          <p:cNvSpPr>
            <a:spLocks noChangeArrowheads="1"/>
          </p:cNvSpPr>
          <p:nvPr/>
        </p:nvSpPr>
        <p:spPr bwMode="auto">
          <a:xfrm>
            <a:off x="5022850" y="3657600"/>
            <a:ext cx="311150" cy="514350"/>
          </a:xfrm>
          <a:prstGeom prst="rect">
            <a:avLst/>
          </a:prstGeom>
          <a:solidFill>
            <a:srgbClr val="FFC5C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93199" name="Rectangle 15"/>
          <p:cNvSpPr>
            <a:spLocks noChangeArrowheads="1"/>
          </p:cNvSpPr>
          <p:nvPr/>
        </p:nvSpPr>
        <p:spPr bwMode="auto">
          <a:xfrm>
            <a:off x="2057400" y="4419600"/>
            <a:ext cx="479425" cy="533400"/>
          </a:xfrm>
          <a:prstGeom prst="rect">
            <a:avLst/>
          </a:prstGeom>
          <a:solidFill>
            <a:srgbClr val="FFC5C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800"/>
              <a:t>A</a:t>
            </a:r>
          </a:p>
        </p:txBody>
      </p:sp>
      <p:sp>
        <p:nvSpPr>
          <p:cNvPr id="93201" name="Rectangle 17"/>
          <p:cNvSpPr>
            <a:spLocks noChangeArrowheads="1"/>
          </p:cNvSpPr>
          <p:nvPr/>
        </p:nvSpPr>
        <p:spPr bwMode="auto">
          <a:xfrm>
            <a:off x="5334000" y="4419600"/>
            <a:ext cx="479425" cy="533400"/>
          </a:xfrm>
          <a:prstGeom prst="rect">
            <a:avLst/>
          </a:prstGeom>
          <a:solidFill>
            <a:srgbClr val="FFC5C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93202" name="Text Box 18"/>
          <p:cNvSpPr txBox="1">
            <a:spLocks noChangeArrowheads="1"/>
          </p:cNvSpPr>
          <p:nvPr/>
        </p:nvSpPr>
        <p:spPr bwMode="auto">
          <a:xfrm>
            <a:off x="6310313" y="4416425"/>
            <a:ext cx="14255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hlink"/>
                </a:solidFill>
              </a:rPr>
              <a:t>Idle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Priority Based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5105400"/>
          </a:xfrm>
        </p:spPr>
        <p:txBody>
          <a:bodyPr/>
          <a:lstStyle/>
          <a:p>
            <a:pPr>
              <a:lnSpc>
                <a:spcPct val="89000"/>
              </a:lnSpc>
            </a:pPr>
            <a:r>
              <a:rPr lang="en-US" sz="2800" dirty="0"/>
              <a:t>Idea: Each job is assigned a priority</a:t>
            </a:r>
          </a:p>
          <a:p>
            <a:pPr lvl="1">
              <a:lnSpc>
                <a:spcPct val="89000"/>
              </a:lnSpc>
            </a:pPr>
            <a:r>
              <a:rPr lang="en-US" sz="2400" dirty="0"/>
              <a:t>Schedule highest priority ready job</a:t>
            </a:r>
          </a:p>
          <a:p>
            <a:pPr lvl="1">
              <a:lnSpc>
                <a:spcPct val="89000"/>
              </a:lnSpc>
            </a:pPr>
            <a:r>
              <a:rPr lang="en-US" sz="2400" dirty="0"/>
              <a:t>May be preemptive or non-preemptive</a:t>
            </a:r>
          </a:p>
          <a:p>
            <a:pPr lvl="1">
              <a:lnSpc>
                <a:spcPct val="89000"/>
              </a:lnSpc>
            </a:pPr>
            <a:r>
              <a:rPr lang="en-US" sz="2400" dirty="0"/>
              <a:t>Priority may be static or dynamic</a:t>
            </a:r>
          </a:p>
          <a:p>
            <a:pPr>
              <a:lnSpc>
                <a:spcPct val="89000"/>
              </a:lnSpc>
            </a:pPr>
            <a:r>
              <a:rPr lang="en-US" sz="2800" dirty="0"/>
              <a:t>Problems</a:t>
            </a:r>
          </a:p>
          <a:p>
            <a:pPr lvl="1">
              <a:lnSpc>
                <a:spcPct val="89000"/>
              </a:lnSpc>
            </a:pPr>
            <a:r>
              <a:rPr lang="en-US" sz="2400" dirty="0"/>
              <a:t>Low priority jobs can starve</a:t>
            </a:r>
          </a:p>
          <a:p>
            <a:pPr lvl="2">
              <a:lnSpc>
                <a:spcPct val="89000"/>
              </a:lnSpc>
              <a:buFontTx/>
              <a:buNone/>
            </a:pPr>
            <a:r>
              <a:rPr lang="en-US" sz="2000" dirty="0"/>
              <a:t>Solution:  Escalate priority over times</a:t>
            </a:r>
          </a:p>
          <a:p>
            <a:pPr lvl="1">
              <a:lnSpc>
                <a:spcPct val="89000"/>
              </a:lnSpc>
            </a:pPr>
            <a:r>
              <a:rPr lang="en-US" sz="2400" dirty="0"/>
              <a:t>How to choose priority of each job?</a:t>
            </a:r>
          </a:p>
          <a:p>
            <a:pPr>
              <a:lnSpc>
                <a:spcPct val="89000"/>
              </a:lnSpc>
            </a:pPr>
            <a:r>
              <a:rPr lang="en-US" sz="2800" dirty="0">
                <a:solidFill>
                  <a:schemeClr val="tx2"/>
                </a:solidFill>
              </a:rPr>
              <a:t>Goal</a:t>
            </a:r>
            <a:r>
              <a:rPr lang="en-US" sz="2800" dirty="0"/>
              <a:t>: Adjust priority of job to match CPU burst</a:t>
            </a:r>
            <a:endParaRPr lang="en-US" sz="2800" dirty="0" smtClean="0"/>
          </a:p>
          <a:p>
            <a:pPr lvl="1">
              <a:lnSpc>
                <a:spcPct val="89000"/>
              </a:lnSpc>
              <a:buNone/>
            </a:pPr>
            <a:r>
              <a:rPr lang="en-US" sz="2400" dirty="0" smtClean="0"/>
              <a:t>   Approximate </a:t>
            </a:r>
            <a:r>
              <a:rPr lang="en-US" sz="2400" dirty="0"/>
              <a:t>SCTF by giving short jobs high priority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Multilevel Queue Scheduling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sz="2800" dirty="0"/>
              <a:t>Classify processes and put them in different scheduling queues</a:t>
            </a:r>
            <a:endParaRPr lang="en-US" sz="2800" dirty="0" smtClean="0"/>
          </a:p>
          <a:p>
            <a:pPr lvl="1">
              <a:buNone/>
            </a:pPr>
            <a:r>
              <a:rPr lang="en-US" sz="2400" dirty="0" smtClean="0"/>
              <a:t>  Interactive</a:t>
            </a:r>
            <a:r>
              <a:rPr lang="en-US" sz="2400" dirty="0"/>
              <a:t>, batch, etc.</a:t>
            </a:r>
          </a:p>
          <a:p>
            <a:r>
              <a:rPr lang="en-US" sz="2800" dirty="0"/>
              <a:t>Different scheduling priorities depending on process group priority</a:t>
            </a:r>
          </a:p>
          <a:p>
            <a:r>
              <a:rPr lang="en-US" sz="2800" dirty="0"/>
              <a:t>Schedule processes with highest priority first, then lower priority processes.</a:t>
            </a:r>
          </a:p>
          <a:p>
            <a:r>
              <a:rPr lang="en-US" sz="2800" dirty="0"/>
              <a:t>Other possibility: Time slice CPU time between the queues (higher priority queue gets more CPU time).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CPU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priority based preemptive algorithm, why?</a:t>
            </a:r>
          </a:p>
          <a:p>
            <a:r>
              <a:rPr lang="en-US" dirty="0" smtClean="0"/>
              <a:t>Three characteristics of process:</a:t>
            </a:r>
          </a:p>
          <a:p>
            <a:pPr lvl="1"/>
            <a:r>
              <a:rPr lang="en-US" dirty="0" smtClean="0"/>
              <a:t>Period p : Need CPU every t time units</a:t>
            </a:r>
          </a:p>
          <a:p>
            <a:pPr lvl="1"/>
            <a:r>
              <a:rPr lang="en-US" dirty="0" smtClean="0"/>
              <a:t>Processing time t</a:t>
            </a:r>
          </a:p>
          <a:p>
            <a:pPr lvl="1"/>
            <a:r>
              <a:rPr lang="en-US" dirty="0" smtClean="0"/>
              <a:t>Deadline d: Need to be completed by this time</a:t>
            </a:r>
          </a:p>
          <a:p>
            <a:pPr lvl="1"/>
            <a:r>
              <a:rPr lang="en-US" dirty="0" smtClean="0"/>
              <a:t>What is their ordering?</a:t>
            </a:r>
          </a:p>
          <a:p>
            <a:pPr lvl="1"/>
            <a:r>
              <a:rPr lang="en-US" dirty="0" smtClean="0"/>
              <a:t>Rate: 1/p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18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Rate-Monotonic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Shorter periods have higher priority</a:t>
            </a:r>
          </a:p>
          <a:p>
            <a:r>
              <a:rPr lang="en-US" dirty="0" smtClean="0"/>
              <a:t>When higher priority process become available (new period), they interrupt low priority process</a:t>
            </a:r>
          </a:p>
          <a:p>
            <a:r>
              <a:rPr lang="en-US" dirty="0" smtClean="0"/>
              <a:t>Given P1 p = 50, t = 20  P2 p = 100, t = 35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00600"/>
            <a:ext cx="6867525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792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Rate-Monotonic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P1 p=50 t =25       P2 p=80  t = 35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P2 misses deadline, why?</a:t>
            </a:r>
          </a:p>
          <a:p>
            <a:r>
              <a:rPr lang="en-US" dirty="0" smtClean="0"/>
              <a:t>Rate = (25/50) + (35/80) = .94</a:t>
            </a:r>
          </a:p>
          <a:p>
            <a:r>
              <a:rPr lang="en-US" dirty="0" smtClean="0"/>
              <a:t>Worst case: N * (2 ^ 1/N   -1)</a:t>
            </a:r>
          </a:p>
          <a:p>
            <a:r>
              <a:rPr lang="en-US" dirty="0" smtClean="0"/>
              <a:t>For N = 2, Worst case = .83 &lt; .94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" t="40077" r="664" b="40047"/>
          <a:stretch>
            <a:fillRect/>
          </a:stretch>
        </p:blipFill>
        <p:spPr bwMode="auto">
          <a:xfrm>
            <a:off x="762000" y="2209800"/>
            <a:ext cx="73310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8256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Earliest Deadline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P1 p=50 t =25       P2 p=80  t = </a:t>
            </a:r>
            <a:r>
              <a:rPr lang="en-US" dirty="0" smtClean="0"/>
              <a:t>35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Theoretically optimal but..</a:t>
            </a:r>
          </a:p>
          <a:p>
            <a:pPr lvl="1"/>
            <a:r>
              <a:rPr lang="en-US" dirty="0" smtClean="0"/>
              <a:t>Context switching takes time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" t="40184" r="711" b="39867"/>
          <a:stretch>
            <a:fillRect/>
          </a:stretch>
        </p:blipFill>
        <p:spPr bwMode="auto">
          <a:xfrm>
            <a:off x="838200" y="3048000"/>
            <a:ext cx="67722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7088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some many shares</a:t>
            </a:r>
          </a:p>
          <a:p>
            <a:r>
              <a:rPr lang="en-US" dirty="0" smtClean="0"/>
              <a:t>I give them out as processes ask for them.</a:t>
            </a:r>
          </a:p>
          <a:p>
            <a:r>
              <a:rPr lang="en-US" dirty="0" smtClean="0"/>
              <a:t>Each process gets shares/ shares given time</a:t>
            </a:r>
          </a:p>
          <a:p>
            <a:r>
              <a:rPr lang="en-US" dirty="0" smtClean="0"/>
              <a:t>Don’t have the shares you want?  Too bad.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0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1819275" y="3771900"/>
            <a:ext cx="6924675" cy="379413"/>
          </a:xfrm>
          <a:prstGeom prst="rect">
            <a:avLst/>
          </a:prstGeom>
          <a:solidFill>
            <a:srgbClr val="CCFFCC">
              <a:alpha val="67999"/>
            </a:srgbClr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7831138" y="4181475"/>
            <a:ext cx="919162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/>
            <a:r>
              <a:rPr lang="en-US" sz="1200" b="1">
                <a:solidFill>
                  <a:schemeClr val="hlink"/>
                </a:solidFill>
              </a:rPr>
              <a:t>I/O Device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7831138" y="3825875"/>
            <a:ext cx="506412" cy="273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/>
            <a:r>
              <a:rPr lang="en-US" sz="1200" b="1">
                <a:solidFill>
                  <a:srgbClr val="008000"/>
                </a:solidFill>
              </a:rPr>
              <a:t>CPU</a:t>
            </a:r>
            <a:endParaRPr lang="en-US" sz="1200" b="1"/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1819275" y="3390900"/>
            <a:ext cx="6924675" cy="381000"/>
          </a:xfrm>
          <a:prstGeom prst="rect">
            <a:avLst/>
          </a:prstGeom>
          <a:solidFill>
            <a:schemeClr val="hlink">
              <a:alpha val="28999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1819275" y="3032125"/>
            <a:ext cx="6924675" cy="381000"/>
          </a:xfrm>
          <a:prstGeom prst="rect">
            <a:avLst/>
          </a:prstGeom>
          <a:solidFill>
            <a:srgbClr val="CCFFCC">
              <a:alpha val="67999"/>
            </a:srgbClr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Impact of Scheduling</a:t>
            </a:r>
          </a:p>
        </p:txBody>
      </p:sp>
      <p:grpSp>
        <p:nvGrpSpPr>
          <p:cNvPr id="103432" name="Group 8"/>
          <p:cNvGrpSpPr>
            <a:grpSpLocks/>
          </p:cNvGrpSpPr>
          <p:nvPr/>
        </p:nvGrpSpPr>
        <p:grpSpPr bwMode="auto">
          <a:xfrm>
            <a:off x="608013" y="1597025"/>
            <a:ext cx="958850" cy="1216025"/>
            <a:chOff x="5017" y="1008"/>
            <a:chExt cx="604" cy="767"/>
          </a:xfrm>
        </p:grpSpPr>
        <p:sp>
          <p:nvSpPr>
            <p:cNvPr id="103433" name="Text Box 9"/>
            <p:cNvSpPr txBox="1">
              <a:spLocks noChangeArrowheads="1"/>
            </p:cNvSpPr>
            <p:nvPr/>
          </p:nvSpPr>
          <p:spPr bwMode="auto">
            <a:xfrm>
              <a:off x="5017" y="1008"/>
              <a:ext cx="604" cy="191"/>
            </a:xfrm>
            <a:prstGeom prst="rect">
              <a:avLst/>
            </a:prstGeom>
            <a:solidFill>
              <a:srgbClr val="FFC5CF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algn="ctr" defTabSz="912813"/>
              <a:r>
                <a:rPr lang="en-US" sz="1200" b="1">
                  <a:solidFill>
                    <a:schemeClr val="folHlink"/>
                  </a:solidFill>
                </a:rPr>
                <a:t>Process A</a:t>
              </a:r>
            </a:p>
          </p:txBody>
        </p:sp>
        <p:sp>
          <p:nvSpPr>
            <p:cNvPr id="103434" name="Text Box 10"/>
            <p:cNvSpPr txBox="1">
              <a:spLocks noChangeArrowheads="1"/>
            </p:cNvSpPr>
            <p:nvPr/>
          </p:nvSpPr>
          <p:spPr bwMode="auto">
            <a:xfrm>
              <a:off x="5017" y="1296"/>
              <a:ext cx="604" cy="191"/>
            </a:xfrm>
            <a:prstGeom prst="rect">
              <a:avLst/>
            </a:prstGeom>
            <a:solidFill>
              <a:srgbClr val="C1CEFF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algn="ctr" defTabSz="912813"/>
              <a:r>
                <a:rPr lang="en-US" sz="1200" b="1">
                  <a:solidFill>
                    <a:schemeClr val="accent2"/>
                  </a:solidFill>
                </a:rPr>
                <a:t>Process B</a:t>
              </a:r>
            </a:p>
          </p:txBody>
        </p:sp>
        <p:sp>
          <p:nvSpPr>
            <p:cNvPr id="103435" name="Text Box 11"/>
            <p:cNvSpPr txBox="1">
              <a:spLocks noChangeArrowheads="1"/>
            </p:cNvSpPr>
            <p:nvPr/>
          </p:nvSpPr>
          <p:spPr bwMode="auto">
            <a:xfrm>
              <a:off x="5018" y="1584"/>
              <a:ext cx="262" cy="191"/>
            </a:xfrm>
            <a:prstGeom prst="rect">
              <a:avLst/>
            </a:prstGeom>
            <a:solidFill>
              <a:srgbClr val="F0FF9B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algn="ctr" defTabSz="912813"/>
              <a:r>
                <a:rPr lang="en-US" sz="1200" b="1">
                  <a:solidFill>
                    <a:schemeClr val="hlink"/>
                  </a:solidFill>
                </a:rPr>
                <a:t>I/O</a:t>
              </a:r>
            </a:p>
          </p:txBody>
        </p:sp>
      </p:grpSp>
      <p:sp>
        <p:nvSpPr>
          <p:cNvPr id="103436" name="Line 12"/>
          <p:cNvSpPr>
            <a:spLocks noChangeShapeType="1"/>
          </p:cNvSpPr>
          <p:nvPr/>
        </p:nvSpPr>
        <p:spPr bwMode="auto">
          <a:xfrm flipH="1" flipV="1">
            <a:off x="1819275" y="2706688"/>
            <a:ext cx="9525" cy="1825625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37" name="Line 13"/>
          <p:cNvSpPr>
            <a:spLocks noChangeShapeType="1"/>
          </p:cNvSpPr>
          <p:nvPr/>
        </p:nvSpPr>
        <p:spPr bwMode="auto">
          <a:xfrm flipH="1" flipV="1">
            <a:off x="2276475" y="2706688"/>
            <a:ext cx="9525" cy="1825625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38" name="Line 14"/>
          <p:cNvSpPr>
            <a:spLocks noChangeShapeType="1"/>
          </p:cNvSpPr>
          <p:nvPr/>
        </p:nvSpPr>
        <p:spPr bwMode="auto">
          <a:xfrm flipH="1" flipV="1">
            <a:off x="2733675" y="2706688"/>
            <a:ext cx="9525" cy="1825625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39" name="Line 15"/>
          <p:cNvSpPr>
            <a:spLocks noChangeShapeType="1"/>
          </p:cNvSpPr>
          <p:nvPr/>
        </p:nvSpPr>
        <p:spPr bwMode="auto">
          <a:xfrm flipH="1" flipV="1">
            <a:off x="3189288" y="2706688"/>
            <a:ext cx="9525" cy="1825625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40" name="Line 16"/>
          <p:cNvSpPr>
            <a:spLocks noChangeShapeType="1"/>
          </p:cNvSpPr>
          <p:nvPr/>
        </p:nvSpPr>
        <p:spPr bwMode="auto">
          <a:xfrm flipH="1" flipV="1">
            <a:off x="3646488" y="2706688"/>
            <a:ext cx="9525" cy="1825625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41" name="Line 17"/>
          <p:cNvSpPr>
            <a:spLocks noChangeShapeType="1"/>
          </p:cNvSpPr>
          <p:nvPr/>
        </p:nvSpPr>
        <p:spPr bwMode="auto">
          <a:xfrm flipH="1" flipV="1">
            <a:off x="4102100" y="2706688"/>
            <a:ext cx="9525" cy="1825625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42" name="Line 18"/>
          <p:cNvSpPr>
            <a:spLocks noChangeShapeType="1"/>
          </p:cNvSpPr>
          <p:nvPr/>
        </p:nvSpPr>
        <p:spPr bwMode="auto">
          <a:xfrm flipH="1" flipV="1">
            <a:off x="4559300" y="2706688"/>
            <a:ext cx="9525" cy="1825625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43" name="Line 19"/>
          <p:cNvSpPr>
            <a:spLocks noChangeShapeType="1"/>
          </p:cNvSpPr>
          <p:nvPr/>
        </p:nvSpPr>
        <p:spPr bwMode="auto">
          <a:xfrm flipH="1" flipV="1">
            <a:off x="5016500" y="2706688"/>
            <a:ext cx="9525" cy="1825625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44" name="Line 20"/>
          <p:cNvSpPr>
            <a:spLocks noChangeShapeType="1"/>
          </p:cNvSpPr>
          <p:nvPr/>
        </p:nvSpPr>
        <p:spPr bwMode="auto">
          <a:xfrm flipH="1" flipV="1">
            <a:off x="5472113" y="2706688"/>
            <a:ext cx="9525" cy="1825625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45" name="Line 21"/>
          <p:cNvSpPr>
            <a:spLocks noChangeShapeType="1"/>
          </p:cNvSpPr>
          <p:nvPr/>
        </p:nvSpPr>
        <p:spPr bwMode="auto">
          <a:xfrm flipH="1" flipV="1">
            <a:off x="5929313" y="2706688"/>
            <a:ext cx="9525" cy="1825625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46" name="Line 22"/>
          <p:cNvSpPr>
            <a:spLocks noChangeShapeType="1"/>
          </p:cNvSpPr>
          <p:nvPr/>
        </p:nvSpPr>
        <p:spPr bwMode="auto">
          <a:xfrm flipH="1" flipV="1">
            <a:off x="6384925" y="2706688"/>
            <a:ext cx="9525" cy="1825625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47" name="Line 23"/>
          <p:cNvSpPr>
            <a:spLocks noChangeShapeType="1"/>
          </p:cNvSpPr>
          <p:nvPr/>
        </p:nvSpPr>
        <p:spPr bwMode="auto">
          <a:xfrm flipH="1" flipV="1">
            <a:off x="6842125" y="2706688"/>
            <a:ext cx="9525" cy="1825625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48" name="Line 24"/>
          <p:cNvSpPr>
            <a:spLocks noChangeShapeType="1"/>
          </p:cNvSpPr>
          <p:nvPr/>
        </p:nvSpPr>
        <p:spPr bwMode="auto">
          <a:xfrm flipH="1" flipV="1">
            <a:off x="7299325" y="2706688"/>
            <a:ext cx="9525" cy="1825625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49" name="Line 25"/>
          <p:cNvSpPr>
            <a:spLocks noChangeShapeType="1"/>
          </p:cNvSpPr>
          <p:nvPr/>
        </p:nvSpPr>
        <p:spPr bwMode="auto">
          <a:xfrm>
            <a:off x="1439863" y="4532313"/>
            <a:ext cx="7083425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50" name="Rectangle 26"/>
          <p:cNvSpPr>
            <a:spLocks noChangeArrowheads="1"/>
          </p:cNvSpPr>
          <p:nvPr/>
        </p:nvSpPr>
        <p:spPr bwMode="auto">
          <a:xfrm>
            <a:off x="222250" y="3244850"/>
            <a:ext cx="1249363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398" tIns="25359" rIns="63398" bIns="25359" anchor="ctr">
            <a:prstTxWarp prst="textNoShape">
              <a:avLst/>
            </a:prstTxWarp>
            <a:spAutoFit/>
          </a:bodyPr>
          <a:lstStyle/>
          <a:p>
            <a:pPr algn="r" defTabSz="912813"/>
            <a:r>
              <a:rPr lang="en-US" sz="1600" b="1">
                <a:solidFill>
                  <a:schemeClr val="tx2"/>
                </a:solidFill>
              </a:rPr>
              <a:t>Schedule A</a:t>
            </a:r>
          </a:p>
        </p:txBody>
      </p:sp>
      <p:sp>
        <p:nvSpPr>
          <p:cNvPr id="103451" name="Rectangle 27"/>
          <p:cNvSpPr>
            <a:spLocks noChangeArrowheads="1"/>
          </p:cNvSpPr>
          <p:nvPr/>
        </p:nvSpPr>
        <p:spPr bwMode="auto">
          <a:xfrm>
            <a:off x="222250" y="3929063"/>
            <a:ext cx="1249363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398" tIns="25359" rIns="63398" bIns="25359" anchor="ctr">
            <a:prstTxWarp prst="textNoShape">
              <a:avLst/>
            </a:prstTxWarp>
            <a:spAutoFit/>
          </a:bodyPr>
          <a:lstStyle/>
          <a:p>
            <a:pPr algn="r" defTabSz="912813"/>
            <a:r>
              <a:rPr lang="en-US" sz="1600" b="1">
                <a:solidFill>
                  <a:schemeClr val="tx2"/>
                </a:solidFill>
              </a:rPr>
              <a:t>Schedule B</a:t>
            </a:r>
          </a:p>
        </p:txBody>
      </p:sp>
      <p:sp>
        <p:nvSpPr>
          <p:cNvPr id="103452" name="Rectangle 28"/>
          <p:cNvSpPr>
            <a:spLocks noChangeArrowheads="1"/>
          </p:cNvSpPr>
          <p:nvPr/>
        </p:nvSpPr>
        <p:spPr bwMode="auto">
          <a:xfrm>
            <a:off x="5472113" y="3162300"/>
            <a:ext cx="2282825" cy="228600"/>
          </a:xfrm>
          <a:prstGeom prst="rect">
            <a:avLst/>
          </a:prstGeom>
          <a:solidFill>
            <a:srgbClr val="C1CEFF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900" b="1">
              <a:latin typeface="Courier New" pitchFamily="-110" charset="0"/>
            </a:endParaRPr>
          </a:p>
        </p:txBody>
      </p:sp>
      <p:sp>
        <p:nvSpPr>
          <p:cNvPr id="103453" name="Text Box 29"/>
          <p:cNvSpPr txBox="1">
            <a:spLocks noChangeArrowheads="1"/>
          </p:cNvSpPr>
          <p:nvPr/>
        </p:nvSpPr>
        <p:spPr bwMode="auto">
          <a:xfrm>
            <a:off x="7678738" y="4684713"/>
            <a:ext cx="658812" cy="33496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/>
            <a:r>
              <a:rPr lang="en-US" sz="1600" b="1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103454" name="Rectangle 30"/>
          <p:cNvSpPr>
            <a:spLocks noChangeArrowheads="1"/>
          </p:cNvSpPr>
          <p:nvPr/>
        </p:nvSpPr>
        <p:spPr bwMode="auto">
          <a:xfrm>
            <a:off x="2276475" y="3390900"/>
            <a:ext cx="457200" cy="228600"/>
          </a:xfrm>
          <a:prstGeom prst="rect">
            <a:avLst/>
          </a:prstGeom>
          <a:solidFill>
            <a:srgbClr val="F0FF9B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55" name="Rectangle 31"/>
          <p:cNvSpPr>
            <a:spLocks noChangeArrowheads="1"/>
          </p:cNvSpPr>
          <p:nvPr/>
        </p:nvSpPr>
        <p:spPr bwMode="auto">
          <a:xfrm>
            <a:off x="2733675" y="3162300"/>
            <a:ext cx="455613" cy="228600"/>
          </a:xfrm>
          <a:prstGeom prst="rect">
            <a:avLst/>
          </a:prstGeom>
          <a:solidFill>
            <a:srgbClr val="FFC5CF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56" name="Rectangle 32"/>
          <p:cNvSpPr>
            <a:spLocks noChangeArrowheads="1"/>
          </p:cNvSpPr>
          <p:nvPr/>
        </p:nvSpPr>
        <p:spPr bwMode="auto">
          <a:xfrm>
            <a:off x="3646488" y="3162300"/>
            <a:ext cx="455612" cy="228600"/>
          </a:xfrm>
          <a:prstGeom prst="rect">
            <a:avLst/>
          </a:prstGeom>
          <a:solidFill>
            <a:srgbClr val="FFC5CF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57" name="Rectangle 33"/>
          <p:cNvSpPr>
            <a:spLocks noChangeArrowheads="1"/>
          </p:cNvSpPr>
          <p:nvPr/>
        </p:nvSpPr>
        <p:spPr bwMode="auto">
          <a:xfrm>
            <a:off x="4559300" y="3162300"/>
            <a:ext cx="457200" cy="228600"/>
          </a:xfrm>
          <a:prstGeom prst="rect">
            <a:avLst/>
          </a:prstGeom>
          <a:solidFill>
            <a:srgbClr val="FFC5CF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58" name="Rectangle 34"/>
          <p:cNvSpPr>
            <a:spLocks noChangeArrowheads="1"/>
          </p:cNvSpPr>
          <p:nvPr/>
        </p:nvSpPr>
        <p:spPr bwMode="auto">
          <a:xfrm>
            <a:off x="1819275" y="3162300"/>
            <a:ext cx="457200" cy="228600"/>
          </a:xfrm>
          <a:prstGeom prst="rect">
            <a:avLst/>
          </a:prstGeom>
          <a:solidFill>
            <a:srgbClr val="FFC5CF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59" name="Rectangle 35"/>
          <p:cNvSpPr>
            <a:spLocks noChangeArrowheads="1"/>
          </p:cNvSpPr>
          <p:nvPr/>
        </p:nvSpPr>
        <p:spPr bwMode="auto">
          <a:xfrm>
            <a:off x="3189288" y="3390900"/>
            <a:ext cx="457200" cy="228600"/>
          </a:xfrm>
          <a:prstGeom prst="rect">
            <a:avLst/>
          </a:prstGeom>
          <a:solidFill>
            <a:srgbClr val="F0FF9B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60" name="Rectangle 36"/>
          <p:cNvSpPr>
            <a:spLocks noChangeArrowheads="1"/>
          </p:cNvSpPr>
          <p:nvPr/>
        </p:nvSpPr>
        <p:spPr bwMode="auto">
          <a:xfrm>
            <a:off x="4102100" y="3390900"/>
            <a:ext cx="457200" cy="228600"/>
          </a:xfrm>
          <a:prstGeom prst="rect">
            <a:avLst/>
          </a:prstGeom>
          <a:solidFill>
            <a:srgbClr val="F0FF9B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61" name="Rectangle 37"/>
          <p:cNvSpPr>
            <a:spLocks noChangeArrowheads="1"/>
          </p:cNvSpPr>
          <p:nvPr/>
        </p:nvSpPr>
        <p:spPr bwMode="auto">
          <a:xfrm>
            <a:off x="5016500" y="3390900"/>
            <a:ext cx="455613" cy="228600"/>
          </a:xfrm>
          <a:prstGeom prst="rect">
            <a:avLst/>
          </a:prstGeom>
          <a:solidFill>
            <a:srgbClr val="F0FF9B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62" name="Rectangle 38"/>
          <p:cNvSpPr>
            <a:spLocks noChangeArrowheads="1"/>
          </p:cNvSpPr>
          <p:nvPr/>
        </p:nvSpPr>
        <p:spPr bwMode="auto">
          <a:xfrm>
            <a:off x="1819275" y="4135438"/>
            <a:ext cx="6924675" cy="381000"/>
          </a:xfrm>
          <a:prstGeom prst="rect">
            <a:avLst/>
          </a:prstGeom>
          <a:solidFill>
            <a:schemeClr val="hlink">
              <a:alpha val="28999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3463" name="Group 39"/>
          <p:cNvGrpSpPr>
            <a:grpSpLocks/>
          </p:cNvGrpSpPr>
          <p:nvPr/>
        </p:nvGrpSpPr>
        <p:grpSpPr bwMode="auto">
          <a:xfrm>
            <a:off x="1819275" y="3922713"/>
            <a:ext cx="3652838" cy="463550"/>
            <a:chOff x="1148" y="2476"/>
            <a:chExt cx="2304" cy="292"/>
          </a:xfrm>
        </p:grpSpPr>
        <p:sp>
          <p:nvSpPr>
            <p:cNvPr id="103464" name="Rectangle 40"/>
            <p:cNvSpPr>
              <a:spLocks noChangeArrowheads="1"/>
            </p:cNvSpPr>
            <p:nvPr/>
          </p:nvSpPr>
          <p:spPr bwMode="auto">
            <a:xfrm>
              <a:off x="2876" y="2476"/>
              <a:ext cx="288" cy="144"/>
            </a:xfrm>
            <a:prstGeom prst="rect">
              <a:avLst/>
            </a:prstGeom>
            <a:solidFill>
              <a:srgbClr val="FFC5CF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65" name="Rectangle 41"/>
            <p:cNvSpPr>
              <a:spLocks noChangeArrowheads="1"/>
            </p:cNvSpPr>
            <p:nvPr/>
          </p:nvSpPr>
          <p:spPr bwMode="auto">
            <a:xfrm>
              <a:off x="1436" y="2620"/>
              <a:ext cx="288" cy="144"/>
            </a:xfrm>
            <a:prstGeom prst="rect">
              <a:avLst/>
            </a:prstGeom>
            <a:solidFill>
              <a:srgbClr val="F0FF9B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66" name="Rectangle 42"/>
            <p:cNvSpPr>
              <a:spLocks noChangeArrowheads="1"/>
            </p:cNvSpPr>
            <p:nvPr/>
          </p:nvSpPr>
          <p:spPr bwMode="auto">
            <a:xfrm>
              <a:off x="1724" y="2476"/>
              <a:ext cx="288" cy="144"/>
            </a:xfrm>
            <a:prstGeom prst="rect">
              <a:avLst/>
            </a:prstGeom>
            <a:solidFill>
              <a:srgbClr val="FFC5CF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67" name="Rectangle 43"/>
            <p:cNvSpPr>
              <a:spLocks noChangeArrowheads="1"/>
            </p:cNvSpPr>
            <p:nvPr/>
          </p:nvSpPr>
          <p:spPr bwMode="auto">
            <a:xfrm>
              <a:off x="2300" y="2476"/>
              <a:ext cx="288" cy="144"/>
            </a:xfrm>
            <a:prstGeom prst="rect">
              <a:avLst/>
            </a:prstGeom>
            <a:solidFill>
              <a:srgbClr val="FFC5CF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68" name="Rectangle 44"/>
            <p:cNvSpPr>
              <a:spLocks noChangeArrowheads="1"/>
            </p:cNvSpPr>
            <p:nvPr/>
          </p:nvSpPr>
          <p:spPr bwMode="auto">
            <a:xfrm>
              <a:off x="1148" y="2476"/>
              <a:ext cx="288" cy="144"/>
            </a:xfrm>
            <a:prstGeom prst="rect">
              <a:avLst/>
            </a:prstGeom>
            <a:solidFill>
              <a:srgbClr val="FFC5CF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69" name="Rectangle 45"/>
            <p:cNvSpPr>
              <a:spLocks noChangeArrowheads="1"/>
            </p:cNvSpPr>
            <p:nvPr/>
          </p:nvSpPr>
          <p:spPr bwMode="auto">
            <a:xfrm>
              <a:off x="2012" y="2624"/>
              <a:ext cx="288" cy="144"/>
            </a:xfrm>
            <a:prstGeom prst="rect">
              <a:avLst/>
            </a:prstGeom>
            <a:solidFill>
              <a:srgbClr val="F0FF9B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70" name="Rectangle 46"/>
            <p:cNvSpPr>
              <a:spLocks noChangeArrowheads="1"/>
            </p:cNvSpPr>
            <p:nvPr/>
          </p:nvSpPr>
          <p:spPr bwMode="auto">
            <a:xfrm>
              <a:off x="2588" y="2620"/>
              <a:ext cx="288" cy="144"/>
            </a:xfrm>
            <a:prstGeom prst="rect">
              <a:avLst/>
            </a:prstGeom>
            <a:solidFill>
              <a:srgbClr val="F0FF9B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71" name="Rectangle 47"/>
            <p:cNvSpPr>
              <a:spLocks noChangeArrowheads="1"/>
            </p:cNvSpPr>
            <p:nvPr/>
          </p:nvSpPr>
          <p:spPr bwMode="auto">
            <a:xfrm>
              <a:off x="3164" y="2620"/>
              <a:ext cx="288" cy="144"/>
            </a:xfrm>
            <a:prstGeom prst="rect">
              <a:avLst/>
            </a:prstGeom>
            <a:solidFill>
              <a:srgbClr val="F0FF9B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72" name="Group 48"/>
          <p:cNvGrpSpPr>
            <a:grpSpLocks/>
          </p:cNvGrpSpPr>
          <p:nvPr/>
        </p:nvGrpSpPr>
        <p:grpSpPr bwMode="auto">
          <a:xfrm>
            <a:off x="2276475" y="3922713"/>
            <a:ext cx="3195638" cy="228600"/>
            <a:chOff x="1436" y="2476"/>
            <a:chExt cx="2016" cy="144"/>
          </a:xfrm>
        </p:grpSpPr>
        <p:sp>
          <p:nvSpPr>
            <p:cNvPr id="103473" name="Rectangle 49"/>
            <p:cNvSpPr>
              <a:spLocks noChangeArrowheads="1"/>
            </p:cNvSpPr>
            <p:nvPr/>
          </p:nvSpPr>
          <p:spPr bwMode="auto">
            <a:xfrm>
              <a:off x="2588" y="2476"/>
              <a:ext cx="288" cy="144"/>
            </a:xfrm>
            <a:prstGeom prst="rect">
              <a:avLst/>
            </a:prstGeom>
            <a:solidFill>
              <a:srgbClr val="C1CEFF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74" name="Rectangle 50"/>
            <p:cNvSpPr>
              <a:spLocks noChangeArrowheads="1"/>
            </p:cNvSpPr>
            <p:nvPr/>
          </p:nvSpPr>
          <p:spPr bwMode="auto">
            <a:xfrm>
              <a:off x="1436" y="2476"/>
              <a:ext cx="288" cy="144"/>
            </a:xfrm>
            <a:prstGeom prst="rect">
              <a:avLst/>
            </a:prstGeom>
            <a:solidFill>
              <a:srgbClr val="C1CEFF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75" name="Rectangle 51"/>
            <p:cNvSpPr>
              <a:spLocks noChangeArrowheads="1"/>
            </p:cNvSpPr>
            <p:nvPr/>
          </p:nvSpPr>
          <p:spPr bwMode="auto">
            <a:xfrm>
              <a:off x="2012" y="2476"/>
              <a:ext cx="288" cy="144"/>
            </a:xfrm>
            <a:prstGeom prst="rect">
              <a:avLst/>
            </a:prstGeom>
            <a:solidFill>
              <a:srgbClr val="C1CEFF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76" name="Rectangle 52"/>
            <p:cNvSpPr>
              <a:spLocks noChangeArrowheads="1"/>
            </p:cNvSpPr>
            <p:nvPr/>
          </p:nvSpPr>
          <p:spPr bwMode="auto">
            <a:xfrm>
              <a:off x="3164" y="2476"/>
              <a:ext cx="288" cy="144"/>
            </a:xfrm>
            <a:prstGeom prst="rect">
              <a:avLst/>
            </a:prstGeom>
            <a:solidFill>
              <a:srgbClr val="C1CEFF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3477" name="Text Box 53"/>
          <p:cNvSpPr txBox="1">
            <a:spLocks noChangeArrowheads="1"/>
          </p:cNvSpPr>
          <p:nvPr/>
        </p:nvSpPr>
        <p:spPr bwMode="auto">
          <a:xfrm>
            <a:off x="7831138" y="3443288"/>
            <a:ext cx="919162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/>
            <a:r>
              <a:rPr lang="en-US" sz="1200" b="1">
                <a:solidFill>
                  <a:schemeClr val="hlink"/>
                </a:solidFill>
              </a:rPr>
              <a:t>I/O Device</a:t>
            </a:r>
          </a:p>
        </p:txBody>
      </p:sp>
      <p:sp>
        <p:nvSpPr>
          <p:cNvPr id="103478" name="Text Box 54"/>
          <p:cNvSpPr txBox="1">
            <a:spLocks noChangeArrowheads="1"/>
          </p:cNvSpPr>
          <p:nvPr/>
        </p:nvSpPr>
        <p:spPr bwMode="auto">
          <a:xfrm>
            <a:off x="7831138" y="3086100"/>
            <a:ext cx="506412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/>
            <a:r>
              <a:rPr lang="en-US" sz="1200" b="1">
                <a:solidFill>
                  <a:srgbClr val="008000"/>
                </a:solidFill>
              </a:rPr>
              <a:t>CPU</a:t>
            </a:r>
            <a:endParaRPr lang="en-US" sz="1200" b="1"/>
          </a:p>
        </p:txBody>
      </p:sp>
      <p:sp>
        <p:nvSpPr>
          <p:cNvPr id="103479" name="Rectangle 55"/>
          <p:cNvSpPr>
            <a:spLocks noGrp="1" noChangeArrowheads="1"/>
          </p:cNvSpPr>
          <p:nvPr>
            <p:ph type="body" idx="1"/>
          </p:nvPr>
        </p:nvSpPr>
        <p:spPr>
          <a:xfrm>
            <a:off x="1141413" y="5172075"/>
            <a:ext cx="7375525" cy="1217613"/>
          </a:xfrm>
          <a:noFill/>
          <a:ln/>
        </p:spPr>
        <p:txBody>
          <a:bodyPr lIns="90343" tIns="44379" rIns="90343" bIns="44379"/>
          <a:lstStyle/>
          <a:p>
            <a:pPr marL="1588" indent="-1588">
              <a:lnSpc>
                <a:spcPct val="89000"/>
              </a:lnSpc>
              <a:buFontTx/>
              <a:buNone/>
            </a:pPr>
            <a:r>
              <a:rPr lang="en-US" sz="2800"/>
              <a:t>Schedule another waiting process while current CPU relinquish to CPU due to I/O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124200" y="1828800"/>
            <a:ext cx="32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schedule do you want?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69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Resource Classification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5410200"/>
          </a:xfrm>
        </p:spPr>
        <p:txBody>
          <a:bodyPr/>
          <a:lstStyle/>
          <a:p>
            <a:pPr>
              <a:lnSpc>
                <a:spcPct val="89000"/>
              </a:lnSpc>
            </a:pPr>
            <a:r>
              <a:rPr lang="en-US" sz="2400" dirty="0" err="1"/>
              <a:t>Preemptable</a:t>
            </a:r>
            <a:r>
              <a:rPr lang="en-US" sz="2400" dirty="0"/>
              <a:t> Resource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Can forcibly removed (then possibly return) without ill effects</a:t>
            </a:r>
          </a:p>
          <a:p>
            <a:pPr lvl="1">
              <a:lnSpc>
                <a:spcPct val="89000"/>
              </a:lnSpc>
            </a:pPr>
            <a:r>
              <a:rPr lang="en-US" sz="2000" dirty="0"/>
              <a:t>Characteristics</a:t>
            </a:r>
          </a:p>
          <a:p>
            <a:pPr lvl="2">
              <a:lnSpc>
                <a:spcPct val="89000"/>
              </a:lnSpc>
            </a:pPr>
            <a:r>
              <a:rPr lang="en-US" sz="1800" dirty="0"/>
              <a:t>Small state (so it is not too costly to preempt)</a:t>
            </a:r>
          </a:p>
          <a:p>
            <a:pPr lvl="2">
              <a:lnSpc>
                <a:spcPct val="89000"/>
              </a:lnSpc>
            </a:pPr>
            <a:r>
              <a:rPr lang="en-US" sz="1800" dirty="0"/>
              <a:t>Only one resource</a:t>
            </a:r>
          </a:p>
          <a:p>
            <a:pPr lvl="1">
              <a:lnSpc>
                <a:spcPct val="89000"/>
              </a:lnSpc>
            </a:pPr>
            <a:r>
              <a:rPr lang="en-US" sz="2000" dirty="0"/>
              <a:t>Examples</a:t>
            </a:r>
          </a:p>
          <a:p>
            <a:pPr lvl="2">
              <a:lnSpc>
                <a:spcPct val="89000"/>
              </a:lnSpc>
              <a:buFontTx/>
              <a:buNone/>
            </a:pPr>
            <a:r>
              <a:rPr lang="en-US" sz="1800" dirty="0"/>
              <a:t>CPU</a:t>
            </a:r>
            <a:r>
              <a:rPr lang="en-US" sz="1800" dirty="0" smtClean="0"/>
              <a:t> and memory</a:t>
            </a:r>
          </a:p>
          <a:p>
            <a:pPr>
              <a:lnSpc>
                <a:spcPct val="89000"/>
              </a:lnSpc>
            </a:pPr>
            <a:r>
              <a:rPr lang="en-US" sz="2400" dirty="0"/>
              <a:t>Non-</a:t>
            </a:r>
            <a:r>
              <a:rPr lang="en-US" sz="2400" dirty="0" err="1"/>
              <a:t>preemptable</a:t>
            </a:r>
            <a:r>
              <a:rPr lang="en-US" sz="2400" dirty="0"/>
              <a:t> Resource</a:t>
            </a:r>
          </a:p>
          <a:p>
            <a:pPr lvl="1">
              <a:lnSpc>
                <a:spcPct val="89000"/>
              </a:lnSpc>
            </a:pPr>
            <a:r>
              <a:rPr lang="en-US" sz="2000" dirty="0"/>
              <a:t>Cannot take away without causing the computation to fail</a:t>
            </a:r>
          </a:p>
          <a:p>
            <a:pPr lvl="1">
              <a:lnSpc>
                <a:spcPct val="89000"/>
              </a:lnSpc>
            </a:pPr>
            <a:r>
              <a:rPr lang="en-US" sz="2000" dirty="0"/>
              <a:t>Characteristics</a:t>
            </a:r>
          </a:p>
          <a:p>
            <a:pPr lvl="2">
              <a:lnSpc>
                <a:spcPct val="89000"/>
              </a:lnSpc>
            </a:pPr>
            <a:r>
              <a:rPr lang="en-US" sz="1800" dirty="0"/>
              <a:t>Complicated state</a:t>
            </a:r>
          </a:p>
          <a:p>
            <a:pPr lvl="2">
              <a:lnSpc>
                <a:spcPct val="89000"/>
              </a:lnSpc>
            </a:pPr>
            <a:r>
              <a:rPr lang="en-US" sz="1800" dirty="0"/>
              <a:t>May need many instances of this resource</a:t>
            </a:r>
          </a:p>
          <a:p>
            <a:pPr lvl="1">
              <a:lnSpc>
                <a:spcPct val="89000"/>
              </a:lnSpc>
            </a:pPr>
            <a:r>
              <a:rPr lang="en-US" sz="2000" dirty="0"/>
              <a:t>Examples</a:t>
            </a:r>
          </a:p>
          <a:p>
            <a:pPr lvl="2">
              <a:lnSpc>
                <a:spcPct val="89000"/>
              </a:lnSpc>
            </a:pPr>
            <a:r>
              <a:rPr lang="en-US" sz="1800" dirty="0"/>
              <a:t>CD recorder - once starting to burn a CD needs to record to completion otherwise the end up with a garbled CD</a:t>
            </a:r>
          </a:p>
          <a:p>
            <a:pPr lvl="2">
              <a:lnSpc>
                <a:spcPct val="89000"/>
              </a:lnSpc>
            </a:pPr>
            <a:r>
              <a:rPr lang="en-US" sz="1800" dirty="0"/>
              <a:t>Blocks on disk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Resource Management Tasks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Allocation</a:t>
            </a:r>
          </a:p>
          <a:p>
            <a:pPr lvl="1"/>
            <a:r>
              <a:rPr lang="en-US"/>
              <a:t>Space Sharing - Which request gets which resource (control access to resource)?</a:t>
            </a:r>
          </a:p>
          <a:p>
            <a:r>
              <a:rPr lang="en-US"/>
              <a:t>Scheduling</a:t>
            </a:r>
          </a:p>
          <a:p>
            <a:pPr lvl="1"/>
            <a:r>
              <a:rPr lang="en-US"/>
              <a:t>Time Sharing – Which request gets resource and at what time (order and time)?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CPU Workload Model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5257800"/>
          </a:xfrm>
        </p:spPr>
        <p:txBody>
          <a:bodyPr/>
          <a:lstStyle/>
          <a:p>
            <a:pPr>
              <a:lnSpc>
                <a:spcPct val="89000"/>
              </a:lnSpc>
            </a:pPr>
            <a:r>
              <a:rPr lang="en-US" sz="2400" dirty="0"/>
              <a:t>Workload contains collection of jobs (processes)</a:t>
            </a:r>
          </a:p>
          <a:p>
            <a:pPr>
              <a:lnSpc>
                <a:spcPct val="89000"/>
              </a:lnSpc>
            </a:pPr>
            <a:r>
              <a:rPr lang="en-US" sz="2400" dirty="0"/>
              <a:t>Job model</a:t>
            </a:r>
          </a:p>
          <a:p>
            <a:pPr lvl="1">
              <a:lnSpc>
                <a:spcPct val="89000"/>
              </a:lnSpc>
            </a:pPr>
            <a:r>
              <a:rPr lang="en-US" sz="2000" dirty="0"/>
              <a:t>Job alternates between CPU usage and waiting for I/O</a:t>
            </a:r>
          </a:p>
          <a:p>
            <a:pPr lvl="1">
              <a:lnSpc>
                <a:spcPct val="89000"/>
              </a:lnSpc>
            </a:pPr>
            <a:r>
              <a:rPr lang="en-US" sz="2000" dirty="0">
                <a:solidFill>
                  <a:schemeClr val="tx2"/>
                </a:solidFill>
              </a:rPr>
              <a:t>CPU-bound job</a:t>
            </a:r>
            <a:r>
              <a:rPr lang="en-US" sz="2000" dirty="0"/>
              <a:t> </a:t>
            </a:r>
          </a:p>
          <a:p>
            <a:pPr lvl="2">
              <a:lnSpc>
                <a:spcPct val="89000"/>
              </a:lnSpc>
            </a:pPr>
            <a:r>
              <a:rPr lang="en-US" sz="1800" dirty="0"/>
              <a:t>Spends most of its time computing</a:t>
            </a:r>
          </a:p>
          <a:p>
            <a:pPr lvl="2">
              <a:lnSpc>
                <a:spcPct val="89000"/>
              </a:lnSpc>
            </a:pPr>
            <a:r>
              <a:rPr lang="en-US" sz="1800" dirty="0"/>
              <a:t>Characteristics: Long CPU bursts and infrequent I/O waits</a:t>
            </a:r>
          </a:p>
          <a:p>
            <a:pPr lvl="1">
              <a:lnSpc>
                <a:spcPct val="89000"/>
              </a:lnSpc>
            </a:pPr>
            <a:r>
              <a:rPr lang="en-US" sz="2000" dirty="0">
                <a:solidFill>
                  <a:schemeClr val="tx2"/>
                </a:solidFill>
              </a:rPr>
              <a:t>I/O-bound job</a:t>
            </a:r>
            <a:endParaRPr lang="en-US" sz="2000" dirty="0"/>
          </a:p>
          <a:p>
            <a:pPr lvl="2">
              <a:lnSpc>
                <a:spcPct val="89000"/>
              </a:lnSpc>
            </a:pPr>
            <a:r>
              <a:rPr lang="en-US" sz="1800" dirty="0"/>
              <a:t>Spends most of its time waiting for I/O</a:t>
            </a:r>
          </a:p>
          <a:p>
            <a:pPr lvl="2">
              <a:lnSpc>
                <a:spcPct val="89000"/>
              </a:lnSpc>
            </a:pPr>
            <a:r>
              <a:rPr lang="en-US" sz="1800" dirty="0"/>
              <a:t>Characteristics: Short CPU bursts and frequent I/O waits</a:t>
            </a:r>
          </a:p>
          <a:p>
            <a:pPr lvl="1">
              <a:lnSpc>
                <a:spcPct val="89000"/>
              </a:lnSpc>
            </a:pPr>
            <a:r>
              <a:rPr lang="en-US" sz="2000" dirty="0"/>
              <a:t>Trend: As CPUs get faster, processes tend to get more I/O bound (Why?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6349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I/O and CPU Bound Processes</a:t>
            </a:r>
          </a:p>
        </p:txBody>
      </p:sp>
      <p:sp>
        <p:nvSpPr>
          <p:cNvPr id="101380" name="Line 4"/>
          <p:cNvSpPr>
            <a:spLocks noChangeShapeType="1"/>
          </p:cNvSpPr>
          <p:nvPr/>
        </p:nvSpPr>
        <p:spPr bwMode="auto">
          <a:xfrm>
            <a:off x="690563" y="2974975"/>
            <a:ext cx="791368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842963" y="2822575"/>
            <a:ext cx="1751012" cy="3048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>
              <a:solidFill>
                <a:srgbClr val="008000"/>
              </a:solidFill>
              <a:latin typeface="Courier New" pitchFamily="-110" charset="0"/>
            </a:endParaRP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3430588" y="2822575"/>
            <a:ext cx="1065212" cy="3048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>
              <a:solidFill>
                <a:srgbClr val="008000"/>
              </a:solidFill>
              <a:latin typeface="Courier New" pitchFamily="-110" charset="0"/>
            </a:endParaRP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5256213" y="2822575"/>
            <a:ext cx="685800" cy="3048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>
              <a:solidFill>
                <a:srgbClr val="008000"/>
              </a:solidFill>
              <a:latin typeface="Courier New" pitchFamily="-110" charset="0"/>
            </a:endParaRPr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6550025" y="2822575"/>
            <a:ext cx="1598613" cy="3048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>
              <a:solidFill>
                <a:srgbClr val="008000"/>
              </a:solidFill>
              <a:latin typeface="Courier New" pitchFamily="-110" charset="0"/>
            </a:endParaRPr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4876800" y="2822575"/>
            <a:ext cx="228600" cy="3048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>
              <a:solidFill>
                <a:srgbClr val="008000"/>
              </a:solidFill>
              <a:latin typeface="Courier New" pitchFamily="-110" charset="0"/>
            </a:endParaRPr>
          </a:p>
        </p:txBody>
      </p:sp>
      <p:sp>
        <p:nvSpPr>
          <p:cNvPr id="101386" name="Line 10"/>
          <p:cNvSpPr>
            <a:spLocks noChangeShapeType="1"/>
          </p:cNvSpPr>
          <p:nvPr/>
        </p:nvSpPr>
        <p:spPr bwMode="auto">
          <a:xfrm>
            <a:off x="690563" y="4572000"/>
            <a:ext cx="791368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87" name="Rectangle 11"/>
          <p:cNvSpPr>
            <a:spLocks noChangeArrowheads="1"/>
          </p:cNvSpPr>
          <p:nvPr/>
        </p:nvSpPr>
        <p:spPr bwMode="auto">
          <a:xfrm>
            <a:off x="1223963" y="4419600"/>
            <a:ext cx="228600" cy="3048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>
              <a:solidFill>
                <a:srgbClr val="008000"/>
              </a:solidFill>
              <a:latin typeface="Courier New" pitchFamily="-110" charset="0"/>
            </a:endParaRPr>
          </a:p>
        </p:txBody>
      </p:sp>
      <p:sp>
        <p:nvSpPr>
          <p:cNvPr id="101388" name="Rectangle 12"/>
          <p:cNvSpPr>
            <a:spLocks noChangeArrowheads="1"/>
          </p:cNvSpPr>
          <p:nvPr/>
        </p:nvSpPr>
        <p:spPr bwMode="auto">
          <a:xfrm>
            <a:off x="2032000" y="4419600"/>
            <a:ext cx="228600" cy="3048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>
              <a:solidFill>
                <a:srgbClr val="008000"/>
              </a:solidFill>
              <a:latin typeface="Courier New" pitchFamily="-110" charset="0"/>
            </a:endParaRPr>
          </a:p>
        </p:txBody>
      </p:sp>
      <p:sp>
        <p:nvSpPr>
          <p:cNvPr id="101389" name="Rectangle 13"/>
          <p:cNvSpPr>
            <a:spLocks noChangeArrowheads="1"/>
          </p:cNvSpPr>
          <p:nvPr/>
        </p:nvSpPr>
        <p:spPr bwMode="auto">
          <a:xfrm>
            <a:off x="4457700" y="4419600"/>
            <a:ext cx="228600" cy="3048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>
              <a:solidFill>
                <a:srgbClr val="008000"/>
              </a:solidFill>
              <a:latin typeface="Courier New" pitchFamily="-110" charset="0"/>
            </a:endParaRPr>
          </a:p>
        </p:txBody>
      </p:sp>
      <p:sp>
        <p:nvSpPr>
          <p:cNvPr id="101390" name="Rectangle 14"/>
          <p:cNvSpPr>
            <a:spLocks noChangeArrowheads="1"/>
          </p:cNvSpPr>
          <p:nvPr/>
        </p:nvSpPr>
        <p:spPr bwMode="auto">
          <a:xfrm>
            <a:off x="3649663" y="4419600"/>
            <a:ext cx="228600" cy="3048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>
              <a:solidFill>
                <a:srgbClr val="008000"/>
              </a:solidFill>
              <a:latin typeface="Courier New" pitchFamily="-110" charset="0"/>
            </a:endParaRPr>
          </a:p>
        </p:txBody>
      </p:sp>
      <p:sp>
        <p:nvSpPr>
          <p:cNvPr id="101391" name="Rectangle 15"/>
          <p:cNvSpPr>
            <a:spLocks noChangeArrowheads="1"/>
          </p:cNvSpPr>
          <p:nvPr/>
        </p:nvSpPr>
        <p:spPr bwMode="auto">
          <a:xfrm>
            <a:off x="2441575" y="4419600"/>
            <a:ext cx="228600" cy="3048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>
              <a:solidFill>
                <a:srgbClr val="008000"/>
              </a:solidFill>
              <a:latin typeface="Courier New" pitchFamily="-110" charset="0"/>
            </a:endParaRPr>
          </a:p>
        </p:txBody>
      </p:sp>
      <p:sp>
        <p:nvSpPr>
          <p:cNvPr id="101392" name="Rectangle 16"/>
          <p:cNvSpPr>
            <a:spLocks noChangeArrowheads="1"/>
          </p:cNvSpPr>
          <p:nvPr/>
        </p:nvSpPr>
        <p:spPr bwMode="auto">
          <a:xfrm>
            <a:off x="5265738" y="4419600"/>
            <a:ext cx="381000" cy="3048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>
              <a:solidFill>
                <a:srgbClr val="008000"/>
              </a:solidFill>
              <a:latin typeface="Courier New" pitchFamily="-110" charset="0"/>
            </a:endParaRPr>
          </a:p>
        </p:txBody>
      </p:sp>
      <p:sp>
        <p:nvSpPr>
          <p:cNvPr id="101393" name="Rectangle 17"/>
          <p:cNvSpPr>
            <a:spLocks noChangeArrowheads="1"/>
          </p:cNvSpPr>
          <p:nvPr/>
        </p:nvSpPr>
        <p:spPr bwMode="auto">
          <a:xfrm>
            <a:off x="6094413" y="4419600"/>
            <a:ext cx="531812" cy="3048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>
              <a:solidFill>
                <a:srgbClr val="008000"/>
              </a:solidFill>
              <a:latin typeface="Courier New" pitchFamily="-110" charset="0"/>
            </a:endParaRPr>
          </a:p>
        </p:txBody>
      </p:sp>
      <p:sp>
        <p:nvSpPr>
          <p:cNvPr id="101394" name="Rectangle 18"/>
          <p:cNvSpPr>
            <a:spLocks noChangeArrowheads="1"/>
          </p:cNvSpPr>
          <p:nvPr/>
        </p:nvSpPr>
        <p:spPr bwMode="auto">
          <a:xfrm>
            <a:off x="8072438" y="4419600"/>
            <a:ext cx="228600" cy="3048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>
              <a:solidFill>
                <a:srgbClr val="008000"/>
              </a:solidFill>
              <a:latin typeface="Courier New" pitchFamily="-110" charset="0"/>
            </a:endParaRPr>
          </a:p>
        </p:txBody>
      </p:sp>
      <p:sp>
        <p:nvSpPr>
          <p:cNvPr id="101395" name="Rectangle 19"/>
          <p:cNvSpPr>
            <a:spLocks noChangeArrowheads="1"/>
          </p:cNvSpPr>
          <p:nvPr/>
        </p:nvSpPr>
        <p:spPr bwMode="auto">
          <a:xfrm>
            <a:off x="7340600" y="4419600"/>
            <a:ext cx="150813" cy="3048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>
              <a:solidFill>
                <a:srgbClr val="008000"/>
              </a:solidFill>
              <a:latin typeface="Courier New" pitchFamily="-110" charset="0"/>
            </a:endParaRPr>
          </a:p>
        </p:txBody>
      </p:sp>
      <p:sp>
        <p:nvSpPr>
          <p:cNvPr id="101396" name="Rectangle 20"/>
          <p:cNvSpPr>
            <a:spLocks noChangeArrowheads="1"/>
          </p:cNvSpPr>
          <p:nvPr/>
        </p:nvSpPr>
        <p:spPr bwMode="auto">
          <a:xfrm>
            <a:off x="7083425" y="4419600"/>
            <a:ext cx="152400" cy="3048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>
              <a:solidFill>
                <a:srgbClr val="008000"/>
              </a:solidFill>
              <a:latin typeface="Courier New" pitchFamily="-110" charset="0"/>
            </a:endParaRPr>
          </a:p>
        </p:txBody>
      </p:sp>
      <p:sp>
        <p:nvSpPr>
          <p:cNvPr id="101397" name="Rectangle 21"/>
          <p:cNvSpPr>
            <a:spLocks noChangeArrowheads="1"/>
          </p:cNvSpPr>
          <p:nvPr/>
        </p:nvSpPr>
        <p:spPr bwMode="auto">
          <a:xfrm>
            <a:off x="3125788" y="4419600"/>
            <a:ext cx="152400" cy="3048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/>
            <a:endParaRPr lang="en-US" sz="1200">
              <a:solidFill>
                <a:srgbClr val="008000"/>
              </a:solidFill>
              <a:latin typeface="Courier New" pitchFamily="-110" charset="0"/>
            </a:endParaRPr>
          </a:p>
        </p:txBody>
      </p:sp>
      <p:sp>
        <p:nvSpPr>
          <p:cNvPr id="101398" name="Text Box 22"/>
          <p:cNvSpPr txBox="1">
            <a:spLocks noChangeArrowheads="1"/>
          </p:cNvSpPr>
          <p:nvPr/>
        </p:nvSpPr>
        <p:spPr bwMode="auto">
          <a:xfrm>
            <a:off x="541338" y="3354388"/>
            <a:ext cx="1028700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/>
            <a:r>
              <a:rPr lang="en-US" sz="1200" b="1">
                <a:solidFill>
                  <a:srgbClr val="008000"/>
                </a:solidFill>
              </a:rPr>
              <a:t>CPU Bound</a:t>
            </a:r>
          </a:p>
        </p:txBody>
      </p:sp>
      <p:sp>
        <p:nvSpPr>
          <p:cNvPr id="101399" name="Text Box 23"/>
          <p:cNvSpPr txBox="1">
            <a:spLocks noChangeArrowheads="1"/>
          </p:cNvSpPr>
          <p:nvPr/>
        </p:nvSpPr>
        <p:spPr bwMode="auto">
          <a:xfrm>
            <a:off x="538163" y="4951413"/>
            <a:ext cx="915987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/>
            <a:r>
              <a:rPr lang="en-US" sz="1200" b="1">
                <a:solidFill>
                  <a:srgbClr val="008000"/>
                </a:solidFill>
              </a:rPr>
              <a:t>I/O Bound</a:t>
            </a:r>
          </a:p>
        </p:txBody>
      </p:sp>
      <p:grpSp>
        <p:nvGrpSpPr>
          <p:cNvPr id="101400" name="Group 24"/>
          <p:cNvGrpSpPr>
            <a:grpSpLocks/>
          </p:cNvGrpSpPr>
          <p:nvPr/>
        </p:nvGrpSpPr>
        <p:grpSpPr bwMode="auto">
          <a:xfrm>
            <a:off x="1831975" y="2062163"/>
            <a:ext cx="1284288" cy="684212"/>
            <a:chOff x="1152" y="1056"/>
            <a:chExt cx="810" cy="432"/>
          </a:xfrm>
        </p:grpSpPr>
        <p:sp>
          <p:nvSpPr>
            <p:cNvPr id="101401" name="Text Box 25"/>
            <p:cNvSpPr txBox="1">
              <a:spLocks noChangeArrowheads="1"/>
            </p:cNvSpPr>
            <p:nvPr/>
          </p:nvSpPr>
          <p:spPr bwMode="auto">
            <a:xfrm>
              <a:off x="1152" y="1056"/>
              <a:ext cx="810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algn="ctr" defTabSz="912813"/>
              <a:r>
                <a:rPr lang="en-US" sz="1200"/>
                <a:t>Long CPU Burst</a:t>
              </a:r>
            </a:p>
          </p:txBody>
        </p:sp>
        <p:sp>
          <p:nvSpPr>
            <p:cNvPr id="101402" name="Line 26"/>
            <p:cNvSpPr>
              <a:spLocks noChangeShapeType="1"/>
            </p:cNvSpPr>
            <p:nvPr/>
          </p:nvSpPr>
          <p:spPr bwMode="auto">
            <a:xfrm flipV="1">
              <a:off x="1152" y="1248"/>
              <a:ext cx="240" cy="24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stealth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1403" name="Group 27"/>
          <p:cNvGrpSpPr>
            <a:grpSpLocks/>
          </p:cNvGrpSpPr>
          <p:nvPr/>
        </p:nvGrpSpPr>
        <p:grpSpPr bwMode="auto">
          <a:xfrm>
            <a:off x="2659063" y="3659188"/>
            <a:ext cx="1309687" cy="684212"/>
            <a:chOff x="1145" y="1056"/>
            <a:chExt cx="826" cy="432"/>
          </a:xfrm>
        </p:grpSpPr>
        <p:sp>
          <p:nvSpPr>
            <p:cNvPr id="101404" name="Text Box 28"/>
            <p:cNvSpPr txBox="1">
              <a:spLocks noChangeArrowheads="1"/>
            </p:cNvSpPr>
            <p:nvPr/>
          </p:nvSpPr>
          <p:spPr bwMode="auto">
            <a:xfrm>
              <a:off x="1145" y="1056"/>
              <a:ext cx="826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algn="ctr" defTabSz="912813"/>
              <a:r>
                <a:rPr lang="en-US" sz="1200"/>
                <a:t>Short CPU Burst</a:t>
              </a:r>
            </a:p>
          </p:txBody>
        </p:sp>
        <p:sp>
          <p:nvSpPr>
            <p:cNvPr id="101405" name="Line 29"/>
            <p:cNvSpPr>
              <a:spLocks noChangeShapeType="1"/>
            </p:cNvSpPr>
            <p:nvPr/>
          </p:nvSpPr>
          <p:spPr bwMode="auto">
            <a:xfrm flipV="1">
              <a:off x="1152" y="1248"/>
              <a:ext cx="240" cy="24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stealth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1406" name="Text Box 30"/>
          <p:cNvSpPr txBox="1">
            <a:spLocks noChangeArrowheads="1"/>
          </p:cNvSpPr>
          <p:nvPr/>
        </p:nvSpPr>
        <p:spPr bwMode="auto">
          <a:xfrm>
            <a:off x="6564313" y="3582988"/>
            <a:ext cx="1157287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/>
            <a:r>
              <a:rPr lang="en-US" sz="1200"/>
              <a:t>Waiting for I/O</a:t>
            </a:r>
          </a:p>
        </p:txBody>
      </p:sp>
      <p:sp>
        <p:nvSpPr>
          <p:cNvPr id="101407" name="Line 31"/>
          <p:cNvSpPr>
            <a:spLocks noChangeShapeType="1"/>
          </p:cNvSpPr>
          <p:nvPr/>
        </p:nvSpPr>
        <p:spPr bwMode="auto">
          <a:xfrm flipV="1">
            <a:off x="6778625" y="3811588"/>
            <a:ext cx="0" cy="608012"/>
          </a:xfrm>
          <a:prstGeom prst="line">
            <a:avLst/>
          </a:prstGeom>
          <a:noFill/>
          <a:ln w="19050">
            <a:noFill/>
            <a:round/>
            <a:headEnd type="stealth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408" name="Line 32"/>
          <p:cNvSpPr>
            <a:spLocks noChangeShapeType="1"/>
          </p:cNvSpPr>
          <p:nvPr/>
        </p:nvSpPr>
        <p:spPr bwMode="auto">
          <a:xfrm flipH="1">
            <a:off x="6854825" y="3811588"/>
            <a:ext cx="76200" cy="6842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stealth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409" name="Line 33"/>
          <p:cNvSpPr>
            <a:spLocks noChangeShapeType="1"/>
          </p:cNvSpPr>
          <p:nvPr/>
        </p:nvSpPr>
        <p:spPr bwMode="auto">
          <a:xfrm flipH="1" flipV="1">
            <a:off x="6170613" y="3051175"/>
            <a:ext cx="760412" cy="531813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stealth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410" name="Rectangle 34"/>
          <p:cNvSpPr>
            <a:spLocks noChangeArrowheads="1"/>
          </p:cNvSpPr>
          <p:nvPr/>
        </p:nvSpPr>
        <p:spPr bwMode="auto">
          <a:xfrm>
            <a:off x="4572000" y="2290763"/>
            <a:ext cx="3957638" cy="3032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/>
            <a:r>
              <a:rPr lang="en-US" sz="1400" b="1" i="1">
                <a:solidFill>
                  <a:srgbClr val="008000"/>
                </a:solidFill>
              </a:rPr>
              <a:t>Long CPU bursts and infrequent I/O waits</a:t>
            </a:r>
          </a:p>
        </p:txBody>
      </p:sp>
      <p:sp>
        <p:nvSpPr>
          <p:cNvPr id="101411" name="Rectangle 35"/>
          <p:cNvSpPr>
            <a:spLocks noChangeArrowheads="1"/>
          </p:cNvSpPr>
          <p:nvPr/>
        </p:nvSpPr>
        <p:spPr bwMode="auto">
          <a:xfrm>
            <a:off x="4648200" y="4953000"/>
            <a:ext cx="3956050" cy="3032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/>
            <a:r>
              <a:rPr lang="en-US" sz="1400" b="1" i="1">
                <a:solidFill>
                  <a:srgbClr val="008000"/>
                </a:solidFill>
              </a:rPr>
              <a:t>Short CPU bursts and frequent I/O waits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en-US" dirty="0" smtClean="0"/>
              <a:t>Scheduling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Observations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400" dirty="0"/>
              <a:t>If all processes are I/O bound, the ready queue will almost always be empty (little scheduling)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If all processes are CPU bound, the I/O devices are underutilized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Approach (long term scheduler)</a:t>
            </a:r>
            <a:r>
              <a:rPr lang="en-US" sz="2400" dirty="0"/>
              <a:t>:  ‘Admit’ a good mix of CPU bound and I/O bound </a:t>
            </a:r>
            <a:r>
              <a:rPr lang="en-US" sz="2400" dirty="0" smtClean="0"/>
              <a:t>processes</a:t>
            </a:r>
          </a:p>
          <a:p>
            <a:pPr>
              <a:lnSpc>
                <a:spcPct val="89000"/>
              </a:lnSpc>
            </a:pPr>
            <a:r>
              <a:rPr lang="en-US" dirty="0" smtClean="0"/>
              <a:t>Do not know type of job before it executes</a:t>
            </a:r>
          </a:p>
          <a:p>
            <a:pPr lvl="1">
              <a:lnSpc>
                <a:spcPct val="89000"/>
              </a:lnSpc>
              <a:buFontTx/>
              <a:buNone/>
            </a:pPr>
            <a:r>
              <a:rPr lang="en-US" sz="2400" dirty="0" smtClean="0"/>
              <a:t>Do not know duration of CPU or I/O burst</a:t>
            </a:r>
          </a:p>
          <a:p>
            <a:pPr>
              <a:lnSpc>
                <a:spcPct val="89000"/>
              </a:lnSpc>
            </a:pPr>
            <a:r>
              <a:rPr lang="en-US" dirty="0" smtClean="0"/>
              <a:t>Need job scheduling for each ready job</a:t>
            </a:r>
          </a:p>
          <a:p>
            <a:pPr lvl="1">
              <a:lnSpc>
                <a:spcPct val="89000"/>
              </a:lnSpc>
              <a:buFontTx/>
              <a:buNone/>
            </a:pPr>
            <a:r>
              <a:rPr lang="en-US" sz="2400" dirty="0" smtClean="0"/>
              <a:t>Schedule each CPU burst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9550</TotalTime>
  <Words>2072</Words>
  <Application>Microsoft Office PowerPoint</Application>
  <PresentationFormat>On-screen Show (4:3)</PresentationFormat>
  <Paragraphs>510</Paragraphs>
  <Slides>39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ＭＳ Ｐゴシック</vt:lpstr>
      <vt:lpstr>Arial</vt:lpstr>
      <vt:lpstr>Courier New</vt:lpstr>
      <vt:lpstr>Symbol</vt:lpstr>
      <vt:lpstr>Default Design</vt:lpstr>
      <vt:lpstr>CPU Scheduling</vt:lpstr>
      <vt:lpstr>Scheduling</vt:lpstr>
      <vt:lpstr>Process Bursts</vt:lpstr>
      <vt:lpstr>Impact of Scheduling</vt:lpstr>
      <vt:lpstr>Resource Classification</vt:lpstr>
      <vt:lpstr>Resource Management Tasks</vt:lpstr>
      <vt:lpstr>CPU Workload Model</vt:lpstr>
      <vt:lpstr>I/O and CPU Bound Processes</vt:lpstr>
      <vt:lpstr>Process Scheduling</vt:lpstr>
      <vt:lpstr>When to Schedule?</vt:lpstr>
      <vt:lpstr>When to Schedule? </vt:lpstr>
      <vt:lpstr>Interrupting the Big Guy</vt:lpstr>
      <vt:lpstr>Scheduling</vt:lpstr>
      <vt:lpstr>Dispatch Mechanism</vt:lpstr>
      <vt:lpstr>Scheduling Performance Metrics</vt:lpstr>
      <vt:lpstr>Service Metrics</vt:lpstr>
      <vt:lpstr>Service Metrics</vt:lpstr>
      <vt:lpstr>Overall Efficiency</vt:lpstr>
      <vt:lpstr>Performance Criteria Depends on System</vt:lpstr>
      <vt:lpstr>CPU Scheduling</vt:lpstr>
      <vt:lpstr>Gantt Chart</vt:lpstr>
      <vt:lpstr>First-Come-First-Served (FCFS)</vt:lpstr>
      <vt:lpstr>First-Come-First-Served (FCFS)</vt:lpstr>
      <vt:lpstr>FCFS Problem</vt:lpstr>
      <vt:lpstr>Convoy Effect</vt:lpstr>
      <vt:lpstr>FCFS Discussion</vt:lpstr>
      <vt:lpstr>Shortest-Job-First (SJF)</vt:lpstr>
      <vt:lpstr>SJF Discussion</vt:lpstr>
      <vt:lpstr>Shortest-Time-to-Completion-First (STCF/SCTF)</vt:lpstr>
      <vt:lpstr>Round-Robin (RR)</vt:lpstr>
      <vt:lpstr>RR Discussion</vt:lpstr>
      <vt:lpstr>RR Time-Slice</vt:lpstr>
      <vt:lpstr>Priority Based</vt:lpstr>
      <vt:lpstr>Multilevel Queue Scheduling</vt:lpstr>
      <vt:lpstr>Real-Time CPU Scheduling</vt:lpstr>
      <vt:lpstr>Rate-Monotonic</vt:lpstr>
      <vt:lpstr>Rate-Monotonic</vt:lpstr>
      <vt:lpstr>Earliest Deadline First</vt:lpstr>
      <vt:lpstr>Proportional Share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Fendt</dc:creator>
  <cp:lastModifiedBy>Matthew Fendt</cp:lastModifiedBy>
  <cp:revision>126</cp:revision>
  <cp:lastPrinted>1601-01-01T00:00:00Z</cp:lastPrinted>
  <dcterms:created xsi:type="dcterms:W3CDTF">2010-09-27T13:53:07Z</dcterms:created>
  <dcterms:modified xsi:type="dcterms:W3CDTF">2015-01-26T16:43:36Z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