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256" r:id="rId2"/>
    <p:sldId id="257" r:id="rId3"/>
    <p:sldId id="260" r:id="rId4"/>
    <p:sldId id="258" r:id="rId5"/>
    <p:sldId id="262" r:id="rId6"/>
    <p:sldId id="261" r:id="rId7"/>
    <p:sldId id="263" r:id="rId8"/>
    <p:sldId id="265" r:id="rId9"/>
    <p:sldId id="274" r:id="rId10"/>
    <p:sldId id="266" r:id="rId11"/>
    <p:sldId id="275" r:id="rId12"/>
    <p:sldId id="276" r:id="rId13"/>
    <p:sldId id="270" r:id="rId14"/>
    <p:sldId id="271" r:id="rId15"/>
    <p:sldId id="300" r:id="rId16"/>
    <p:sldId id="279" r:id="rId17"/>
    <p:sldId id="281" r:id="rId18"/>
    <p:sldId id="283" r:id="rId19"/>
    <p:sldId id="284" r:id="rId20"/>
    <p:sldId id="285" r:id="rId21"/>
    <p:sldId id="286" r:id="rId22"/>
    <p:sldId id="287" r:id="rId23"/>
    <p:sldId id="288" r:id="rId24"/>
    <p:sldId id="289" r:id="rId25"/>
    <p:sldId id="290" r:id="rId26"/>
    <p:sldId id="291" r:id="rId27"/>
    <p:sldId id="292" r:id="rId28"/>
    <p:sldId id="293" r:id="rId29"/>
    <p:sldId id="295" r:id="rId30"/>
    <p:sldId id="296" r:id="rId31"/>
    <p:sldId id="297" r:id="rId32"/>
    <p:sldId id="298" r:id="rId33"/>
    <p:sldId id="299" r:id="rId34"/>
    <p:sldId id="301" r:id="rId35"/>
    <p:sldId id="316" r:id="rId36"/>
    <p:sldId id="318" r:id="rId37"/>
    <p:sldId id="319" r:id="rId38"/>
    <p:sldId id="302" r:id="rId39"/>
    <p:sldId id="343" r:id="rId40"/>
    <p:sldId id="344" r:id="rId41"/>
    <p:sldId id="367" r:id="rId42"/>
    <p:sldId id="346" r:id="rId43"/>
    <p:sldId id="348" r:id="rId44"/>
    <p:sldId id="349" r:id="rId45"/>
    <p:sldId id="350" r:id="rId46"/>
    <p:sldId id="351" r:id="rId47"/>
    <p:sldId id="352" r:id="rId48"/>
    <p:sldId id="353" r:id="rId49"/>
    <p:sldId id="315" r:id="rId50"/>
    <p:sldId id="321" r:id="rId51"/>
    <p:sldId id="322" r:id="rId52"/>
    <p:sldId id="329" r:id="rId53"/>
    <p:sldId id="355" r:id="rId54"/>
    <p:sldId id="356" r:id="rId55"/>
    <p:sldId id="357" r:id="rId56"/>
    <p:sldId id="358" r:id="rId57"/>
    <p:sldId id="359" r:id="rId58"/>
    <p:sldId id="360" r:id="rId59"/>
    <p:sldId id="361" r:id="rId60"/>
    <p:sldId id="362" r:id="rId61"/>
    <p:sldId id="363" r:id="rId62"/>
    <p:sldId id="364" r:id="rId63"/>
    <p:sldId id="365" r:id="rId64"/>
    <p:sldId id="340" r:id="rId65"/>
    <p:sldId id="366" r:id="rId6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111" charset="0"/>
        <a:ea typeface="+mn-ea"/>
        <a:cs typeface="+mn-cs"/>
      </a:defRPr>
    </a:lvl1pPr>
    <a:lvl2pPr marL="457200" algn="l" rtl="0" fontAlgn="base">
      <a:spcBef>
        <a:spcPct val="0"/>
      </a:spcBef>
      <a:spcAft>
        <a:spcPct val="0"/>
      </a:spcAft>
      <a:defRPr kern="1200">
        <a:solidFill>
          <a:schemeClr val="tx1"/>
        </a:solidFill>
        <a:latin typeface="Arial" pitchFamily="-111" charset="0"/>
        <a:ea typeface="+mn-ea"/>
        <a:cs typeface="+mn-cs"/>
      </a:defRPr>
    </a:lvl2pPr>
    <a:lvl3pPr marL="914400" algn="l" rtl="0" fontAlgn="base">
      <a:spcBef>
        <a:spcPct val="0"/>
      </a:spcBef>
      <a:spcAft>
        <a:spcPct val="0"/>
      </a:spcAft>
      <a:defRPr kern="1200">
        <a:solidFill>
          <a:schemeClr val="tx1"/>
        </a:solidFill>
        <a:latin typeface="Arial" pitchFamily="-111" charset="0"/>
        <a:ea typeface="+mn-ea"/>
        <a:cs typeface="+mn-cs"/>
      </a:defRPr>
    </a:lvl3pPr>
    <a:lvl4pPr marL="1371600" algn="l" rtl="0" fontAlgn="base">
      <a:spcBef>
        <a:spcPct val="0"/>
      </a:spcBef>
      <a:spcAft>
        <a:spcPct val="0"/>
      </a:spcAft>
      <a:defRPr kern="1200">
        <a:solidFill>
          <a:schemeClr val="tx1"/>
        </a:solidFill>
        <a:latin typeface="Arial" pitchFamily="-111" charset="0"/>
        <a:ea typeface="+mn-ea"/>
        <a:cs typeface="+mn-cs"/>
      </a:defRPr>
    </a:lvl4pPr>
    <a:lvl5pPr marL="1828800" algn="l" rtl="0" fontAlgn="base">
      <a:spcBef>
        <a:spcPct val="0"/>
      </a:spcBef>
      <a:spcAft>
        <a:spcPct val="0"/>
      </a:spcAft>
      <a:defRPr kern="1200">
        <a:solidFill>
          <a:schemeClr val="tx1"/>
        </a:solidFill>
        <a:latin typeface="Arial" pitchFamily="-111" charset="0"/>
        <a:ea typeface="+mn-ea"/>
        <a:cs typeface="+mn-cs"/>
      </a:defRPr>
    </a:lvl5pPr>
    <a:lvl6pPr marL="2286000" algn="l" defTabSz="457200" rtl="0" eaLnBrk="1" latinLnBrk="0" hangingPunct="1">
      <a:defRPr kern="1200">
        <a:solidFill>
          <a:schemeClr val="tx1"/>
        </a:solidFill>
        <a:latin typeface="Arial" pitchFamily="-111" charset="0"/>
        <a:ea typeface="+mn-ea"/>
        <a:cs typeface="+mn-cs"/>
      </a:defRPr>
    </a:lvl6pPr>
    <a:lvl7pPr marL="2743200" algn="l" defTabSz="457200" rtl="0" eaLnBrk="1" latinLnBrk="0" hangingPunct="1">
      <a:defRPr kern="1200">
        <a:solidFill>
          <a:schemeClr val="tx1"/>
        </a:solidFill>
        <a:latin typeface="Arial" pitchFamily="-111" charset="0"/>
        <a:ea typeface="+mn-ea"/>
        <a:cs typeface="+mn-cs"/>
      </a:defRPr>
    </a:lvl7pPr>
    <a:lvl8pPr marL="3200400" algn="l" defTabSz="457200" rtl="0" eaLnBrk="1" latinLnBrk="0" hangingPunct="1">
      <a:defRPr kern="1200">
        <a:solidFill>
          <a:schemeClr val="tx1"/>
        </a:solidFill>
        <a:latin typeface="Arial" pitchFamily="-111" charset="0"/>
        <a:ea typeface="+mn-ea"/>
        <a:cs typeface="+mn-cs"/>
      </a:defRPr>
    </a:lvl8pPr>
    <a:lvl9pPr marL="3657600" algn="l" defTabSz="457200"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40" autoAdjust="0"/>
  </p:normalViewPr>
  <p:slideViewPr>
    <p:cSldViewPr>
      <p:cViewPr varScale="1">
        <p:scale>
          <a:sx n="56" d="100"/>
          <a:sy n="56" d="100"/>
        </p:scale>
        <p:origin x="158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7648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7648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7648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BFDB7D74-5A54-6849-840D-066F296A4E78}" type="slidenum">
              <a:rPr lang="en-US"/>
              <a:pPr>
                <a:defRPr/>
              </a:pPr>
              <a:t>‹#›</a:t>
            </a:fld>
            <a:endParaRPr lang="en-US"/>
          </a:p>
        </p:txBody>
      </p:sp>
    </p:spTree>
    <p:extLst>
      <p:ext uri="{BB962C8B-B14F-4D97-AF65-F5344CB8AC3E}">
        <p14:creationId xmlns:p14="http://schemas.microsoft.com/office/powerpoint/2010/main" val="1133126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80B300F6-79F6-F644-BD0F-7FB90A39CD67}" type="slidenum">
              <a:rPr lang="en-US"/>
              <a:pPr>
                <a:defRPr/>
              </a:pPr>
              <a:t>‹#›</a:t>
            </a:fld>
            <a:endParaRPr lang="en-US"/>
          </a:p>
        </p:txBody>
      </p:sp>
    </p:spTree>
    <p:extLst>
      <p:ext uri="{BB962C8B-B14F-4D97-AF65-F5344CB8AC3E}">
        <p14:creationId xmlns:p14="http://schemas.microsoft.com/office/powerpoint/2010/main" val="3039963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1"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pitchFamily="-111"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Arial" pitchFamily="-111"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Arial" pitchFamily="-111"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Arial"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We created multiple processes and threads.  Great advance.  Why?</a:t>
            </a:r>
          </a:p>
          <a:p>
            <a:pPr marL="171450" indent="-171450">
              <a:buFont typeface="Arial"/>
              <a:buChar char="•"/>
            </a:pPr>
            <a:r>
              <a:rPr lang="en-US" dirty="0"/>
              <a:t>Think</a:t>
            </a:r>
            <a:r>
              <a:rPr lang="en-US" baseline="0" dirty="0"/>
              <a:t> about the resources you need to make a program work (e.g., shared memory)</a:t>
            </a:r>
            <a:endParaRPr lang="en-US" dirty="0"/>
          </a:p>
          <a:p>
            <a:pPr marL="171450" indent="-171450">
              <a:buFont typeface="Arial"/>
              <a:buChar char="•"/>
            </a:pPr>
            <a:r>
              <a:rPr lang="en-US" baseline="0" dirty="0"/>
              <a:t>You may even need multiple resources simultaneously</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a:t>Some of these resources may only be used by on thread at a time (e.g., printer)</a:t>
            </a:r>
          </a:p>
          <a:p>
            <a:pPr marL="171450" indent="-171450">
              <a:buFont typeface="Arial"/>
              <a:buChar char="•"/>
            </a:pPr>
            <a:r>
              <a:rPr lang="en-US" dirty="0"/>
              <a:t>Unfortunately, this creates</a:t>
            </a:r>
            <a:r>
              <a:rPr lang="en-US" baseline="0" dirty="0"/>
              <a:t> the</a:t>
            </a:r>
            <a:r>
              <a:rPr lang="en-US" dirty="0"/>
              <a:t> need for coordination</a:t>
            </a:r>
            <a:r>
              <a:rPr lang="en-US" baseline="0" dirty="0"/>
              <a:t> of threads when using resources</a:t>
            </a:r>
          </a:p>
          <a:p>
            <a:pPr marL="171450" indent="-171450">
              <a:buFont typeface="Arial"/>
              <a:buChar char="•"/>
            </a:pPr>
            <a:r>
              <a:rPr lang="en-US" dirty="0"/>
              <a:t>Fine.  We invented</a:t>
            </a:r>
            <a:r>
              <a:rPr lang="en-US" baseline="0" dirty="0"/>
              <a:t> synchronization primitives to provide exclusive access</a:t>
            </a:r>
          </a:p>
          <a:p>
            <a:pPr marL="171450" indent="-171450">
              <a:buFont typeface="Arial"/>
              <a:buChar char="•"/>
            </a:pPr>
            <a:r>
              <a:rPr lang="en-US" dirty="0"/>
              <a:t>Unfortunately, the</a:t>
            </a:r>
            <a:r>
              <a:rPr lang="en-US" baseline="0" dirty="0"/>
              <a:t> combination of resource dependency and exclusivity can lead to problems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0B300F6-79F6-F644-BD0F-7FB90A39CD67}" type="slidenum">
              <a:rPr lang="en-US" smtClean="0"/>
              <a:pPr>
                <a:defRPr/>
              </a:pPr>
              <a:t>1</a:t>
            </a:fld>
            <a:endParaRPr lang="en-US"/>
          </a:p>
        </p:txBody>
      </p:sp>
    </p:spTree>
    <p:extLst>
      <p:ext uri="{BB962C8B-B14F-4D97-AF65-F5344CB8AC3E}">
        <p14:creationId xmlns:p14="http://schemas.microsoft.com/office/powerpoint/2010/main" val="3831462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AF7187B-22DE-6C4C-9595-249DA0F40A50}" type="slidenum">
              <a:rPr lang="en-US"/>
              <a:pPr/>
              <a:t>17</a:t>
            </a:fld>
            <a:endParaRPr lang="en-US"/>
          </a:p>
        </p:txBody>
      </p:sp>
      <p:sp>
        <p:nvSpPr>
          <p:cNvPr id="43011" name="Rectangle 2"/>
          <p:cNvSpPr>
            <a:spLocks noGrp="1" noRot="1" noChangeAspect="1" noChangeArrowheads="1" noTextEdit="1"/>
          </p:cNvSpPr>
          <p:nvPr>
            <p:ph type="sldImg"/>
          </p:nvPr>
        </p:nvSpPr>
        <p:spPr>
          <a:xfrm>
            <a:off x="1184275" y="703263"/>
            <a:ext cx="4641850" cy="3481387"/>
          </a:xfrm>
          <a:ln/>
        </p:spPr>
      </p:sp>
      <p:sp>
        <p:nvSpPr>
          <p:cNvPr id="4301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6294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B2C9DB9-40FE-CC47-B5E9-14C3680C92B8}" type="slidenum">
              <a:rPr lang="en-US"/>
              <a:pPr/>
              <a:t>18</a:t>
            </a:fld>
            <a:endParaRPr lang="en-US"/>
          </a:p>
        </p:txBody>
      </p:sp>
      <p:sp>
        <p:nvSpPr>
          <p:cNvPr id="45059" name="Rectangle 2"/>
          <p:cNvSpPr>
            <a:spLocks noGrp="1" noRot="1" noChangeAspect="1" noChangeArrowheads="1" noTextEdit="1"/>
          </p:cNvSpPr>
          <p:nvPr>
            <p:ph type="sldImg"/>
          </p:nvPr>
        </p:nvSpPr>
        <p:spPr>
          <a:xfrm>
            <a:off x="1184275" y="703263"/>
            <a:ext cx="4641850" cy="3481387"/>
          </a:xfrm>
          <a:ln/>
        </p:spPr>
      </p:sp>
      <p:sp>
        <p:nvSpPr>
          <p:cNvPr id="4506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02991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425BCF7-50C6-6043-AAC4-1216EABCBB1F}" type="slidenum">
              <a:rPr lang="en-US"/>
              <a:pPr/>
              <a:t>19</a:t>
            </a:fld>
            <a:endParaRPr lang="en-US"/>
          </a:p>
        </p:txBody>
      </p:sp>
      <p:sp>
        <p:nvSpPr>
          <p:cNvPr id="47107" name="Rectangle 2"/>
          <p:cNvSpPr>
            <a:spLocks noGrp="1" noRot="1" noChangeAspect="1" noChangeArrowheads="1" noTextEdit="1"/>
          </p:cNvSpPr>
          <p:nvPr>
            <p:ph type="sldImg"/>
          </p:nvPr>
        </p:nvSpPr>
        <p:spPr>
          <a:xfrm>
            <a:off x="1184275" y="703263"/>
            <a:ext cx="4641850" cy="3481387"/>
          </a:xfrm>
          <a:ln/>
        </p:spPr>
      </p:sp>
      <p:sp>
        <p:nvSpPr>
          <p:cNvPr id="4710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225562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54E95F9-0648-A04C-AA3F-C38BC033D4D3}" type="slidenum">
              <a:rPr lang="en-US"/>
              <a:pPr/>
              <a:t>20</a:t>
            </a:fld>
            <a:endParaRPr lang="en-US"/>
          </a:p>
        </p:txBody>
      </p:sp>
      <p:sp>
        <p:nvSpPr>
          <p:cNvPr id="49155" name="Rectangle 2"/>
          <p:cNvSpPr>
            <a:spLocks noGrp="1" noRot="1" noChangeAspect="1" noChangeArrowheads="1" noTextEdit="1"/>
          </p:cNvSpPr>
          <p:nvPr>
            <p:ph type="sldImg"/>
          </p:nvPr>
        </p:nvSpPr>
        <p:spPr>
          <a:xfrm>
            <a:off x="1184275" y="703263"/>
            <a:ext cx="4641850" cy="3481387"/>
          </a:xfrm>
          <a:ln/>
        </p:spPr>
      </p:sp>
      <p:sp>
        <p:nvSpPr>
          <p:cNvPr id="4915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81577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91DB8BC-8E88-1D4A-8D09-DFF1F35941BF}" type="slidenum">
              <a:rPr lang="en-US"/>
              <a:pPr/>
              <a:t>21</a:t>
            </a:fld>
            <a:endParaRPr lang="en-US"/>
          </a:p>
        </p:txBody>
      </p:sp>
      <p:sp>
        <p:nvSpPr>
          <p:cNvPr id="51203" name="Rectangle 2"/>
          <p:cNvSpPr>
            <a:spLocks noGrp="1" noRot="1" noChangeAspect="1" noChangeArrowheads="1" noTextEdit="1"/>
          </p:cNvSpPr>
          <p:nvPr>
            <p:ph type="sldImg"/>
          </p:nvPr>
        </p:nvSpPr>
        <p:spPr>
          <a:xfrm>
            <a:off x="1184275" y="703263"/>
            <a:ext cx="4641850" cy="3481387"/>
          </a:xfrm>
          <a:ln/>
        </p:spPr>
      </p:sp>
      <p:sp>
        <p:nvSpPr>
          <p:cNvPr id="5120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69460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ECF008D-6E12-614A-9A53-7B33795CDF96}" type="slidenum">
              <a:rPr lang="en-US"/>
              <a:pPr/>
              <a:t>22</a:t>
            </a:fld>
            <a:endParaRPr lang="en-US"/>
          </a:p>
        </p:txBody>
      </p:sp>
      <p:sp>
        <p:nvSpPr>
          <p:cNvPr id="53251" name="Rectangle 2"/>
          <p:cNvSpPr>
            <a:spLocks noGrp="1" noRot="1" noChangeAspect="1" noChangeArrowheads="1" noTextEdit="1"/>
          </p:cNvSpPr>
          <p:nvPr>
            <p:ph type="sldImg"/>
          </p:nvPr>
        </p:nvSpPr>
        <p:spPr>
          <a:xfrm>
            <a:off x="1184275" y="703263"/>
            <a:ext cx="4641850" cy="3481387"/>
          </a:xfrm>
          <a:ln/>
        </p:spPr>
      </p:sp>
      <p:sp>
        <p:nvSpPr>
          <p:cNvPr id="5325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41441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F2CE1CD-B9AE-7E48-A489-897B3B6DAB40}" type="slidenum">
              <a:rPr lang="en-US"/>
              <a:pPr/>
              <a:t>23</a:t>
            </a:fld>
            <a:endParaRPr lang="en-US"/>
          </a:p>
        </p:txBody>
      </p:sp>
      <p:sp>
        <p:nvSpPr>
          <p:cNvPr id="55299" name="Rectangle 2"/>
          <p:cNvSpPr>
            <a:spLocks noGrp="1" noRot="1" noChangeAspect="1" noChangeArrowheads="1" noTextEdit="1"/>
          </p:cNvSpPr>
          <p:nvPr>
            <p:ph type="sldImg"/>
          </p:nvPr>
        </p:nvSpPr>
        <p:spPr>
          <a:xfrm>
            <a:off x="1184275" y="703263"/>
            <a:ext cx="4641850" cy="3481387"/>
          </a:xfrm>
          <a:ln/>
        </p:spPr>
      </p:sp>
      <p:sp>
        <p:nvSpPr>
          <p:cNvPr id="5530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19572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A970F0E-F889-A643-9FE8-04BE5FEE3647}" type="slidenum">
              <a:rPr lang="en-US"/>
              <a:pPr/>
              <a:t>24</a:t>
            </a:fld>
            <a:endParaRPr lang="en-US"/>
          </a:p>
        </p:txBody>
      </p:sp>
      <p:sp>
        <p:nvSpPr>
          <p:cNvPr id="57347" name="Rectangle 2"/>
          <p:cNvSpPr>
            <a:spLocks noGrp="1" noRot="1" noChangeAspect="1" noChangeArrowheads="1" noTextEdit="1"/>
          </p:cNvSpPr>
          <p:nvPr>
            <p:ph type="sldImg"/>
          </p:nvPr>
        </p:nvSpPr>
        <p:spPr>
          <a:xfrm>
            <a:off x="1184275" y="703263"/>
            <a:ext cx="4641850" cy="3481387"/>
          </a:xfrm>
          <a:ln/>
        </p:spPr>
      </p:sp>
      <p:sp>
        <p:nvSpPr>
          <p:cNvPr id="5734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572826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EB4423C-C611-FA49-9355-89D2657D1CF1}" type="slidenum">
              <a:rPr lang="en-US"/>
              <a:pPr/>
              <a:t>25</a:t>
            </a:fld>
            <a:endParaRPr lang="en-US"/>
          </a:p>
        </p:txBody>
      </p:sp>
      <p:sp>
        <p:nvSpPr>
          <p:cNvPr id="59395" name="Rectangle 2"/>
          <p:cNvSpPr>
            <a:spLocks noGrp="1" noRot="1" noChangeAspect="1" noChangeArrowheads="1" noTextEdit="1"/>
          </p:cNvSpPr>
          <p:nvPr>
            <p:ph type="sldImg"/>
          </p:nvPr>
        </p:nvSpPr>
        <p:spPr>
          <a:xfrm>
            <a:off x="1184275" y="703263"/>
            <a:ext cx="4641850" cy="3481387"/>
          </a:xfrm>
          <a:ln/>
        </p:spPr>
      </p:sp>
      <p:sp>
        <p:nvSpPr>
          <p:cNvPr id="5939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664027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EA45517-6A48-CA4B-972E-FBBE3D92A078}" type="slidenum">
              <a:rPr lang="en-US"/>
              <a:pPr/>
              <a:t>26</a:t>
            </a:fld>
            <a:endParaRPr lang="en-US"/>
          </a:p>
        </p:txBody>
      </p:sp>
      <p:sp>
        <p:nvSpPr>
          <p:cNvPr id="61443" name="Rectangle 2"/>
          <p:cNvSpPr>
            <a:spLocks noGrp="1" noRot="1" noChangeAspect="1" noChangeArrowheads="1" noTextEdit="1"/>
          </p:cNvSpPr>
          <p:nvPr>
            <p:ph type="sldImg"/>
          </p:nvPr>
        </p:nvSpPr>
        <p:spPr>
          <a:xfrm>
            <a:off x="1184275" y="703263"/>
            <a:ext cx="4641850" cy="3481387"/>
          </a:xfrm>
          <a:ln/>
        </p:spPr>
      </p:sp>
      <p:sp>
        <p:nvSpPr>
          <p:cNvPr id="6144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63018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9900E06-BF2E-284C-966A-D46055A47C93}" type="slidenum">
              <a:rPr lang="en-US"/>
              <a:pPr/>
              <a:t>3</a:t>
            </a:fld>
            <a:endParaRPr lang="en-US"/>
          </a:p>
        </p:txBody>
      </p:sp>
      <p:sp>
        <p:nvSpPr>
          <p:cNvPr id="20483" name="Rectangle 2"/>
          <p:cNvSpPr>
            <a:spLocks noGrp="1" noRot="1" noChangeAspect="1" noChangeArrowheads="1" noTextEdit="1"/>
          </p:cNvSpPr>
          <p:nvPr>
            <p:ph type="sldImg"/>
          </p:nvPr>
        </p:nvSpPr>
        <p:spPr>
          <a:xfrm>
            <a:off x="1184275" y="703263"/>
            <a:ext cx="4641850" cy="3481387"/>
          </a:xfrm>
          <a:ln/>
        </p:spPr>
      </p:sp>
      <p:sp>
        <p:nvSpPr>
          <p:cNvPr id="20484" name="Rectangle 3"/>
          <p:cNvSpPr>
            <a:spLocks noGrp="1" noChangeArrowheads="1"/>
          </p:cNvSpPr>
          <p:nvPr>
            <p:ph type="body" idx="1"/>
          </p:nvPr>
        </p:nvSpPr>
        <p:spPr>
          <a:xfrm>
            <a:off x="933450" y="4416425"/>
            <a:ext cx="5141913" cy="4183063"/>
          </a:xfrm>
          <a:noFill/>
          <a:ln/>
        </p:spPr>
        <p:txBody>
          <a:bodyPr/>
          <a:lstStyle/>
          <a:p>
            <a:pPr eaLnBrk="1" hangingPunct="1"/>
            <a:r>
              <a:rPr lang="en-US"/>
              <a:t>If Thread One grabs Lock A and Thread Two grabs Lock B</a:t>
            </a:r>
          </a:p>
        </p:txBody>
      </p:sp>
    </p:spTree>
    <p:extLst>
      <p:ext uri="{BB962C8B-B14F-4D97-AF65-F5344CB8AC3E}">
        <p14:creationId xmlns:p14="http://schemas.microsoft.com/office/powerpoint/2010/main" val="3816258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0828C91-AFBD-9743-8A66-4D835637660F}" type="slidenum">
              <a:rPr lang="en-US"/>
              <a:pPr/>
              <a:t>27</a:t>
            </a:fld>
            <a:endParaRPr lang="en-US"/>
          </a:p>
        </p:txBody>
      </p:sp>
      <p:sp>
        <p:nvSpPr>
          <p:cNvPr id="63491" name="Rectangle 2"/>
          <p:cNvSpPr>
            <a:spLocks noGrp="1" noRot="1" noChangeAspect="1" noChangeArrowheads="1" noTextEdit="1"/>
          </p:cNvSpPr>
          <p:nvPr>
            <p:ph type="sldImg"/>
          </p:nvPr>
        </p:nvSpPr>
        <p:spPr>
          <a:xfrm>
            <a:off x="1184275" y="703263"/>
            <a:ext cx="4641850" cy="3481387"/>
          </a:xfrm>
          <a:ln/>
        </p:spPr>
      </p:sp>
      <p:sp>
        <p:nvSpPr>
          <p:cNvPr id="6349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92780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06E18AD-F87C-C24D-805F-AE9BA226C2AA}" type="slidenum">
              <a:rPr lang="en-US"/>
              <a:pPr/>
              <a:t>28</a:t>
            </a:fld>
            <a:endParaRPr lang="en-US"/>
          </a:p>
        </p:txBody>
      </p:sp>
      <p:sp>
        <p:nvSpPr>
          <p:cNvPr id="65539" name="Rectangle 2"/>
          <p:cNvSpPr>
            <a:spLocks noGrp="1" noRot="1" noChangeAspect="1" noChangeArrowheads="1" noTextEdit="1"/>
          </p:cNvSpPr>
          <p:nvPr>
            <p:ph type="sldImg"/>
          </p:nvPr>
        </p:nvSpPr>
        <p:spPr>
          <a:xfrm>
            <a:off x="1184275" y="703263"/>
            <a:ext cx="4641850" cy="3481387"/>
          </a:xfrm>
          <a:ln/>
        </p:spPr>
      </p:sp>
      <p:sp>
        <p:nvSpPr>
          <p:cNvPr id="6554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655894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03E6A38-F368-8141-8F63-899F6A89DC1E}" type="slidenum">
              <a:rPr lang="en-US"/>
              <a:pPr/>
              <a:t>29</a:t>
            </a:fld>
            <a:endParaRPr lang="en-US"/>
          </a:p>
        </p:txBody>
      </p:sp>
      <p:sp>
        <p:nvSpPr>
          <p:cNvPr id="67587" name="Rectangle 2"/>
          <p:cNvSpPr>
            <a:spLocks noGrp="1" noRot="1" noChangeAspect="1" noChangeArrowheads="1" noTextEdit="1"/>
          </p:cNvSpPr>
          <p:nvPr>
            <p:ph type="sldImg"/>
          </p:nvPr>
        </p:nvSpPr>
        <p:spPr>
          <a:xfrm>
            <a:off x="1184275" y="703263"/>
            <a:ext cx="4641850" cy="3481387"/>
          </a:xfrm>
          <a:ln/>
        </p:spPr>
      </p:sp>
      <p:sp>
        <p:nvSpPr>
          <p:cNvPr id="6758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636375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3A9A195-6AF9-B74E-89FE-4D306B678A72}" type="slidenum">
              <a:rPr lang="en-US"/>
              <a:pPr/>
              <a:t>30</a:t>
            </a:fld>
            <a:endParaRPr lang="en-US"/>
          </a:p>
        </p:txBody>
      </p:sp>
      <p:sp>
        <p:nvSpPr>
          <p:cNvPr id="69635" name="Rectangle 2"/>
          <p:cNvSpPr>
            <a:spLocks noGrp="1" noRot="1" noChangeAspect="1" noChangeArrowheads="1" noTextEdit="1"/>
          </p:cNvSpPr>
          <p:nvPr>
            <p:ph type="sldImg"/>
          </p:nvPr>
        </p:nvSpPr>
        <p:spPr>
          <a:xfrm>
            <a:off x="1184275" y="703263"/>
            <a:ext cx="4641850" cy="3481387"/>
          </a:xfrm>
          <a:ln/>
        </p:spPr>
      </p:sp>
      <p:sp>
        <p:nvSpPr>
          <p:cNvPr id="6963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672003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F01A5F2-F04A-054B-AE63-9FBF0E9CF014}" type="slidenum">
              <a:rPr lang="en-US"/>
              <a:pPr/>
              <a:t>31</a:t>
            </a:fld>
            <a:endParaRPr lang="en-US"/>
          </a:p>
        </p:txBody>
      </p:sp>
      <p:sp>
        <p:nvSpPr>
          <p:cNvPr id="71683" name="Rectangle 2"/>
          <p:cNvSpPr>
            <a:spLocks noGrp="1" noRot="1" noChangeAspect="1" noChangeArrowheads="1" noTextEdit="1"/>
          </p:cNvSpPr>
          <p:nvPr>
            <p:ph type="sldImg"/>
          </p:nvPr>
        </p:nvSpPr>
        <p:spPr>
          <a:xfrm>
            <a:off x="1184275" y="703263"/>
            <a:ext cx="4641850" cy="3481387"/>
          </a:xfrm>
          <a:ln/>
        </p:spPr>
      </p:sp>
      <p:sp>
        <p:nvSpPr>
          <p:cNvPr id="7168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636236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5A8306-CFF3-1F4F-85F9-ABF816C65D3F}" type="slidenum">
              <a:rPr lang="en-US"/>
              <a:pPr/>
              <a:t>32</a:t>
            </a:fld>
            <a:endParaRPr lang="en-US"/>
          </a:p>
        </p:txBody>
      </p:sp>
      <p:sp>
        <p:nvSpPr>
          <p:cNvPr id="73731" name="Rectangle 2"/>
          <p:cNvSpPr>
            <a:spLocks noGrp="1" noRot="1" noChangeAspect="1" noChangeArrowheads="1" noTextEdit="1"/>
          </p:cNvSpPr>
          <p:nvPr>
            <p:ph type="sldImg"/>
          </p:nvPr>
        </p:nvSpPr>
        <p:spPr>
          <a:xfrm>
            <a:off x="1184275" y="703263"/>
            <a:ext cx="4641850" cy="3481387"/>
          </a:xfrm>
          <a:ln/>
        </p:spPr>
      </p:sp>
      <p:sp>
        <p:nvSpPr>
          <p:cNvPr id="7373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22800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4632967-3D3A-FC4D-A996-9FEE4060B2DA}" type="slidenum">
              <a:rPr lang="en-US"/>
              <a:pPr/>
              <a:t>33</a:t>
            </a:fld>
            <a:endParaRPr lang="en-US"/>
          </a:p>
        </p:txBody>
      </p:sp>
      <p:sp>
        <p:nvSpPr>
          <p:cNvPr id="75779" name="Rectangle 2"/>
          <p:cNvSpPr>
            <a:spLocks noGrp="1" noRot="1" noChangeAspect="1" noChangeArrowheads="1" noTextEdit="1"/>
          </p:cNvSpPr>
          <p:nvPr>
            <p:ph type="sldImg"/>
          </p:nvPr>
        </p:nvSpPr>
        <p:spPr>
          <a:xfrm>
            <a:off x="1184275" y="703263"/>
            <a:ext cx="4641850" cy="3481387"/>
          </a:xfrm>
          <a:ln/>
        </p:spPr>
      </p:sp>
      <p:sp>
        <p:nvSpPr>
          <p:cNvPr id="7578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319015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8838553-D330-D84A-8203-D071BD7F5FBD}" type="slidenum">
              <a:rPr lang="en-US"/>
              <a:pPr/>
              <a:t>34</a:t>
            </a:fld>
            <a:endParaRPr lang="en-US"/>
          </a:p>
        </p:txBody>
      </p:sp>
      <p:sp>
        <p:nvSpPr>
          <p:cNvPr id="77827" name="Rectangle 2"/>
          <p:cNvSpPr>
            <a:spLocks noGrp="1" noRot="1" noChangeAspect="1" noChangeArrowheads="1" noTextEdit="1"/>
          </p:cNvSpPr>
          <p:nvPr>
            <p:ph type="sldImg"/>
          </p:nvPr>
        </p:nvSpPr>
        <p:spPr>
          <a:xfrm>
            <a:off x="1184275" y="703263"/>
            <a:ext cx="4641850" cy="3481387"/>
          </a:xfrm>
          <a:ln/>
        </p:spPr>
      </p:sp>
      <p:sp>
        <p:nvSpPr>
          <p:cNvPr id="7782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805084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E3A9D17-3D61-BC47-8118-56BFFB27056B}" type="slidenum">
              <a:rPr lang="en-US"/>
              <a:pPr/>
              <a:t>35</a:t>
            </a:fld>
            <a:endParaRPr lang="en-US"/>
          </a:p>
        </p:txBody>
      </p:sp>
      <p:sp>
        <p:nvSpPr>
          <p:cNvPr id="79875" name="Rectangle 2"/>
          <p:cNvSpPr>
            <a:spLocks noGrp="1" noRot="1" noChangeAspect="1" noChangeArrowheads="1" noTextEdit="1"/>
          </p:cNvSpPr>
          <p:nvPr>
            <p:ph type="sldImg"/>
          </p:nvPr>
        </p:nvSpPr>
        <p:spPr>
          <a:xfrm>
            <a:off x="1184275" y="703263"/>
            <a:ext cx="4641850" cy="3481387"/>
          </a:xfrm>
          <a:ln/>
        </p:spPr>
      </p:sp>
      <p:sp>
        <p:nvSpPr>
          <p:cNvPr id="7987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770845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7B708C4-CE5B-9E49-B42B-77A7087B744B}" type="slidenum">
              <a:rPr lang="en-US"/>
              <a:pPr/>
              <a:t>36</a:t>
            </a:fld>
            <a:endParaRPr lang="en-US"/>
          </a:p>
        </p:txBody>
      </p:sp>
      <p:sp>
        <p:nvSpPr>
          <p:cNvPr id="81923" name="Rectangle 2"/>
          <p:cNvSpPr>
            <a:spLocks noGrp="1" noRot="1" noChangeAspect="1" noChangeArrowheads="1" noTextEdit="1"/>
          </p:cNvSpPr>
          <p:nvPr>
            <p:ph type="sldImg"/>
          </p:nvPr>
        </p:nvSpPr>
        <p:spPr>
          <a:xfrm>
            <a:off x="1184275" y="703263"/>
            <a:ext cx="4641850" cy="3481387"/>
          </a:xfrm>
          <a:ln/>
        </p:spPr>
      </p:sp>
      <p:sp>
        <p:nvSpPr>
          <p:cNvPr id="8192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51762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DF74062-D416-5D46-AF56-F81AD7639125}" type="slidenum">
              <a:rPr lang="en-US"/>
              <a:pPr/>
              <a:t>8</a:t>
            </a:fld>
            <a:endParaRPr lang="en-US"/>
          </a:p>
        </p:txBody>
      </p:sp>
      <p:sp>
        <p:nvSpPr>
          <p:cNvPr id="26627" name="Rectangle 2"/>
          <p:cNvSpPr>
            <a:spLocks noGrp="1" noRot="1" noChangeAspect="1" noChangeArrowheads="1" noTextEdit="1"/>
          </p:cNvSpPr>
          <p:nvPr>
            <p:ph type="sldImg"/>
          </p:nvPr>
        </p:nvSpPr>
        <p:spPr>
          <a:xfrm>
            <a:off x="1184275" y="703263"/>
            <a:ext cx="4641850" cy="3481387"/>
          </a:xfrm>
          <a:ln/>
        </p:spPr>
      </p:sp>
      <p:sp>
        <p:nvSpPr>
          <p:cNvPr id="2662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82148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63483A9-5494-5A40-8011-441F81F703AF}" type="slidenum">
              <a:rPr lang="en-US"/>
              <a:pPr/>
              <a:t>37</a:t>
            </a:fld>
            <a:endParaRPr lang="en-US"/>
          </a:p>
        </p:txBody>
      </p:sp>
      <p:sp>
        <p:nvSpPr>
          <p:cNvPr id="83971" name="Rectangle 2"/>
          <p:cNvSpPr>
            <a:spLocks noGrp="1" noRot="1" noChangeAspect="1" noChangeArrowheads="1" noTextEdit="1"/>
          </p:cNvSpPr>
          <p:nvPr>
            <p:ph type="sldImg"/>
          </p:nvPr>
        </p:nvSpPr>
        <p:spPr>
          <a:xfrm>
            <a:off x="1184275" y="703263"/>
            <a:ext cx="4641850" cy="3481387"/>
          </a:xfrm>
          <a:ln/>
        </p:spPr>
      </p:sp>
      <p:sp>
        <p:nvSpPr>
          <p:cNvPr id="8397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69641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0B0EE2E-C0A7-924E-BA91-C5359DCDB0C4}" type="slidenum">
              <a:rPr lang="en-US"/>
              <a:pPr/>
              <a:t>38</a:t>
            </a:fld>
            <a:endParaRPr lang="en-US"/>
          </a:p>
        </p:txBody>
      </p:sp>
      <p:sp>
        <p:nvSpPr>
          <p:cNvPr id="86019" name="Rectangle 2"/>
          <p:cNvSpPr>
            <a:spLocks noGrp="1" noRot="1" noChangeAspect="1" noChangeArrowheads="1" noTextEdit="1"/>
          </p:cNvSpPr>
          <p:nvPr>
            <p:ph type="sldImg"/>
          </p:nvPr>
        </p:nvSpPr>
        <p:spPr>
          <a:xfrm>
            <a:off x="1184275" y="703263"/>
            <a:ext cx="4641850" cy="3481387"/>
          </a:xfrm>
          <a:ln/>
        </p:spPr>
      </p:sp>
      <p:sp>
        <p:nvSpPr>
          <p:cNvPr id="8602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664482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0B5F948-E3AB-1940-BFB9-813626043A14}" type="slidenum">
              <a:rPr lang="en-US"/>
              <a:pPr/>
              <a:t>39</a:t>
            </a:fld>
            <a:endParaRPr lang="en-US"/>
          </a:p>
        </p:txBody>
      </p:sp>
      <p:sp>
        <p:nvSpPr>
          <p:cNvPr id="88067" name="Rectangle 2"/>
          <p:cNvSpPr>
            <a:spLocks noGrp="1" noRot="1" noChangeAspect="1" noChangeArrowheads="1" noTextEdit="1"/>
          </p:cNvSpPr>
          <p:nvPr>
            <p:ph type="sldImg"/>
          </p:nvPr>
        </p:nvSpPr>
        <p:spPr>
          <a:xfrm>
            <a:off x="1184275" y="703263"/>
            <a:ext cx="4641850" cy="3481387"/>
          </a:xfrm>
          <a:ln/>
        </p:spPr>
      </p:sp>
      <p:sp>
        <p:nvSpPr>
          <p:cNvPr id="8806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663339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E323945-93A8-C940-8E85-C5CAFBCA7820}" type="slidenum">
              <a:rPr lang="en-US"/>
              <a:pPr/>
              <a:t>49</a:t>
            </a:fld>
            <a:endParaRPr lang="en-US"/>
          </a:p>
        </p:txBody>
      </p:sp>
      <p:sp>
        <p:nvSpPr>
          <p:cNvPr id="98307" name="Rectangle 2"/>
          <p:cNvSpPr>
            <a:spLocks noGrp="1" noRot="1" noChangeAspect="1" noChangeArrowheads="1" noTextEdit="1"/>
          </p:cNvSpPr>
          <p:nvPr>
            <p:ph type="sldImg"/>
          </p:nvPr>
        </p:nvSpPr>
        <p:spPr>
          <a:xfrm>
            <a:off x="1184275" y="703263"/>
            <a:ext cx="4641850" cy="3481387"/>
          </a:xfrm>
          <a:ln/>
        </p:spPr>
      </p:sp>
      <p:sp>
        <p:nvSpPr>
          <p:cNvPr id="9830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568679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02A23CF-40E7-A349-8396-B9C5357EF2E0}" type="slidenum">
              <a:rPr lang="en-US"/>
              <a:pPr/>
              <a:t>50</a:t>
            </a:fld>
            <a:endParaRPr lang="en-US"/>
          </a:p>
        </p:txBody>
      </p:sp>
      <p:sp>
        <p:nvSpPr>
          <p:cNvPr id="100355" name="Rectangle 2"/>
          <p:cNvSpPr>
            <a:spLocks noGrp="1" noRot="1" noChangeAspect="1" noChangeArrowheads="1" noTextEdit="1"/>
          </p:cNvSpPr>
          <p:nvPr>
            <p:ph type="sldImg"/>
          </p:nvPr>
        </p:nvSpPr>
        <p:spPr>
          <a:xfrm>
            <a:off x="1184275" y="703263"/>
            <a:ext cx="4641850" cy="3481387"/>
          </a:xfrm>
          <a:ln/>
        </p:spPr>
      </p:sp>
      <p:sp>
        <p:nvSpPr>
          <p:cNvPr id="10035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40565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5B3F23D-CB2B-A84D-905F-3B379A2EA029}" type="slidenum">
              <a:rPr lang="en-US"/>
              <a:pPr/>
              <a:t>51</a:t>
            </a:fld>
            <a:endParaRPr lang="en-US"/>
          </a:p>
        </p:txBody>
      </p:sp>
      <p:sp>
        <p:nvSpPr>
          <p:cNvPr id="102403" name="Rectangle 2"/>
          <p:cNvSpPr>
            <a:spLocks noGrp="1" noRot="1" noChangeAspect="1" noChangeArrowheads="1" noTextEdit="1"/>
          </p:cNvSpPr>
          <p:nvPr>
            <p:ph type="sldImg"/>
          </p:nvPr>
        </p:nvSpPr>
        <p:spPr>
          <a:xfrm>
            <a:off x="1184275" y="703263"/>
            <a:ext cx="4641850" cy="3481387"/>
          </a:xfrm>
          <a:ln/>
        </p:spPr>
      </p:sp>
      <p:sp>
        <p:nvSpPr>
          <p:cNvPr id="10240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278393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3B7E992-1EB0-3847-8240-43370F68233B}" type="slidenum">
              <a:rPr lang="en-US"/>
              <a:pPr/>
              <a:t>52</a:t>
            </a:fld>
            <a:endParaRPr lang="en-US"/>
          </a:p>
        </p:txBody>
      </p:sp>
      <p:sp>
        <p:nvSpPr>
          <p:cNvPr id="104451" name="Rectangle 2"/>
          <p:cNvSpPr>
            <a:spLocks noGrp="1" noRot="1" noChangeAspect="1" noChangeArrowheads="1" noTextEdit="1"/>
          </p:cNvSpPr>
          <p:nvPr>
            <p:ph type="sldImg"/>
          </p:nvPr>
        </p:nvSpPr>
        <p:spPr>
          <a:xfrm>
            <a:off x="1184275" y="703263"/>
            <a:ext cx="4641850" cy="3481387"/>
          </a:xfrm>
          <a:ln/>
        </p:spPr>
      </p:sp>
      <p:sp>
        <p:nvSpPr>
          <p:cNvPr id="10445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186918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18766A6-0B6C-0941-902F-A299D9CBF41B}" type="slidenum">
              <a:rPr lang="en-US"/>
              <a:pPr/>
              <a:t>62</a:t>
            </a:fld>
            <a:endParaRPr lang="en-US"/>
          </a:p>
        </p:txBody>
      </p:sp>
      <p:sp>
        <p:nvSpPr>
          <p:cNvPr id="118787" name="Rectangle 2"/>
          <p:cNvSpPr>
            <a:spLocks noGrp="1" noRot="1" noChangeAspect="1" noChangeArrowheads="1" noTextEdit="1"/>
          </p:cNvSpPr>
          <p:nvPr>
            <p:ph type="sldImg"/>
          </p:nvPr>
        </p:nvSpPr>
        <p:spPr>
          <a:xfrm>
            <a:off x="1184275" y="703263"/>
            <a:ext cx="4641850" cy="3481387"/>
          </a:xfrm>
          <a:ln/>
        </p:spPr>
      </p:sp>
      <p:sp>
        <p:nvSpPr>
          <p:cNvPr id="11878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163455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859F10D-6811-2A43-B56A-5483CAD4EC3C}" type="slidenum">
              <a:rPr lang="en-US"/>
              <a:pPr/>
              <a:t>63</a:t>
            </a:fld>
            <a:endParaRPr lang="en-US"/>
          </a:p>
        </p:txBody>
      </p:sp>
      <p:sp>
        <p:nvSpPr>
          <p:cNvPr id="120835" name="Rectangle 2"/>
          <p:cNvSpPr>
            <a:spLocks noGrp="1" noRot="1" noChangeAspect="1" noChangeArrowheads="1" noTextEdit="1"/>
          </p:cNvSpPr>
          <p:nvPr>
            <p:ph type="sldImg"/>
          </p:nvPr>
        </p:nvSpPr>
        <p:spPr>
          <a:xfrm>
            <a:off x="1184275" y="703263"/>
            <a:ext cx="4641850" cy="3481387"/>
          </a:xfrm>
          <a:ln/>
        </p:spPr>
      </p:sp>
      <p:sp>
        <p:nvSpPr>
          <p:cNvPr id="12083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388360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1A6D9C4-E18F-3948-BBE7-4557C3EDCBCF}" type="slidenum">
              <a:rPr lang="en-US"/>
              <a:pPr/>
              <a:t>64</a:t>
            </a:fld>
            <a:endParaRPr lang="en-US"/>
          </a:p>
        </p:txBody>
      </p:sp>
      <p:sp>
        <p:nvSpPr>
          <p:cNvPr id="116739" name="Rectangle 2"/>
          <p:cNvSpPr>
            <a:spLocks noGrp="1" noRot="1" noChangeAspect="1" noChangeArrowheads="1" noTextEdit="1"/>
          </p:cNvSpPr>
          <p:nvPr>
            <p:ph type="sldImg"/>
          </p:nvPr>
        </p:nvSpPr>
        <p:spPr>
          <a:xfrm>
            <a:off x="1184275" y="703263"/>
            <a:ext cx="4641850" cy="3481387"/>
          </a:xfrm>
          <a:ln/>
        </p:spPr>
      </p:sp>
      <p:sp>
        <p:nvSpPr>
          <p:cNvPr id="11674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97351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32A7C93-989E-554E-98D0-EAC6FD0C6417}" type="slidenum">
              <a:rPr lang="en-US"/>
              <a:pPr/>
              <a:t>10</a:t>
            </a:fld>
            <a:endParaRPr lang="en-US"/>
          </a:p>
        </p:txBody>
      </p:sp>
      <p:sp>
        <p:nvSpPr>
          <p:cNvPr id="29699" name="Rectangle 2"/>
          <p:cNvSpPr>
            <a:spLocks noGrp="1" noRot="1" noChangeAspect="1" noChangeArrowheads="1" noTextEdit="1"/>
          </p:cNvSpPr>
          <p:nvPr>
            <p:ph type="sldImg"/>
          </p:nvPr>
        </p:nvSpPr>
        <p:spPr>
          <a:xfrm>
            <a:off x="1184275" y="703263"/>
            <a:ext cx="4641850" cy="3481387"/>
          </a:xfrm>
          <a:ln/>
        </p:spPr>
      </p:sp>
      <p:sp>
        <p:nvSpPr>
          <p:cNvPr id="29700"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763020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824C2D7-7B05-AC4B-B0E0-6EB68C6D6D6D}" type="slidenum">
              <a:rPr lang="en-US"/>
              <a:pPr/>
              <a:t>65</a:t>
            </a:fld>
            <a:endParaRPr lang="en-US"/>
          </a:p>
        </p:txBody>
      </p:sp>
      <p:sp>
        <p:nvSpPr>
          <p:cNvPr id="122883" name="Rectangle 2"/>
          <p:cNvSpPr>
            <a:spLocks noGrp="1" noRot="1" noChangeAspect="1" noChangeArrowheads="1" noTextEdit="1"/>
          </p:cNvSpPr>
          <p:nvPr>
            <p:ph type="sldImg"/>
          </p:nvPr>
        </p:nvSpPr>
        <p:spPr>
          <a:xfrm>
            <a:off x="1184275" y="703263"/>
            <a:ext cx="4641850" cy="3481387"/>
          </a:xfrm>
          <a:ln/>
        </p:spPr>
      </p:sp>
      <p:sp>
        <p:nvSpPr>
          <p:cNvPr id="12288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3035673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9B2D75A-CE24-A54C-BA8C-C6CC401A6690}" type="slidenum">
              <a:rPr lang="en-US"/>
              <a:pPr/>
              <a:t>11</a:t>
            </a:fld>
            <a:endParaRPr lang="en-US"/>
          </a:p>
        </p:txBody>
      </p:sp>
      <p:sp>
        <p:nvSpPr>
          <p:cNvPr id="31747" name="Rectangle 2"/>
          <p:cNvSpPr>
            <a:spLocks noGrp="1" noRot="1" noChangeAspect="1" noChangeArrowheads="1" noTextEdit="1"/>
          </p:cNvSpPr>
          <p:nvPr>
            <p:ph type="sldImg"/>
          </p:nvPr>
        </p:nvSpPr>
        <p:spPr>
          <a:xfrm>
            <a:off x="1184275" y="703263"/>
            <a:ext cx="4641850" cy="3481387"/>
          </a:xfrm>
          <a:ln/>
        </p:spPr>
      </p:sp>
      <p:sp>
        <p:nvSpPr>
          <p:cNvPr id="31748"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240133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FD9278-488B-6D42-8B66-99C55F890224}" type="slidenum">
              <a:rPr lang="en-US"/>
              <a:pPr/>
              <a:t>12</a:t>
            </a:fld>
            <a:endParaRPr lang="en-US"/>
          </a:p>
        </p:txBody>
      </p:sp>
      <p:sp>
        <p:nvSpPr>
          <p:cNvPr id="33795" name="Rectangle 2"/>
          <p:cNvSpPr>
            <a:spLocks noGrp="1" noRot="1" noChangeAspect="1" noChangeArrowheads="1" noTextEdit="1"/>
          </p:cNvSpPr>
          <p:nvPr>
            <p:ph type="sldImg"/>
          </p:nvPr>
        </p:nvSpPr>
        <p:spPr>
          <a:xfrm>
            <a:off x="1184275" y="703263"/>
            <a:ext cx="4641850" cy="3481387"/>
          </a:xfrm>
          <a:ln/>
        </p:spPr>
      </p:sp>
      <p:sp>
        <p:nvSpPr>
          <p:cNvPr id="33796"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71136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8B64A8D-50AB-4B4F-9B4C-62D7A1BF093D}" type="slidenum">
              <a:rPr lang="en-US"/>
              <a:pPr/>
              <a:t>13</a:t>
            </a:fld>
            <a:endParaRPr lang="en-US"/>
          </a:p>
        </p:txBody>
      </p:sp>
      <p:sp>
        <p:nvSpPr>
          <p:cNvPr id="35843" name="Rectangle 2"/>
          <p:cNvSpPr>
            <a:spLocks noGrp="1" noRot="1" noChangeAspect="1" noChangeArrowheads="1" noTextEdit="1"/>
          </p:cNvSpPr>
          <p:nvPr>
            <p:ph type="sldImg"/>
          </p:nvPr>
        </p:nvSpPr>
        <p:spPr>
          <a:xfrm>
            <a:off x="1184275" y="703263"/>
            <a:ext cx="4641850" cy="3481387"/>
          </a:xfrm>
          <a:ln/>
        </p:spPr>
      </p:sp>
      <p:sp>
        <p:nvSpPr>
          <p:cNvPr id="3584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4020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2A5A26D-242C-BA4E-8009-A4E166AE5887}" type="slidenum">
              <a:rPr lang="en-US"/>
              <a:pPr/>
              <a:t>14</a:t>
            </a:fld>
            <a:endParaRPr lang="en-US"/>
          </a:p>
        </p:txBody>
      </p:sp>
      <p:sp>
        <p:nvSpPr>
          <p:cNvPr id="37891" name="Rectangle 2"/>
          <p:cNvSpPr>
            <a:spLocks noGrp="1" noRot="1" noChangeAspect="1" noChangeArrowheads="1" noTextEdit="1"/>
          </p:cNvSpPr>
          <p:nvPr>
            <p:ph type="sldImg"/>
          </p:nvPr>
        </p:nvSpPr>
        <p:spPr>
          <a:xfrm>
            <a:off x="1184275" y="703263"/>
            <a:ext cx="4641850" cy="3481387"/>
          </a:xfrm>
          <a:ln/>
        </p:spPr>
      </p:sp>
      <p:sp>
        <p:nvSpPr>
          <p:cNvPr id="37892"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104020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F4A50DF-A2D7-1D42-B07A-CD509ECA7BB7}" type="slidenum">
              <a:rPr lang="en-US"/>
              <a:pPr/>
              <a:t>16</a:t>
            </a:fld>
            <a:endParaRPr lang="en-US"/>
          </a:p>
        </p:txBody>
      </p:sp>
      <p:sp>
        <p:nvSpPr>
          <p:cNvPr id="40963" name="Rectangle 2"/>
          <p:cNvSpPr>
            <a:spLocks noGrp="1" noRot="1" noChangeAspect="1" noChangeArrowheads="1" noTextEdit="1"/>
          </p:cNvSpPr>
          <p:nvPr>
            <p:ph type="sldImg"/>
          </p:nvPr>
        </p:nvSpPr>
        <p:spPr>
          <a:xfrm>
            <a:off x="1184275" y="703263"/>
            <a:ext cx="4641850" cy="3481387"/>
          </a:xfrm>
          <a:ln/>
        </p:spPr>
      </p:sp>
      <p:sp>
        <p:nvSpPr>
          <p:cNvPr id="40964" name="Rectangle 3"/>
          <p:cNvSpPr>
            <a:spLocks noGrp="1" noChangeArrowheads="1"/>
          </p:cNvSpPr>
          <p:nvPr>
            <p:ph type="body" idx="1"/>
          </p:nvPr>
        </p:nvSpPr>
        <p:spPr>
          <a:xfrm>
            <a:off x="933450" y="4416425"/>
            <a:ext cx="5141913" cy="4183063"/>
          </a:xfrm>
          <a:noFill/>
          <a:ln/>
        </p:spPr>
        <p:txBody>
          <a:bodyPr/>
          <a:lstStyle/>
          <a:p>
            <a:pPr eaLnBrk="1" hangingPunct="1"/>
            <a:endParaRPr lang="en-US"/>
          </a:p>
        </p:txBody>
      </p:sp>
    </p:spTree>
    <p:extLst>
      <p:ext uri="{BB962C8B-B14F-4D97-AF65-F5344CB8AC3E}">
        <p14:creationId xmlns:p14="http://schemas.microsoft.com/office/powerpoint/2010/main" val="96845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BCA8AC-797F-1046-9035-C52BBD2F949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150CCD-4597-A64F-B46E-7DC350E3C27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CA9179-C770-4547-9DCE-E7354C2C1B6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D6401A-AA5E-124A-9948-639486B581E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C29703-8278-C641-AB6D-2B428DA16A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BEB073-42CA-9649-9F59-F5B2FD6E37A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73D35A-7F8C-5847-A9A8-ED157790196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9B29D4-013F-DC46-904E-4D55B2699C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F716DD-1A71-B44E-A796-F00B1C797AC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959F29-5859-7F41-841D-4AEE6D701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A4EAB71-21D8-0B45-A278-51847DF450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553E89-4C94-5F49-B2A8-3D211DC18E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F91CD7-63D7-CF41-AE38-077183BC72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8D6F9DE-0266-0C42-8A15-B5B6633C6F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ＭＳ Ｐゴシック" pitchFamily="-111" charset="-128"/>
          <a:cs typeface="ＭＳ Ｐゴシック" pitchFamily="-111" charset="-128"/>
        </a:defRPr>
      </a:lvl1pPr>
      <a:lvl2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Arial"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Arial" pitchFamily="-111" charset="0"/>
        </a:defRPr>
      </a:lvl6pPr>
      <a:lvl7pPr marL="914400" algn="ctr" rtl="0" fontAlgn="base">
        <a:spcBef>
          <a:spcPct val="0"/>
        </a:spcBef>
        <a:spcAft>
          <a:spcPct val="0"/>
        </a:spcAft>
        <a:defRPr sz="4400">
          <a:solidFill>
            <a:schemeClr val="tx2"/>
          </a:solidFill>
          <a:latin typeface="Arial" pitchFamily="-111" charset="0"/>
        </a:defRPr>
      </a:lvl7pPr>
      <a:lvl8pPr marL="1371600" algn="ctr" rtl="0" fontAlgn="base">
        <a:spcBef>
          <a:spcPct val="0"/>
        </a:spcBef>
        <a:spcAft>
          <a:spcPct val="0"/>
        </a:spcAft>
        <a:defRPr sz="4400">
          <a:solidFill>
            <a:schemeClr val="tx2"/>
          </a:solidFill>
          <a:latin typeface="Arial" pitchFamily="-111" charset="0"/>
        </a:defRPr>
      </a:lvl8pPr>
      <a:lvl9pPr marL="1828800" algn="ctr" rtl="0" fontAlgn="base">
        <a:spcBef>
          <a:spcPct val="0"/>
        </a:spcBef>
        <a:spcAft>
          <a:spcPct val="0"/>
        </a:spcAft>
        <a:defRPr sz="4400">
          <a:solidFill>
            <a:schemeClr val="tx2"/>
          </a:solidFill>
          <a:latin typeface="Arial" pitchFamily="-11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1"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1"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1"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jpe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en-US"/>
              <a:t>Deadlock</a:t>
            </a:r>
          </a:p>
        </p:txBody>
      </p:sp>
      <p:sp>
        <p:nvSpPr>
          <p:cNvPr id="17411" name="Rectangle 3"/>
          <p:cNvSpPr>
            <a:spLocks noGrp="1" noChangeArrowheads="1"/>
          </p:cNvSpPr>
          <p:nvPr>
            <p:ph type="subTitle" idx="1"/>
          </p:nvPr>
        </p:nvSpPr>
        <p:spPr/>
        <p:txBody>
          <a:bodyPr/>
          <a:lstStyle/>
          <a:p>
            <a:pPr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30884"/>
    </mc:Choice>
    <mc:Fallback xmlns="">
      <p:transition xmlns:p14="http://schemas.microsoft.com/office/powerpoint/2010/main" spd="slow" advTm="330884"/>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a:solidFill>
                  <a:schemeClr val="tx1"/>
                </a:solidFill>
              </a:rPr>
              <a:t>Deadlock Prevention</a:t>
            </a:r>
            <a:br>
              <a:rPr lang="en-US" sz="3600">
                <a:solidFill>
                  <a:schemeClr val="tx1"/>
                </a:solidFill>
              </a:rPr>
            </a:br>
            <a:r>
              <a:rPr lang="en-US" sz="3600">
                <a:solidFill>
                  <a:schemeClr val="tx1"/>
                </a:solidFill>
              </a:rPr>
              <a:t> </a:t>
            </a:r>
            <a:r>
              <a:rPr lang="en-US" sz="3600" i="1">
                <a:solidFill>
                  <a:schemeClr val="tx1"/>
                </a:solidFill>
              </a:rPr>
              <a:t>Eliminate Mutual Exclusion</a:t>
            </a:r>
          </a:p>
        </p:txBody>
      </p:sp>
      <p:sp>
        <p:nvSpPr>
          <p:cNvPr id="28675" name="Rectangle 3"/>
          <p:cNvSpPr>
            <a:spLocks noGrp="1" noChangeArrowheads="1"/>
          </p:cNvSpPr>
          <p:nvPr>
            <p:ph type="body" idx="1"/>
          </p:nvPr>
        </p:nvSpPr>
        <p:spPr>
          <a:xfrm>
            <a:off x="457200" y="1600200"/>
            <a:ext cx="8458200" cy="5029200"/>
          </a:xfrm>
        </p:spPr>
        <p:txBody>
          <a:bodyPr/>
          <a:lstStyle/>
          <a:p>
            <a:pPr eaLnBrk="1" hangingPunct="1">
              <a:lnSpc>
                <a:spcPct val="89000"/>
              </a:lnSpc>
            </a:pPr>
            <a:r>
              <a:rPr lang="en-US" sz="2800" dirty="0"/>
              <a:t>Idea</a:t>
            </a:r>
          </a:p>
          <a:p>
            <a:pPr lvl="1" eaLnBrk="1" hangingPunct="1">
              <a:lnSpc>
                <a:spcPct val="89000"/>
              </a:lnSpc>
              <a:buFontTx/>
              <a:buNone/>
            </a:pPr>
            <a:r>
              <a:rPr lang="en-US" sz="2400" dirty="0"/>
              <a:t>No resource mutual exclusion</a:t>
            </a:r>
          </a:p>
          <a:p>
            <a:pPr eaLnBrk="1" hangingPunct="1">
              <a:lnSpc>
                <a:spcPct val="89000"/>
              </a:lnSpc>
            </a:pPr>
            <a:r>
              <a:rPr lang="en-US" sz="2800" dirty="0"/>
              <a:t>Make resource </a:t>
            </a:r>
            <a:r>
              <a:rPr lang="en-US" sz="2800" dirty="0">
                <a:solidFill>
                  <a:schemeClr val="tx2"/>
                </a:solidFill>
              </a:rPr>
              <a:t>sharable</a:t>
            </a:r>
            <a:endParaRPr lang="en-US" sz="2800" dirty="0"/>
          </a:p>
          <a:p>
            <a:pPr lvl="1" eaLnBrk="1" hangingPunct="1">
              <a:lnSpc>
                <a:spcPct val="89000"/>
              </a:lnSpc>
              <a:buFontTx/>
              <a:buNone/>
            </a:pPr>
            <a:r>
              <a:rPr lang="en-US" sz="2400" dirty="0"/>
              <a:t>Examples</a:t>
            </a:r>
          </a:p>
          <a:p>
            <a:pPr lvl="1" eaLnBrk="1" hangingPunct="1">
              <a:lnSpc>
                <a:spcPct val="89000"/>
              </a:lnSpc>
            </a:pPr>
            <a:r>
              <a:rPr lang="en-US" sz="2400" dirty="0"/>
              <a:t>Read-only files</a:t>
            </a:r>
          </a:p>
          <a:p>
            <a:pPr eaLnBrk="1" hangingPunct="1">
              <a:lnSpc>
                <a:spcPct val="89000"/>
              </a:lnSpc>
            </a:pPr>
            <a:r>
              <a:rPr lang="en-US" sz="2800"/>
              <a:t>Problem</a:t>
            </a:r>
            <a:endParaRPr lang="en-US" sz="2800" dirty="0"/>
          </a:p>
          <a:p>
            <a:pPr lvl="1" eaLnBrk="1" hangingPunct="1">
              <a:lnSpc>
                <a:spcPct val="89000"/>
              </a:lnSpc>
              <a:buFontTx/>
              <a:buNone/>
            </a:pPr>
            <a:r>
              <a:rPr lang="en-US" sz="2400" dirty="0"/>
              <a:t>Some resources are </a:t>
            </a:r>
            <a:r>
              <a:rPr lang="en-US" sz="2400" dirty="0" err="1"/>
              <a:t>nonsharable</a:t>
            </a:r>
            <a:r>
              <a:rPr lang="en-US" sz="2400" dirty="0"/>
              <a:t> (e.g., printer)</a:t>
            </a:r>
          </a:p>
        </p:txBody>
      </p:sp>
    </p:spTree>
  </p:cSld>
  <p:clrMapOvr>
    <a:masterClrMapping/>
  </p:clrMapOvr>
  <p:transition advTm="24014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600"/>
              <a:t>Deadlock Prevention</a:t>
            </a:r>
            <a:br>
              <a:rPr lang="en-US" sz="3600"/>
            </a:br>
            <a:r>
              <a:rPr lang="en-US" sz="3600" i="1"/>
              <a:t>Eliminate </a:t>
            </a:r>
            <a:r>
              <a:rPr lang="en-US" sz="3600" i="1">
                <a:solidFill>
                  <a:schemeClr val="tx1"/>
                </a:solidFill>
              </a:rPr>
              <a:t>Hold and Wait</a:t>
            </a:r>
          </a:p>
        </p:txBody>
      </p:sp>
      <p:sp>
        <p:nvSpPr>
          <p:cNvPr id="30723" name="Rectangle 3"/>
          <p:cNvSpPr>
            <a:spLocks noGrp="1" noChangeArrowheads="1"/>
          </p:cNvSpPr>
          <p:nvPr>
            <p:ph type="body" idx="1"/>
          </p:nvPr>
        </p:nvSpPr>
        <p:spPr>
          <a:xfrm>
            <a:off x="838200" y="1600200"/>
            <a:ext cx="7391400" cy="5181600"/>
          </a:xfrm>
        </p:spPr>
        <p:txBody>
          <a:bodyPr/>
          <a:lstStyle/>
          <a:p>
            <a:pPr marL="377825" indent="-377825" eaLnBrk="1" hangingPunct="1">
              <a:lnSpc>
                <a:spcPct val="90000"/>
              </a:lnSpc>
            </a:pPr>
            <a:r>
              <a:rPr lang="en-US" sz="2400"/>
              <a:t>When a process requests a resource, it doesn’t hold any others</a:t>
            </a:r>
          </a:p>
          <a:p>
            <a:pPr marL="377825" indent="-377825" eaLnBrk="1" hangingPunct="1">
              <a:lnSpc>
                <a:spcPct val="90000"/>
              </a:lnSpc>
            </a:pPr>
            <a:r>
              <a:rPr lang="en-US" sz="2400"/>
              <a:t>Two Approaches</a:t>
            </a:r>
          </a:p>
          <a:p>
            <a:pPr marL="1030288" lvl="1" indent="-357188" eaLnBrk="1" hangingPunct="1">
              <a:lnSpc>
                <a:spcPct val="90000"/>
              </a:lnSpc>
              <a:buFontTx/>
              <a:buAutoNum type="arabicPeriod"/>
            </a:pPr>
            <a:r>
              <a:rPr lang="en-US" sz="2400"/>
              <a:t>Atomically acquire all resources at once </a:t>
            </a:r>
          </a:p>
          <a:p>
            <a:pPr marL="1843088" lvl="2" indent="-457200" eaLnBrk="1" hangingPunct="1">
              <a:lnSpc>
                <a:spcPct val="90000"/>
              </a:lnSpc>
              <a:buFontTx/>
              <a:buNone/>
            </a:pPr>
            <a:r>
              <a:rPr lang="en-US" sz="2000" i="1"/>
              <a:t>One lock to rule them all</a:t>
            </a:r>
          </a:p>
          <a:p>
            <a:pPr marL="1843088" lvl="2" indent="-457200" eaLnBrk="1" hangingPunct="1">
              <a:lnSpc>
                <a:spcPct val="90000"/>
              </a:lnSpc>
              <a:buFontTx/>
              <a:buNone/>
            </a:pPr>
            <a:endParaRPr lang="en-US" sz="2000" i="1"/>
          </a:p>
          <a:p>
            <a:pPr marL="1843088" lvl="2" indent="-457200" eaLnBrk="1" hangingPunct="1">
              <a:lnSpc>
                <a:spcPct val="90000"/>
              </a:lnSpc>
              <a:buFontTx/>
              <a:buNone/>
            </a:pPr>
            <a:endParaRPr lang="en-US" sz="2000" i="1"/>
          </a:p>
          <a:p>
            <a:pPr marL="1843088" lvl="2" indent="-457200" eaLnBrk="1" hangingPunct="1">
              <a:lnSpc>
                <a:spcPct val="90000"/>
              </a:lnSpc>
              <a:buFontTx/>
              <a:buNone/>
            </a:pPr>
            <a:endParaRPr lang="en-US" sz="2000" i="1"/>
          </a:p>
          <a:p>
            <a:pPr marL="1843088" lvl="2" indent="-457200" eaLnBrk="1" hangingPunct="1">
              <a:lnSpc>
                <a:spcPct val="90000"/>
              </a:lnSpc>
              <a:buFontTx/>
              <a:buNone/>
            </a:pPr>
            <a:endParaRPr lang="en-US" sz="2000" i="1"/>
          </a:p>
          <a:p>
            <a:pPr marL="1843088" lvl="2" indent="-457200" eaLnBrk="1" hangingPunct="1">
              <a:lnSpc>
                <a:spcPct val="90000"/>
              </a:lnSpc>
              <a:buFontTx/>
              <a:buNone/>
            </a:pPr>
            <a:endParaRPr lang="en-US" sz="2000" i="1"/>
          </a:p>
          <a:p>
            <a:pPr marL="1843088" lvl="2" indent="-457200" eaLnBrk="1" hangingPunct="1">
              <a:lnSpc>
                <a:spcPct val="90000"/>
              </a:lnSpc>
              <a:buFontTx/>
              <a:buNone/>
            </a:pPr>
            <a:r>
              <a:rPr lang="en-US" sz="2000"/>
              <a:t>Problems</a:t>
            </a:r>
          </a:p>
          <a:p>
            <a:pPr marL="1843088" lvl="2" indent="-457200" eaLnBrk="1" hangingPunct="1">
              <a:lnSpc>
                <a:spcPct val="90000"/>
              </a:lnSpc>
            </a:pPr>
            <a:r>
              <a:rPr lang="en-US" sz="2000"/>
              <a:t>Do not know a priori what resources it needs</a:t>
            </a:r>
          </a:p>
          <a:p>
            <a:pPr marL="1843088" lvl="2" indent="-457200" eaLnBrk="1" hangingPunct="1">
              <a:lnSpc>
                <a:spcPct val="90000"/>
              </a:lnSpc>
            </a:pPr>
            <a:r>
              <a:rPr lang="en-US" sz="2000"/>
              <a:t>Holds resources longer (Poor utilization)</a:t>
            </a:r>
          </a:p>
          <a:p>
            <a:pPr marL="1843088" lvl="2" indent="-457200" eaLnBrk="1" hangingPunct="1">
              <a:lnSpc>
                <a:spcPct val="90000"/>
              </a:lnSpc>
            </a:pPr>
            <a:r>
              <a:rPr lang="en-US" sz="2000"/>
              <a:t>Longer wait for all resources (Starvation)</a:t>
            </a:r>
          </a:p>
        </p:txBody>
      </p:sp>
      <p:sp>
        <p:nvSpPr>
          <p:cNvPr id="30724" name="Rectangle 8"/>
          <p:cNvSpPr>
            <a:spLocks noChangeArrowheads="1"/>
          </p:cNvSpPr>
          <p:nvPr/>
        </p:nvSpPr>
        <p:spPr bwMode="auto">
          <a:xfrm>
            <a:off x="2438400" y="3865563"/>
            <a:ext cx="1370013" cy="1155700"/>
          </a:xfrm>
          <a:prstGeom prst="rect">
            <a:avLst/>
          </a:prstGeom>
          <a:solidFill>
            <a:srgbClr val="F0FF9B">
              <a:alpha val="58823"/>
            </a:srgbClr>
          </a:solidFill>
          <a:ln w="28575">
            <a:solidFill>
              <a:schemeClr val="hlink"/>
            </a:solidFill>
            <a:miter lim="800000"/>
            <a:headEnd/>
            <a:tailEnd/>
          </a:ln>
        </p:spPr>
        <p:txBody>
          <a:bodyPr lIns="91294" tIns="45647" rIns="91294" bIns="45647" anchor="b">
            <a:prstTxWarp prst="textNoShape">
              <a:avLst/>
            </a:prstTxWarp>
          </a:bodyPr>
          <a:lstStyle/>
          <a:p>
            <a:pPr defTabSz="912813">
              <a:lnSpc>
                <a:spcPct val="90000"/>
              </a:lnSpc>
              <a:spcBef>
                <a:spcPct val="20000"/>
              </a:spcBef>
            </a:pPr>
            <a:r>
              <a:rPr lang="en-US" sz="1200" b="1">
                <a:latin typeface="Courier New" pitchFamily="-111" charset="0"/>
              </a:rPr>
              <a:t>lock(AB);</a:t>
            </a:r>
          </a:p>
          <a:p>
            <a:pPr defTabSz="912813">
              <a:lnSpc>
                <a:spcPct val="90000"/>
              </a:lnSpc>
              <a:spcBef>
                <a:spcPct val="20000"/>
              </a:spcBef>
            </a:pPr>
            <a:r>
              <a:rPr lang="en-US" sz="1200" b="1">
                <a:latin typeface="Courier New" pitchFamily="-111" charset="0"/>
              </a:rPr>
              <a:t>A += 10;</a:t>
            </a:r>
          </a:p>
          <a:p>
            <a:pPr defTabSz="912813">
              <a:lnSpc>
                <a:spcPct val="90000"/>
              </a:lnSpc>
              <a:spcBef>
                <a:spcPct val="20000"/>
              </a:spcBef>
            </a:pPr>
            <a:r>
              <a:rPr lang="en-US" sz="1200" b="1">
                <a:latin typeface="Courier New" pitchFamily="-111" charset="0"/>
              </a:rPr>
              <a:t>B += 20;</a:t>
            </a:r>
          </a:p>
          <a:p>
            <a:pPr defTabSz="912813">
              <a:lnSpc>
                <a:spcPct val="90000"/>
              </a:lnSpc>
              <a:spcBef>
                <a:spcPct val="20000"/>
              </a:spcBef>
            </a:pPr>
            <a:r>
              <a:rPr lang="en-US" sz="1200" b="1">
                <a:latin typeface="Courier New" pitchFamily="-111" charset="0"/>
              </a:rPr>
              <a:t>A += 30;</a:t>
            </a:r>
          </a:p>
          <a:p>
            <a:pPr defTabSz="912813">
              <a:lnSpc>
                <a:spcPct val="90000"/>
              </a:lnSpc>
              <a:spcBef>
                <a:spcPct val="20000"/>
              </a:spcBef>
            </a:pPr>
            <a:r>
              <a:rPr lang="en-US" sz="1200" b="1">
                <a:latin typeface="Courier New" pitchFamily="-111" charset="0"/>
              </a:rPr>
              <a:t>unlock(AB);</a:t>
            </a:r>
          </a:p>
        </p:txBody>
      </p:sp>
      <p:sp>
        <p:nvSpPr>
          <p:cNvPr id="30725" name="Text Box 9"/>
          <p:cNvSpPr txBox="1">
            <a:spLocks noChangeArrowheads="1"/>
          </p:cNvSpPr>
          <p:nvPr/>
        </p:nvSpPr>
        <p:spPr bwMode="auto">
          <a:xfrm>
            <a:off x="5026025" y="3505200"/>
            <a:ext cx="1292225" cy="274638"/>
          </a:xfrm>
          <a:prstGeom prst="rect">
            <a:avLst/>
          </a:prstGeom>
          <a:noFill/>
          <a:ln w="28575">
            <a:noFill/>
            <a:miter lim="800000"/>
            <a:headEnd/>
            <a:tailEnd/>
          </a:ln>
        </p:spPr>
        <p:txBody>
          <a:bodyPr lIns="91294" tIns="45647" rIns="91294" bIns="45647" anchor="b">
            <a:prstTxWarp prst="textNoShape">
              <a:avLst/>
            </a:prstTxWarp>
            <a:spAutoFit/>
          </a:bodyPr>
          <a:lstStyle/>
          <a:p>
            <a:pPr defTabSz="912813" eaLnBrk="0" hangingPunct="0">
              <a:spcBef>
                <a:spcPct val="50000"/>
              </a:spcBef>
            </a:pPr>
            <a:r>
              <a:rPr lang="en-US" sz="1200" b="1">
                <a:solidFill>
                  <a:srgbClr val="008000"/>
                </a:solidFill>
              </a:rPr>
              <a:t>Thread Two</a:t>
            </a:r>
          </a:p>
        </p:txBody>
      </p:sp>
      <p:sp>
        <p:nvSpPr>
          <p:cNvPr id="30726" name="Text Box 10"/>
          <p:cNvSpPr txBox="1">
            <a:spLocks noChangeArrowheads="1"/>
          </p:cNvSpPr>
          <p:nvPr/>
        </p:nvSpPr>
        <p:spPr bwMode="auto">
          <a:xfrm>
            <a:off x="2438400" y="3505200"/>
            <a:ext cx="1293813" cy="274638"/>
          </a:xfrm>
          <a:prstGeom prst="rect">
            <a:avLst/>
          </a:prstGeom>
          <a:noFill/>
          <a:ln w="28575">
            <a:noFill/>
            <a:miter lim="800000"/>
            <a:headEnd/>
            <a:tailEnd/>
          </a:ln>
        </p:spPr>
        <p:txBody>
          <a:bodyPr lIns="91294" tIns="45647" rIns="91294" bIns="45647" anchor="b">
            <a:prstTxWarp prst="textNoShape">
              <a:avLst/>
            </a:prstTxWarp>
            <a:spAutoFit/>
          </a:bodyPr>
          <a:lstStyle/>
          <a:p>
            <a:pPr defTabSz="912813" eaLnBrk="0" hangingPunct="0">
              <a:spcBef>
                <a:spcPct val="50000"/>
              </a:spcBef>
            </a:pPr>
            <a:r>
              <a:rPr lang="en-US" sz="1200" b="1">
                <a:solidFill>
                  <a:schemeClr val="hlink"/>
                </a:solidFill>
              </a:rPr>
              <a:t>Thread One</a:t>
            </a:r>
          </a:p>
        </p:txBody>
      </p:sp>
      <p:sp>
        <p:nvSpPr>
          <p:cNvPr id="30727" name="Rectangle 11"/>
          <p:cNvSpPr>
            <a:spLocks noChangeArrowheads="1"/>
          </p:cNvSpPr>
          <p:nvPr/>
        </p:nvSpPr>
        <p:spPr bwMode="auto">
          <a:xfrm>
            <a:off x="4949825" y="3865563"/>
            <a:ext cx="1368425" cy="1130300"/>
          </a:xfrm>
          <a:prstGeom prst="rect">
            <a:avLst/>
          </a:prstGeom>
          <a:solidFill>
            <a:srgbClr val="C1CEFF">
              <a:alpha val="58823"/>
            </a:srgbClr>
          </a:solidFill>
          <a:ln w="28575">
            <a:solidFill>
              <a:schemeClr val="tx2"/>
            </a:solidFill>
            <a:miter lim="800000"/>
            <a:headEnd/>
            <a:tailEnd/>
          </a:ln>
        </p:spPr>
        <p:txBody>
          <a:bodyPr lIns="91294" tIns="45647" rIns="91294" bIns="45647" anchor="b">
            <a:prstTxWarp prst="textNoShape">
              <a:avLst/>
            </a:prstTxWarp>
          </a:bodyPr>
          <a:lstStyle/>
          <a:p>
            <a:pPr defTabSz="912813">
              <a:lnSpc>
                <a:spcPct val="90000"/>
              </a:lnSpc>
              <a:spcBef>
                <a:spcPct val="20000"/>
              </a:spcBef>
            </a:pPr>
            <a:r>
              <a:rPr lang="en-US" sz="1200" b="1">
                <a:latin typeface="Courier New" pitchFamily="-111" charset="0"/>
              </a:rPr>
              <a:t>lock(AB);</a:t>
            </a:r>
          </a:p>
          <a:p>
            <a:pPr defTabSz="912813">
              <a:lnSpc>
                <a:spcPct val="90000"/>
              </a:lnSpc>
              <a:spcBef>
                <a:spcPct val="20000"/>
              </a:spcBef>
            </a:pPr>
            <a:r>
              <a:rPr lang="en-US" sz="1200" b="1">
                <a:latin typeface="Courier New" pitchFamily="-111" charset="0"/>
              </a:rPr>
              <a:t>B += 10;</a:t>
            </a:r>
          </a:p>
          <a:p>
            <a:pPr defTabSz="912813">
              <a:lnSpc>
                <a:spcPct val="90000"/>
              </a:lnSpc>
              <a:spcBef>
                <a:spcPct val="20000"/>
              </a:spcBef>
            </a:pPr>
            <a:r>
              <a:rPr lang="en-US" sz="1200" b="1">
                <a:latin typeface="Courier New" pitchFamily="-111" charset="0"/>
              </a:rPr>
              <a:t>A += 20;</a:t>
            </a:r>
          </a:p>
          <a:p>
            <a:pPr defTabSz="912813">
              <a:lnSpc>
                <a:spcPct val="90000"/>
              </a:lnSpc>
              <a:spcBef>
                <a:spcPct val="20000"/>
              </a:spcBef>
            </a:pPr>
            <a:r>
              <a:rPr lang="en-US" sz="1200" b="1">
                <a:latin typeface="Courier New" pitchFamily="-111" charset="0"/>
              </a:rPr>
              <a:t>B += 30;</a:t>
            </a:r>
          </a:p>
          <a:p>
            <a:pPr defTabSz="912813">
              <a:lnSpc>
                <a:spcPct val="90000"/>
              </a:lnSpc>
              <a:spcBef>
                <a:spcPct val="20000"/>
              </a:spcBef>
            </a:pPr>
            <a:r>
              <a:rPr lang="en-US" sz="1200" b="1">
                <a:latin typeface="Courier New" pitchFamily="-111" charset="0"/>
              </a:rPr>
              <a:t>unlock(AB);</a:t>
            </a:r>
          </a:p>
        </p:txBody>
      </p:sp>
    </p:spTree>
  </p:cSld>
  <p:clrMapOvr>
    <a:masterClrMapping/>
  </p:clrMapOvr>
  <p:transition advTm="19917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a:t>Deadlock Prevention</a:t>
            </a:r>
            <a:br>
              <a:rPr lang="en-US" sz="3600"/>
            </a:br>
            <a:r>
              <a:rPr lang="en-US" sz="3600" i="1"/>
              <a:t>Eliminate </a:t>
            </a:r>
            <a:r>
              <a:rPr lang="en-US" sz="3600" i="1">
                <a:solidFill>
                  <a:schemeClr val="tx1"/>
                </a:solidFill>
              </a:rPr>
              <a:t>Hold and Wait</a:t>
            </a:r>
          </a:p>
        </p:txBody>
      </p:sp>
      <p:sp>
        <p:nvSpPr>
          <p:cNvPr id="32771" name="Rectangle 3"/>
          <p:cNvSpPr>
            <a:spLocks noGrp="1" noChangeArrowheads="1"/>
          </p:cNvSpPr>
          <p:nvPr>
            <p:ph type="body" idx="1"/>
          </p:nvPr>
        </p:nvSpPr>
        <p:spPr>
          <a:xfrm>
            <a:off x="457200" y="1600200"/>
            <a:ext cx="8153400" cy="5105400"/>
          </a:xfrm>
        </p:spPr>
        <p:txBody>
          <a:bodyPr/>
          <a:lstStyle/>
          <a:p>
            <a:pPr marL="609600" indent="-609600" eaLnBrk="1" hangingPunct="1"/>
            <a:r>
              <a:rPr lang="en-US" sz="2800"/>
              <a:t>Two Approaches</a:t>
            </a:r>
          </a:p>
          <a:p>
            <a:pPr marL="990600" lvl="1" indent="-533400" eaLnBrk="1" hangingPunct="1">
              <a:buFontTx/>
              <a:buAutoNum type="arabicPeriod" startAt="2"/>
            </a:pPr>
            <a:r>
              <a:rPr lang="en-US" sz="2000"/>
              <a:t>Only request resources when it does not hold other resources; release resources before requesting new ones</a:t>
            </a:r>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AutoNum type="arabicPeriod" startAt="2"/>
            </a:pPr>
            <a:endParaRPr lang="en-US" sz="2000"/>
          </a:p>
          <a:p>
            <a:pPr marL="990600" lvl="1" indent="-533400" eaLnBrk="1" hangingPunct="1">
              <a:buFontTx/>
              <a:buNone/>
            </a:pPr>
            <a:r>
              <a:rPr lang="en-US" sz="2000"/>
              <a:t>Problem:  May release resources you need later</a:t>
            </a:r>
          </a:p>
          <a:p>
            <a:pPr marL="990600" lvl="1" indent="-533400" eaLnBrk="1" hangingPunct="1"/>
            <a:r>
              <a:rPr lang="en-US" sz="2000"/>
              <a:t>Inefficient</a:t>
            </a:r>
          </a:p>
          <a:p>
            <a:pPr marL="990600" lvl="1" indent="-533400" eaLnBrk="1" hangingPunct="1"/>
            <a:r>
              <a:rPr lang="en-US" sz="2000"/>
              <a:t>Starvation</a:t>
            </a:r>
          </a:p>
        </p:txBody>
      </p:sp>
      <p:sp>
        <p:nvSpPr>
          <p:cNvPr id="32772" name="Rectangle 12"/>
          <p:cNvSpPr>
            <a:spLocks noChangeArrowheads="1"/>
          </p:cNvSpPr>
          <p:nvPr/>
        </p:nvSpPr>
        <p:spPr bwMode="auto">
          <a:xfrm>
            <a:off x="2362200" y="3270250"/>
            <a:ext cx="1370013" cy="1920875"/>
          </a:xfrm>
          <a:prstGeom prst="rect">
            <a:avLst/>
          </a:prstGeom>
          <a:solidFill>
            <a:srgbClr val="F0FF9B">
              <a:alpha val="58823"/>
            </a:srgbClr>
          </a:solidFill>
          <a:ln w="28575">
            <a:solidFill>
              <a:schemeClr val="hlink"/>
            </a:solidFill>
            <a:miter lim="800000"/>
            <a:headEnd/>
            <a:tailEnd/>
          </a:ln>
        </p:spPr>
        <p:txBody>
          <a:bodyPr lIns="91294" tIns="45647" rIns="91294" bIns="45647" anchor="b">
            <a:prstTxWarp prst="textNoShape">
              <a:avLst/>
            </a:prstTxWarp>
          </a:bodyPr>
          <a:lstStyle/>
          <a:p>
            <a:pPr defTabSz="912813">
              <a:lnSpc>
                <a:spcPct val="90000"/>
              </a:lnSpc>
              <a:spcBef>
                <a:spcPct val="20000"/>
              </a:spcBef>
            </a:pPr>
            <a:r>
              <a:rPr lang="en-US" sz="1200" b="1">
                <a:latin typeface="Courier New" pitchFamily="-111" charset="0"/>
              </a:rPr>
              <a:t>lock(a);</a:t>
            </a:r>
          </a:p>
          <a:p>
            <a:pPr defTabSz="912813">
              <a:lnSpc>
                <a:spcPct val="90000"/>
              </a:lnSpc>
              <a:spcBef>
                <a:spcPct val="20000"/>
              </a:spcBef>
            </a:pPr>
            <a:r>
              <a:rPr lang="en-US" sz="1200" b="1">
                <a:latin typeface="Courier New" pitchFamily="-111" charset="0"/>
              </a:rPr>
              <a:t>A += 10;</a:t>
            </a:r>
          </a:p>
          <a:p>
            <a:pPr defTabSz="912813">
              <a:lnSpc>
                <a:spcPct val="90000"/>
              </a:lnSpc>
              <a:spcBef>
                <a:spcPct val="20000"/>
              </a:spcBef>
            </a:pPr>
            <a:r>
              <a:rPr lang="en-US" sz="1200" b="1">
                <a:latin typeface="Courier New" pitchFamily="-111" charset="0"/>
              </a:rPr>
              <a:t>unlock(a);</a:t>
            </a:r>
          </a:p>
          <a:p>
            <a:pPr defTabSz="912813">
              <a:lnSpc>
                <a:spcPct val="90000"/>
              </a:lnSpc>
              <a:spcBef>
                <a:spcPct val="20000"/>
              </a:spcBef>
            </a:pPr>
            <a:r>
              <a:rPr lang="en-US" sz="1200" b="1">
                <a:latin typeface="Courier New" pitchFamily="-111" charset="0"/>
              </a:rPr>
              <a:t>lock(b);</a:t>
            </a:r>
          </a:p>
          <a:p>
            <a:pPr defTabSz="912813">
              <a:lnSpc>
                <a:spcPct val="90000"/>
              </a:lnSpc>
              <a:spcBef>
                <a:spcPct val="20000"/>
              </a:spcBef>
            </a:pPr>
            <a:r>
              <a:rPr lang="en-US" sz="1200" b="1">
                <a:latin typeface="Courier New" pitchFamily="-111" charset="0"/>
              </a:rPr>
              <a:t>B += 20;</a:t>
            </a:r>
          </a:p>
          <a:p>
            <a:pPr defTabSz="912813">
              <a:lnSpc>
                <a:spcPct val="90000"/>
              </a:lnSpc>
              <a:spcBef>
                <a:spcPct val="20000"/>
              </a:spcBef>
            </a:pPr>
            <a:r>
              <a:rPr lang="en-US" sz="1200" b="1">
                <a:latin typeface="Courier New" pitchFamily="-111" charset="0"/>
              </a:rPr>
              <a:t>unlock(b);</a:t>
            </a:r>
          </a:p>
          <a:p>
            <a:pPr defTabSz="912813">
              <a:lnSpc>
                <a:spcPct val="90000"/>
              </a:lnSpc>
              <a:spcBef>
                <a:spcPct val="20000"/>
              </a:spcBef>
            </a:pPr>
            <a:r>
              <a:rPr lang="en-US" sz="1200" b="1">
                <a:latin typeface="Courier New" pitchFamily="-111" charset="0"/>
              </a:rPr>
              <a:t>lock(a);</a:t>
            </a:r>
          </a:p>
          <a:p>
            <a:pPr defTabSz="912813">
              <a:lnSpc>
                <a:spcPct val="90000"/>
              </a:lnSpc>
              <a:spcBef>
                <a:spcPct val="20000"/>
              </a:spcBef>
            </a:pPr>
            <a:r>
              <a:rPr lang="en-US" sz="1200" b="1">
                <a:latin typeface="Courier New" pitchFamily="-111" charset="0"/>
              </a:rPr>
              <a:t>A += 30;</a:t>
            </a:r>
          </a:p>
          <a:p>
            <a:pPr defTabSz="912813">
              <a:lnSpc>
                <a:spcPct val="90000"/>
              </a:lnSpc>
              <a:spcBef>
                <a:spcPct val="20000"/>
              </a:spcBef>
            </a:pPr>
            <a:r>
              <a:rPr lang="en-US" sz="1200" b="1">
                <a:latin typeface="Courier New" pitchFamily="-111" charset="0"/>
              </a:rPr>
              <a:t>unlock(a);</a:t>
            </a:r>
          </a:p>
        </p:txBody>
      </p:sp>
      <p:sp>
        <p:nvSpPr>
          <p:cNvPr id="32773" name="Text Box 13"/>
          <p:cNvSpPr txBox="1">
            <a:spLocks noChangeArrowheads="1"/>
          </p:cNvSpPr>
          <p:nvPr/>
        </p:nvSpPr>
        <p:spPr bwMode="auto">
          <a:xfrm>
            <a:off x="5026025" y="2895600"/>
            <a:ext cx="1292225" cy="273050"/>
          </a:xfrm>
          <a:prstGeom prst="rect">
            <a:avLst/>
          </a:prstGeom>
          <a:noFill/>
          <a:ln w="28575">
            <a:noFill/>
            <a:miter lim="800000"/>
            <a:headEnd/>
            <a:tailEnd/>
          </a:ln>
        </p:spPr>
        <p:txBody>
          <a:bodyPr lIns="91294" tIns="45647" rIns="91294" bIns="45647" anchor="b">
            <a:prstTxWarp prst="textNoShape">
              <a:avLst/>
            </a:prstTxWarp>
            <a:spAutoFit/>
          </a:bodyPr>
          <a:lstStyle/>
          <a:p>
            <a:pPr defTabSz="912813" eaLnBrk="0" hangingPunct="0">
              <a:spcBef>
                <a:spcPct val="50000"/>
              </a:spcBef>
            </a:pPr>
            <a:r>
              <a:rPr lang="en-US" sz="1200" b="1">
                <a:solidFill>
                  <a:srgbClr val="008000"/>
                </a:solidFill>
              </a:rPr>
              <a:t>Thread Two</a:t>
            </a:r>
          </a:p>
        </p:txBody>
      </p:sp>
      <p:sp>
        <p:nvSpPr>
          <p:cNvPr id="32774" name="Text Box 14"/>
          <p:cNvSpPr txBox="1">
            <a:spLocks noChangeArrowheads="1"/>
          </p:cNvSpPr>
          <p:nvPr/>
        </p:nvSpPr>
        <p:spPr bwMode="auto">
          <a:xfrm>
            <a:off x="2438400" y="2895600"/>
            <a:ext cx="1293813" cy="273050"/>
          </a:xfrm>
          <a:prstGeom prst="rect">
            <a:avLst/>
          </a:prstGeom>
          <a:noFill/>
          <a:ln w="28575">
            <a:noFill/>
            <a:miter lim="800000"/>
            <a:headEnd/>
            <a:tailEnd/>
          </a:ln>
        </p:spPr>
        <p:txBody>
          <a:bodyPr lIns="91294" tIns="45647" rIns="91294" bIns="45647" anchor="b">
            <a:prstTxWarp prst="textNoShape">
              <a:avLst/>
            </a:prstTxWarp>
            <a:spAutoFit/>
          </a:bodyPr>
          <a:lstStyle/>
          <a:p>
            <a:pPr defTabSz="912813" eaLnBrk="0" hangingPunct="0">
              <a:spcBef>
                <a:spcPct val="50000"/>
              </a:spcBef>
            </a:pPr>
            <a:r>
              <a:rPr lang="en-US" sz="1200" b="1">
                <a:solidFill>
                  <a:schemeClr val="hlink"/>
                </a:solidFill>
              </a:rPr>
              <a:t>Thread One</a:t>
            </a:r>
          </a:p>
        </p:txBody>
      </p:sp>
      <p:sp>
        <p:nvSpPr>
          <p:cNvPr id="32775" name="Rectangle 15"/>
          <p:cNvSpPr>
            <a:spLocks noChangeArrowheads="1"/>
          </p:cNvSpPr>
          <p:nvPr/>
        </p:nvSpPr>
        <p:spPr bwMode="auto">
          <a:xfrm>
            <a:off x="4949825" y="3270250"/>
            <a:ext cx="1368425" cy="1895475"/>
          </a:xfrm>
          <a:prstGeom prst="rect">
            <a:avLst/>
          </a:prstGeom>
          <a:solidFill>
            <a:srgbClr val="C1CEFF">
              <a:alpha val="58823"/>
            </a:srgbClr>
          </a:solidFill>
          <a:ln w="28575">
            <a:solidFill>
              <a:schemeClr val="tx2"/>
            </a:solidFill>
            <a:miter lim="800000"/>
            <a:headEnd/>
            <a:tailEnd/>
          </a:ln>
        </p:spPr>
        <p:txBody>
          <a:bodyPr lIns="91294" tIns="45647" rIns="91294" bIns="45647" anchor="b">
            <a:prstTxWarp prst="textNoShape">
              <a:avLst/>
            </a:prstTxWarp>
          </a:bodyPr>
          <a:lstStyle/>
          <a:p>
            <a:pPr defTabSz="912813">
              <a:lnSpc>
                <a:spcPct val="90000"/>
              </a:lnSpc>
              <a:spcBef>
                <a:spcPct val="20000"/>
              </a:spcBef>
            </a:pPr>
            <a:r>
              <a:rPr lang="en-US" sz="1200" b="1">
                <a:latin typeface="Courier New" pitchFamily="-111" charset="0"/>
              </a:rPr>
              <a:t>lock(b)</a:t>
            </a:r>
          </a:p>
          <a:p>
            <a:pPr defTabSz="912813">
              <a:lnSpc>
                <a:spcPct val="90000"/>
              </a:lnSpc>
              <a:spcBef>
                <a:spcPct val="20000"/>
              </a:spcBef>
            </a:pPr>
            <a:r>
              <a:rPr lang="en-US" sz="1200" b="1">
                <a:latin typeface="Courier New" pitchFamily="-111" charset="0"/>
              </a:rPr>
              <a:t>B += 10;</a:t>
            </a:r>
          </a:p>
          <a:p>
            <a:pPr defTabSz="912813">
              <a:lnSpc>
                <a:spcPct val="90000"/>
              </a:lnSpc>
              <a:spcBef>
                <a:spcPct val="20000"/>
              </a:spcBef>
            </a:pPr>
            <a:r>
              <a:rPr lang="en-US" sz="1200" b="1">
                <a:latin typeface="Courier New" pitchFamily="-111" charset="0"/>
              </a:rPr>
              <a:t>unlock(b);</a:t>
            </a:r>
          </a:p>
          <a:p>
            <a:pPr defTabSz="912813">
              <a:lnSpc>
                <a:spcPct val="90000"/>
              </a:lnSpc>
              <a:spcBef>
                <a:spcPct val="20000"/>
              </a:spcBef>
            </a:pPr>
            <a:r>
              <a:rPr lang="en-US" sz="1200" b="1">
                <a:latin typeface="Courier New" pitchFamily="-111" charset="0"/>
              </a:rPr>
              <a:t>lock(a);</a:t>
            </a:r>
          </a:p>
          <a:p>
            <a:pPr defTabSz="912813">
              <a:lnSpc>
                <a:spcPct val="90000"/>
              </a:lnSpc>
              <a:spcBef>
                <a:spcPct val="20000"/>
              </a:spcBef>
            </a:pPr>
            <a:r>
              <a:rPr lang="en-US" sz="1200" b="1">
                <a:latin typeface="Courier New" pitchFamily="-111" charset="0"/>
              </a:rPr>
              <a:t>A += 20;</a:t>
            </a:r>
          </a:p>
          <a:p>
            <a:pPr defTabSz="912813">
              <a:lnSpc>
                <a:spcPct val="90000"/>
              </a:lnSpc>
              <a:spcBef>
                <a:spcPct val="20000"/>
              </a:spcBef>
            </a:pPr>
            <a:r>
              <a:rPr lang="en-US" sz="1200" b="1">
                <a:latin typeface="Courier New" pitchFamily="-111" charset="0"/>
              </a:rPr>
              <a:t>unlock(a);</a:t>
            </a:r>
          </a:p>
          <a:p>
            <a:pPr defTabSz="912813">
              <a:lnSpc>
                <a:spcPct val="90000"/>
              </a:lnSpc>
              <a:spcBef>
                <a:spcPct val="20000"/>
              </a:spcBef>
            </a:pPr>
            <a:r>
              <a:rPr lang="en-US" sz="1200" b="1">
                <a:latin typeface="Courier New" pitchFamily="-111" charset="0"/>
              </a:rPr>
              <a:t>lock(b);</a:t>
            </a:r>
          </a:p>
          <a:p>
            <a:pPr defTabSz="912813">
              <a:lnSpc>
                <a:spcPct val="90000"/>
              </a:lnSpc>
              <a:spcBef>
                <a:spcPct val="20000"/>
              </a:spcBef>
            </a:pPr>
            <a:r>
              <a:rPr lang="en-US" sz="1200" b="1">
                <a:latin typeface="Courier New" pitchFamily="-111" charset="0"/>
              </a:rPr>
              <a:t>B += 30;</a:t>
            </a:r>
          </a:p>
          <a:p>
            <a:pPr defTabSz="912813">
              <a:lnSpc>
                <a:spcPct val="90000"/>
              </a:lnSpc>
              <a:spcBef>
                <a:spcPct val="20000"/>
              </a:spcBef>
            </a:pPr>
            <a:r>
              <a:rPr lang="en-US" sz="1200" b="1">
                <a:latin typeface="Courier New" pitchFamily="-111" charset="0"/>
              </a:rPr>
              <a:t>unlock(b);</a:t>
            </a:r>
          </a:p>
        </p:txBody>
      </p:sp>
    </p:spTree>
  </p:cSld>
  <p:clrMapOvr>
    <a:masterClrMapping/>
  </p:clrMapOvr>
  <p:transition advTm="144693"/>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600">
                <a:solidFill>
                  <a:schemeClr val="tx1"/>
                </a:solidFill>
              </a:rPr>
              <a:t>Deadlock Prevention</a:t>
            </a:r>
            <a:br>
              <a:rPr lang="en-US" sz="3600">
                <a:solidFill>
                  <a:schemeClr val="tx1"/>
                </a:solidFill>
              </a:rPr>
            </a:br>
            <a:r>
              <a:rPr lang="en-US" sz="3600" i="1">
                <a:solidFill>
                  <a:schemeClr val="tx1"/>
                </a:solidFill>
              </a:rPr>
              <a:t>No Preemption</a:t>
            </a:r>
            <a:endParaRPr lang="en-US" sz="3600">
              <a:solidFill>
                <a:schemeClr val="tx1"/>
              </a:solidFill>
            </a:endParaRPr>
          </a:p>
        </p:txBody>
      </p:sp>
      <p:sp>
        <p:nvSpPr>
          <p:cNvPr id="34819" name="Rectangle 3"/>
          <p:cNvSpPr>
            <a:spLocks noGrp="1" noChangeArrowheads="1"/>
          </p:cNvSpPr>
          <p:nvPr>
            <p:ph type="body" idx="1"/>
          </p:nvPr>
        </p:nvSpPr>
        <p:spPr>
          <a:xfrm>
            <a:off x="609600" y="1524000"/>
            <a:ext cx="8229600" cy="5105400"/>
          </a:xfrm>
        </p:spPr>
        <p:txBody>
          <a:bodyPr/>
          <a:lstStyle/>
          <a:p>
            <a:pPr marL="381000" indent="-381000" eaLnBrk="1" hangingPunct="1">
              <a:lnSpc>
                <a:spcPct val="89000"/>
              </a:lnSpc>
            </a:pPr>
            <a:r>
              <a:rPr lang="en-US" sz="2400"/>
              <a:t>Two Approaches</a:t>
            </a:r>
          </a:p>
          <a:p>
            <a:pPr marL="800100" lvl="1" indent="-342900" eaLnBrk="1" hangingPunct="1">
              <a:lnSpc>
                <a:spcPct val="89000"/>
              </a:lnSpc>
              <a:buFontTx/>
              <a:buAutoNum type="arabicPeriod"/>
            </a:pPr>
            <a:r>
              <a:rPr lang="en-US" sz="2000"/>
              <a:t>Preempt </a:t>
            </a:r>
            <a:r>
              <a:rPr lang="en-US" sz="2000">
                <a:solidFill>
                  <a:schemeClr val="tx2"/>
                </a:solidFill>
              </a:rPr>
              <a:t>requestor</a:t>
            </a:r>
            <a:r>
              <a:rPr lang="en-US" sz="2000"/>
              <a:t> resource</a:t>
            </a:r>
          </a:p>
          <a:p>
            <a:pPr marL="1219200" lvl="2" indent="-304800" eaLnBrk="1" hangingPunct="1">
              <a:lnSpc>
                <a:spcPct val="89000"/>
              </a:lnSpc>
            </a:pPr>
            <a:r>
              <a:rPr lang="en-US" sz="1800"/>
              <a:t>Example: If B is holding some resources and then requests additional resources that are held by other threads, then B releases all its resources</a:t>
            </a:r>
          </a:p>
          <a:p>
            <a:pPr marL="800100" lvl="1" indent="-342900" eaLnBrk="1" hangingPunct="1">
              <a:lnSpc>
                <a:spcPct val="89000"/>
              </a:lnSpc>
              <a:buFontTx/>
              <a:buAutoNum type="arabicPeriod"/>
            </a:pPr>
            <a:r>
              <a:rPr lang="en-US" sz="2000"/>
              <a:t>Preempt </a:t>
            </a:r>
            <a:r>
              <a:rPr lang="en-US" sz="2000">
                <a:solidFill>
                  <a:schemeClr val="tx2"/>
                </a:solidFill>
              </a:rPr>
              <a:t>holder</a:t>
            </a:r>
            <a:r>
              <a:rPr lang="en-US" sz="2000"/>
              <a:t> resource</a:t>
            </a:r>
          </a:p>
          <a:p>
            <a:pPr marL="1219200" lvl="2" indent="-304800" eaLnBrk="1" hangingPunct="1">
              <a:lnSpc>
                <a:spcPct val="89000"/>
              </a:lnSpc>
            </a:pPr>
            <a:r>
              <a:rPr lang="en-US" sz="1800"/>
              <a:t>Example: If A requests something held by B (and B is waiting for something else), then take resource away from B and give to A</a:t>
            </a:r>
          </a:p>
          <a:p>
            <a:pPr marL="381000" indent="-381000" eaLnBrk="1" hangingPunct="1">
              <a:lnSpc>
                <a:spcPct val="89000"/>
              </a:lnSpc>
            </a:pPr>
            <a:r>
              <a:rPr lang="en-US" sz="2400"/>
              <a:t>Not possible if resource cannot be saved and restored</a:t>
            </a:r>
          </a:p>
          <a:p>
            <a:pPr marL="800100" lvl="1" indent="-342900" eaLnBrk="1" hangingPunct="1">
              <a:lnSpc>
                <a:spcPct val="89000"/>
              </a:lnSpc>
              <a:buFontTx/>
              <a:buNone/>
            </a:pPr>
            <a:r>
              <a:rPr lang="en-US" sz="2000"/>
              <a:t>Can’t take away a lock without causing problems</a:t>
            </a:r>
          </a:p>
          <a:p>
            <a:pPr marL="381000" indent="-381000" eaLnBrk="1" hangingPunct="1">
              <a:lnSpc>
                <a:spcPct val="89000"/>
              </a:lnSpc>
            </a:pPr>
            <a:r>
              <a:rPr lang="en-US" sz="2400"/>
              <a:t>Only works for some resources (e.g., CPU and memory)</a:t>
            </a:r>
          </a:p>
        </p:txBody>
      </p:sp>
    </p:spTree>
  </p:cSld>
  <p:clrMapOvr>
    <a:masterClrMapping/>
  </p:clrMapOvr>
  <p:transition advTm="16645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1143000"/>
          </a:xfrm>
        </p:spPr>
        <p:txBody>
          <a:bodyPr/>
          <a:lstStyle/>
          <a:p>
            <a:pPr eaLnBrk="1" hangingPunct="1"/>
            <a:r>
              <a:rPr lang="en-US" sz="3600">
                <a:solidFill>
                  <a:schemeClr val="tx1"/>
                </a:solidFill>
              </a:rPr>
              <a:t>Deadlock Prevention</a:t>
            </a:r>
            <a:br>
              <a:rPr lang="en-US" sz="3600">
                <a:solidFill>
                  <a:schemeClr val="tx1"/>
                </a:solidFill>
              </a:rPr>
            </a:br>
            <a:r>
              <a:rPr lang="en-US" sz="3600" i="1">
                <a:solidFill>
                  <a:schemeClr val="tx1"/>
                </a:solidFill>
              </a:rPr>
              <a:t>Circular Wait</a:t>
            </a:r>
            <a:endParaRPr lang="en-US" sz="3600">
              <a:solidFill>
                <a:schemeClr val="tx1"/>
              </a:solidFill>
            </a:endParaRPr>
          </a:p>
        </p:txBody>
      </p:sp>
      <p:sp>
        <p:nvSpPr>
          <p:cNvPr id="36867" name="Rectangle 3"/>
          <p:cNvSpPr>
            <a:spLocks noGrp="1" noChangeArrowheads="1"/>
          </p:cNvSpPr>
          <p:nvPr>
            <p:ph type="body" idx="1"/>
          </p:nvPr>
        </p:nvSpPr>
        <p:spPr>
          <a:xfrm>
            <a:off x="304800" y="1524000"/>
            <a:ext cx="8839200" cy="5105400"/>
          </a:xfrm>
        </p:spPr>
        <p:txBody>
          <a:bodyPr/>
          <a:lstStyle/>
          <a:p>
            <a:pPr marL="609600" indent="-609600" eaLnBrk="1" hangingPunct="1"/>
            <a:r>
              <a:rPr lang="en-US" sz="2800"/>
              <a:t>Idea</a:t>
            </a:r>
          </a:p>
          <a:p>
            <a:pPr marL="990600" lvl="1" indent="-533400" eaLnBrk="1" hangingPunct="1">
              <a:buFontTx/>
              <a:buNone/>
            </a:pPr>
            <a:r>
              <a:rPr lang="en-US" sz="2400"/>
              <a:t>Eliminate the possibility of a cycle</a:t>
            </a:r>
          </a:p>
          <a:p>
            <a:pPr marL="609600" indent="-609600" eaLnBrk="1" hangingPunct="1"/>
            <a:r>
              <a:rPr lang="en-US" sz="2800"/>
              <a:t>Options</a:t>
            </a:r>
          </a:p>
          <a:p>
            <a:pPr marL="990600" lvl="1" indent="-533400" eaLnBrk="1" hangingPunct="1"/>
            <a:r>
              <a:rPr lang="en-US" sz="2400"/>
              <a:t>Only one resource at a time</a:t>
            </a:r>
            <a:br>
              <a:rPr lang="en-US" sz="2400"/>
            </a:br>
            <a:r>
              <a:rPr lang="en-US" sz="2400"/>
              <a:t>Problem:  Very limited</a:t>
            </a:r>
          </a:p>
          <a:p>
            <a:pPr marL="990600" lvl="1" indent="-533400" eaLnBrk="1" hangingPunct="1"/>
            <a:r>
              <a:rPr lang="en-US" sz="2400"/>
              <a:t>Impose global ordering for acquiring resources</a:t>
            </a:r>
          </a:p>
          <a:p>
            <a:pPr marL="1658938" lvl="2" indent="-457200" eaLnBrk="1" hangingPunct="1">
              <a:buFontTx/>
              <a:buAutoNum type="arabicPeriod"/>
            </a:pPr>
            <a:r>
              <a:rPr lang="en-US" sz="2000"/>
              <a:t>Assign each resource a unique rank</a:t>
            </a:r>
          </a:p>
          <a:p>
            <a:pPr marL="1658938" lvl="2" indent="-457200" eaLnBrk="1" hangingPunct="1">
              <a:buFontTx/>
              <a:buAutoNum type="arabicPeriod"/>
            </a:pPr>
            <a:r>
              <a:rPr lang="en-US" sz="2000"/>
              <a:t>Processes must acquire resource in rank order</a:t>
            </a:r>
            <a:br>
              <a:rPr lang="en-US" sz="2000"/>
            </a:br>
            <a:r>
              <a:rPr lang="en-US" sz="2000"/>
              <a:t>Ex:  printer = 1, disk = 2, tape = 3</a:t>
            </a:r>
            <a:br>
              <a:rPr lang="en-US" sz="2000"/>
            </a:br>
            <a:r>
              <a:rPr lang="en-US" sz="2000"/>
              <a:t>Must acquire printer before tape</a:t>
            </a:r>
          </a:p>
          <a:p>
            <a:pPr marL="1658938" lvl="2" indent="-457200" eaLnBrk="1" hangingPunct="1">
              <a:buFontTx/>
              <a:buNone/>
            </a:pPr>
            <a:r>
              <a:rPr lang="en-US" sz="2000"/>
              <a:t>Problem:  Inefficient (e.g., Need to read from tape to disk in order to print but must get printer first even if tape copy is long).</a:t>
            </a:r>
            <a:br>
              <a:rPr lang="en-US" sz="2000"/>
            </a:br>
            <a:r>
              <a:rPr lang="en-US" sz="2000"/>
              <a:t>No order satisfies everybody</a:t>
            </a:r>
          </a:p>
        </p:txBody>
      </p:sp>
    </p:spTree>
  </p:cSld>
  <p:clrMapOvr>
    <a:masterClrMapping/>
  </p:clrMapOvr>
  <p:transition advTm="33021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a:t>Deadlock Avoidance</a:t>
            </a:r>
          </a:p>
        </p:txBody>
      </p:sp>
      <p:sp>
        <p:nvSpPr>
          <p:cNvPr id="38915" name="Rectangle 3"/>
          <p:cNvSpPr>
            <a:spLocks noGrp="1" noChangeArrowheads="1"/>
          </p:cNvSpPr>
          <p:nvPr>
            <p:ph type="body" idx="1"/>
          </p:nvPr>
        </p:nvSpPr>
        <p:spPr>
          <a:xfrm>
            <a:off x="457200" y="1371600"/>
            <a:ext cx="8305800" cy="5181600"/>
          </a:xfrm>
        </p:spPr>
        <p:txBody>
          <a:bodyPr/>
          <a:lstStyle/>
          <a:p>
            <a:pPr eaLnBrk="1" hangingPunct="1"/>
            <a:r>
              <a:rPr lang="en-US"/>
              <a:t>Prevention views each process independently, limiting efficiency</a:t>
            </a:r>
          </a:p>
          <a:p>
            <a:pPr eaLnBrk="1" hangingPunct="1"/>
            <a:r>
              <a:rPr lang="en-US"/>
              <a:t>Avoidance uses knowledge about future behavior of process group</a:t>
            </a:r>
          </a:p>
          <a:p>
            <a:pPr lvl="1" eaLnBrk="1" hangingPunct="1"/>
            <a:r>
              <a:rPr lang="en-US"/>
              <a:t>Ex:  Max. number of each resource type</a:t>
            </a:r>
          </a:p>
          <a:p>
            <a:pPr lvl="1" eaLnBrk="1" hangingPunct="1"/>
            <a:r>
              <a:rPr lang="en-US"/>
              <a:t>Decision made dynamically based on current and potential maximum allocation</a:t>
            </a:r>
          </a:p>
          <a:p>
            <a:pPr lvl="1" eaLnBrk="1" hangingPunct="1"/>
            <a:r>
              <a:rPr lang="en-US"/>
              <a:t>Allows greater concurrency</a:t>
            </a:r>
          </a:p>
          <a:p>
            <a:pPr eaLnBrk="1" hangingPunct="1"/>
            <a:r>
              <a:rPr lang="en-US"/>
              <a:t>So let’s see how we can stay out of trouble…</a:t>
            </a:r>
          </a:p>
        </p:txBody>
      </p:sp>
    </p:spTree>
  </p:cSld>
  <p:clrMapOvr>
    <a:masterClrMapping/>
  </p:clrMapOvr>
  <mc:AlternateContent xmlns:mc="http://schemas.openxmlformats.org/markup-compatibility/2006" xmlns:p14="http://schemas.microsoft.com/office/powerpoint/2010/main">
    <mc:Choice Requires="p14">
      <p:transition spd="slow" p14:dur="2000" advTm="168666"/>
    </mc:Choice>
    <mc:Fallback xmlns="">
      <p:transition xmlns:p14="http://schemas.microsoft.com/office/powerpoint/2010/main" spd="slow" advTm="1686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715963"/>
          </a:xfrm>
        </p:spPr>
        <p:txBody>
          <a:bodyPr/>
          <a:lstStyle/>
          <a:p>
            <a:pPr eaLnBrk="1" hangingPunct="1"/>
            <a:r>
              <a:rPr lang="en-US" sz="3600"/>
              <a:t>Process-resource Trajectories</a:t>
            </a:r>
          </a:p>
        </p:txBody>
      </p:sp>
      <p:sp>
        <p:nvSpPr>
          <p:cNvPr id="39939" name="Line 3"/>
          <p:cNvSpPr>
            <a:spLocks noChangeShapeType="1"/>
          </p:cNvSpPr>
          <p:nvPr/>
        </p:nvSpPr>
        <p:spPr bwMode="auto">
          <a:xfrm flipV="1">
            <a:off x="990600" y="4797425"/>
            <a:ext cx="6096000" cy="3175"/>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39940" name="Rectangle 4"/>
          <p:cNvSpPr>
            <a:spLocks noChangeArrowheads="1"/>
          </p:cNvSpPr>
          <p:nvPr/>
        </p:nvSpPr>
        <p:spPr bwMode="auto">
          <a:xfrm>
            <a:off x="7162800" y="4648200"/>
            <a:ext cx="13684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endParaRPr lang="en-US" sz="2000" b="1">
              <a:solidFill>
                <a:srgbClr val="990000"/>
              </a:solidFill>
              <a:latin typeface="Times" pitchFamily="-111" charset="0"/>
            </a:endParaRPr>
          </a:p>
        </p:txBody>
      </p:sp>
      <p:sp>
        <p:nvSpPr>
          <p:cNvPr id="39941" name="Rectangle 5"/>
          <p:cNvSpPr>
            <a:spLocks noChangeArrowheads="1"/>
          </p:cNvSpPr>
          <p:nvPr/>
        </p:nvSpPr>
        <p:spPr bwMode="auto">
          <a:xfrm>
            <a:off x="2667000" y="5089525"/>
            <a:ext cx="1671638"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39942" name="Line 6"/>
          <p:cNvSpPr>
            <a:spLocks noChangeShapeType="1"/>
          </p:cNvSpPr>
          <p:nvPr/>
        </p:nvSpPr>
        <p:spPr bwMode="auto">
          <a:xfrm>
            <a:off x="22860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39943" name="Line 7"/>
          <p:cNvSpPr>
            <a:spLocks noChangeShapeType="1"/>
          </p:cNvSpPr>
          <p:nvPr/>
        </p:nvSpPr>
        <p:spPr bwMode="auto">
          <a:xfrm>
            <a:off x="29718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39944" name="Line 8"/>
          <p:cNvSpPr>
            <a:spLocks noChangeShapeType="1"/>
          </p:cNvSpPr>
          <p:nvPr/>
        </p:nvSpPr>
        <p:spPr bwMode="auto">
          <a:xfrm>
            <a:off x="36576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39945" name="Line 9"/>
          <p:cNvSpPr>
            <a:spLocks noChangeShapeType="1"/>
          </p:cNvSpPr>
          <p:nvPr/>
        </p:nvSpPr>
        <p:spPr bwMode="auto">
          <a:xfrm>
            <a:off x="43434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39946" name="Rectangle 10"/>
          <p:cNvSpPr>
            <a:spLocks noChangeArrowheads="1"/>
          </p:cNvSpPr>
          <p:nvPr/>
        </p:nvSpPr>
        <p:spPr bwMode="auto">
          <a:xfrm>
            <a:off x="2133600" y="4724400"/>
            <a:ext cx="369888"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39947" name="Rectangle 11"/>
          <p:cNvSpPr>
            <a:spLocks noChangeArrowheads="1"/>
          </p:cNvSpPr>
          <p:nvPr/>
        </p:nvSpPr>
        <p:spPr bwMode="auto">
          <a:xfrm>
            <a:off x="2830513" y="4724400"/>
            <a:ext cx="368300"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39948" name="Rectangle 12"/>
          <p:cNvSpPr>
            <a:spLocks noChangeArrowheads="1"/>
          </p:cNvSpPr>
          <p:nvPr/>
        </p:nvSpPr>
        <p:spPr bwMode="auto">
          <a:xfrm>
            <a:off x="35163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39949" name="Rectangle 13"/>
          <p:cNvSpPr>
            <a:spLocks noChangeArrowheads="1"/>
          </p:cNvSpPr>
          <p:nvPr/>
        </p:nvSpPr>
        <p:spPr bwMode="auto">
          <a:xfrm>
            <a:off x="42021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39950" name="AutoShape 14"/>
          <p:cNvSpPr>
            <a:spLocks noChangeArrowheads="1"/>
          </p:cNvSpPr>
          <p:nvPr/>
        </p:nvSpPr>
        <p:spPr bwMode="auto">
          <a:xfrm>
            <a:off x="3048000" y="1600200"/>
            <a:ext cx="1981200" cy="457200"/>
          </a:xfrm>
          <a:prstGeom prst="wedgeRoundRectCallout">
            <a:avLst>
              <a:gd name="adj1" fmla="val -88782"/>
              <a:gd name="adj2" fmla="val 203819"/>
              <a:gd name="adj3" fmla="val 16667"/>
            </a:avLst>
          </a:prstGeom>
          <a:solidFill>
            <a:srgbClr val="008000">
              <a:alpha val="25098"/>
            </a:srgbClr>
          </a:solidFill>
          <a:ln w="19050">
            <a:solidFill>
              <a:srgbClr val="008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solidFill>
                  <a:schemeClr val="tx2"/>
                </a:solidFill>
                <a:latin typeface="Times" pitchFamily="-111" charset="0"/>
              </a:rPr>
              <a:t>Requests Printer</a:t>
            </a:r>
          </a:p>
        </p:txBody>
      </p:sp>
      <p:sp>
        <p:nvSpPr>
          <p:cNvPr id="39951" name="AutoShape 15"/>
          <p:cNvSpPr>
            <a:spLocks noChangeArrowheads="1"/>
          </p:cNvSpPr>
          <p:nvPr/>
        </p:nvSpPr>
        <p:spPr bwMode="auto">
          <a:xfrm>
            <a:off x="3733800" y="2209800"/>
            <a:ext cx="1981200" cy="457200"/>
          </a:xfrm>
          <a:prstGeom prst="wedgeRoundRectCallout">
            <a:avLst>
              <a:gd name="adj1" fmla="val -88782"/>
              <a:gd name="adj2" fmla="val 203819"/>
              <a:gd name="adj3" fmla="val 16667"/>
            </a:avLst>
          </a:prstGeom>
          <a:solidFill>
            <a:srgbClr val="F0FF9B">
              <a:alpha val="25098"/>
            </a:srgbClr>
          </a:solidFill>
          <a:ln w="19050">
            <a:solidFill>
              <a:schemeClr val="hlink"/>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solidFill>
                  <a:schemeClr val="tx2"/>
                </a:solidFill>
                <a:latin typeface="Times" pitchFamily="-111" charset="0"/>
              </a:rPr>
              <a:t>Requests CD-RW</a:t>
            </a:r>
          </a:p>
        </p:txBody>
      </p:sp>
      <p:sp>
        <p:nvSpPr>
          <p:cNvPr id="39952" name="AutoShape 16"/>
          <p:cNvSpPr>
            <a:spLocks noChangeArrowheads="1"/>
          </p:cNvSpPr>
          <p:nvPr/>
        </p:nvSpPr>
        <p:spPr bwMode="auto">
          <a:xfrm>
            <a:off x="4419600" y="2895600"/>
            <a:ext cx="1981200" cy="457200"/>
          </a:xfrm>
          <a:prstGeom prst="wedgeRoundRectCallout">
            <a:avLst>
              <a:gd name="adj1" fmla="val -88782"/>
              <a:gd name="adj2" fmla="val 203819"/>
              <a:gd name="adj3" fmla="val 16667"/>
            </a:avLst>
          </a:prstGeom>
          <a:solidFill>
            <a:srgbClr val="148E42">
              <a:alpha val="25098"/>
            </a:srgbClr>
          </a:solidFill>
          <a:ln w="19050">
            <a:solidFill>
              <a:srgbClr val="008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solidFill>
                  <a:schemeClr val="tx2"/>
                </a:solidFill>
                <a:latin typeface="Times" pitchFamily="-111" charset="0"/>
              </a:rPr>
              <a:t>Releases Printer</a:t>
            </a:r>
          </a:p>
        </p:txBody>
      </p:sp>
      <p:sp>
        <p:nvSpPr>
          <p:cNvPr id="39953" name="AutoShape 17"/>
          <p:cNvSpPr>
            <a:spLocks noChangeArrowheads="1"/>
          </p:cNvSpPr>
          <p:nvPr/>
        </p:nvSpPr>
        <p:spPr bwMode="auto">
          <a:xfrm>
            <a:off x="5105400" y="3505200"/>
            <a:ext cx="1981200" cy="457200"/>
          </a:xfrm>
          <a:prstGeom prst="wedgeRoundRectCallout">
            <a:avLst>
              <a:gd name="adj1" fmla="val -88782"/>
              <a:gd name="adj2" fmla="val 203819"/>
              <a:gd name="adj3" fmla="val 16667"/>
            </a:avLst>
          </a:prstGeom>
          <a:solidFill>
            <a:srgbClr val="F0FF9B">
              <a:alpha val="25098"/>
            </a:srgbClr>
          </a:solidFill>
          <a:ln w="19050">
            <a:solidFill>
              <a:schemeClr val="hlink"/>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solidFill>
                  <a:schemeClr val="tx2"/>
                </a:solidFill>
                <a:latin typeface="Times" pitchFamily="-111" charset="0"/>
              </a:rPr>
              <a:t>Releases CD-RW</a:t>
            </a:r>
          </a:p>
        </p:txBody>
      </p:sp>
      <p:sp>
        <p:nvSpPr>
          <p:cNvPr id="39954" name="Text Box 18"/>
          <p:cNvSpPr txBox="1">
            <a:spLocks noChangeArrowheads="1"/>
          </p:cNvSpPr>
          <p:nvPr/>
        </p:nvSpPr>
        <p:spPr bwMode="auto">
          <a:xfrm>
            <a:off x="1952625" y="4567238"/>
            <a:ext cx="366713"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39955" name="Text Box 19"/>
          <p:cNvSpPr txBox="1">
            <a:spLocks noChangeArrowheads="1"/>
          </p:cNvSpPr>
          <p:nvPr/>
        </p:nvSpPr>
        <p:spPr bwMode="auto">
          <a:xfrm>
            <a:off x="2608263" y="4567238"/>
            <a:ext cx="365125"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39956" name="Text Box 20"/>
          <p:cNvSpPr txBox="1">
            <a:spLocks noChangeArrowheads="1"/>
          </p:cNvSpPr>
          <p:nvPr/>
        </p:nvSpPr>
        <p:spPr bwMode="auto">
          <a:xfrm>
            <a:off x="3246438" y="4567238"/>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39957" name="Text Box 21"/>
          <p:cNvSpPr txBox="1">
            <a:spLocks noChangeArrowheads="1"/>
          </p:cNvSpPr>
          <p:nvPr/>
        </p:nvSpPr>
        <p:spPr bwMode="auto">
          <a:xfrm>
            <a:off x="3963988" y="4567238"/>
            <a:ext cx="457200"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RLC</a:t>
            </a:r>
          </a:p>
        </p:txBody>
      </p:sp>
      <p:sp>
        <p:nvSpPr>
          <p:cNvPr id="39958" name="Line 22"/>
          <p:cNvSpPr>
            <a:spLocks noChangeShapeType="1"/>
          </p:cNvSpPr>
          <p:nvPr/>
        </p:nvSpPr>
        <p:spPr bwMode="auto">
          <a:xfrm>
            <a:off x="2286000" y="4416425"/>
            <a:ext cx="1371600" cy="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39959" name="Line 23"/>
          <p:cNvSpPr>
            <a:spLocks noChangeShapeType="1"/>
          </p:cNvSpPr>
          <p:nvPr/>
        </p:nvSpPr>
        <p:spPr bwMode="auto">
          <a:xfrm>
            <a:off x="2965450" y="4552950"/>
            <a:ext cx="1371600" cy="0"/>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Tree>
  </p:cSld>
  <p:clrMapOvr>
    <a:masterClrMapping/>
  </p:clrMapOvr>
  <p:transition advTm="6734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rot="-5400000">
            <a:off x="103188" y="1090613"/>
            <a:ext cx="13684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instruction</a:t>
            </a:r>
          </a:p>
        </p:txBody>
      </p:sp>
      <p:sp>
        <p:nvSpPr>
          <p:cNvPr id="41987" name="Rectangle 4"/>
          <p:cNvSpPr>
            <a:spLocks noChangeArrowheads="1"/>
          </p:cNvSpPr>
          <p:nvPr/>
        </p:nvSpPr>
        <p:spPr bwMode="auto">
          <a:xfrm rot="-5400000">
            <a:off x="-320675" y="2836863"/>
            <a:ext cx="1652588" cy="519112"/>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latin typeface="Times" pitchFamily="-111" charset="0"/>
              </a:rPr>
              <a:t>Process B</a:t>
            </a:r>
          </a:p>
        </p:txBody>
      </p:sp>
      <p:sp>
        <p:nvSpPr>
          <p:cNvPr id="41988" name="Rectangle 5"/>
          <p:cNvSpPr>
            <a:spLocks noChangeArrowheads="1"/>
          </p:cNvSpPr>
          <p:nvPr/>
        </p:nvSpPr>
        <p:spPr bwMode="auto">
          <a:xfrm>
            <a:off x="576263" y="3886200"/>
            <a:ext cx="4714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W</a:t>
            </a:r>
            <a:endParaRPr lang="en-US" sz="2000" b="1">
              <a:latin typeface="Times" pitchFamily="-111" charset="0"/>
            </a:endParaRPr>
          </a:p>
        </p:txBody>
      </p:sp>
      <p:sp>
        <p:nvSpPr>
          <p:cNvPr id="41989" name="Rectangle 6"/>
          <p:cNvSpPr>
            <a:spLocks noChangeArrowheads="1"/>
          </p:cNvSpPr>
          <p:nvPr/>
        </p:nvSpPr>
        <p:spPr bwMode="auto">
          <a:xfrm>
            <a:off x="609600" y="3429000"/>
            <a:ext cx="41433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X</a:t>
            </a:r>
            <a:endParaRPr lang="en-US" sz="2000" b="1">
              <a:latin typeface="Times" pitchFamily="-111" charset="0"/>
            </a:endParaRPr>
          </a:p>
        </p:txBody>
      </p:sp>
      <p:sp>
        <p:nvSpPr>
          <p:cNvPr id="41990" name="Rectangle 7"/>
          <p:cNvSpPr>
            <a:spLocks noChangeArrowheads="1"/>
          </p:cNvSpPr>
          <p:nvPr/>
        </p:nvSpPr>
        <p:spPr bwMode="auto">
          <a:xfrm>
            <a:off x="609600" y="2971800"/>
            <a:ext cx="41433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Y</a:t>
            </a:r>
            <a:endParaRPr lang="en-US" sz="2000" b="1">
              <a:latin typeface="Times" pitchFamily="-111" charset="0"/>
            </a:endParaRPr>
          </a:p>
        </p:txBody>
      </p:sp>
      <p:sp>
        <p:nvSpPr>
          <p:cNvPr id="41991" name="Rectangle 8"/>
          <p:cNvSpPr>
            <a:spLocks noChangeArrowheads="1"/>
          </p:cNvSpPr>
          <p:nvPr/>
        </p:nvSpPr>
        <p:spPr bwMode="auto">
          <a:xfrm>
            <a:off x="609600" y="2514600"/>
            <a:ext cx="403225"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Z</a:t>
            </a:r>
            <a:endParaRPr lang="en-US" sz="2000" b="1">
              <a:latin typeface="Times" pitchFamily="-111" charset="0"/>
            </a:endParaRPr>
          </a:p>
        </p:txBody>
      </p:sp>
      <p:sp>
        <p:nvSpPr>
          <p:cNvPr id="41992" name="Line 9"/>
          <p:cNvSpPr>
            <a:spLocks noChangeShapeType="1"/>
          </p:cNvSpPr>
          <p:nvPr/>
        </p:nvSpPr>
        <p:spPr bwMode="auto">
          <a:xfrm flipV="1">
            <a:off x="990600" y="1524000"/>
            <a:ext cx="0" cy="3276600"/>
          </a:xfrm>
          <a:prstGeom prst="line">
            <a:avLst/>
          </a:prstGeom>
          <a:noFill/>
          <a:ln w="28575" cap="sq">
            <a:solidFill>
              <a:schemeClr val="tx1"/>
            </a:solidFill>
            <a:round/>
            <a:headEnd type="none" w="sm" len="sm"/>
            <a:tailEnd type="arrow" w="sm" len="sm"/>
          </a:ln>
        </p:spPr>
        <p:txBody>
          <a:bodyPr wrap="none" anchor="ctr">
            <a:prstTxWarp prst="textNoShape">
              <a:avLst/>
            </a:prstTxWarp>
          </a:bodyPr>
          <a:lstStyle/>
          <a:p>
            <a:endParaRPr lang="en-US"/>
          </a:p>
        </p:txBody>
      </p:sp>
      <p:sp>
        <p:nvSpPr>
          <p:cNvPr id="41993" name="Line 10"/>
          <p:cNvSpPr>
            <a:spLocks noChangeShapeType="1"/>
          </p:cNvSpPr>
          <p:nvPr/>
        </p:nvSpPr>
        <p:spPr bwMode="auto">
          <a:xfrm>
            <a:off x="990600" y="41148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1994" name="Line 11"/>
          <p:cNvSpPr>
            <a:spLocks noChangeShapeType="1"/>
          </p:cNvSpPr>
          <p:nvPr/>
        </p:nvSpPr>
        <p:spPr bwMode="auto">
          <a:xfrm>
            <a:off x="990600" y="36576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1995" name="Line 12"/>
          <p:cNvSpPr>
            <a:spLocks noChangeShapeType="1"/>
          </p:cNvSpPr>
          <p:nvPr/>
        </p:nvSpPr>
        <p:spPr bwMode="auto">
          <a:xfrm>
            <a:off x="990600" y="32004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1996" name="Line 13"/>
          <p:cNvSpPr>
            <a:spLocks noChangeShapeType="1"/>
          </p:cNvSpPr>
          <p:nvPr/>
        </p:nvSpPr>
        <p:spPr bwMode="auto">
          <a:xfrm>
            <a:off x="990600" y="27432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1997" name="AutoShape 14"/>
          <p:cNvSpPr>
            <a:spLocks noChangeArrowheads="1"/>
          </p:cNvSpPr>
          <p:nvPr/>
        </p:nvSpPr>
        <p:spPr bwMode="auto">
          <a:xfrm>
            <a:off x="2667000" y="1752600"/>
            <a:ext cx="1981200" cy="457200"/>
          </a:xfrm>
          <a:prstGeom prst="wedgeRoundRectCallout">
            <a:avLst>
              <a:gd name="adj1" fmla="val -6972"/>
              <a:gd name="adj2" fmla="val 352778"/>
              <a:gd name="adj3" fmla="val 16667"/>
            </a:avLst>
          </a:prstGeom>
          <a:solidFill>
            <a:srgbClr val="148E42">
              <a:alpha val="14902"/>
            </a:srgbClr>
          </a:solidFill>
          <a:ln w="19050">
            <a:solidFill>
              <a:srgbClr val="148E42"/>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latin typeface="Times" pitchFamily="-111" charset="0"/>
              </a:rPr>
              <a:t>Requests Printer</a:t>
            </a:r>
          </a:p>
        </p:txBody>
      </p:sp>
      <p:sp>
        <p:nvSpPr>
          <p:cNvPr id="41998" name="AutoShape 15"/>
          <p:cNvSpPr>
            <a:spLocks noChangeArrowheads="1"/>
          </p:cNvSpPr>
          <p:nvPr/>
        </p:nvSpPr>
        <p:spPr bwMode="auto">
          <a:xfrm>
            <a:off x="4876800" y="1371600"/>
            <a:ext cx="1981200" cy="457200"/>
          </a:xfrm>
          <a:prstGeom prst="wedgeRoundRectCallout">
            <a:avLst>
              <a:gd name="adj1" fmla="val -58495"/>
              <a:gd name="adj2" fmla="val 342708"/>
              <a:gd name="adj3" fmla="val 16667"/>
            </a:avLst>
          </a:prstGeom>
          <a:solidFill>
            <a:srgbClr val="F0FF9B">
              <a:alpha val="25098"/>
            </a:srgbClr>
          </a:solidFill>
          <a:ln w="19050">
            <a:solidFill>
              <a:schemeClr val="hlink"/>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latin typeface="Times" pitchFamily="-111" charset="0"/>
              </a:rPr>
              <a:t>Releases CD-RW</a:t>
            </a:r>
          </a:p>
        </p:txBody>
      </p:sp>
      <p:sp>
        <p:nvSpPr>
          <p:cNvPr id="41999" name="AutoShape 16"/>
          <p:cNvSpPr>
            <a:spLocks noChangeArrowheads="1"/>
          </p:cNvSpPr>
          <p:nvPr/>
        </p:nvSpPr>
        <p:spPr bwMode="auto">
          <a:xfrm>
            <a:off x="6629400" y="1978025"/>
            <a:ext cx="1981200" cy="457200"/>
          </a:xfrm>
          <a:prstGeom prst="wedgeRoundRectCallout">
            <a:avLst>
              <a:gd name="adj1" fmla="val -117389"/>
              <a:gd name="adj2" fmla="val 114583"/>
              <a:gd name="adj3" fmla="val 16667"/>
            </a:avLst>
          </a:prstGeom>
          <a:solidFill>
            <a:srgbClr val="008000">
              <a:alpha val="14902"/>
            </a:srgbClr>
          </a:solidFill>
          <a:ln w="19050">
            <a:solidFill>
              <a:srgbClr val="008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latin typeface="Times" pitchFamily="-111" charset="0"/>
              </a:rPr>
              <a:t>Releases Printer</a:t>
            </a:r>
          </a:p>
        </p:txBody>
      </p:sp>
      <p:sp>
        <p:nvSpPr>
          <p:cNvPr id="42000" name="AutoShape 17"/>
          <p:cNvSpPr>
            <a:spLocks noChangeArrowheads="1"/>
          </p:cNvSpPr>
          <p:nvPr/>
        </p:nvSpPr>
        <p:spPr bwMode="auto">
          <a:xfrm>
            <a:off x="5638800" y="3048000"/>
            <a:ext cx="1981200" cy="458788"/>
          </a:xfrm>
          <a:prstGeom prst="wedgeRoundRectCallout">
            <a:avLst>
              <a:gd name="adj1" fmla="val -84398"/>
              <a:gd name="adj2" fmla="val 169722"/>
              <a:gd name="adj3" fmla="val 16667"/>
            </a:avLst>
          </a:prstGeom>
          <a:solidFill>
            <a:srgbClr val="F0FF9B">
              <a:alpha val="25098"/>
            </a:srgbClr>
          </a:solidFill>
          <a:ln w="19050">
            <a:solidFill>
              <a:schemeClr val="hlink"/>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a:latin typeface="Times" pitchFamily="-111" charset="0"/>
              </a:rPr>
              <a:t>Request CD-RW</a:t>
            </a:r>
          </a:p>
        </p:txBody>
      </p:sp>
      <p:sp>
        <p:nvSpPr>
          <p:cNvPr id="42001" name="Text Box 18"/>
          <p:cNvSpPr txBox="1">
            <a:spLocks noChangeArrowheads="1"/>
          </p:cNvSpPr>
          <p:nvPr/>
        </p:nvSpPr>
        <p:spPr bwMode="auto">
          <a:xfrm>
            <a:off x="1001713" y="3825875"/>
            <a:ext cx="366712"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RC</a:t>
            </a:r>
          </a:p>
        </p:txBody>
      </p:sp>
      <p:sp>
        <p:nvSpPr>
          <p:cNvPr id="42002" name="Text Box 19"/>
          <p:cNvSpPr txBox="1">
            <a:spLocks noChangeArrowheads="1"/>
          </p:cNvSpPr>
          <p:nvPr/>
        </p:nvSpPr>
        <p:spPr bwMode="auto">
          <a:xfrm>
            <a:off x="1001713" y="3429000"/>
            <a:ext cx="366712"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RP</a:t>
            </a:r>
          </a:p>
        </p:txBody>
      </p:sp>
      <p:sp>
        <p:nvSpPr>
          <p:cNvPr id="42003" name="Text Box 20"/>
          <p:cNvSpPr txBox="1">
            <a:spLocks noChangeArrowheads="1"/>
          </p:cNvSpPr>
          <p:nvPr/>
        </p:nvSpPr>
        <p:spPr bwMode="auto">
          <a:xfrm>
            <a:off x="1001713" y="2911475"/>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RLC</a:t>
            </a:r>
          </a:p>
        </p:txBody>
      </p:sp>
      <p:sp>
        <p:nvSpPr>
          <p:cNvPr id="42004" name="Text Box 21"/>
          <p:cNvSpPr txBox="1">
            <a:spLocks noChangeArrowheads="1"/>
          </p:cNvSpPr>
          <p:nvPr/>
        </p:nvSpPr>
        <p:spPr bwMode="auto">
          <a:xfrm>
            <a:off x="1001713" y="23764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RLP</a:t>
            </a:r>
          </a:p>
        </p:txBody>
      </p:sp>
      <p:sp>
        <p:nvSpPr>
          <p:cNvPr id="42005" name="Line 22"/>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2006" name="Line 23"/>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2007" name="Rectangle 31"/>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5733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Wide upward diagonal"/>
          <p:cNvSpPr>
            <a:spLocks noChangeArrowheads="1"/>
          </p:cNvSpPr>
          <p:nvPr/>
        </p:nvSpPr>
        <p:spPr bwMode="auto">
          <a:xfrm>
            <a:off x="2965450" y="3200400"/>
            <a:ext cx="1371600" cy="914400"/>
          </a:xfrm>
          <a:prstGeom prst="rect">
            <a:avLst/>
          </a:prstGeom>
          <a:pattFill prst="wdUpDiag">
            <a:fgClr>
              <a:schemeClr val="hlink"/>
            </a:fgClr>
            <a:bgClr>
              <a:schemeClr val="bg1"/>
            </a:bgClr>
          </a:pattFill>
          <a:ln w="12700" cap="sq">
            <a:solidFill>
              <a:schemeClr val="hlink"/>
            </a:solidFill>
            <a:miter lim="800000"/>
            <a:headEnd type="none" w="sm" len="sm"/>
            <a:tailEnd type="none" w="sm" len="sm"/>
          </a:ln>
        </p:spPr>
        <p:txBody>
          <a:bodyPr wrap="none" anchor="ctr">
            <a:prstTxWarp prst="textNoShape">
              <a:avLst/>
            </a:prstTxWarp>
          </a:bodyPr>
          <a:lstStyle/>
          <a:p>
            <a:endParaRPr lang="en-US"/>
          </a:p>
        </p:txBody>
      </p:sp>
      <p:sp>
        <p:nvSpPr>
          <p:cNvPr id="44035" name="Rectangle 4"/>
          <p:cNvSpPr>
            <a:spLocks noChangeArrowheads="1"/>
          </p:cNvSpPr>
          <p:nvPr/>
        </p:nvSpPr>
        <p:spPr bwMode="auto">
          <a:xfrm rot="-5400000">
            <a:off x="-322262" y="2838450"/>
            <a:ext cx="1652587" cy="519113"/>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latin typeface="Times" pitchFamily="-111" charset="0"/>
              </a:rPr>
              <a:t>Process B</a:t>
            </a:r>
          </a:p>
        </p:txBody>
      </p:sp>
      <p:sp>
        <p:nvSpPr>
          <p:cNvPr id="44036" name="Rectangle 5"/>
          <p:cNvSpPr>
            <a:spLocks noChangeArrowheads="1"/>
          </p:cNvSpPr>
          <p:nvPr/>
        </p:nvSpPr>
        <p:spPr bwMode="auto">
          <a:xfrm>
            <a:off x="576263" y="3886200"/>
            <a:ext cx="4714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W</a:t>
            </a:r>
            <a:endParaRPr lang="en-US" sz="2000" b="1">
              <a:latin typeface="Times" pitchFamily="-111" charset="0"/>
            </a:endParaRPr>
          </a:p>
        </p:txBody>
      </p:sp>
      <p:sp>
        <p:nvSpPr>
          <p:cNvPr id="44037" name="Rectangle 6"/>
          <p:cNvSpPr>
            <a:spLocks noChangeArrowheads="1"/>
          </p:cNvSpPr>
          <p:nvPr/>
        </p:nvSpPr>
        <p:spPr bwMode="auto">
          <a:xfrm>
            <a:off x="609600" y="3429000"/>
            <a:ext cx="41433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X</a:t>
            </a:r>
            <a:endParaRPr lang="en-US" sz="2000" b="1">
              <a:latin typeface="Times" pitchFamily="-111" charset="0"/>
            </a:endParaRPr>
          </a:p>
        </p:txBody>
      </p:sp>
      <p:sp>
        <p:nvSpPr>
          <p:cNvPr id="44038" name="Rectangle 7"/>
          <p:cNvSpPr>
            <a:spLocks noChangeArrowheads="1"/>
          </p:cNvSpPr>
          <p:nvPr/>
        </p:nvSpPr>
        <p:spPr bwMode="auto">
          <a:xfrm>
            <a:off x="609600" y="2971800"/>
            <a:ext cx="41433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Y</a:t>
            </a:r>
            <a:endParaRPr lang="en-US" sz="2000" b="1">
              <a:latin typeface="Times" pitchFamily="-111" charset="0"/>
            </a:endParaRPr>
          </a:p>
        </p:txBody>
      </p:sp>
      <p:sp>
        <p:nvSpPr>
          <p:cNvPr id="44039" name="Rectangle 8"/>
          <p:cNvSpPr>
            <a:spLocks noChangeArrowheads="1"/>
          </p:cNvSpPr>
          <p:nvPr/>
        </p:nvSpPr>
        <p:spPr bwMode="auto">
          <a:xfrm>
            <a:off x="609600" y="2514600"/>
            <a:ext cx="403225"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Z</a:t>
            </a:r>
            <a:endParaRPr lang="en-US" sz="2000" b="1">
              <a:latin typeface="Times" pitchFamily="-111" charset="0"/>
            </a:endParaRPr>
          </a:p>
        </p:txBody>
      </p:sp>
      <p:sp>
        <p:nvSpPr>
          <p:cNvPr id="44040" name="Line 9"/>
          <p:cNvSpPr>
            <a:spLocks noChangeShapeType="1"/>
          </p:cNvSpPr>
          <p:nvPr/>
        </p:nvSpPr>
        <p:spPr bwMode="auto">
          <a:xfrm flipV="1">
            <a:off x="990600" y="1524000"/>
            <a:ext cx="0" cy="3276600"/>
          </a:xfrm>
          <a:prstGeom prst="line">
            <a:avLst/>
          </a:prstGeom>
          <a:noFill/>
          <a:ln w="28575" cap="sq">
            <a:solidFill>
              <a:schemeClr val="tx1"/>
            </a:solidFill>
            <a:round/>
            <a:headEnd type="none" w="sm" len="sm"/>
            <a:tailEnd type="arrow" w="sm" len="sm"/>
          </a:ln>
        </p:spPr>
        <p:txBody>
          <a:bodyPr wrap="none" anchor="ctr">
            <a:prstTxWarp prst="textNoShape">
              <a:avLst/>
            </a:prstTxWarp>
          </a:bodyPr>
          <a:lstStyle/>
          <a:p>
            <a:endParaRPr lang="en-US"/>
          </a:p>
        </p:txBody>
      </p:sp>
      <p:sp>
        <p:nvSpPr>
          <p:cNvPr id="44041" name="Line 10"/>
          <p:cNvSpPr>
            <a:spLocks noChangeShapeType="1"/>
          </p:cNvSpPr>
          <p:nvPr/>
        </p:nvSpPr>
        <p:spPr bwMode="auto">
          <a:xfrm>
            <a:off x="990600" y="41148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4042" name="Line 11"/>
          <p:cNvSpPr>
            <a:spLocks noChangeShapeType="1"/>
          </p:cNvSpPr>
          <p:nvPr/>
        </p:nvSpPr>
        <p:spPr bwMode="auto">
          <a:xfrm>
            <a:off x="990600" y="36576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4043" name="Line 12"/>
          <p:cNvSpPr>
            <a:spLocks noChangeShapeType="1"/>
          </p:cNvSpPr>
          <p:nvPr/>
        </p:nvSpPr>
        <p:spPr bwMode="auto">
          <a:xfrm>
            <a:off x="990600" y="32004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4044" name="Line 13"/>
          <p:cNvSpPr>
            <a:spLocks noChangeShapeType="1"/>
          </p:cNvSpPr>
          <p:nvPr/>
        </p:nvSpPr>
        <p:spPr bwMode="auto">
          <a:xfrm>
            <a:off x="990600" y="2743200"/>
            <a:ext cx="4343400" cy="0"/>
          </a:xfrm>
          <a:prstGeom prst="line">
            <a:avLst/>
          </a:prstGeom>
          <a:noFill/>
          <a:ln w="28575">
            <a:solidFill>
              <a:schemeClr val="tx1"/>
            </a:solidFill>
            <a:prstDash val="sysDot"/>
            <a:round/>
            <a:headEnd type="none" w="sm" len="sm"/>
            <a:tailEnd type="none" w="sm" len="sm"/>
          </a:ln>
        </p:spPr>
        <p:txBody>
          <a:bodyPr wrap="none" anchor="ctr">
            <a:prstTxWarp prst="textNoShape">
              <a:avLst/>
            </a:prstTxWarp>
          </a:bodyPr>
          <a:lstStyle/>
          <a:p>
            <a:endParaRPr lang="en-US"/>
          </a:p>
        </p:txBody>
      </p:sp>
      <p:sp>
        <p:nvSpPr>
          <p:cNvPr id="44045" name="Line 14"/>
          <p:cNvSpPr>
            <a:spLocks noChangeShapeType="1"/>
          </p:cNvSpPr>
          <p:nvPr/>
        </p:nvSpPr>
        <p:spPr bwMode="auto">
          <a:xfrm flipV="1">
            <a:off x="990600" y="4797425"/>
            <a:ext cx="6096000" cy="3175"/>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44046" name="Rectangle 15"/>
          <p:cNvSpPr>
            <a:spLocks noChangeArrowheads="1"/>
          </p:cNvSpPr>
          <p:nvPr/>
        </p:nvSpPr>
        <p:spPr bwMode="auto">
          <a:xfrm>
            <a:off x="2667000" y="5089525"/>
            <a:ext cx="1671638"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latin typeface="Times" pitchFamily="-111" charset="0"/>
              </a:rPr>
              <a:t>Process A</a:t>
            </a:r>
          </a:p>
        </p:txBody>
      </p:sp>
      <p:sp>
        <p:nvSpPr>
          <p:cNvPr id="44047" name="Line 16"/>
          <p:cNvSpPr>
            <a:spLocks noChangeShapeType="1"/>
          </p:cNvSpPr>
          <p:nvPr/>
        </p:nvSpPr>
        <p:spPr bwMode="auto">
          <a:xfrm>
            <a:off x="22860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4048" name="Line 17"/>
          <p:cNvSpPr>
            <a:spLocks noChangeShapeType="1"/>
          </p:cNvSpPr>
          <p:nvPr/>
        </p:nvSpPr>
        <p:spPr bwMode="auto">
          <a:xfrm>
            <a:off x="29718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4049" name="Line 18"/>
          <p:cNvSpPr>
            <a:spLocks noChangeShapeType="1"/>
          </p:cNvSpPr>
          <p:nvPr/>
        </p:nvSpPr>
        <p:spPr bwMode="auto">
          <a:xfrm>
            <a:off x="36576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4050" name="Line 19"/>
          <p:cNvSpPr>
            <a:spLocks noChangeShapeType="1"/>
          </p:cNvSpPr>
          <p:nvPr/>
        </p:nvSpPr>
        <p:spPr bwMode="auto">
          <a:xfrm>
            <a:off x="43434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4051" name="Rectangle 20"/>
          <p:cNvSpPr>
            <a:spLocks noChangeArrowheads="1"/>
          </p:cNvSpPr>
          <p:nvPr/>
        </p:nvSpPr>
        <p:spPr bwMode="auto">
          <a:xfrm>
            <a:off x="2133600" y="4724400"/>
            <a:ext cx="36988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1</a:t>
            </a:r>
            <a:endParaRPr lang="en-US" sz="2000" b="1">
              <a:latin typeface="Times" pitchFamily="-111" charset="0"/>
            </a:endParaRPr>
          </a:p>
        </p:txBody>
      </p:sp>
      <p:sp>
        <p:nvSpPr>
          <p:cNvPr id="44052" name="Rectangle 21"/>
          <p:cNvSpPr>
            <a:spLocks noChangeArrowheads="1"/>
          </p:cNvSpPr>
          <p:nvPr/>
        </p:nvSpPr>
        <p:spPr bwMode="auto">
          <a:xfrm>
            <a:off x="2830513" y="4724400"/>
            <a:ext cx="3698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2</a:t>
            </a:r>
            <a:endParaRPr lang="en-US" sz="2000" b="1">
              <a:latin typeface="Times" pitchFamily="-111" charset="0"/>
            </a:endParaRPr>
          </a:p>
        </p:txBody>
      </p:sp>
      <p:sp>
        <p:nvSpPr>
          <p:cNvPr id="44053" name="Rectangle 22"/>
          <p:cNvSpPr>
            <a:spLocks noChangeArrowheads="1"/>
          </p:cNvSpPr>
          <p:nvPr/>
        </p:nvSpPr>
        <p:spPr bwMode="auto">
          <a:xfrm>
            <a:off x="3516313" y="4724400"/>
            <a:ext cx="3698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3</a:t>
            </a:r>
            <a:endParaRPr lang="en-US" sz="2000" b="1">
              <a:latin typeface="Times" pitchFamily="-111" charset="0"/>
            </a:endParaRPr>
          </a:p>
        </p:txBody>
      </p:sp>
      <p:sp>
        <p:nvSpPr>
          <p:cNvPr id="44054" name="Rectangle 23"/>
          <p:cNvSpPr>
            <a:spLocks noChangeArrowheads="1"/>
          </p:cNvSpPr>
          <p:nvPr/>
        </p:nvSpPr>
        <p:spPr bwMode="auto">
          <a:xfrm>
            <a:off x="4202113" y="4724400"/>
            <a:ext cx="3698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t</a:t>
            </a:r>
            <a:r>
              <a:rPr lang="en-US" sz="2400" b="1" baseline="-25000">
                <a:latin typeface="Times" pitchFamily="-111" charset="0"/>
              </a:rPr>
              <a:t>4</a:t>
            </a:r>
            <a:endParaRPr lang="en-US" sz="2000" b="1">
              <a:latin typeface="Times" pitchFamily="-111" charset="0"/>
            </a:endParaRPr>
          </a:p>
        </p:txBody>
      </p:sp>
      <p:sp>
        <p:nvSpPr>
          <p:cNvPr id="44055" name="Rectangle 24"/>
          <p:cNvSpPr>
            <a:spLocks noChangeArrowheads="1"/>
          </p:cNvSpPr>
          <p:nvPr/>
        </p:nvSpPr>
        <p:spPr bwMode="auto">
          <a:xfrm rot="-5400000">
            <a:off x="103188" y="1090613"/>
            <a:ext cx="13684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instruction</a:t>
            </a:r>
          </a:p>
        </p:txBody>
      </p:sp>
      <p:sp>
        <p:nvSpPr>
          <p:cNvPr id="44056" name="Rectangle 25"/>
          <p:cNvSpPr>
            <a:spLocks noChangeArrowheads="1"/>
          </p:cNvSpPr>
          <p:nvPr/>
        </p:nvSpPr>
        <p:spPr bwMode="auto">
          <a:xfrm>
            <a:off x="7162800" y="4648200"/>
            <a:ext cx="13684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latin typeface="Times" pitchFamily="-111" charset="0"/>
              </a:rPr>
              <a:t>instruction</a:t>
            </a:r>
          </a:p>
        </p:txBody>
      </p:sp>
      <p:sp>
        <p:nvSpPr>
          <p:cNvPr id="44057" name="AutoShape 26"/>
          <p:cNvSpPr>
            <a:spLocks noChangeArrowheads="1"/>
          </p:cNvSpPr>
          <p:nvPr/>
        </p:nvSpPr>
        <p:spPr bwMode="auto">
          <a:xfrm>
            <a:off x="5638800" y="2819400"/>
            <a:ext cx="1981200" cy="673100"/>
          </a:xfrm>
          <a:prstGeom prst="wedgeRoundRectCallout">
            <a:avLst>
              <a:gd name="adj1" fmla="val -139181"/>
              <a:gd name="adj2" fmla="val 71935"/>
              <a:gd name="adj3" fmla="val 16667"/>
            </a:avLst>
          </a:prstGeom>
          <a:solidFill>
            <a:srgbClr val="F0FF9B">
              <a:alpha val="25098"/>
            </a:srgbClr>
          </a:solidFill>
          <a:ln w="19050">
            <a:solidFill>
              <a:schemeClr val="hlink"/>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i="1">
                <a:latin typeface="Times" pitchFamily="-111" charset="0"/>
              </a:rPr>
              <a:t>Both processes</a:t>
            </a:r>
          </a:p>
          <a:p>
            <a:pPr algn="ctr" eaLnBrk="0" hangingPunct="0">
              <a:lnSpc>
                <a:spcPct val="80000"/>
              </a:lnSpc>
            </a:pPr>
            <a:r>
              <a:rPr lang="en-US" sz="2000" i="1">
                <a:latin typeface="Times" pitchFamily="-111" charset="0"/>
              </a:rPr>
              <a:t>hold CD-RW</a:t>
            </a:r>
          </a:p>
        </p:txBody>
      </p:sp>
      <p:sp>
        <p:nvSpPr>
          <p:cNvPr id="44058" name="Text Box 27"/>
          <p:cNvSpPr txBox="1">
            <a:spLocks noChangeArrowheads="1"/>
          </p:cNvSpPr>
          <p:nvPr/>
        </p:nvSpPr>
        <p:spPr bwMode="auto">
          <a:xfrm>
            <a:off x="1001713" y="3825875"/>
            <a:ext cx="366712"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RC</a:t>
            </a:r>
          </a:p>
        </p:txBody>
      </p:sp>
      <p:sp>
        <p:nvSpPr>
          <p:cNvPr id="44059" name="Text Box 28"/>
          <p:cNvSpPr txBox="1">
            <a:spLocks noChangeArrowheads="1"/>
          </p:cNvSpPr>
          <p:nvPr/>
        </p:nvSpPr>
        <p:spPr bwMode="auto">
          <a:xfrm>
            <a:off x="1001713" y="3429000"/>
            <a:ext cx="366712"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RP</a:t>
            </a:r>
          </a:p>
        </p:txBody>
      </p:sp>
      <p:sp>
        <p:nvSpPr>
          <p:cNvPr id="44060" name="Text Box 29"/>
          <p:cNvSpPr txBox="1">
            <a:spLocks noChangeArrowheads="1"/>
          </p:cNvSpPr>
          <p:nvPr/>
        </p:nvSpPr>
        <p:spPr bwMode="auto">
          <a:xfrm>
            <a:off x="1001713" y="2911475"/>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RLC</a:t>
            </a:r>
          </a:p>
        </p:txBody>
      </p:sp>
      <p:sp>
        <p:nvSpPr>
          <p:cNvPr id="44061" name="Text Box 30"/>
          <p:cNvSpPr txBox="1">
            <a:spLocks noChangeArrowheads="1"/>
          </p:cNvSpPr>
          <p:nvPr/>
        </p:nvSpPr>
        <p:spPr bwMode="auto">
          <a:xfrm>
            <a:off x="1001713" y="23764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latin typeface="Courier New" pitchFamily="-111" charset="0"/>
              </a:rPr>
              <a:t>RLP</a:t>
            </a:r>
          </a:p>
        </p:txBody>
      </p:sp>
      <p:sp>
        <p:nvSpPr>
          <p:cNvPr id="44062" name="Text Box 31"/>
          <p:cNvSpPr txBox="1">
            <a:spLocks noChangeArrowheads="1"/>
          </p:cNvSpPr>
          <p:nvPr/>
        </p:nvSpPr>
        <p:spPr bwMode="auto">
          <a:xfrm>
            <a:off x="1952625" y="4567238"/>
            <a:ext cx="366713"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latin typeface="Courier New" pitchFamily="-111" charset="0"/>
              </a:rPr>
              <a:t>RP</a:t>
            </a:r>
          </a:p>
        </p:txBody>
      </p:sp>
      <p:sp>
        <p:nvSpPr>
          <p:cNvPr id="44063" name="Text Box 32"/>
          <p:cNvSpPr txBox="1">
            <a:spLocks noChangeArrowheads="1"/>
          </p:cNvSpPr>
          <p:nvPr/>
        </p:nvSpPr>
        <p:spPr bwMode="auto">
          <a:xfrm>
            <a:off x="2608263" y="4567238"/>
            <a:ext cx="365125"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latin typeface="Courier New" pitchFamily="-111" charset="0"/>
              </a:rPr>
              <a:t>RC</a:t>
            </a:r>
          </a:p>
        </p:txBody>
      </p:sp>
      <p:sp>
        <p:nvSpPr>
          <p:cNvPr id="44064" name="Text Box 33"/>
          <p:cNvSpPr txBox="1">
            <a:spLocks noChangeArrowheads="1"/>
          </p:cNvSpPr>
          <p:nvPr/>
        </p:nvSpPr>
        <p:spPr bwMode="auto">
          <a:xfrm>
            <a:off x="3246438" y="4567238"/>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latin typeface="Courier New" pitchFamily="-111" charset="0"/>
              </a:rPr>
              <a:t>RLP</a:t>
            </a:r>
          </a:p>
        </p:txBody>
      </p:sp>
      <p:sp>
        <p:nvSpPr>
          <p:cNvPr id="44065" name="Text Box 34"/>
          <p:cNvSpPr txBox="1">
            <a:spLocks noChangeArrowheads="1"/>
          </p:cNvSpPr>
          <p:nvPr/>
        </p:nvSpPr>
        <p:spPr bwMode="auto">
          <a:xfrm>
            <a:off x="3963988" y="4567238"/>
            <a:ext cx="457200"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latin typeface="Courier New" pitchFamily="-111" charset="0"/>
              </a:rPr>
              <a:t>RLC</a:t>
            </a:r>
          </a:p>
        </p:txBody>
      </p:sp>
      <p:sp>
        <p:nvSpPr>
          <p:cNvPr id="44066" name="Line 35"/>
          <p:cNvSpPr>
            <a:spLocks noChangeShapeType="1"/>
          </p:cNvSpPr>
          <p:nvPr/>
        </p:nvSpPr>
        <p:spPr bwMode="auto">
          <a:xfrm>
            <a:off x="2286000" y="4416425"/>
            <a:ext cx="1371600" cy="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4067" name="Line 36"/>
          <p:cNvSpPr>
            <a:spLocks noChangeShapeType="1"/>
          </p:cNvSpPr>
          <p:nvPr/>
        </p:nvSpPr>
        <p:spPr bwMode="auto">
          <a:xfrm>
            <a:off x="2965450" y="4552950"/>
            <a:ext cx="1371600" cy="0"/>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4068" name="Line 37"/>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4069" name="Line 38"/>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4070" name="Rectangle 40"/>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9851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Wide downward diagonal"/>
          <p:cNvSpPr>
            <a:spLocks noChangeArrowheads="1"/>
          </p:cNvSpPr>
          <p:nvPr/>
        </p:nvSpPr>
        <p:spPr bwMode="auto">
          <a:xfrm>
            <a:off x="2286000" y="2743200"/>
            <a:ext cx="1371600" cy="914400"/>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46083" name="Rectangle 4"/>
          <p:cNvSpPr>
            <a:spLocks noChangeArrowheads="1"/>
          </p:cNvSpPr>
          <p:nvPr/>
        </p:nvSpPr>
        <p:spPr bwMode="auto">
          <a:xfrm rot="-5400000">
            <a:off x="-324643" y="2840831"/>
            <a:ext cx="1652588"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46084" name="Rectangle 5"/>
          <p:cNvSpPr>
            <a:spLocks noChangeArrowheads="1"/>
          </p:cNvSpPr>
          <p:nvPr/>
        </p:nvSpPr>
        <p:spPr bwMode="auto">
          <a:xfrm>
            <a:off x="576263" y="3886200"/>
            <a:ext cx="4714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46085" name="Rectangle 6"/>
          <p:cNvSpPr>
            <a:spLocks noChangeArrowheads="1"/>
          </p:cNvSpPr>
          <p:nvPr/>
        </p:nvSpPr>
        <p:spPr bwMode="auto">
          <a:xfrm>
            <a:off x="609600" y="3429000"/>
            <a:ext cx="4159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46086" name="Rectangle 7"/>
          <p:cNvSpPr>
            <a:spLocks noChangeArrowheads="1"/>
          </p:cNvSpPr>
          <p:nvPr/>
        </p:nvSpPr>
        <p:spPr bwMode="auto">
          <a:xfrm>
            <a:off x="609600" y="2971800"/>
            <a:ext cx="4159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46087" name="Rectangle 8"/>
          <p:cNvSpPr>
            <a:spLocks noChangeArrowheads="1"/>
          </p:cNvSpPr>
          <p:nvPr/>
        </p:nvSpPr>
        <p:spPr bwMode="auto">
          <a:xfrm>
            <a:off x="609600" y="2514600"/>
            <a:ext cx="404813"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46088" name="Line 9"/>
          <p:cNvSpPr>
            <a:spLocks noChangeShapeType="1"/>
          </p:cNvSpPr>
          <p:nvPr/>
        </p:nvSpPr>
        <p:spPr bwMode="auto">
          <a:xfrm flipV="1">
            <a:off x="995363" y="1524000"/>
            <a:ext cx="0" cy="3276600"/>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46089" name="Line 10"/>
          <p:cNvSpPr>
            <a:spLocks noChangeShapeType="1"/>
          </p:cNvSpPr>
          <p:nvPr/>
        </p:nvSpPr>
        <p:spPr bwMode="auto">
          <a:xfrm>
            <a:off x="995363" y="41148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0" name="Line 11"/>
          <p:cNvSpPr>
            <a:spLocks noChangeShapeType="1"/>
          </p:cNvSpPr>
          <p:nvPr/>
        </p:nvSpPr>
        <p:spPr bwMode="auto">
          <a:xfrm>
            <a:off x="990600" y="36576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1" name="Line 12"/>
          <p:cNvSpPr>
            <a:spLocks noChangeShapeType="1"/>
          </p:cNvSpPr>
          <p:nvPr/>
        </p:nvSpPr>
        <p:spPr bwMode="auto">
          <a:xfrm>
            <a:off x="990600" y="32004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2" name="Line 13"/>
          <p:cNvSpPr>
            <a:spLocks noChangeShapeType="1"/>
          </p:cNvSpPr>
          <p:nvPr/>
        </p:nvSpPr>
        <p:spPr bwMode="auto">
          <a:xfrm>
            <a:off x="990600" y="27432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3" name="Line 14"/>
          <p:cNvSpPr>
            <a:spLocks noChangeShapeType="1"/>
          </p:cNvSpPr>
          <p:nvPr/>
        </p:nvSpPr>
        <p:spPr bwMode="auto">
          <a:xfrm flipV="1">
            <a:off x="995363" y="4797425"/>
            <a:ext cx="6096000" cy="3175"/>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46094" name="Rectangle 15"/>
          <p:cNvSpPr>
            <a:spLocks noChangeArrowheads="1"/>
          </p:cNvSpPr>
          <p:nvPr/>
        </p:nvSpPr>
        <p:spPr bwMode="auto">
          <a:xfrm>
            <a:off x="2667000" y="5089525"/>
            <a:ext cx="1671638"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46095" name="Line 16"/>
          <p:cNvSpPr>
            <a:spLocks noChangeShapeType="1"/>
          </p:cNvSpPr>
          <p:nvPr/>
        </p:nvSpPr>
        <p:spPr bwMode="auto">
          <a:xfrm>
            <a:off x="22860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6" name="Line 17"/>
          <p:cNvSpPr>
            <a:spLocks noChangeShapeType="1"/>
          </p:cNvSpPr>
          <p:nvPr/>
        </p:nvSpPr>
        <p:spPr bwMode="auto">
          <a:xfrm>
            <a:off x="29718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7" name="Line 18"/>
          <p:cNvSpPr>
            <a:spLocks noChangeShapeType="1"/>
          </p:cNvSpPr>
          <p:nvPr/>
        </p:nvSpPr>
        <p:spPr bwMode="auto">
          <a:xfrm>
            <a:off x="36576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8" name="Line 19"/>
          <p:cNvSpPr>
            <a:spLocks noChangeShapeType="1"/>
          </p:cNvSpPr>
          <p:nvPr/>
        </p:nvSpPr>
        <p:spPr bwMode="auto">
          <a:xfrm>
            <a:off x="43434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6099" name="Rectangle 20"/>
          <p:cNvSpPr>
            <a:spLocks noChangeArrowheads="1"/>
          </p:cNvSpPr>
          <p:nvPr/>
        </p:nvSpPr>
        <p:spPr bwMode="auto">
          <a:xfrm>
            <a:off x="2133600" y="4724400"/>
            <a:ext cx="369888"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46100" name="Rectangle 21"/>
          <p:cNvSpPr>
            <a:spLocks noChangeArrowheads="1"/>
          </p:cNvSpPr>
          <p:nvPr/>
        </p:nvSpPr>
        <p:spPr bwMode="auto">
          <a:xfrm>
            <a:off x="2830513" y="4724400"/>
            <a:ext cx="368300"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46101" name="Rectangle 22"/>
          <p:cNvSpPr>
            <a:spLocks noChangeArrowheads="1"/>
          </p:cNvSpPr>
          <p:nvPr/>
        </p:nvSpPr>
        <p:spPr bwMode="auto">
          <a:xfrm>
            <a:off x="35163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46102" name="Rectangle 23"/>
          <p:cNvSpPr>
            <a:spLocks noChangeArrowheads="1"/>
          </p:cNvSpPr>
          <p:nvPr/>
        </p:nvSpPr>
        <p:spPr bwMode="auto">
          <a:xfrm>
            <a:off x="42021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46103" name="Rectangle 24"/>
          <p:cNvSpPr>
            <a:spLocks noChangeArrowheads="1"/>
          </p:cNvSpPr>
          <p:nvPr/>
        </p:nvSpPr>
        <p:spPr bwMode="auto">
          <a:xfrm rot="-5400000">
            <a:off x="103188" y="1090613"/>
            <a:ext cx="13684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46104" name="Rectangle 25"/>
          <p:cNvSpPr>
            <a:spLocks noChangeArrowheads="1"/>
          </p:cNvSpPr>
          <p:nvPr/>
        </p:nvSpPr>
        <p:spPr bwMode="auto">
          <a:xfrm>
            <a:off x="7162800" y="4648200"/>
            <a:ext cx="13684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46105" name="AutoShape 26"/>
          <p:cNvSpPr>
            <a:spLocks noChangeArrowheads="1"/>
          </p:cNvSpPr>
          <p:nvPr/>
        </p:nvSpPr>
        <p:spPr bwMode="auto">
          <a:xfrm>
            <a:off x="1447800" y="1447800"/>
            <a:ext cx="1981200" cy="673100"/>
          </a:xfrm>
          <a:prstGeom prst="wedgeRoundRectCallout">
            <a:avLst>
              <a:gd name="adj1" fmla="val 40866"/>
              <a:gd name="adj2" fmla="val 209907"/>
              <a:gd name="adj3" fmla="val 16667"/>
            </a:avLst>
          </a:prstGeom>
          <a:solidFill>
            <a:srgbClr val="66FF66">
              <a:alpha val="25098"/>
            </a:srgbClr>
          </a:solidFill>
          <a:ln w="19050">
            <a:solidFill>
              <a:srgbClr val="008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000" b="1" i="1" dirty="0">
                <a:solidFill>
                  <a:srgbClr val="008000"/>
                </a:solidFill>
                <a:latin typeface="Times" pitchFamily="-111" charset="0"/>
              </a:rPr>
              <a:t>Both processes</a:t>
            </a:r>
          </a:p>
          <a:p>
            <a:pPr algn="ctr" eaLnBrk="0" hangingPunct="0">
              <a:lnSpc>
                <a:spcPct val="80000"/>
              </a:lnSpc>
            </a:pPr>
            <a:r>
              <a:rPr lang="en-US" sz="2000" b="1" i="1" dirty="0">
                <a:solidFill>
                  <a:srgbClr val="008000"/>
                </a:solidFill>
                <a:latin typeface="Times" pitchFamily="-111" charset="0"/>
              </a:rPr>
              <a:t>hold printer</a:t>
            </a:r>
          </a:p>
        </p:txBody>
      </p:sp>
      <p:sp>
        <p:nvSpPr>
          <p:cNvPr id="46106" name="Text Box 27"/>
          <p:cNvSpPr txBox="1">
            <a:spLocks noChangeArrowheads="1"/>
          </p:cNvSpPr>
          <p:nvPr/>
        </p:nvSpPr>
        <p:spPr bwMode="auto">
          <a:xfrm>
            <a:off x="1001713" y="3825875"/>
            <a:ext cx="366712"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46107" name="Text Box 28"/>
          <p:cNvSpPr txBox="1">
            <a:spLocks noChangeArrowheads="1"/>
          </p:cNvSpPr>
          <p:nvPr/>
        </p:nvSpPr>
        <p:spPr bwMode="auto">
          <a:xfrm>
            <a:off x="1001713" y="3429000"/>
            <a:ext cx="366712"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46108" name="Text Box 29"/>
          <p:cNvSpPr txBox="1">
            <a:spLocks noChangeArrowheads="1"/>
          </p:cNvSpPr>
          <p:nvPr/>
        </p:nvSpPr>
        <p:spPr bwMode="auto">
          <a:xfrm>
            <a:off x="1001713" y="2911475"/>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46109" name="Text Box 30"/>
          <p:cNvSpPr txBox="1">
            <a:spLocks noChangeArrowheads="1"/>
          </p:cNvSpPr>
          <p:nvPr/>
        </p:nvSpPr>
        <p:spPr bwMode="auto">
          <a:xfrm>
            <a:off x="1001713" y="23764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46110" name="Text Box 31"/>
          <p:cNvSpPr txBox="1">
            <a:spLocks noChangeArrowheads="1"/>
          </p:cNvSpPr>
          <p:nvPr/>
        </p:nvSpPr>
        <p:spPr bwMode="auto">
          <a:xfrm>
            <a:off x="1952625" y="4567238"/>
            <a:ext cx="366713"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46111" name="Text Box 32"/>
          <p:cNvSpPr txBox="1">
            <a:spLocks noChangeArrowheads="1"/>
          </p:cNvSpPr>
          <p:nvPr/>
        </p:nvSpPr>
        <p:spPr bwMode="auto">
          <a:xfrm>
            <a:off x="2608263" y="4567238"/>
            <a:ext cx="365125"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46112" name="Text Box 33"/>
          <p:cNvSpPr txBox="1">
            <a:spLocks noChangeArrowheads="1"/>
          </p:cNvSpPr>
          <p:nvPr/>
        </p:nvSpPr>
        <p:spPr bwMode="auto">
          <a:xfrm>
            <a:off x="3246438" y="4567238"/>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46113" name="Text Box 34"/>
          <p:cNvSpPr txBox="1">
            <a:spLocks noChangeArrowheads="1"/>
          </p:cNvSpPr>
          <p:nvPr/>
        </p:nvSpPr>
        <p:spPr bwMode="auto">
          <a:xfrm>
            <a:off x="3963988" y="4567238"/>
            <a:ext cx="457200"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RLC</a:t>
            </a:r>
          </a:p>
        </p:txBody>
      </p:sp>
      <p:sp>
        <p:nvSpPr>
          <p:cNvPr id="46114" name="Line 35"/>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6115" name="Line 36"/>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6116" name="Line 37"/>
          <p:cNvSpPr>
            <a:spLocks noChangeShapeType="1"/>
          </p:cNvSpPr>
          <p:nvPr/>
        </p:nvSpPr>
        <p:spPr bwMode="auto">
          <a:xfrm>
            <a:off x="2286000" y="4416425"/>
            <a:ext cx="1371600" cy="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6117" name="Line 38"/>
          <p:cNvSpPr>
            <a:spLocks noChangeShapeType="1"/>
          </p:cNvSpPr>
          <p:nvPr/>
        </p:nvSpPr>
        <p:spPr bwMode="auto">
          <a:xfrm>
            <a:off x="2965450" y="4552950"/>
            <a:ext cx="1371600" cy="0"/>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6118" name="Rectangle 42"/>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6514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title"/>
          </p:nvPr>
        </p:nvSpPr>
        <p:spPr>
          <a:xfrm>
            <a:off x="457200" y="274638"/>
            <a:ext cx="8229600" cy="868362"/>
          </a:xfrm>
        </p:spPr>
        <p:txBody>
          <a:bodyPr/>
          <a:lstStyle/>
          <a:p>
            <a:pPr eaLnBrk="1" hangingPunct="1"/>
            <a:r>
              <a:rPr lang="en-US" sz="3600"/>
              <a:t>Deadlock in (In)action</a:t>
            </a:r>
          </a:p>
        </p:txBody>
      </p:sp>
      <p:sp>
        <p:nvSpPr>
          <p:cNvPr id="18435" name="Rectangle 13"/>
          <p:cNvSpPr>
            <a:spLocks noGrp="1" noChangeArrowheads="1"/>
          </p:cNvSpPr>
          <p:nvPr>
            <p:ph type="body" sz="half" idx="2"/>
          </p:nvPr>
        </p:nvSpPr>
        <p:spPr>
          <a:xfrm>
            <a:off x="533400" y="3276600"/>
            <a:ext cx="8610600" cy="3276600"/>
          </a:xfrm>
        </p:spPr>
        <p:txBody>
          <a:bodyPr/>
          <a:lstStyle/>
          <a:p>
            <a:pPr eaLnBrk="1" hangingPunct="1">
              <a:lnSpc>
                <a:spcPct val="90000"/>
              </a:lnSpc>
            </a:pPr>
            <a:r>
              <a:rPr lang="en-US" sz="2400" dirty="0"/>
              <a:t>Deadlock – Set of processes where each is waiting for an event that only another process in the set can cause</a:t>
            </a:r>
          </a:p>
          <a:p>
            <a:pPr eaLnBrk="1" hangingPunct="1">
              <a:lnSpc>
                <a:spcPct val="90000"/>
              </a:lnSpc>
            </a:pPr>
            <a:r>
              <a:rPr lang="en-US" sz="2400" dirty="0"/>
              <a:t>Causes</a:t>
            </a:r>
            <a:r>
              <a:rPr lang="en-US" sz="2400" i="1" dirty="0"/>
              <a:t> </a:t>
            </a:r>
            <a:r>
              <a:rPr lang="en-US" sz="2400" u="sng" dirty="0"/>
              <a:t>permanent</a:t>
            </a:r>
            <a:r>
              <a:rPr lang="en-US" sz="2400" dirty="0"/>
              <a:t> blocking of multiple processes</a:t>
            </a:r>
          </a:p>
          <a:p>
            <a:pPr eaLnBrk="1" hangingPunct="1">
              <a:lnSpc>
                <a:spcPct val="90000"/>
              </a:lnSpc>
            </a:pPr>
            <a:r>
              <a:rPr lang="en-US" sz="2400" dirty="0"/>
              <a:t>Situations</a:t>
            </a:r>
          </a:p>
          <a:p>
            <a:pPr lvl="1" eaLnBrk="1" hangingPunct="1">
              <a:lnSpc>
                <a:spcPct val="90000"/>
              </a:lnSpc>
            </a:pPr>
            <a:r>
              <a:rPr lang="en-US" sz="2000" dirty="0"/>
              <a:t>Competing for shared resources</a:t>
            </a:r>
          </a:p>
          <a:p>
            <a:pPr lvl="2" eaLnBrk="1" hangingPunct="1">
              <a:lnSpc>
                <a:spcPct val="90000"/>
              </a:lnSpc>
              <a:buFontTx/>
              <a:buNone/>
            </a:pPr>
            <a:r>
              <a:rPr lang="en-US" sz="2000" dirty="0"/>
              <a:t>All are waiting for a resource that is held by another waiting entity</a:t>
            </a:r>
            <a:endParaRPr lang="en-US" sz="1800" dirty="0"/>
          </a:p>
          <a:p>
            <a:pPr lvl="1" eaLnBrk="1" hangingPunct="1">
              <a:lnSpc>
                <a:spcPct val="90000"/>
              </a:lnSpc>
            </a:pPr>
            <a:r>
              <a:rPr lang="en-US" sz="2000" dirty="0"/>
              <a:t>Waiting for communication</a:t>
            </a:r>
          </a:p>
          <a:p>
            <a:pPr lvl="2" eaLnBrk="1" hangingPunct="1">
              <a:lnSpc>
                <a:spcPct val="90000"/>
              </a:lnSpc>
              <a:buFontTx/>
              <a:buNone/>
            </a:pPr>
            <a:r>
              <a:rPr lang="en-US" sz="1800" dirty="0"/>
              <a:t>I’ll go when I hear from you</a:t>
            </a:r>
          </a:p>
          <a:p>
            <a:pPr eaLnBrk="1" hangingPunct="1">
              <a:lnSpc>
                <a:spcPct val="90000"/>
              </a:lnSpc>
            </a:pPr>
            <a:r>
              <a:rPr lang="en-US" sz="2400" dirty="0"/>
              <a:t>Focus on resource sharing</a:t>
            </a:r>
          </a:p>
        </p:txBody>
      </p:sp>
      <p:pic>
        <p:nvPicPr>
          <p:cNvPr id="18436" name="Picture 14" descr="MCj04241880000[1]"/>
          <p:cNvPicPr>
            <a:picLocks noChangeAspect="1" noChangeArrowheads="1"/>
          </p:cNvPicPr>
          <p:nvPr/>
        </p:nvPicPr>
        <p:blipFill>
          <a:blip r:embed="rId2"/>
          <a:srcRect/>
          <a:stretch>
            <a:fillRect/>
          </a:stretch>
        </p:blipFill>
        <p:spPr bwMode="auto">
          <a:xfrm>
            <a:off x="3276600" y="1752600"/>
            <a:ext cx="1793875" cy="1301750"/>
          </a:xfrm>
          <a:prstGeom prst="rect">
            <a:avLst/>
          </a:prstGeom>
          <a:noFill/>
          <a:ln w="9525">
            <a:noFill/>
            <a:miter lim="800000"/>
            <a:headEnd/>
            <a:tailEnd/>
          </a:ln>
        </p:spPr>
      </p:pic>
      <p:pic>
        <p:nvPicPr>
          <p:cNvPr id="18437" name="Picture 15" descr="MCj00786270000[1]"/>
          <p:cNvPicPr>
            <a:picLocks noChangeAspect="1" noChangeArrowheads="1"/>
          </p:cNvPicPr>
          <p:nvPr/>
        </p:nvPicPr>
        <p:blipFill>
          <a:blip r:embed="rId3"/>
          <a:srcRect l="43250"/>
          <a:stretch>
            <a:fillRect/>
          </a:stretch>
        </p:blipFill>
        <p:spPr bwMode="auto">
          <a:xfrm>
            <a:off x="5257800" y="1600200"/>
            <a:ext cx="822325" cy="1422400"/>
          </a:xfrm>
          <a:prstGeom prst="rect">
            <a:avLst/>
          </a:prstGeom>
          <a:noFill/>
          <a:ln w="9525">
            <a:noFill/>
            <a:miter lim="800000"/>
            <a:headEnd/>
            <a:tailEnd/>
          </a:ln>
        </p:spPr>
      </p:pic>
      <p:sp>
        <p:nvSpPr>
          <p:cNvPr id="18438" name="AutoShape 16"/>
          <p:cNvSpPr>
            <a:spLocks noChangeArrowheads="1"/>
          </p:cNvSpPr>
          <p:nvPr/>
        </p:nvSpPr>
        <p:spPr bwMode="auto">
          <a:xfrm>
            <a:off x="685800" y="1447800"/>
            <a:ext cx="1905000" cy="914400"/>
          </a:xfrm>
          <a:prstGeom prst="wedgeRoundRectCallout">
            <a:avLst>
              <a:gd name="adj1" fmla="val -88167"/>
              <a:gd name="adj2" fmla="val -56597"/>
              <a:gd name="adj3" fmla="val 16667"/>
            </a:avLst>
          </a:prstGeom>
          <a:noFill/>
          <a:ln w="9525">
            <a:solidFill>
              <a:schemeClr val="tx1"/>
            </a:solidFill>
            <a:miter lim="800000"/>
            <a:headEnd/>
            <a:tailEnd/>
          </a:ln>
        </p:spPr>
        <p:txBody>
          <a:bodyPr>
            <a:prstTxWarp prst="textNoShape">
              <a:avLst/>
            </a:prstTxWarp>
          </a:bodyPr>
          <a:lstStyle/>
          <a:p>
            <a:pPr algn="ctr" eaLnBrk="0" hangingPunct="0"/>
            <a:r>
              <a:rPr lang="en-US" sz="1600"/>
              <a:t>You must have insurance to transfer the title</a:t>
            </a:r>
          </a:p>
        </p:txBody>
      </p:sp>
      <p:pic>
        <p:nvPicPr>
          <p:cNvPr id="18439" name="Picture 17" descr="MCj02383650000[1]"/>
          <p:cNvPicPr>
            <a:picLocks noChangeAspect="1" noChangeArrowheads="1"/>
          </p:cNvPicPr>
          <p:nvPr/>
        </p:nvPicPr>
        <p:blipFill>
          <a:blip r:embed="rId4"/>
          <a:srcRect/>
          <a:stretch>
            <a:fillRect/>
          </a:stretch>
        </p:blipFill>
        <p:spPr bwMode="auto">
          <a:xfrm>
            <a:off x="2438400" y="2286000"/>
            <a:ext cx="895350" cy="777875"/>
          </a:xfrm>
          <a:prstGeom prst="rect">
            <a:avLst/>
          </a:prstGeom>
          <a:noFill/>
          <a:ln w="9525">
            <a:noFill/>
            <a:miter lim="800000"/>
            <a:headEnd/>
            <a:tailEnd/>
          </a:ln>
        </p:spPr>
      </p:pic>
      <p:sp>
        <p:nvSpPr>
          <p:cNvPr id="18440" name="AutoShape 18"/>
          <p:cNvSpPr>
            <a:spLocks noChangeArrowheads="1"/>
          </p:cNvSpPr>
          <p:nvPr/>
        </p:nvSpPr>
        <p:spPr bwMode="auto">
          <a:xfrm>
            <a:off x="6248400" y="1371600"/>
            <a:ext cx="1905000" cy="914400"/>
          </a:xfrm>
          <a:prstGeom prst="wedgeRoundRectCallout">
            <a:avLst>
              <a:gd name="adj1" fmla="val 101750"/>
              <a:gd name="adj2" fmla="val -62847"/>
              <a:gd name="adj3" fmla="val 16667"/>
            </a:avLst>
          </a:prstGeom>
          <a:noFill/>
          <a:ln w="9525">
            <a:solidFill>
              <a:schemeClr val="tx1"/>
            </a:solidFill>
            <a:miter lim="800000"/>
            <a:headEnd/>
            <a:tailEnd/>
          </a:ln>
        </p:spPr>
        <p:txBody>
          <a:bodyPr>
            <a:prstTxWarp prst="textNoShape">
              <a:avLst/>
            </a:prstTxWarp>
          </a:bodyPr>
          <a:lstStyle/>
          <a:p>
            <a:pPr algn="ctr" eaLnBrk="0" hangingPunct="0"/>
            <a:r>
              <a:rPr lang="en-US" sz="1600"/>
              <a:t>You must have the title to get insurance</a:t>
            </a:r>
          </a:p>
        </p:txBody>
      </p:sp>
    </p:spTree>
  </p:cSld>
  <p:clrMapOvr>
    <a:masterClrMapping/>
  </p:clrMapOvr>
  <mc:AlternateContent xmlns:mc="http://schemas.openxmlformats.org/markup-compatibility/2006" xmlns:p14="http://schemas.microsoft.com/office/powerpoint/2010/main">
    <mc:Choice Requires="p14">
      <p:transition spd="slow" p14:dur="2000" advTm="206628"/>
    </mc:Choice>
    <mc:Fallback xmlns="">
      <p:transition xmlns:p14="http://schemas.microsoft.com/office/powerpoint/2010/main" spd="slow" advTm="206628"/>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5" descr="Wide downward diagonal"/>
          <p:cNvSpPr>
            <a:spLocks noChangeArrowheads="1"/>
          </p:cNvSpPr>
          <p:nvPr/>
        </p:nvSpPr>
        <p:spPr bwMode="auto">
          <a:xfrm>
            <a:off x="2286000" y="2741613"/>
            <a:ext cx="1371600" cy="914400"/>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48131" name="Rectangle 6" descr="Wide upward diagonal"/>
          <p:cNvSpPr>
            <a:spLocks noChangeArrowheads="1"/>
          </p:cNvSpPr>
          <p:nvPr/>
        </p:nvSpPr>
        <p:spPr bwMode="auto">
          <a:xfrm>
            <a:off x="2973388" y="3200400"/>
            <a:ext cx="1371600" cy="914400"/>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48132" name="Rectangle 7"/>
          <p:cNvSpPr>
            <a:spLocks noChangeArrowheads="1"/>
          </p:cNvSpPr>
          <p:nvPr/>
        </p:nvSpPr>
        <p:spPr bwMode="auto">
          <a:xfrm rot="-5400000">
            <a:off x="-328612" y="2844800"/>
            <a:ext cx="1652587" cy="519113"/>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48133" name="Rectangle 8"/>
          <p:cNvSpPr>
            <a:spLocks noChangeArrowheads="1"/>
          </p:cNvSpPr>
          <p:nvPr/>
        </p:nvSpPr>
        <p:spPr bwMode="auto">
          <a:xfrm>
            <a:off x="577850" y="3886200"/>
            <a:ext cx="47148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48134" name="Rectangle 9"/>
          <p:cNvSpPr>
            <a:spLocks noChangeArrowheads="1"/>
          </p:cNvSpPr>
          <p:nvPr/>
        </p:nvSpPr>
        <p:spPr bwMode="auto">
          <a:xfrm>
            <a:off x="611188" y="3429000"/>
            <a:ext cx="41433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48135" name="Rectangle 10"/>
          <p:cNvSpPr>
            <a:spLocks noChangeArrowheads="1"/>
          </p:cNvSpPr>
          <p:nvPr/>
        </p:nvSpPr>
        <p:spPr bwMode="auto">
          <a:xfrm>
            <a:off x="611188" y="2970213"/>
            <a:ext cx="41433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48136" name="Rectangle 11"/>
          <p:cNvSpPr>
            <a:spLocks noChangeArrowheads="1"/>
          </p:cNvSpPr>
          <p:nvPr/>
        </p:nvSpPr>
        <p:spPr bwMode="auto">
          <a:xfrm>
            <a:off x="611188" y="2514600"/>
            <a:ext cx="403225"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48137" name="Line 12"/>
          <p:cNvSpPr>
            <a:spLocks noChangeShapeType="1"/>
          </p:cNvSpPr>
          <p:nvPr/>
        </p:nvSpPr>
        <p:spPr bwMode="auto">
          <a:xfrm flipV="1">
            <a:off x="990600" y="1524000"/>
            <a:ext cx="0" cy="3276600"/>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48138" name="Line 13"/>
          <p:cNvSpPr>
            <a:spLocks noChangeShapeType="1"/>
          </p:cNvSpPr>
          <p:nvPr/>
        </p:nvSpPr>
        <p:spPr bwMode="auto">
          <a:xfrm>
            <a:off x="990600" y="4114800"/>
            <a:ext cx="4344988"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39" name="Line 14"/>
          <p:cNvSpPr>
            <a:spLocks noChangeShapeType="1"/>
          </p:cNvSpPr>
          <p:nvPr/>
        </p:nvSpPr>
        <p:spPr bwMode="auto">
          <a:xfrm>
            <a:off x="990600" y="3656013"/>
            <a:ext cx="4344988"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0" name="Line 15"/>
          <p:cNvSpPr>
            <a:spLocks noChangeShapeType="1"/>
          </p:cNvSpPr>
          <p:nvPr/>
        </p:nvSpPr>
        <p:spPr bwMode="auto">
          <a:xfrm>
            <a:off x="990600" y="3200400"/>
            <a:ext cx="4344988"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1" name="Line 16"/>
          <p:cNvSpPr>
            <a:spLocks noChangeShapeType="1"/>
          </p:cNvSpPr>
          <p:nvPr/>
        </p:nvSpPr>
        <p:spPr bwMode="auto">
          <a:xfrm>
            <a:off x="990600" y="2741613"/>
            <a:ext cx="4344988"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2" name="Line 17"/>
          <p:cNvSpPr>
            <a:spLocks noChangeShapeType="1"/>
          </p:cNvSpPr>
          <p:nvPr/>
        </p:nvSpPr>
        <p:spPr bwMode="auto">
          <a:xfrm flipV="1">
            <a:off x="990600" y="4797425"/>
            <a:ext cx="6096000" cy="3175"/>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48143" name="Rectangle 18"/>
          <p:cNvSpPr>
            <a:spLocks noChangeArrowheads="1"/>
          </p:cNvSpPr>
          <p:nvPr/>
        </p:nvSpPr>
        <p:spPr bwMode="auto">
          <a:xfrm>
            <a:off x="2667000" y="5089525"/>
            <a:ext cx="1673225"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48144" name="Line 19"/>
          <p:cNvSpPr>
            <a:spLocks noChangeShapeType="1"/>
          </p:cNvSpPr>
          <p:nvPr/>
        </p:nvSpPr>
        <p:spPr bwMode="auto">
          <a:xfrm>
            <a:off x="22860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5" name="Line 20"/>
          <p:cNvSpPr>
            <a:spLocks noChangeShapeType="1"/>
          </p:cNvSpPr>
          <p:nvPr/>
        </p:nvSpPr>
        <p:spPr bwMode="auto">
          <a:xfrm>
            <a:off x="2973388"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6" name="Line 21"/>
          <p:cNvSpPr>
            <a:spLocks noChangeShapeType="1"/>
          </p:cNvSpPr>
          <p:nvPr/>
        </p:nvSpPr>
        <p:spPr bwMode="auto">
          <a:xfrm>
            <a:off x="36576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7" name="Line 22"/>
          <p:cNvSpPr>
            <a:spLocks noChangeShapeType="1"/>
          </p:cNvSpPr>
          <p:nvPr/>
        </p:nvSpPr>
        <p:spPr bwMode="auto">
          <a:xfrm>
            <a:off x="4344988"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48148" name="Rectangle 23"/>
          <p:cNvSpPr>
            <a:spLocks noChangeArrowheads="1"/>
          </p:cNvSpPr>
          <p:nvPr/>
        </p:nvSpPr>
        <p:spPr bwMode="auto">
          <a:xfrm>
            <a:off x="2133600" y="4724400"/>
            <a:ext cx="36988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48149" name="Rectangle 24"/>
          <p:cNvSpPr>
            <a:spLocks noChangeArrowheads="1"/>
          </p:cNvSpPr>
          <p:nvPr/>
        </p:nvSpPr>
        <p:spPr bwMode="auto">
          <a:xfrm>
            <a:off x="2830513" y="4724400"/>
            <a:ext cx="3698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48150" name="Rectangle 25"/>
          <p:cNvSpPr>
            <a:spLocks noChangeArrowheads="1"/>
          </p:cNvSpPr>
          <p:nvPr/>
        </p:nvSpPr>
        <p:spPr bwMode="auto">
          <a:xfrm>
            <a:off x="3516313" y="4724400"/>
            <a:ext cx="369887"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48151" name="Rectangle 26"/>
          <p:cNvSpPr>
            <a:spLocks noChangeArrowheads="1"/>
          </p:cNvSpPr>
          <p:nvPr/>
        </p:nvSpPr>
        <p:spPr bwMode="auto">
          <a:xfrm>
            <a:off x="4203700" y="4724400"/>
            <a:ext cx="369888" cy="45720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48152" name="Rectangle 27"/>
          <p:cNvSpPr>
            <a:spLocks noChangeArrowheads="1"/>
          </p:cNvSpPr>
          <p:nvPr/>
        </p:nvSpPr>
        <p:spPr bwMode="auto">
          <a:xfrm rot="-5400000">
            <a:off x="104775" y="1090613"/>
            <a:ext cx="1366837"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48153" name="Rectangle 28"/>
          <p:cNvSpPr>
            <a:spLocks noChangeArrowheads="1"/>
          </p:cNvSpPr>
          <p:nvPr/>
        </p:nvSpPr>
        <p:spPr bwMode="auto">
          <a:xfrm>
            <a:off x="7162800" y="4646613"/>
            <a:ext cx="13684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48154" name="Text Box 29"/>
          <p:cNvSpPr txBox="1">
            <a:spLocks noChangeArrowheads="1"/>
          </p:cNvSpPr>
          <p:nvPr/>
        </p:nvSpPr>
        <p:spPr bwMode="auto">
          <a:xfrm>
            <a:off x="1001713" y="3824288"/>
            <a:ext cx="366712"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48155" name="Text Box 30"/>
          <p:cNvSpPr txBox="1">
            <a:spLocks noChangeArrowheads="1"/>
          </p:cNvSpPr>
          <p:nvPr/>
        </p:nvSpPr>
        <p:spPr bwMode="auto">
          <a:xfrm>
            <a:off x="1001713" y="3429000"/>
            <a:ext cx="366712"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48156" name="Text Box 31"/>
          <p:cNvSpPr txBox="1">
            <a:spLocks noChangeArrowheads="1"/>
          </p:cNvSpPr>
          <p:nvPr/>
        </p:nvSpPr>
        <p:spPr bwMode="auto">
          <a:xfrm>
            <a:off x="1001713" y="29098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48157" name="Text Box 32"/>
          <p:cNvSpPr txBox="1">
            <a:spLocks noChangeArrowheads="1"/>
          </p:cNvSpPr>
          <p:nvPr/>
        </p:nvSpPr>
        <p:spPr bwMode="auto">
          <a:xfrm>
            <a:off x="1001713" y="23764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48158" name="Text Box 33"/>
          <p:cNvSpPr txBox="1">
            <a:spLocks noChangeArrowheads="1"/>
          </p:cNvSpPr>
          <p:nvPr/>
        </p:nvSpPr>
        <p:spPr bwMode="auto">
          <a:xfrm>
            <a:off x="1954213" y="4565650"/>
            <a:ext cx="365125"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48159" name="Text Box 34"/>
          <p:cNvSpPr txBox="1">
            <a:spLocks noChangeArrowheads="1"/>
          </p:cNvSpPr>
          <p:nvPr/>
        </p:nvSpPr>
        <p:spPr bwMode="auto">
          <a:xfrm>
            <a:off x="2608263" y="4565650"/>
            <a:ext cx="366712"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48160" name="Text Box 35"/>
          <p:cNvSpPr txBox="1">
            <a:spLocks noChangeArrowheads="1"/>
          </p:cNvSpPr>
          <p:nvPr/>
        </p:nvSpPr>
        <p:spPr bwMode="auto">
          <a:xfrm>
            <a:off x="3246438" y="4565650"/>
            <a:ext cx="458787"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48161" name="Text Box 36"/>
          <p:cNvSpPr txBox="1">
            <a:spLocks noChangeArrowheads="1"/>
          </p:cNvSpPr>
          <p:nvPr/>
        </p:nvSpPr>
        <p:spPr bwMode="auto">
          <a:xfrm>
            <a:off x="3960941" y="4563437"/>
            <a:ext cx="463294" cy="276851"/>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sp>
        <p:nvSpPr>
          <p:cNvPr id="48162" name="AutoShape 37"/>
          <p:cNvSpPr>
            <a:spLocks noChangeArrowheads="1"/>
          </p:cNvSpPr>
          <p:nvPr/>
        </p:nvSpPr>
        <p:spPr bwMode="auto">
          <a:xfrm>
            <a:off x="4495800" y="1600200"/>
            <a:ext cx="1600200" cy="673100"/>
          </a:xfrm>
          <a:prstGeom prst="wedgeRoundRectCallout">
            <a:avLst>
              <a:gd name="adj1" fmla="val -124505"/>
              <a:gd name="adj2" fmla="val 220046"/>
              <a:gd name="adj3" fmla="val 16667"/>
            </a:avLst>
          </a:prstGeom>
          <a:solidFill>
            <a:srgbClr val="FFC5CF">
              <a:alpha val="23921"/>
            </a:srgbClr>
          </a:solidFill>
          <a:ln w="19050">
            <a:solidFill>
              <a:schemeClr val="accent1"/>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Forbidden</a:t>
            </a:r>
          </a:p>
          <a:p>
            <a:pPr algn="ctr" eaLnBrk="0" hangingPunct="0">
              <a:lnSpc>
                <a:spcPct val="80000"/>
              </a:lnSpc>
            </a:pPr>
            <a:r>
              <a:rPr lang="en-US" sz="2400" i="1">
                <a:latin typeface="Times" pitchFamily="-111" charset="0"/>
              </a:rPr>
              <a:t>Zone</a:t>
            </a:r>
          </a:p>
        </p:txBody>
      </p:sp>
      <p:sp>
        <p:nvSpPr>
          <p:cNvPr id="48163" name="Line 38"/>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8164" name="Line 39"/>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8165" name="Line 40"/>
          <p:cNvSpPr>
            <a:spLocks noChangeShapeType="1"/>
          </p:cNvSpPr>
          <p:nvPr/>
        </p:nvSpPr>
        <p:spPr bwMode="auto">
          <a:xfrm>
            <a:off x="2286000" y="4416425"/>
            <a:ext cx="1371600" cy="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48166" name="Line 41"/>
          <p:cNvSpPr>
            <a:spLocks noChangeShapeType="1"/>
          </p:cNvSpPr>
          <p:nvPr/>
        </p:nvSpPr>
        <p:spPr bwMode="auto">
          <a:xfrm>
            <a:off x="2965450" y="4552950"/>
            <a:ext cx="1371600" cy="0"/>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48167" name="Rectangle 42"/>
          <p:cNvSpPr>
            <a:spLocks noChangeArrowheads="1"/>
          </p:cNvSpPr>
          <p:nvPr/>
        </p:nvSpPr>
        <p:spPr bwMode="auto">
          <a:xfrm>
            <a:off x="2971800" y="3200400"/>
            <a:ext cx="685800" cy="457200"/>
          </a:xfrm>
          <a:prstGeom prst="rect">
            <a:avLst/>
          </a:prstGeom>
          <a:pattFill prst="dkVert">
            <a:fgClr>
              <a:srgbClr val="FF0000">
                <a:alpha val="76077"/>
              </a:srgbClr>
            </a:fgClr>
            <a:bgClr>
              <a:schemeClr val="bg1">
                <a:alpha val="76077"/>
              </a:schemeClr>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48168" name="Rectangle 44"/>
          <p:cNvSpPr>
            <a:spLocks noGrp="1" noChangeArrowheads="1"/>
          </p:cNvSpPr>
          <p:nvPr>
            <p:ph type="title"/>
          </p:nvPr>
        </p:nvSpPr>
        <p:spPr>
          <a:xfrm>
            <a:off x="457200" y="152400"/>
            <a:ext cx="8229600" cy="715963"/>
          </a:xfrm>
          <a:noFill/>
        </p:spPr>
        <p:txBody>
          <a:bodyPr/>
          <a:lstStyle/>
          <a:p>
            <a:pPr eaLnBrk="1" hangingPunct="1"/>
            <a:r>
              <a:rPr lang="en-US" sz="3600">
                <a:solidFill>
                  <a:schemeClr val="tx1"/>
                </a:solidFill>
              </a:rPr>
              <a:t>Process-resource Trajectories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Wide downward diagonal"/>
          <p:cNvSpPr>
            <a:spLocks noChangeArrowheads="1"/>
          </p:cNvSpPr>
          <p:nvPr/>
        </p:nvSpPr>
        <p:spPr bwMode="auto">
          <a:xfrm>
            <a:off x="2286000" y="2743200"/>
            <a:ext cx="1371600" cy="914400"/>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50179" name="Rectangle 3" descr="Wide upward diagonal"/>
          <p:cNvSpPr>
            <a:spLocks noChangeArrowheads="1"/>
          </p:cNvSpPr>
          <p:nvPr/>
        </p:nvSpPr>
        <p:spPr bwMode="auto">
          <a:xfrm>
            <a:off x="2971800" y="3200400"/>
            <a:ext cx="1371600" cy="914400"/>
          </a:xfrm>
          <a:prstGeom prst="rect">
            <a:avLst/>
          </a:prstGeom>
          <a:pattFill prst="wdUpDiag">
            <a:fgClr>
              <a:schemeClr val="hlink"/>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50180" name="Rectangle 5"/>
          <p:cNvSpPr>
            <a:spLocks noChangeArrowheads="1"/>
          </p:cNvSpPr>
          <p:nvPr/>
        </p:nvSpPr>
        <p:spPr bwMode="auto">
          <a:xfrm rot="-5400000">
            <a:off x="-323056" y="2839244"/>
            <a:ext cx="1652587"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50181" name="Rectangle 6"/>
          <p:cNvSpPr>
            <a:spLocks noChangeArrowheads="1"/>
          </p:cNvSpPr>
          <p:nvPr/>
        </p:nvSpPr>
        <p:spPr bwMode="auto">
          <a:xfrm>
            <a:off x="576263" y="3886200"/>
            <a:ext cx="4714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50182" name="Rectangle 7"/>
          <p:cNvSpPr>
            <a:spLocks noChangeArrowheads="1"/>
          </p:cNvSpPr>
          <p:nvPr/>
        </p:nvSpPr>
        <p:spPr bwMode="auto">
          <a:xfrm>
            <a:off x="609600" y="3429000"/>
            <a:ext cx="4159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50183" name="Rectangle 8"/>
          <p:cNvSpPr>
            <a:spLocks noChangeArrowheads="1"/>
          </p:cNvSpPr>
          <p:nvPr/>
        </p:nvSpPr>
        <p:spPr bwMode="auto">
          <a:xfrm>
            <a:off x="609600" y="2971800"/>
            <a:ext cx="4159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50184" name="Rectangle 9"/>
          <p:cNvSpPr>
            <a:spLocks noChangeArrowheads="1"/>
          </p:cNvSpPr>
          <p:nvPr/>
        </p:nvSpPr>
        <p:spPr bwMode="auto">
          <a:xfrm>
            <a:off x="609600" y="2514600"/>
            <a:ext cx="404813"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50185" name="Line 10"/>
          <p:cNvSpPr>
            <a:spLocks noChangeShapeType="1"/>
          </p:cNvSpPr>
          <p:nvPr/>
        </p:nvSpPr>
        <p:spPr bwMode="auto">
          <a:xfrm flipV="1">
            <a:off x="990600" y="1524000"/>
            <a:ext cx="0" cy="3276600"/>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0186" name="Line 11"/>
          <p:cNvSpPr>
            <a:spLocks noChangeShapeType="1"/>
          </p:cNvSpPr>
          <p:nvPr/>
        </p:nvSpPr>
        <p:spPr bwMode="auto">
          <a:xfrm>
            <a:off x="990600" y="41148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87" name="Line 12"/>
          <p:cNvSpPr>
            <a:spLocks noChangeShapeType="1"/>
          </p:cNvSpPr>
          <p:nvPr/>
        </p:nvSpPr>
        <p:spPr bwMode="auto">
          <a:xfrm>
            <a:off x="990600" y="36576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88" name="Line 13"/>
          <p:cNvSpPr>
            <a:spLocks noChangeShapeType="1"/>
          </p:cNvSpPr>
          <p:nvPr/>
        </p:nvSpPr>
        <p:spPr bwMode="auto">
          <a:xfrm>
            <a:off x="990600" y="32004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89" name="Line 14"/>
          <p:cNvSpPr>
            <a:spLocks noChangeShapeType="1"/>
          </p:cNvSpPr>
          <p:nvPr/>
        </p:nvSpPr>
        <p:spPr bwMode="auto">
          <a:xfrm>
            <a:off x="990600" y="2743200"/>
            <a:ext cx="434340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90" name="Line 15"/>
          <p:cNvSpPr>
            <a:spLocks noChangeShapeType="1"/>
          </p:cNvSpPr>
          <p:nvPr/>
        </p:nvSpPr>
        <p:spPr bwMode="auto">
          <a:xfrm flipV="1">
            <a:off x="990600" y="4797425"/>
            <a:ext cx="6096000" cy="3175"/>
          </a:xfrm>
          <a:prstGeom prst="line">
            <a:avLst/>
          </a:prstGeom>
          <a:noFill/>
          <a:ln w="38100"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0191" name="Rectangle 16"/>
          <p:cNvSpPr>
            <a:spLocks noChangeArrowheads="1"/>
          </p:cNvSpPr>
          <p:nvPr/>
        </p:nvSpPr>
        <p:spPr bwMode="auto">
          <a:xfrm>
            <a:off x="2667000" y="5089525"/>
            <a:ext cx="1671638" cy="51752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50192" name="Line 17"/>
          <p:cNvSpPr>
            <a:spLocks noChangeShapeType="1"/>
          </p:cNvSpPr>
          <p:nvPr/>
        </p:nvSpPr>
        <p:spPr bwMode="auto">
          <a:xfrm>
            <a:off x="22860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93" name="Line 18"/>
          <p:cNvSpPr>
            <a:spLocks noChangeShapeType="1"/>
          </p:cNvSpPr>
          <p:nvPr/>
        </p:nvSpPr>
        <p:spPr bwMode="auto">
          <a:xfrm>
            <a:off x="29718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94" name="Line 19"/>
          <p:cNvSpPr>
            <a:spLocks noChangeShapeType="1"/>
          </p:cNvSpPr>
          <p:nvPr/>
        </p:nvSpPr>
        <p:spPr bwMode="auto">
          <a:xfrm>
            <a:off x="36576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95" name="Line 20"/>
          <p:cNvSpPr>
            <a:spLocks noChangeShapeType="1"/>
          </p:cNvSpPr>
          <p:nvPr/>
        </p:nvSpPr>
        <p:spPr bwMode="auto">
          <a:xfrm>
            <a:off x="4343400" y="2209800"/>
            <a:ext cx="0" cy="259080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0196" name="Rectangle 21"/>
          <p:cNvSpPr>
            <a:spLocks noChangeArrowheads="1"/>
          </p:cNvSpPr>
          <p:nvPr/>
        </p:nvSpPr>
        <p:spPr bwMode="auto">
          <a:xfrm>
            <a:off x="2133600" y="4724400"/>
            <a:ext cx="369888"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50197" name="Rectangle 22"/>
          <p:cNvSpPr>
            <a:spLocks noChangeArrowheads="1"/>
          </p:cNvSpPr>
          <p:nvPr/>
        </p:nvSpPr>
        <p:spPr bwMode="auto">
          <a:xfrm>
            <a:off x="2830513" y="4724400"/>
            <a:ext cx="368300"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50198" name="Rectangle 23"/>
          <p:cNvSpPr>
            <a:spLocks noChangeArrowheads="1"/>
          </p:cNvSpPr>
          <p:nvPr/>
        </p:nvSpPr>
        <p:spPr bwMode="auto">
          <a:xfrm>
            <a:off x="35163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50199" name="Rectangle 24"/>
          <p:cNvSpPr>
            <a:spLocks noChangeArrowheads="1"/>
          </p:cNvSpPr>
          <p:nvPr/>
        </p:nvSpPr>
        <p:spPr bwMode="auto">
          <a:xfrm>
            <a:off x="4202113" y="4724400"/>
            <a:ext cx="369887"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50200" name="Rectangle 25"/>
          <p:cNvSpPr>
            <a:spLocks noChangeArrowheads="1"/>
          </p:cNvSpPr>
          <p:nvPr/>
        </p:nvSpPr>
        <p:spPr bwMode="auto">
          <a:xfrm rot="-5400000">
            <a:off x="103188" y="1090613"/>
            <a:ext cx="1368425" cy="396875"/>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0201" name="Rectangle 26"/>
          <p:cNvSpPr>
            <a:spLocks noChangeArrowheads="1"/>
          </p:cNvSpPr>
          <p:nvPr/>
        </p:nvSpPr>
        <p:spPr bwMode="auto">
          <a:xfrm>
            <a:off x="7162800" y="4648200"/>
            <a:ext cx="1368425" cy="395288"/>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0202" name="AutoShape 27"/>
          <p:cNvSpPr>
            <a:spLocks noChangeArrowheads="1"/>
          </p:cNvSpPr>
          <p:nvPr/>
        </p:nvSpPr>
        <p:spPr bwMode="auto">
          <a:xfrm>
            <a:off x="4495800" y="5410200"/>
            <a:ext cx="2632075" cy="774700"/>
          </a:xfrm>
          <a:prstGeom prst="wedgeRoundRectCallout">
            <a:avLst>
              <a:gd name="adj1" fmla="val -155065"/>
              <a:gd name="adj2" fmla="val -128690"/>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Trajectory showing</a:t>
            </a:r>
          </a:p>
          <a:p>
            <a:pPr algn="ctr" eaLnBrk="0" hangingPunct="0">
              <a:lnSpc>
                <a:spcPct val="80000"/>
              </a:lnSpc>
            </a:pPr>
            <a:r>
              <a:rPr lang="en-US" sz="2400" i="1">
                <a:latin typeface="Times" pitchFamily="-111" charset="0"/>
              </a:rPr>
              <a:t>system progress</a:t>
            </a:r>
          </a:p>
        </p:txBody>
      </p:sp>
      <p:sp>
        <p:nvSpPr>
          <p:cNvPr id="50203" name="Line 28"/>
          <p:cNvSpPr>
            <a:spLocks noChangeShapeType="1"/>
          </p:cNvSpPr>
          <p:nvPr/>
        </p:nvSpPr>
        <p:spPr bwMode="auto">
          <a:xfrm>
            <a:off x="990600" y="4756150"/>
            <a:ext cx="762000"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0204" name="Text Box 29"/>
          <p:cNvSpPr txBox="1">
            <a:spLocks noChangeArrowheads="1"/>
          </p:cNvSpPr>
          <p:nvPr/>
        </p:nvSpPr>
        <p:spPr bwMode="auto">
          <a:xfrm>
            <a:off x="1952625" y="4567238"/>
            <a:ext cx="366713"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50205" name="Text Box 30"/>
          <p:cNvSpPr txBox="1">
            <a:spLocks noChangeArrowheads="1"/>
          </p:cNvSpPr>
          <p:nvPr/>
        </p:nvSpPr>
        <p:spPr bwMode="auto">
          <a:xfrm>
            <a:off x="2608263" y="4567238"/>
            <a:ext cx="365125"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50206" name="Text Box 31"/>
          <p:cNvSpPr txBox="1">
            <a:spLocks noChangeArrowheads="1"/>
          </p:cNvSpPr>
          <p:nvPr/>
        </p:nvSpPr>
        <p:spPr bwMode="auto">
          <a:xfrm>
            <a:off x="3246438" y="4567238"/>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50207" name="Text Box 32"/>
          <p:cNvSpPr txBox="1">
            <a:spLocks noChangeArrowheads="1"/>
          </p:cNvSpPr>
          <p:nvPr/>
        </p:nvSpPr>
        <p:spPr bwMode="auto">
          <a:xfrm>
            <a:off x="3960941" y="4563437"/>
            <a:ext cx="463294" cy="276851"/>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sp>
        <p:nvSpPr>
          <p:cNvPr id="50208" name="Text Box 33"/>
          <p:cNvSpPr txBox="1">
            <a:spLocks noChangeArrowheads="1"/>
          </p:cNvSpPr>
          <p:nvPr/>
        </p:nvSpPr>
        <p:spPr bwMode="auto">
          <a:xfrm>
            <a:off x="1001713" y="3825875"/>
            <a:ext cx="366712"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50209" name="Text Box 34"/>
          <p:cNvSpPr txBox="1">
            <a:spLocks noChangeArrowheads="1"/>
          </p:cNvSpPr>
          <p:nvPr/>
        </p:nvSpPr>
        <p:spPr bwMode="auto">
          <a:xfrm>
            <a:off x="1001713" y="3429000"/>
            <a:ext cx="366712" cy="274638"/>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50210" name="Text Box 35"/>
          <p:cNvSpPr txBox="1">
            <a:spLocks noChangeArrowheads="1"/>
          </p:cNvSpPr>
          <p:nvPr/>
        </p:nvSpPr>
        <p:spPr bwMode="auto">
          <a:xfrm>
            <a:off x="1001713" y="2911475"/>
            <a:ext cx="458787" cy="273050"/>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50211" name="Text Box 36"/>
          <p:cNvSpPr txBox="1">
            <a:spLocks noChangeArrowheads="1"/>
          </p:cNvSpPr>
          <p:nvPr/>
        </p:nvSpPr>
        <p:spPr bwMode="auto">
          <a:xfrm>
            <a:off x="1001713" y="2376488"/>
            <a:ext cx="458787" cy="274637"/>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50212" name="Line 37"/>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50213" name="Line 38"/>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50214" name="Line 39"/>
          <p:cNvSpPr>
            <a:spLocks noChangeShapeType="1"/>
          </p:cNvSpPr>
          <p:nvPr/>
        </p:nvSpPr>
        <p:spPr bwMode="auto">
          <a:xfrm>
            <a:off x="2286000" y="4416425"/>
            <a:ext cx="1371600" cy="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50215" name="Line 40"/>
          <p:cNvSpPr>
            <a:spLocks noChangeShapeType="1"/>
          </p:cNvSpPr>
          <p:nvPr/>
        </p:nvSpPr>
        <p:spPr bwMode="auto">
          <a:xfrm>
            <a:off x="2965450" y="4552950"/>
            <a:ext cx="1371600" cy="0"/>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50216" name="Rectangle 42"/>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4321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2227" name="Line 4"/>
          <p:cNvSpPr>
            <a:spLocks noChangeShapeType="1"/>
          </p:cNvSpPr>
          <p:nvPr/>
        </p:nvSpPr>
        <p:spPr bwMode="auto">
          <a:xfrm flipH="1" flipV="1">
            <a:off x="1752600" y="4343400"/>
            <a:ext cx="1588" cy="382588"/>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52228" name="Group 5"/>
          <p:cNvGrpSpPr>
            <a:grpSpLocks/>
          </p:cNvGrpSpPr>
          <p:nvPr/>
        </p:nvGrpSpPr>
        <p:grpSpPr bwMode="auto">
          <a:xfrm>
            <a:off x="234950" y="604838"/>
            <a:ext cx="8296275" cy="5002212"/>
            <a:chOff x="148" y="382"/>
            <a:chExt cx="5233" cy="3157"/>
          </a:xfrm>
        </p:grpSpPr>
        <p:grpSp>
          <p:nvGrpSpPr>
            <p:cNvPr id="52233" name="Group 6"/>
            <p:cNvGrpSpPr>
              <a:grpSpLocks/>
            </p:cNvGrpSpPr>
            <p:nvPr/>
          </p:nvGrpSpPr>
          <p:grpSpPr bwMode="auto">
            <a:xfrm>
              <a:off x="148" y="382"/>
              <a:ext cx="5233" cy="3157"/>
              <a:chOff x="148" y="382"/>
              <a:chExt cx="5233" cy="3157"/>
            </a:xfrm>
          </p:grpSpPr>
          <p:sp>
            <p:nvSpPr>
              <p:cNvPr id="52242" name="Rectangle 7"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52243" name="Rectangle 8"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52244" name="Rectangle 9"/>
              <p:cNvSpPr>
                <a:spLocks noChangeArrowheads="1"/>
              </p:cNvSpPr>
              <p:nvPr/>
            </p:nvSpPr>
            <p:spPr bwMode="auto">
              <a:xfrm rot="-5400000">
                <a:off x="-210" y="1798"/>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52245" name="Rectangle 10"/>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52246" name="Rectangle 11"/>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52247" name="Rectangle 12"/>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52248" name="Rectangle 13"/>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52249" name="Line 14"/>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2250" name="Line 15"/>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1" name="Line 16"/>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2" name="Line 17"/>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3" name="Line 18"/>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4" name="Line 19"/>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2255" name="Rectangle 20"/>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52256" name="Line 21"/>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7" name="Line 22"/>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8" name="Line 23"/>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59" name="Line 24"/>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2260" name="Rectangle 25"/>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52261" name="Rectangle 26"/>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52262" name="Rectangle 27"/>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52263" name="Rectangle 28"/>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52264" name="Rectangle 29"/>
              <p:cNvSpPr>
                <a:spLocks noChangeArrowheads="1"/>
              </p:cNvSpPr>
              <p:nvPr/>
            </p:nvSpPr>
            <p:spPr bwMode="auto">
              <a:xfrm rot="-5400000">
                <a:off x="65" y="689"/>
                <a:ext cx="86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2265" name="Rectangle 30"/>
              <p:cNvSpPr>
                <a:spLocks noChangeArrowheads="1"/>
              </p:cNvSpPr>
              <p:nvPr/>
            </p:nvSpPr>
            <p:spPr bwMode="auto">
              <a:xfrm>
                <a:off x="4518" y="2933"/>
                <a:ext cx="86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52234" name="Text Box 31"/>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52235" name="Text Box 32"/>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52236" name="Text Box 33"/>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52237" name="Text Box 34"/>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52238" name="Text Box 35"/>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52239" name="Text Box 36"/>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52240" name="Text Box 37"/>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52241" name="Text Box 38"/>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52229" name="AutoShape 39"/>
          <p:cNvSpPr>
            <a:spLocks noChangeArrowheads="1"/>
          </p:cNvSpPr>
          <p:nvPr/>
        </p:nvSpPr>
        <p:spPr bwMode="auto">
          <a:xfrm>
            <a:off x="5029200" y="2438400"/>
            <a:ext cx="2632075" cy="774700"/>
          </a:xfrm>
          <a:prstGeom prst="wedgeRoundRectCallout">
            <a:avLst>
              <a:gd name="adj1" fmla="val -175333"/>
              <a:gd name="adj2" fmla="val 195903"/>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dirty="0">
                <a:latin typeface="Times" pitchFamily="-111" charset="0"/>
              </a:rPr>
              <a:t>B makes progress;</a:t>
            </a:r>
          </a:p>
          <a:p>
            <a:pPr algn="ctr" eaLnBrk="0" hangingPunct="0">
              <a:lnSpc>
                <a:spcPct val="80000"/>
              </a:lnSpc>
            </a:pPr>
            <a:r>
              <a:rPr lang="en-US" sz="2400" i="1" dirty="0">
                <a:latin typeface="Times" pitchFamily="-111" charset="0"/>
              </a:rPr>
              <a:t>A is not running</a:t>
            </a:r>
          </a:p>
        </p:txBody>
      </p:sp>
      <p:sp>
        <p:nvSpPr>
          <p:cNvPr id="52230" name="Line 40"/>
          <p:cNvSpPr>
            <a:spLocks noChangeShapeType="1"/>
          </p:cNvSpPr>
          <p:nvPr/>
        </p:nvSpPr>
        <p:spPr bwMode="auto">
          <a:xfrm flipV="1">
            <a:off x="1460500" y="2743200"/>
            <a:ext cx="0" cy="914400"/>
          </a:xfrm>
          <a:prstGeom prst="line">
            <a:avLst/>
          </a:prstGeom>
          <a:noFill/>
          <a:ln w="28575">
            <a:solidFill>
              <a:srgbClr val="008000"/>
            </a:solidFill>
            <a:round/>
            <a:headEnd type="triangle" w="med" len="med"/>
            <a:tailEnd type="triangle" w="med" len="med"/>
          </a:ln>
        </p:spPr>
        <p:txBody>
          <a:bodyPr wrap="none" anchor="ctr">
            <a:prstTxWarp prst="textNoShape">
              <a:avLst/>
            </a:prstTxWarp>
          </a:bodyPr>
          <a:lstStyle/>
          <a:p>
            <a:endParaRPr lang="en-US"/>
          </a:p>
        </p:txBody>
      </p:sp>
      <p:sp>
        <p:nvSpPr>
          <p:cNvPr id="52231" name="Line 41"/>
          <p:cNvSpPr>
            <a:spLocks noChangeShapeType="1"/>
          </p:cNvSpPr>
          <p:nvPr/>
        </p:nvSpPr>
        <p:spPr bwMode="auto">
          <a:xfrm flipV="1">
            <a:off x="1628775" y="3200400"/>
            <a:ext cx="0" cy="898525"/>
          </a:xfrm>
          <a:prstGeom prst="line">
            <a:avLst/>
          </a:prstGeom>
          <a:noFill/>
          <a:ln w="28575">
            <a:solidFill>
              <a:schemeClr val="hlink"/>
            </a:solidFill>
            <a:round/>
            <a:headEnd type="triangle" w="med" len="med"/>
            <a:tailEnd type="triangle" w="med" len="med"/>
          </a:ln>
        </p:spPr>
        <p:txBody>
          <a:bodyPr wrap="none" anchor="ctr">
            <a:prstTxWarp prst="textNoShape">
              <a:avLst/>
            </a:prstTxWarp>
          </a:bodyPr>
          <a:lstStyle/>
          <a:p>
            <a:endParaRPr lang="en-US"/>
          </a:p>
        </p:txBody>
      </p:sp>
      <p:sp>
        <p:nvSpPr>
          <p:cNvPr id="52232" name="Rectangle 43"/>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34206"/>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3"/>
          <p:cNvSpPr>
            <a:spLocks noChangeArrowheads="1"/>
          </p:cNvSpPr>
          <p:nvPr/>
        </p:nvSpPr>
        <p:spPr bwMode="auto">
          <a:xfrm>
            <a:off x="3581400" y="5638800"/>
            <a:ext cx="1600200" cy="774700"/>
          </a:xfrm>
          <a:prstGeom prst="wedgeRoundRectCallout">
            <a:avLst>
              <a:gd name="adj1" fmla="val -157838"/>
              <a:gd name="adj2" fmla="val -234838"/>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B requests</a:t>
            </a:r>
          </a:p>
          <a:p>
            <a:pPr algn="ctr" eaLnBrk="0" hangingPunct="0">
              <a:lnSpc>
                <a:spcPct val="80000"/>
              </a:lnSpc>
            </a:pPr>
            <a:r>
              <a:rPr lang="en-US" sz="2400" i="1">
                <a:latin typeface="Times" pitchFamily="-111" charset="0"/>
              </a:rPr>
              <a:t>the CD-RW</a:t>
            </a:r>
          </a:p>
        </p:txBody>
      </p:sp>
      <p:sp>
        <p:nvSpPr>
          <p:cNvPr id="54275" name="Line 4"/>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4276" name="Line 5"/>
          <p:cNvSpPr>
            <a:spLocks noChangeShapeType="1"/>
          </p:cNvSpPr>
          <p:nvPr/>
        </p:nvSpPr>
        <p:spPr bwMode="auto">
          <a:xfrm flipH="1" flipV="1">
            <a:off x="1752600" y="4114800"/>
            <a:ext cx="1588" cy="611188"/>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54277" name="Group 6"/>
          <p:cNvGrpSpPr>
            <a:grpSpLocks/>
          </p:cNvGrpSpPr>
          <p:nvPr/>
        </p:nvGrpSpPr>
        <p:grpSpPr bwMode="auto">
          <a:xfrm>
            <a:off x="233363" y="604838"/>
            <a:ext cx="8297862" cy="5002212"/>
            <a:chOff x="147" y="382"/>
            <a:chExt cx="5234" cy="3157"/>
          </a:xfrm>
        </p:grpSpPr>
        <p:grpSp>
          <p:nvGrpSpPr>
            <p:cNvPr id="54279" name="Group 7"/>
            <p:cNvGrpSpPr>
              <a:grpSpLocks/>
            </p:cNvGrpSpPr>
            <p:nvPr/>
          </p:nvGrpSpPr>
          <p:grpSpPr bwMode="auto">
            <a:xfrm>
              <a:off x="147" y="382"/>
              <a:ext cx="5234" cy="3157"/>
              <a:chOff x="147" y="382"/>
              <a:chExt cx="5234" cy="3157"/>
            </a:xfrm>
          </p:grpSpPr>
          <p:sp>
            <p:nvSpPr>
              <p:cNvPr id="54288" name="Rectangle 8"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54289" name="Rectangle 9"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54290" name="Rectangle 10"/>
              <p:cNvSpPr>
                <a:spLocks noChangeArrowheads="1"/>
              </p:cNvSpPr>
              <p:nvPr/>
            </p:nvSpPr>
            <p:spPr bwMode="auto">
              <a:xfrm rot="-5400000">
                <a:off x="-211" y="1799"/>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54291" name="Rectangle 11"/>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54292" name="Rectangle 12"/>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54293" name="Rectangle 13"/>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54294" name="Rectangle 14"/>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54295" name="Line 15"/>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4296" name="Line 16"/>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297" name="Line 17"/>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298" name="Line 18"/>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299" name="Line 19"/>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300" name="Line 20"/>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4301" name="Rectangle 21"/>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54302" name="Line 22"/>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303" name="Line 23"/>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304" name="Line 24"/>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305" name="Line 25"/>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4306" name="Rectangle 26"/>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54307" name="Rectangle 27"/>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54308" name="Rectangle 28"/>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54309" name="Rectangle 29"/>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54310" name="Rectangle 30"/>
              <p:cNvSpPr>
                <a:spLocks noChangeArrowheads="1"/>
              </p:cNvSpPr>
              <p:nvPr/>
            </p:nvSpPr>
            <p:spPr bwMode="auto">
              <a:xfrm rot="-5400000">
                <a:off x="65" y="689"/>
                <a:ext cx="86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4311" name="Rectangle 31"/>
              <p:cNvSpPr>
                <a:spLocks noChangeArrowheads="1"/>
              </p:cNvSpPr>
              <p:nvPr/>
            </p:nvSpPr>
            <p:spPr bwMode="auto">
              <a:xfrm>
                <a:off x="4518" y="2933"/>
                <a:ext cx="86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54280" name="Text Box 32"/>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54281" name="Text Box 33"/>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54282" name="Text Box 34"/>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54283" name="Text Box 35"/>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54284" name="Text Box 36"/>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54285" name="Text Box 37"/>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54286" name="Text Box 38"/>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54287" name="Text Box 39"/>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54278" name="Rectangle 41"/>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2024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6323"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56324" name="Group 5"/>
          <p:cNvGrpSpPr>
            <a:grpSpLocks/>
          </p:cNvGrpSpPr>
          <p:nvPr/>
        </p:nvGrpSpPr>
        <p:grpSpPr bwMode="auto">
          <a:xfrm>
            <a:off x="231775" y="604838"/>
            <a:ext cx="8296275" cy="5002212"/>
            <a:chOff x="146" y="381"/>
            <a:chExt cx="5234" cy="3158"/>
          </a:xfrm>
        </p:grpSpPr>
        <p:grpSp>
          <p:nvGrpSpPr>
            <p:cNvPr id="56327" name="Group 6"/>
            <p:cNvGrpSpPr>
              <a:grpSpLocks/>
            </p:cNvGrpSpPr>
            <p:nvPr/>
          </p:nvGrpSpPr>
          <p:grpSpPr bwMode="auto">
            <a:xfrm>
              <a:off x="146" y="381"/>
              <a:ext cx="5234" cy="3158"/>
              <a:chOff x="146" y="381"/>
              <a:chExt cx="5234" cy="3158"/>
            </a:xfrm>
          </p:grpSpPr>
          <p:sp>
            <p:nvSpPr>
              <p:cNvPr id="56336" name="Rectangle 7"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56337" name="Rectangle 8"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56338" name="Rectangle 9"/>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56339" name="Rectangle 10"/>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56340" name="Rectangle 11"/>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56341" name="Rectangle 12"/>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56342" name="Rectangle 13"/>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56343" name="Line 14"/>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6344" name="Line 15"/>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45" name="Line 16"/>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46" name="Line 17"/>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47" name="Line 18"/>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48" name="Line 19"/>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6349" name="Rectangle 20"/>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56350" name="Line 21"/>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51" name="Line 22"/>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52" name="Line 23"/>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53" name="Line 24"/>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6354" name="Rectangle 25"/>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56355" name="Rectangle 26"/>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56356" name="Rectangle 27"/>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56357" name="Rectangle 28"/>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56358" name="Rectangle 29"/>
              <p:cNvSpPr>
                <a:spLocks noChangeArrowheads="1"/>
              </p:cNvSpPr>
              <p:nvPr/>
            </p:nvSpPr>
            <p:spPr bwMode="auto">
              <a:xfrm rot="-5400000">
                <a:off x="67" y="687"/>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6359" name="Rectangle 30"/>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56328" name="Text Box 31"/>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56329" name="Text Box 32"/>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56330" name="Text Box 33"/>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56331" name="Text Box 34"/>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56332" name="Text Box 35"/>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56333" name="Text Box 36"/>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56334" name="Text Box 37"/>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56335" name="Text Box 38"/>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56325" name="AutoShape 39"/>
          <p:cNvSpPr>
            <a:spLocks noChangeArrowheads="1"/>
          </p:cNvSpPr>
          <p:nvPr/>
        </p:nvSpPr>
        <p:spPr bwMode="auto">
          <a:xfrm>
            <a:off x="4495800" y="3429000"/>
            <a:ext cx="2827338" cy="468313"/>
          </a:xfrm>
          <a:prstGeom prst="wedgeRoundRectCallout">
            <a:avLst>
              <a:gd name="adj1" fmla="val -139218"/>
              <a:gd name="adj2" fmla="val 56102"/>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Request is granted</a:t>
            </a:r>
          </a:p>
        </p:txBody>
      </p:sp>
      <p:sp>
        <p:nvSpPr>
          <p:cNvPr id="56326" name="Rectangle 41"/>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24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8371"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58372" name="Line 5"/>
          <p:cNvSpPr>
            <a:spLocks noChangeShapeType="1"/>
          </p:cNvSpPr>
          <p:nvPr/>
        </p:nvSpPr>
        <p:spPr bwMode="auto">
          <a:xfrm>
            <a:off x="1754188" y="3884613"/>
            <a:ext cx="5302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58373" name="Group 6"/>
          <p:cNvGrpSpPr>
            <a:grpSpLocks/>
          </p:cNvGrpSpPr>
          <p:nvPr/>
        </p:nvGrpSpPr>
        <p:grpSpPr bwMode="auto">
          <a:xfrm>
            <a:off x="231775" y="604838"/>
            <a:ext cx="8297863" cy="5002212"/>
            <a:chOff x="146" y="381"/>
            <a:chExt cx="5235" cy="3158"/>
          </a:xfrm>
        </p:grpSpPr>
        <p:grpSp>
          <p:nvGrpSpPr>
            <p:cNvPr id="58376" name="Group 7"/>
            <p:cNvGrpSpPr>
              <a:grpSpLocks/>
            </p:cNvGrpSpPr>
            <p:nvPr/>
          </p:nvGrpSpPr>
          <p:grpSpPr bwMode="auto">
            <a:xfrm>
              <a:off x="146" y="381"/>
              <a:ext cx="5235" cy="3158"/>
              <a:chOff x="146" y="381"/>
              <a:chExt cx="5235" cy="3158"/>
            </a:xfrm>
          </p:grpSpPr>
          <p:sp>
            <p:nvSpPr>
              <p:cNvPr id="58385" name="Rectangle 8"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58386" name="Rectangle 9"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58387" name="Rectangle 10"/>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58388" name="Rectangle 11"/>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58389" name="Rectangle 12"/>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58390" name="Rectangle 13"/>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58391" name="Rectangle 14"/>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58392" name="Line 15"/>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8393" name="Line 16"/>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394" name="Line 17"/>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395" name="Line 18"/>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396" name="Line 19"/>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397" name="Line 20"/>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58398" name="Rectangle 21"/>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58399" name="Line 22"/>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400" name="Line 23"/>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401" name="Line 24"/>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402" name="Line 25"/>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58403" name="Rectangle 26"/>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58404" name="Rectangle 27"/>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58405" name="Rectangle 28"/>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58406" name="Rectangle 29"/>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58407" name="Rectangle 30"/>
              <p:cNvSpPr>
                <a:spLocks noChangeArrowheads="1"/>
              </p:cNvSpPr>
              <p:nvPr/>
            </p:nvSpPr>
            <p:spPr bwMode="auto">
              <a:xfrm rot="-5400000">
                <a:off x="67" y="687"/>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58408" name="Rectangle 31"/>
              <p:cNvSpPr>
                <a:spLocks noChangeArrowheads="1"/>
              </p:cNvSpPr>
              <p:nvPr/>
            </p:nvSpPr>
            <p:spPr bwMode="auto">
              <a:xfrm>
                <a:off x="4519"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58377" name="Text Box 32"/>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58378" name="Text Box 33"/>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58379" name="Text Box 34"/>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58380" name="Text Box 35"/>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58381" name="Text Box 36"/>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58382" name="Text Box 37"/>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58383" name="Text Box 38"/>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58384" name="Text Box 39"/>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58374" name="AutoShape 40"/>
          <p:cNvSpPr>
            <a:spLocks noChangeArrowheads="1"/>
          </p:cNvSpPr>
          <p:nvPr/>
        </p:nvSpPr>
        <p:spPr bwMode="auto">
          <a:xfrm>
            <a:off x="5562600" y="1981200"/>
            <a:ext cx="2827338" cy="774700"/>
          </a:xfrm>
          <a:prstGeom prst="wedgeRoundRectCallout">
            <a:avLst>
              <a:gd name="adj1" fmla="val -166676"/>
              <a:gd name="adj2" fmla="val 195903"/>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A runs &amp; makes</a:t>
            </a:r>
          </a:p>
          <a:p>
            <a:pPr algn="ctr" eaLnBrk="0" hangingPunct="0">
              <a:lnSpc>
                <a:spcPct val="80000"/>
              </a:lnSpc>
            </a:pPr>
            <a:r>
              <a:rPr lang="en-US" sz="2400" i="1">
                <a:latin typeface="Times" pitchFamily="-111" charset="0"/>
              </a:rPr>
              <a:t>a request for printer</a:t>
            </a:r>
          </a:p>
        </p:txBody>
      </p:sp>
      <p:sp>
        <p:nvSpPr>
          <p:cNvPr id="58375" name="Rectangle 42"/>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3604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0419"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0420" name="Line 5"/>
          <p:cNvSpPr>
            <a:spLocks noChangeShapeType="1"/>
          </p:cNvSpPr>
          <p:nvPr/>
        </p:nvSpPr>
        <p:spPr bwMode="auto">
          <a:xfrm>
            <a:off x="1754188" y="3884613"/>
            <a:ext cx="912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60421" name="Group 6"/>
          <p:cNvGrpSpPr>
            <a:grpSpLocks/>
          </p:cNvGrpSpPr>
          <p:nvPr/>
        </p:nvGrpSpPr>
        <p:grpSpPr bwMode="auto">
          <a:xfrm>
            <a:off x="231775" y="604838"/>
            <a:ext cx="8296275" cy="5002212"/>
            <a:chOff x="146" y="382"/>
            <a:chExt cx="5234" cy="3157"/>
          </a:xfrm>
        </p:grpSpPr>
        <p:grpSp>
          <p:nvGrpSpPr>
            <p:cNvPr id="60424" name="Group 7"/>
            <p:cNvGrpSpPr>
              <a:grpSpLocks/>
            </p:cNvGrpSpPr>
            <p:nvPr/>
          </p:nvGrpSpPr>
          <p:grpSpPr bwMode="auto">
            <a:xfrm>
              <a:off x="146" y="382"/>
              <a:ext cx="5234" cy="3157"/>
              <a:chOff x="146" y="382"/>
              <a:chExt cx="5234" cy="3157"/>
            </a:xfrm>
          </p:grpSpPr>
          <p:sp>
            <p:nvSpPr>
              <p:cNvPr id="60433" name="Rectangle 8"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0434" name="Rectangle 9"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60435" name="Rectangle 10"/>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60436" name="Rectangle 11"/>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60437" name="Rectangle 12"/>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60438" name="Rectangle 13"/>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60439" name="Rectangle 14"/>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60440" name="Line 15"/>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0441" name="Line 16"/>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2" name="Line 17"/>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3" name="Line 18"/>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4" name="Line 19"/>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5" name="Line 20"/>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0446" name="Rectangle 21"/>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60447" name="Line 22"/>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8" name="Line 23"/>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49" name="Line 24"/>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50" name="Line 25"/>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0451" name="Rectangle 26"/>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60452" name="Rectangle 27"/>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60453" name="Rectangle 28"/>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60454" name="Rectangle 29"/>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60455" name="Rectangle 30"/>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60456" name="Rectangle 31"/>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60425" name="Text Box 32"/>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60426" name="Text Box 33"/>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60427" name="Text Box 34"/>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60428" name="Text Box 35"/>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60429" name="Text Box 36"/>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60430" name="Text Box 37"/>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60431" name="Text Box 38"/>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60432" name="Text Box 39"/>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60422" name="AutoShape 40"/>
          <p:cNvSpPr>
            <a:spLocks noChangeArrowheads="1"/>
          </p:cNvSpPr>
          <p:nvPr/>
        </p:nvSpPr>
        <p:spPr bwMode="auto">
          <a:xfrm>
            <a:off x="4419600" y="5562600"/>
            <a:ext cx="2827338" cy="774700"/>
          </a:xfrm>
          <a:prstGeom prst="wedgeRoundRectCallout">
            <a:avLst>
              <a:gd name="adj1" fmla="val -110245"/>
              <a:gd name="adj2" fmla="val -266394"/>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Request is granted;</a:t>
            </a:r>
          </a:p>
          <a:p>
            <a:pPr algn="ctr" eaLnBrk="0" hangingPunct="0">
              <a:lnSpc>
                <a:spcPct val="80000"/>
              </a:lnSpc>
            </a:pPr>
            <a:r>
              <a:rPr lang="en-US" sz="2400" i="1">
                <a:latin typeface="Times" pitchFamily="-111" charset="0"/>
              </a:rPr>
              <a:t>A proceeds</a:t>
            </a:r>
          </a:p>
        </p:txBody>
      </p:sp>
      <p:sp>
        <p:nvSpPr>
          <p:cNvPr id="60423" name="Rectangle 42"/>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68972"/>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2467"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2468" name="Line 5"/>
          <p:cNvSpPr>
            <a:spLocks noChangeShapeType="1"/>
          </p:cNvSpPr>
          <p:nvPr/>
        </p:nvSpPr>
        <p:spPr bwMode="auto">
          <a:xfrm>
            <a:off x="1754188" y="3884613"/>
            <a:ext cx="912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2469" name="Line 6"/>
          <p:cNvSpPr>
            <a:spLocks noChangeShapeType="1"/>
          </p:cNvSpPr>
          <p:nvPr/>
        </p:nvSpPr>
        <p:spPr bwMode="auto">
          <a:xfrm flipV="1">
            <a:off x="2667000" y="3657600"/>
            <a:ext cx="0" cy="22860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62470" name="Group 7"/>
          <p:cNvGrpSpPr>
            <a:grpSpLocks/>
          </p:cNvGrpSpPr>
          <p:nvPr/>
        </p:nvGrpSpPr>
        <p:grpSpPr bwMode="auto">
          <a:xfrm>
            <a:off x="231775" y="604838"/>
            <a:ext cx="8296275" cy="5002212"/>
            <a:chOff x="146" y="382"/>
            <a:chExt cx="5234" cy="3157"/>
          </a:xfrm>
        </p:grpSpPr>
        <p:grpSp>
          <p:nvGrpSpPr>
            <p:cNvPr id="62473" name="Group 8"/>
            <p:cNvGrpSpPr>
              <a:grpSpLocks/>
            </p:cNvGrpSpPr>
            <p:nvPr/>
          </p:nvGrpSpPr>
          <p:grpSpPr bwMode="auto">
            <a:xfrm>
              <a:off x="146" y="382"/>
              <a:ext cx="5234" cy="3157"/>
              <a:chOff x="146" y="382"/>
              <a:chExt cx="5234" cy="3157"/>
            </a:xfrm>
          </p:grpSpPr>
          <p:sp>
            <p:nvSpPr>
              <p:cNvPr id="62482" name="Rectangle 9"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2483" name="Rectangle 10"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62484" name="Rectangle 11"/>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62485" name="Rectangle 12"/>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62486" name="Rectangle 13"/>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62487" name="Rectangle 14"/>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62488" name="Rectangle 15"/>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62489" name="Line 16"/>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2490" name="Line 17"/>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1" name="Line 18"/>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2" name="Line 19"/>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3" name="Line 20"/>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4" name="Line 21"/>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2495" name="Rectangle 22"/>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62496" name="Line 23"/>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7" name="Line 24"/>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8" name="Line 25"/>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499" name="Line 26"/>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2500" name="Rectangle 27"/>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62501" name="Rectangle 28"/>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62502" name="Rectangle 29"/>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62503" name="Rectangle 30"/>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62504" name="Rectangle 31"/>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62505" name="Rectangle 32"/>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62474" name="Text Box 33"/>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62475" name="Text Box 34"/>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62476" name="Text Box 35"/>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62477" name="Text Box 36"/>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62478" name="Text Box 37"/>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62479" name="Text Box 38"/>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62480" name="Text Box 39"/>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62481" name="Text Box 40"/>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62471" name="AutoShape 41"/>
          <p:cNvSpPr>
            <a:spLocks noChangeArrowheads="1"/>
          </p:cNvSpPr>
          <p:nvPr/>
        </p:nvSpPr>
        <p:spPr bwMode="auto">
          <a:xfrm>
            <a:off x="4648200" y="1600200"/>
            <a:ext cx="2827338" cy="1066800"/>
          </a:xfrm>
          <a:prstGeom prst="wedgeRoundRectCallout">
            <a:avLst>
              <a:gd name="adj1" fmla="val -115639"/>
              <a:gd name="adj2" fmla="val 144792"/>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B runs &amp; requests</a:t>
            </a:r>
          </a:p>
          <a:p>
            <a:pPr algn="ctr" eaLnBrk="0" hangingPunct="0">
              <a:lnSpc>
                <a:spcPct val="80000"/>
              </a:lnSpc>
            </a:pPr>
            <a:r>
              <a:rPr lang="en-US" sz="2400" i="1">
                <a:latin typeface="Times" pitchFamily="-111" charset="0"/>
              </a:rPr>
              <a:t>the printer...</a:t>
            </a:r>
          </a:p>
          <a:p>
            <a:pPr algn="ctr" eaLnBrk="0" hangingPunct="0">
              <a:lnSpc>
                <a:spcPct val="80000"/>
              </a:lnSpc>
            </a:pPr>
            <a:r>
              <a:rPr lang="en-US" sz="2400" i="1">
                <a:latin typeface="Times" pitchFamily="-111" charset="0"/>
              </a:rPr>
              <a:t>MUST WAIT!</a:t>
            </a:r>
          </a:p>
        </p:txBody>
      </p:sp>
      <p:sp>
        <p:nvSpPr>
          <p:cNvPr id="62472" name="Rectangle 43"/>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509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4515"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4516" name="Line 5"/>
          <p:cNvSpPr>
            <a:spLocks noChangeShapeType="1"/>
          </p:cNvSpPr>
          <p:nvPr/>
        </p:nvSpPr>
        <p:spPr bwMode="auto">
          <a:xfrm>
            <a:off x="1754188" y="3884613"/>
            <a:ext cx="912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4517" name="Line 6"/>
          <p:cNvSpPr>
            <a:spLocks noChangeShapeType="1"/>
          </p:cNvSpPr>
          <p:nvPr/>
        </p:nvSpPr>
        <p:spPr bwMode="auto">
          <a:xfrm flipV="1">
            <a:off x="2667000" y="3657600"/>
            <a:ext cx="0" cy="22860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4518" name="Line 7"/>
          <p:cNvSpPr>
            <a:spLocks noChangeShapeType="1"/>
          </p:cNvSpPr>
          <p:nvPr/>
        </p:nvSpPr>
        <p:spPr bwMode="auto">
          <a:xfrm>
            <a:off x="2667000" y="3700463"/>
            <a:ext cx="304800"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64519" name="Group 8"/>
          <p:cNvGrpSpPr>
            <a:grpSpLocks/>
          </p:cNvGrpSpPr>
          <p:nvPr/>
        </p:nvGrpSpPr>
        <p:grpSpPr bwMode="auto">
          <a:xfrm>
            <a:off x="231775" y="604838"/>
            <a:ext cx="8296275" cy="5002212"/>
            <a:chOff x="146" y="382"/>
            <a:chExt cx="5234" cy="3157"/>
          </a:xfrm>
        </p:grpSpPr>
        <p:grpSp>
          <p:nvGrpSpPr>
            <p:cNvPr id="64522" name="Group 9"/>
            <p:cNvGrpSpPr>
              <a:grpSpLocks/>
            </p:cNvGrpSpPr>
            <p:nvPr/>
          </p:nvGrpSpPr>
          <p:grpSpPr bwMode="auto">
            <a:xfrm>
              <a:off x="146" y="382"/>
              <a:ext cx="5234" cy="3157"/>
              <a:chOff x="146" y="382"/>
              <a:chExt cx="5234" cy="3157"/>
            </a:xfrm>
          </p:grpSpPr>
          <p:sp>
            <p:nvSpPr>
              <p:cNvPr id="64531" name="Rectangle 10"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4532" name="Rectangle 11"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64533" name="Rectangle 12"/>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64534" name="Rectangle 13"/>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64535" name="Rectangle 14"/>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64536" name="Rectangle 15"/>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64537" name="Rectangle 16"/>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64538" name="Line 17"/>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4539" name="Line 18"/>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0" name="Line 19"/>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1" name="Line 20"/>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2" name="Line 21"/>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3" name="Line 22"/>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4544" name="Rectangle 23"/>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64545" name="Line 24"/>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6" name="Line 25"/>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7" name="Line 26"/>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8" name="Line 27"/>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4549" name="Rectangle 28"/>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64550" name="Rectangle 29"/>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64551" name="Rectangle 30"/>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64552" name="Rectangle 31"/>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64553" name="Rectangle 32"/>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64554" name="Rectangle 33"/>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64523" name="Text Box 34"/>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64524" name="Text Box 35"/>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64525" name="Text Box 36"/>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64526" name="Text Box 37"/>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64527" name="Text Box 38"/>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64528" name="Text Box 39"/>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64529" name="Text Box 40"/>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64530" name="Text Box 41"/>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64520" name="AutoShape 42"/>
          <p:cNvSpPr>
            <a:spLocks noChangeArrowheads="1"/>
          </p:cNvSpPr>
          <p:nvPr/>
        </p:nvSpPr>
        <p:spPr bwMode="auto">
          <a:xfrm>
            <a:off x="3200400" y="1905000"/>
            <a:ext cx="2827338" cy="774700"/>
          </a:xfrm>
          <a:prstGeom prst="wedgeRoundRectCallout">
            <a:avLst>
              <a:gd name="adj1" fmla="val -56458"/>
              <a:gd name="adj2" fmla="val 165778"/>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eaLnBrk="0" hangingPunct="0">
              <a:lnSpc>
                <a:spcPct val="80000"/>
              </a:lnSpc>
            </a:pPr>
            <a:r>
              <a:rPr lang="en-US" sz="2400" i="1">
                <a:latin typeface="Times" pitchFamily="-111" charset="0"/>
              </a:rPr>
              <a:t>A runs &amp; requests</a:t>
            </a:r>
          </a:p>
          <a:p>
            <a:pPr algn="ctr" eaLnBrk="0" hangingPunct="0">
              <a:lnSpc>
                <a:spcPct val="80000"/>
              </a:lnSpc>
            </a:pPr>
            <a:r>
              <a:rPr lang="en-US" sz="2400" i="1">
                <a:latin typeface="Times" pitchFamily="-111" charset="0"/>
              </a:rPr>
              <a:t>the CD-RW</a:t>
            </a:r>
          </a:p>
        </p:txBody>
      </p:sp>
      <p:sp>
        <p:nvSpPr>
          <p:cNvPr id="64521" name="Rectangle 44"/>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3252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6563"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6564" name="Line 5"/>
          <p:cNvSpPr>
            <a:spLocks noChangeShapeType="1"/>
          </p:cNvSpPr>
          <p:nvPr/>
        </p:nvSpPr>
        <p:spPr bwMode="auto">
          <a:xfrm>
            <a:off x="1754188" y="3884613"/>
            <a:ext cx="912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6565" name="Line 6"/>
          <p:cNvSpPr>
            <a:spLocks noChangeShapeType="1"/>
          </p:cNvSpPr>
          <p:nvPr/>
        </p:nvSpPr>
        <p:spPr bwMode="auto">
          <a:xfrm flipV="1">
            <a:off x="2667000" y="3657600"/>
            <a:ext cx="0" cy="22860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6566" name="Line 7"/>
          <p:cNvSpPr>
            <a:spLocks noChangeShapeType="1"/>
          </p:cNvSpPr>
          <p:nvPr/>
        </p:nvSpPr>
        <p:spPr bwMode="auto">
          <a:xfrm>
            <a:off x="2667000" y="3700463"/>
            <a:ext cx="304800"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6567" name="Rectangle 8"/>
          <p:cNvSpPr>
            <a:spLocks noChangeArrowheads="1"/>
          </p:cNvSpPr>
          <p:nvPr/>
        </p:nvSpPr>
        <p:spPr bwMode="auto">
          <a:xfrm>
            <a:off x="5867400" y="1524000"/>
            <a:ext cx="2557463" cy="3135313"/>
          </a:xfrm>
          <a:prstGeom prst="rect">
            <a:avLst/>
          </a:prstGeom>
          <a:noFill/>
          <a:ln w="38100">
            <a:noFill/>
            <a:prstDash val="sysDot"/>
            <a:miter lim="800000"/>
            <a:headEnd type="none" w="sm" len="sm"/>
            <a:tailEnd type="none" w="sm" len="sm"/>
          </a:ln>
        </p:spPr>
        <p:txBody>
          <a:bodyPr wrap="none" lIns="91430" tIns="45716" rIns="91430" bIns="45716">
            <a:prstTxWarp prst="textNoShape">
              <a:avLst/>
            </a:prstTxWarp>
            <a:spAutoFit/>
          </a:bodyPr>
          <a:lstStyle/>
          <a:p>
            <a:r>
              <a:rPr lang="en-US" sz="2400" b="1" i="1">
                <a:latin typeface="Times" pitchFamily="-111" charset="0"/>
              </a:rPr>
              <a:t>A...</a:t>
            </a:r>
          </a:p>
          <a:p>
            <a:r>
              <a:rPr lang="en-US" sz="2400" b="1" i="1">
                <a:latin typeface="Times" pitchFamily="-111" charset="0"/>
              </a:rPr>
              <a:t>  holds printer</a:t>
            </a:r>
          </a:p>
          <a:p>
            <a:r>
              <a:rPr lang="en-US" sz="2400" b="1" i="1">
                <a:latin typeface="Times" pitchFamily="-111" charset="0"/>
              </a:rPr>
              <a:t>  requests CD-RW</a:t>
            </a:r>
          </a:p>
          <a:p>
            <a:r>
              <a:rPr lang="en-US" sz="2400" b="1" i="1">
                <a:latin typeface="Times" pitchFamily="-111" charset="0"/>
              </a:rPr>
              <a:t>B...</a:t>
            </a:r>
          </a:p>
          <a:p>
            <a:r>
              <a:rPr lang="en-US" sz="2400" b="1" i="1">
                <a:latin typeface="Times" pitchFamily="-111" charset="0"/>
              </a:rPr>
              <a:t>  holds CD-RW</a:t>
            </a:r>
          </a:p>
          <a:p>
            <a:r>
              <a:rPr lang="en-US" sz="2400" b="1" i="1">
                <a:latin typeface="Times" pitchFamily="-111" charset="0"/>
              </a:rPr>
              <a:t>  requests printer</a:t>
            </a:r>
          </a:p>
          <a:p>
            <a:endParaRPr lang="en-US" sz="2400" b="1" i="1">
              <a:latin typeface="Times" pitchFamily="-111" charset="0"/>
            </a:endParaRPr>
          </a:p>
          <a:p>
            <a:r>
              <a:rPr lang="en-US" sz="3200" b="1" i="1">
                <a:latin typeface="Times" pitchFamily="-111" charset="0"/>
              </a:rPr>
              <a:t>DEADLOCK!</a:t>
            </a:r>
          </a:p>
        </p:txBody>
      </p:sp>
      <p:grpSp>
        <p:nvGrpSpPr>
          <p:cNvPr id="66568" name="Group 9"/>
          <p:cNvGrpSpPr>
            <a:grpSpLocks/>
          </p:cNvGrpSpPr>
          <p:nvPr/>
        </p:nvGrpSpPr>
        <p:grpSpPr bwMode="auto">
          <a:xfrm>
            <a:off x="231775" y="604838"/>
            <a:ext cx="8296275" cy="5002212"/>
            <a:chOff x="146" y="382"/>
            <a:chExt cx="5234" cy="3157"/>
          </a:xfrm>
        </p:grpSpPr>
        <p:grpSp>
          <p:nvGrpSpPr>
            <p:cNvPr id="66570" name="Group 10"/>
            <p:cNvGrpSpPr>
              <a:grpSpLocks/>
            </p:cNvGrpSpPr>
            <p:nvPr/>
          </p:nvGrpSpPr>
          <p:grpSpPr bwMode="auto">
            <a:xfrm>
              <a:off x="146" y="382"/>
              <a:ext cx="5234" cy="3157"/>
              <a:chOff x="146" y="382"/>
              <a:chExt cx="5234" cy="3157"/>
            </a:xfrm>
          </p:grpSpPr>
          <p:sp>
            <p:nvSpPr>
              <p:cNvPr id="66579" name="Rectangle 11"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6580" name="Rectangle 12"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66581" name="Rectangle 13"/>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66582" name="Rectangle 14"/>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66583" name="Rectangle 15"/>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66584" name="Rectangle 16"/>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66585" name="Rectangle 17"/>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66586" name="Line 18"/>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6587" name="Line 19"/>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88" name="Line 20"/>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89" name="Line 21"/>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0" name="Line 22"/>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1" name="Line 23"/>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6592" name="Rectangle 24"/>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66593" name="Line 25"/>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4" name="Line 26"/>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5" name="Line 27"/>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6" name="Line 28"/>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6597" name="Rectangle 29"/>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66598" name="Rectangle 30"/>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66599" name="Rectangle 31"/>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66600" name="Rectangle 32"/>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66601" name="Rectangle 33"/>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66602" name="Rectangle 34"/>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66571" name="Text Box 35"/>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66572" name="Text Box 36"/>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66573" name="Text Box 37"/>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66574" name="Text Box 38"/>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66575" name="Text Box 39"/>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66576" name="Text Box 40"/>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66577" name="Text Box 41"/>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66578" name="Text Box 42"/>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66569" name="Rectangle 44"/>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63555"/>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238250" y="3786188"/>
            <a:ext cx="6488113" cy="2520950"/>
            <a:chOff x="302" y="2367"/>
            <a:chExt cx="4093" cy="1591"/>
          </a:xfrm>
        </p:grpSpPr>
        <p:sp>
          <p:nvSpPr>
            <p:cNvPr id="19464" name="Rectangle 3"/>
            <p:cNvSpPr>
              <a:spLocks noChangeArrowheads="1"/>
            </p:cNvSpPr>
            <p:nvPr/>
          </p:nvSpPr>
          <p:spPr bwMode="auto">
            <a:xfrm>
              <a:off x="302" y="2574"/>
              <a:ext cx="932" cy="1384"/>
            </a:xfrm>
            <a:prstGeom prst="rect">
              <a:avLst/>
            </a:prstGeom>
            <a:solidFill>
              <a:srgbClr val="F0FF9B">
                <a:alpha val="58823"/>
              </a:srgbClr>
            </a:solidFill>
            <a:ln w="28575">
              <a:solidFill>
                <a:schemeClr val="hlink"/>
              </a:solidFill>
              <a:miter lim="800000"/>
              <a:headEnd/>
              <a:tailEnd/>
            </a:ln>
          </p:spPr>
          <p:txBody>
            <a:bodyPr lIns="91294" tIns="45647" rIns="91294" bIns="45647" anchor="b">
              <a:prstTxWarp prst="textNoShape">
                <a:avLst/>
              </a:prstTxWarp>
              <a:spAutoFit/>
            </a:bodyPr>
            <a:lstStyle/>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A += 10;</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B += 20;</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A += B;</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A += 30</a:t>
              </a:r>
            </a:p>
            <a:p>
              <a:pPr defTabSz="912813">
                <a:lnSpc>
                  <a:spcPct val="90000"/>
                </a:lnSpc>
                <a:spcBef>
                  <a:spcPct val="20000"/>
                </a:spcBef>
              </a:pPr>
              <a:endParaRPr lang="en-US" sz="1400" b="1">
                <a:solidFill>
                  <a:srgbClr val="000080"/>
                </a:solidFill>
                <a:latin typeface="Courier New" pitchFamily="-111" charset="0"/>
              </a:endParaRPr>
            </a:p>
          </p:txBody>
        </p:sp>
        <p:sp>
          <p:nvSpPr>
            <p:cNvPr id="19465" name="Rectangle 4"/>
            <p:cNvSpPr>
              <a:spLocks noChangeArrowheads="1"/>
            </p:cNvSpPr>
            <p:nvPr/>
          </p:nvSpPr>
          <p:spPr bwMode="auto">
            <a:xfrm>
              <a:off x="3463" y="2574"/>
              <a:ext cx="932" cy="1384"/>
            </a:xfrm>
            <a:prstGeom prst="rect">
              <a:avLst/>
            </a:prstGeom>
            <a:solidFill>
              <a:srgbClr val="C1CEFF">
                <a:alpha val="58823"/>
              </a:srgbClr>
            </a:solidFill>
            <a:ln w="28575">
              <a:solidFill>
                <a:schemeClr val="tx2"/>
              </a:solidFill>
              <a:miter lim="800000"/>
              <a:headEnd/>
              <a:tailEnd/>
            </a:ln>
          </p:spPr>
          <p:txBody>
            <a:bodyPr lIns="91294" tIns="45647" rIns="91294" bIns="45647" anchor="b">
              <a:prstTxWarp prst="textNoShape">
                <a:avLst/>
              </a:prstTxWarp>
              <a:spAutoFit/>
            </a:bodyPr>
            <a:lstStyle/>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B += 10;</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A += 20;</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A += B;</a:t>
              </a:r>
            </a:p>
            <a:p>
              <a:pPr defTabSz="912813">
                <a:lnSpc>
                  <a:spcPct val="90000"/>
                </a:lnSpc>
                <a:spcBef>
                  <a:spcPct val="20000"/>
                </a:spcBef>
              </a:pPr>
              <a:endParaRPr lang="en-US" sz="1400" b="1">
                <a:solidFill>
                  <a:srgbClr val="000080"/>
                </a:solidFill>
                <a:latin typeface="Courier New" pitchFamily="-111" charset="0"/>
              </a:endParaRPr>
            </a:p>
            <a:p>
              <a:pPr defTabSz="912813">
                <a:lnSpc>
                  <a:spcPct val="90000"/>
                </a:lnSpc>
                <a:spcBef>
                  <a:spcPct val="20000"/>
                </a:spcBef>
              </a:pPr>
              <a:r>
                <a:rPr lang="en-US" sz="1400" b="1">
                  <a:solidFill>
                    <a:srgbClr val="000080"/>
                  </a:solidFill>
                  <a:latin typeface="Courier New" pitchFamily="-111" charset="0"/>
                </a:rPr>
                <a:t>B += 30</a:t>
              </a:r>
            </a:p>
            <a:p>
              <a:pPr defTabSz="912813">
                <a:lnSpc>
                  <a:spcPct val="90000"/>
                </a:lnSpc>
                <a:spcBef>
                  <a:spcPct val="20000"/>
                </a:spcBef>
              </a:pPr>
              <a:endParaRPr lang="en-US" sz="1400" b="1">
                <a:solidFill>
                  <a:srgbClr val="000080"/>
                </a:solidFill>
                <a:latin typeface="Courier New" pitchFamily="-111" charset="0"/>
              </a:endParaRPr>
            </a:p>
          </p:txBody>
        </p:sp>
        <p:sp>
          <p:nvSpPr>
            <p:cNvPr id="19466" name="Text Box 5"/>
            <p:cNvSpPr txBox="1">
              <a:spLocks noChangeArrowheads="1"/>
            </p:cNvSpPr>
            <p:nvPr/>
          </p:nvSpPr>
          <p:spPr bwMode="auto">
            <a:xfrm>
              <a:off x="313" y="2367"/>
              <a:ext cx="921" cy="173"/>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b="1"/>
                <a:t>Thread One</a:t>
              </a:r>
            </a:p>
          </p:txBody>
        </p:sp>
        <p:sp>
          <p:nvSpPr>
            <p:cNvPr id="19467" name="Text Box 6"/>
            <p:cNvSpPr txBox="1">
              <a:spLocks noChangeArrowheads="1"/>
            </p:cNvSpPr>
            <p:nvPr/>
          </p:nvSpPr>
          <p:spPr bwMode="auto">
            <a:xfrm>
              <a:off x="3463" y="2367"/>
              <a:ext cx="921" cy="173"/>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b="1">
                  <a:solidFill>
                    <a:schemeClr val="tx2"/>
                  </a:solidFill>
                </a:rPr>
                <a:t>Thread Two</a:t>
              </a:r>
            </a:p>
          </p:txBody>
        </p:sp>
      </p:grpSp>
      <p:sp>
        <p:nvSpPr>
          <p:cNvPr id="19459" name="Rectangle 7"/>
          <p:cNvSpPr>
            <a:spLocks noGrp="1" noChangeArrowheads="1"/>
          </p:cNvSpPr>
          <p:nvPr>
            <p:ph type="title"/>
          </p:nvPr>
        </p:nvSpPr>
        <p:spPr/>
        <p:txBody>
          <a:bodyPr/>
          <a:lstStyle/>
          <a:p>
            <a:pPr eaLnBrk="1" hangingPunct="1"/>
            <a:r>
              <a:rPr lang="en-US" sz="3600"/>
              <a:t>Example: Two Threads?</a:t>
            </a:r>
          </a:p>
        </p:txBody>
      </p:sp>
      <p:sp>
        <p:nvSpPr>
          <p:cNvPr id="19460" name="Rectangle 8"/>
          <p:cNvSpPr>
            <a:spLocks noGrp="1" noChangeArrowheads="1"/>
          </p:cNvSpPr>
          <p:nvPr>
            <p:ph type="body" idx="1"/>
          </p:nvPr>
        </p:nvSpPr>
        <p:spPr>
          <a:xfrm>
            <a:off x="533400" y="1752600"/>
            <a:ext cx="7539038" cy="1897063"/>
          </a:xfrm>
        </p:spPr>
        <p:txBody>
          <a:bodyPr/>
          <a:lstStyle/>
          <a:p>
            <a:pPr eaLnBrk="1" hangingPunct="1">
              <a:lnSpc>
                <a:spcPct val="89000"/>
              </a:lnSpc>
            </a:pPr>
            <a:r>
              <a:rPr lang="en-US" sz="2400" dirty="0"/>
              <a:t>Two threads access two shared variables, A and B</a:t>
            </a:r>
          </a:p>
          <a:p>
            <a:pPr lvl="1" eaLnBrk="1" hangingPunct="1">
              <a:lnSpc>
                <a:spcPct val="89000"/>
              </a:lnSpc>
            </a:pPr>
            <a:r>
              <a:rPr lang="en-US" sz="2000" dirty="0"/>
              <a:t>Variable A is protected by lock a</a:t>
            </a:r>
          </a:p>
          <a:p>
            <a:pPr lvl="1" eaLnBrk="1" hangingPunct="1">
              <a:lnSpc>
                <a:spcPct val="89000"/>
              </a:lnSpc>
            </a:pPr>
            <a:r>
              <a:rPr lang="en-US" sz="2000" dirty="0"/>
              <a:t>Variable B is protected by lock b</a:t>
            </a:r>
          </a:p>
          <a:p>
            <a:pPr eaLnBrk="1" hangingPunct="1">
              <a:lnSpc>
                <a:spcPct val="89000"/>
              </a:lnSpc>
            </a:pPr>
            <a:r>
              <a:rPr lang="en-US" sz="2400" dirty="0"/>
              <a:t>How to add lock and unlock statements?</a:t>
            </a:r>
            <a:endParaRPr lang="en-US" sz="2800" dirty="0"/>
          </a:p>
        </p:txBody>
      </p:sp>
      <p:sp>
        <p:nvSpPr>
          <p:cNvPr id="19461" name="Rectangle 9"/>
          <p:cNvSpPr>
            <a:spLocks noChangeArrowheads="1"/>
          </p:cNvSpPr>
          <p:nvPr/>
        </p:nvSpPr>
        <p:spPr bwMode="auto">
          <a:xfrm>
            <a:off x="6248400" y="4114800"/>
            <a:ext cx="1477963" cy="2192338"/>
          </a:xfrm>
          <a:prstGeom prst="rect">
            <a:avLst/>
          </a:prstGeom>
          <a:solidFill>
            <a:srgbClr val="C1CEFF">
              <a:alpha val="0"/>
            </a:srgbClr>
          </a:solidFill>
          <a:ln w="28575">
            <a:solidFill>
              <a:schemeClr val="tx2"/>
            </a:solidFill>
            <a:miter lim="800000"/>
            <a:headEnd/>
            <a:tailEnd/>
          </a:ln>
        </p:spPr>
        <p:txBody>
          <a:bodyPr lIns="91294" tIns="45647" rIns="91294" bIns="45647" anchor="b">
            <a:prstTxWarp prst="textNoShape">
              <a:avLst/>
            </a:prstTxWarp>
            <a:spAutoFit/>
          </a:bodyPr>
          <a:lstStyle/>
          <a:p>
            <a:pPr defTabSz="912813">
              <a:lnSpc>
                <a:spcPct val="90000"/>
              </a:lnSpc>
              <a:spcBef>
                <a:spcPct val="20000"/>
              </a:spcBef>
            </a:pPr>
            <a:r>
              <a:rPr lang="en-US" sz="1400" b="1">
                <a:latin typeface="Courier New" pitchFamily="-111" charset="0"/>
              </a:rPr>
              <a:t>lock(b)</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lock(a);</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unlock(a);</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unlock(b);</a:t>
            </a:r>
          </a:p>
        </p:txBody>
      </p:sp>
      <p:sp>
        <p:nvSpPr>
          <p:cNvPr id="19462" name="Text Box 10"/>
          <p:cNvSpPr txBox="1">
            <a:spLocks noChangeArrowheads="1"/>
          </p:cNvSpPr>
          <p:nvPr/>
        </p:nvSpPr>
        <p:spPr bwMode="auto">
          <a:xfrm>
            <a:off x="3563938" y="4733925"/>
            <a:ext cx="1992312" cy="820738"/>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2400" i="1"/>
              <a:t>Does this work?</a:t>
            </a:r>
          </a:p>
        </p:txBody>
      </p:sp>
      <p:sp>
        <p:nvSpPr>
          <p:cNvPr id="19463" name="Rectangle 11"/>
          <p:cNvSpPr>
            <a:spLocks noChangeArrowheads="1"/>
          </p:cNvSpPr>
          <p:nvPr/>
        </p:nvSpPr>
        <p:spPr bwMode="auto">
          <a:xfrm>
            <a:off x="1238250" y="4114800"/>
            <a:ext cx="1476375" cy="2192338"/>
          </a:xfrm>
          <a:prstGeom prst="rect">
            <a:avLst/>
          </a:prstGeom>
          <a:solidFill>
            <a:srgbClr val="F0FF9B">
              <a:alpha val="0"/>
            </a:srgbClr>
          </a:solidFill>
          <a:ln w="28575">
            <a:solidFill>
              <a:schemeClr val="hlink"/>
            </a:solidFill>
            <a:miter lim="800000"/>
            <a:headEnd/>
            <a:tailEnd/>
          </a:ln>
        </p:spPr>
        <p:txBody>
          <a:bodyPr lIns="91294" tIns="45647" rIns="91294" bIns="45647" anchor="b">
            <a:prstTxWarp prst="textNoShape">
              <a:avLst/>
            </a:prstTxWarp>
            <a:spAutoFit/>
          </a:bodyPr>
          <a:lstStyle/>
          <a:p>
            <a:pPr defTabSz="912813">
              <a:lnSpc>
                <a:spcPct val="90000"/>
              </a:lnSpc>
              <a:spcBef>
                <a:spcPct val="20000"/>
              </a:spcBef>
            </a:pPr>
            <a:r>
              <a:rPr lang="en-US" sz="1400" b="1">
                <a:latin typeface="Courier New" pitchFamily="-111" charset="0"/>
              </a:rPr>
              <a:t>lock(a);</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lock(b);</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unlock(b);</a:t>
            </a:r>
          </a:p>
          <a:p>
            <a:pPr defTabSz="912813">
              <a:lnSpc>
                <a:spcPct val="90000"/>
              </a:lnSpc>
              <a:spcBef>
                <a:spcPct val="20000"/>
              </a:spcBef>
            </a:pPr>
            <a:endParaRPr lang="en-US" sz="1400" b="1">
              <a:latin typeface="Courier New" pitchFamily="-111" charset="0"/>
            </a:endParaRPr>
          </a:p>
          <a:p>
            <a:pPr defTabSz="912813">
              <a:lnSpc>
                <a:spcPct val="90000"/>
              </a:lnSpc>
              <a:spcBef>
                <a:spcPct val="20000"/>
              </a:spcBef>
            </a:pPr>
            <a:r>
              <a:rPr lang="en-US" sz="1400" b="1">
                <a:latin typeface="Courier New" pitchFamily="-111" charset="0"/>
              </a:rPr>
              <a:t>unlock(a);</a:t>
            </a:r>
          </a:p>
        </p:txBody>
      </p:sp>
    </p:spTree>
  </p:cSld>
  <p:clrMapOvr>
    <a:masterClrMapping/>
  </p:clrMapOvr>
  <p:transition advTm="21504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3"/>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8611" name="Line 4"/>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8612" name="Line 5"/>
          <p:cNvSpPr>
            <a:spLocks noChangeShapeType="1"/>
          </p:cNvSpPr>
          <p:nvPr/>
        </p:nvSpPr>
        <p:spPr bwMode="auto">
          <a:xfrm>
            <a:off x="1754188" y="3884613"/>
            <a:ext cx="531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68613" name="Rectangle 6"/>
          <p:cNvSpPr>
            <a:spLocks noChangeArrowheads="1"/>
          </p:cNvSpPr>
          <p:nvPr/>
        </p:nvSpPr>
        <p:spPr bwMode="auto">
          <a:xfrm>
            <a:off x="5867400" y="1524000"/>
            <a:ext cx="2662238" cy="2282825"/>
          </a:xfrm>
          <a:prstGeom prst="rect">
            <a:avLst/>
          </a:prstGeom>
          <a:noFill/>
          <a:ln w="38100">
            <a:noFill/>
            <a:prstDash val="sysDot"/>
            <a:miter lim="800000"/>
            <a:headEnd type="none" w="sm" len="sm"/>
            <a:tailEnd type="none" w="sm" len="sm"/>
          </a:ln>
        </p:spPr>
        <p:txBody>
          <a:bodyPr wrap="none" lIns="91430" tIns="45716" rIns="91430" bIns="45716">
            <a:prstTxWarp prst="textNoShape">
              <a:avLst/>
            </a:prstTxWarp>
            <a:spAutoFit/>
          </a:bodyPr>
          <a:lstStyle/>
          <a:p>
            <a:r>
              <a:rPr lang="en-US" sz="2400" b="1" i="1">
                <a:latin typeface="Times" pitchFamily="-111" charset="0"/>
              </a:rPr>
              <a:t>Danger</a:t>
            </a:r>
          </a:p>
          <a:p>
            <a:r>
              <a:rPr lang="en-US" sz="2400" b="1" i="1">
                <a:latin typeface="Times" pitchFamily="-111" charset="0"/>
              </a:rPr>
              <a:t>  occurred here</a:t>
            </a:r>
          </a:p>
          <a:p>
            <a:endParaRPr lang="en-US" sz="2400" b="1" i="1">
              <a:latin typeface="Times" pitchFamily="-111" charset="0"/>
            </a:endParaRPr>
          </a:p>
          <a:p>
            <a:r>
              <a:rPr lang="en-US" sz="2400" b="1" i="1">
                <a:latin typeface="Times" pitchFamily="-111" charset="0"/>
              </a:rPr>
              <a:t>Should the OS</a:t>
            </a:r>
          </a:p>
          <a:p>
            <a:r>
              <a:rPr lang="en-US" sz="2400" b="1" i="1">
                <a:latin typeface="Times" pitchFamily="-111" charset="0"/>
              </a:rPr>
              <a:t>  give A the printer,</a:t>
            </a:r>
          </a:p>
          <a:p>
            <a:r>
              <a:rPr lang="en-US" sz="2400" b="1" i="1">
                <a:latin typeface="Times" pitchFamily="-111" charset="0"/>
              </a:rPr>
              <a:t>  or make it wait???</a:t>
            </a:r>
            <a:endParaRPr lang="en-US" sz="3200" b="1" i="1">
              <a:latin typeface="Times" pitchFamily="-111" charset="0"/>
            </a:endParaRPr>
          </a:p>
        </p:txBody>
      </p:sp>
      <p:grpSp>
        <p:nvGrpSpPr>
          <p:cNvPr id="68614" name="Group 7"/>
          <p:cNvGrpSpPr>
            <a:grpSpLocks/>
          </p:cNvGrpSpPr>
          <p:nvPr/>
        </p:nvGrpSpPr>
        <p:grpSpPr bwMode="auto">
          <a:xfrm>
            <a:off x="233363" y="604838"/>
            <a:ext cx="8294687" cy="5002212"/>
            <a:chOff x="147" y="382"/>
            <a:chExt cx="5233" cy="3157"/>
          </a:xfrm>
        </p:grpSpPr>
        <p:grpSp>
          <p:nvGrpSpPr>
            <p:cNvPr id="68616" name="Group 8"/>
            <p:cNvGrpSpPr>
              <a:grpSpLocks/>
            </p:cNvGrpSpPr>
            <p:nvPr/>
          </p:nvGrpSpPr>
          <p:grpSpPr bwMode="auto">
            <a:xfrm>
              <a:off x="147" y="382"/>
              <a:ext cx="5233" cy="3157"/>
              <a:chOff x="147" y="382"/>
              <a:chExt cx="5233" cy="3157"/>
            </a:xfrm>
          </p:grpSpPr>
          <p:sp>
            <p:nvSpPr>
              <p:cNvPr id="68625" name="Rectangle 9"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8626" name="Rectangle 10"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68627" name="Rectangle 11"/>
              <p:cNvSpPr>
                <a:spLocks noChangeArrowheads="1"/>
              </p:cNvSpPr>
              <p:nvPr/>
            </p:nvSpPr>
            <p:spPr bwMode="auto">
              <a:xfrm rot="-5400000">
                <a:off x="-211" y="1799"/>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68628" name="Rectangle 12"/>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68629" name="Rectangle 13"/>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68630" name="Rectangle 14"/>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68631" name="Rectangle 15"/>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68632" name="Line 16"/>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8633" name="Line 17"/>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34" name="Line 18"/>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35" name="Line 19"/>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36" name="Line 20"/>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37" name="Line 21"/>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68638" name="Rectangle 22"/>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68639" name="Line 23"/>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40" name="Line 24"/>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41" name="Line 25"/>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42" name="Line 26"/>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68643" name="Rectangle 27"/>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68644" name="Rectangle 28"/>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68645" name="Rectangle 29"/>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68646" name="Rectangle 30"/>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68647" name="Rectangle 31"/>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68648" name="Rectangle 32"/>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68617" name="Text Box 33"/>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68618" name="Text Box 34"/>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68619" name="Text Box 35"/>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68620" name="Text Box 36"/>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68621" name="Text Box 37"/>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68622" name="Text Box 38"/>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68623" name="Text Box 39"/>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68624" name="Text Box 40"/>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68615" name="Rectangle 42"/>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5332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descr="Wide downward diagonal"/>
          <p:cNvSpPr>
            <a:spLocks noChangeArrowheads="1"/>
          </p:cNvSpPr>
          <p:nvPr/>
        </p:nvSpPr>
        <p:spPr bwMode="auto">
          <a:xfrm>
            <a:off x="2286000" y="3657600"/>
            <a:ext cx="685800" cy="457200"/>
          </a:xfrm>
          <a:prstGeom prst="rect">
            <a:avLst/>
          </a:prstGeom>
          <a:pattFill prst="smGrid">
            <a:fgClr>
              <a:srgbClr val="FF0000"/>
            </a:fgClr>
            <a:bgClr>
              <a:srgbClr val="FFFFFF"/>
            </a:bgClr>
          </a:pattFill>
          <a:ln w="38100">
            <a:solidFill>
              <a:schemeClr val="accent1"/>
            </a:solidFill>
            <a:prstDash val="sysDot"/>
            <a:miter lim="800000"/>
            <a:headEnd type="none" w="sm" len="sm"/>
            <a:tailEnd type="none" w="sm" len="sm"/>
          </a:ln>
        </p:spPr>
        <p:txBody>
          <a:bodyPr wrap="none" anchor="ctr">
            <a:prstTxWarp prst="textNoShape">
              <a:avLst/>
            </a:prstTxWarp>
          </a:bodyPr>
          <a:lstStyle/>
          <a:p>
            <a:endParaRPr lang="en-US"/>
          </a:p>
        </p:txBody>
      </p:sp>
      <p:sp>
        <p:nvSpPr>
          <p:cNvPr id="70659" name="Line 4"/>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0660" name="Line 5"/>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0661" name="Line 6"/>
          <p:cNvSpPr>
            <a:spLocks noChangeShapeType="1"/>
          </p:cNvSpPr>
          <p:nvPr/>
        </p:nvSpPr>
        <p:spPr bwMode="auto">
          <a:xfrm>
            <a:off x="1754188" y="3884613"/>
            <a:ext cx="531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0662" name="AutoShape 7"/>
          <p:cNvSpPr>
            <a:spLocks noChangeArrowheads="1"/>
          </p:cNvSpPr>
          <p:nvPr/>
        </p:nvSpPr>
        <p:spPr bwMode="auto">
          <a:xfrm>
            <a:off x="1600200" y="5867400"/>
            <a:ext cx="3133725" cy="547688"/>
          </a:xfrm>
          <a:prstGeom prst="wedgeRoundRectCallout">
            <a:avLst>
              <a:gd name="adj1" fmla="val -15602"/>
              <a:gd name="adj2" fmla="val -399902"/>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a:r>
              <a:rPr lang="en-US" sz="2400" i="1">
                <a:latin typeface="Times" pitchFamily="-111" charset="0"/>
              </a:rPr>
              <a:t>This area is “unsafe”</a:t>
            </a:r>
          </a:p>
        </p:txBody>
      </p:sp>
      <p:grpSp>
        <p:nvGrpSpPr>
          <p:cNvPr id="70663" name="Group 8"/>
          <p:cNvGrpSpPr>
            <a:grpSpLocks/>
          </p:cNvGrpSpPr>
          <p:nvPr/>
        </p:nvGrpSpPr>
        <p:grpSpPr bwMode="auto">
          <a:xfrm>
            <a:off x="231775" y="604838"/>
            <a:ext cx="8296275" cy="5002212"/>
            <a:chOff x="146" y="382"/>
            <a:chExt cx="5234" cy="3157"/>
          </a:xfrm>
        </p:grpSpPr>
        <p:grpSp>
          <p:nvGrpSpPr>
            <p:cNvPr id="70665" name="Group 9"/>
            <p:cNvGrpSpPr>
              <a:grpSpLocks/>
            </p:cNvGrpSpPr>
            <p:nvPr/>
          </p:nvGrpSpPr>
          <p:grpSpPr bwMode="auto">
            <a:xfrm>
              <a:off x="146" y="382"/>
              <a:ext cx="5234" cy="3157"/>
              <a:chOff x="146" y="382"/>
              <a:chExt cx="5234" cy="3157"/>
            </a:xfrm>
          </p:grpSpPr>
          <p:sp>
            <p:nvSpPr>
              <p:cNvPr id="70674" name="Rectangle 10"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70675" name="Rectangle 11"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70676" name="Rectangle 12"/>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70677" name="Rectangle 13"/>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70678" name="Rectangle 14"/>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70679" name="Rectangle 15"/>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70680" name="Rectangle 16"/>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70681" name="Line 17"/>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0682" name="Line 18"/>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83" name="Line 19"/>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84" name="Line 20"/>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85" name="Line 21"/>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86" name="Line 22"/>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0687" name="Rectangle 23"/>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70688" name="Line 24"/>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89" name="Line 25"/>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90" name="Line 26"/>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91" name="Line 27"/>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0692" name="Rectangle 28"/>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70693" name="Rectangle 29"/>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70694" name="Rectangle 30"/>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70695" name="Rectangle 31"/>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70696" name="Rectangle 32"/>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70697" name="Rectangle 33"/>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70666" name="Text Box 34"/>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70667" name="Text Box 35"/>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70668" name="Text Box 36"/>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70669" name="Text Box 37"/>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70670" name="Text Box 38"/>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70671" name="Text Box 39"/>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70672" name="Text Box 40"/>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70673" name="Text Box 41"/>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70664" name="Rectangle 43"/>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2963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descr="Wide downward diagonal"/>
          <p:cNvSpPr>
            <a:spLocks noChangeArrowheads="1"/>
          </p:cNvSpPr>
          <p:nvPr/>
        </p:nvSpPr>
        <p:spPr bwMode="auto">
          <a:xfrm>
            <a:off x="2286000" y="3657600"/>
            <a:ext cx="685800" cy="457200"/>
          </a:xfrm>
          <a:prstGeom prst="rect">
            <a:avLst/>
          </a:prstGeom>
          <a:pattFill prst="smGrid">
            <a:fgClr>
              <a:srgbClr val="FF0000"/>
            </a:fgClr>
            <a:bgClr>
              <a:srgbClr val="FFFFFF"/>
            </a:bgClr>
          </a:pattFill>
          <a:ln w="38100">
            <a:solidFill>
              <a:schemeClr val="accent1"/>
            </a:solidFill>
            <a:prstDash val="sysDot"/>
            <a:miter lim="800000"/>
            <a:headEnd type="none" w="sm" len="sm"/>
            <a:tailEnd type="none" w="sm" len="sm"/>
          </a:ln>
        </p:spPr>
        <p:txBody>
          <a:bodyPr wrap="none" lIns="91294" tIns="45647" rIns="91294" bIns="45647" anchor="ctr">
            <a:prstTxWarp prst="textNoShape">
              <a:avLst/>
            </a:prstTxWarp>
          </a:bodyPr>
          <a:lstStyle/>
          <a:p>
            <a:pPr algn="ctr" defTabSz="912813" eaLnBrk="0" hangingPunct="0"/>
            <a:endParaRPr lang="en-US" sz="1200">
              <a:latin typeface="Courier New" pitchFamily="-111" charset="0"/>
            </a:endParaRPr>
          </a:p>
        </p:txBody>
      </p:sp>
      <p:sp>
        <p:nvSpPr>
          <p:cNvPr id="72707" name="Line 4"/>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2708" name="Line 5"/>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2709" name="Line 6"/>
          <p:cNvSpPr>
            <a:spLocks noChangeShapeType="1"/>
          </p:cNvSpPr>
          <p:nvPr/>
        </p:nvSpPr>
        <p:spPr bwMode="auto">
          <a:xfrm>
            <a:off x="1754188" y="3884613"/>
            <a:ext cx="531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72710" name="Group 7"/>
          <p:cNvGrpSpPr>
            <a:grpSpLocks/>
          </p:cNvGrpSpPr>
          <p:nvPr/>
        </p:nvGrpSpPr>
        <p:grpSpPr bwMode="auto">
          <a:xfrm>
            <a:off x="231775" y="604838"/>
            <a:ext cx="8296275" cy="5002212"/>
            <a:chOff x="146" y="382"/>
            <a:chExt cx="5234" cy="3157"/>
          </a:xfrm>
        </p:grpSpPr>
        <p:grpSp>
          <p:nvGrpSpPr>
            <p:cNvPr id="72713" name="Group 8"/>
            <p:cNvGrpSpPr>
              <a:grpSpLocks/>
            </p:cNvGrpSpPr>
            <p:nvPr/>
          </p:nvGrpSpPr>
          <p:grpSpPr bwMode="auto">
            <a:xfrm>
              <a:off x="146" y="382"/>
              <a:ext cx="5234" cy="3157"/>
              <a:chOff x="146" y="382"/>
              <a:chExt cx="5234" cy="3157"/>
            </a:xfrm>
          </p:grpSpPr>
          <p:sp>
            <p:nvSpPr>
              <p:cNvPr id="72722" name="Rectangle 9"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72723" name="Rectangle 10"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72724" name="Rectangle 11"/>
              <p:cNvSpPr>
                <a:spLocks noChangeArrowheads="1"/>
              </p:cNvSpPr>
              <p:nvPr/>
            </p:nvSpPr>
            <p:spPr bwMode="auto">
              <a:xfrm rot="-5400000">
                <a:off x="-212" y="1800"/>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72725" name="Rectangle 12"/>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72726" name="Rectangle 13"/>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72727" name="Rectangle 14"/>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72728" name="Rectangle 15"/>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72729" name="Line 16"/>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2730" name="Line 17"/>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1" name="Line 18"/>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2" name="Line 19"/>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3" name="Line 20"/>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4" name="Line 21"/>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2735" name="Rectangle 22"/>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72736" name="Line 23"/>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7" name="Line 24"/>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8" name="Line 25"/>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39" name="Line 26"/>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2740" name="Rectangle 27"/>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72741" name="Rectangle 28"/>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72742" name="Rectangle 29"/>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72743" name="Rectangle 30"/>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72744" name="Rectangle 31"/>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72745" name="Rectangle 32"/>
              <p:cNvSpPr>
                <a:spLocks noChangeArrowheads="1"/>
              </p:cNvSpPr>
              <p:nvPr/>
            </p:nvSpPr>
            <p:spPr bwMode="auto">
              <a:xfrm>
                <a:off x="4518" y="2933"/>
                <a:ext cx="8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grpSp>
        <p:sp>
          <p:nvSpPr>
            <p:cNvPr id="72714" name="Text Box 33"/>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72715" name="Text Box 34"/>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72716" name="Text Box 35"/>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72717" name="Text Box 36"/>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72718" name="Text Box 37"/>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72719" name="Text Box 38"/>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72720" name="Text Box 39"/>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72721" name="Text Box 40"/>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72711" name="AutoShape 41"/>
          <p:cNvSpPr>
            <a:spLocks noChangeArrowheads="1"/>
          </p:cNvSpPr>
          <p:nvPr/>
        </p:nvSpPr>
        <p:spPr bwMode="auto">
          <a:xfrm>
            <a:off x="4648200" y="1447800"/>
            <a:ext cx="3733800" cy="2514600"/>
          </a:xfrm>
          <a:prstGeom prst="wedgeRoundRectCallout">
            <a:avLst>
              <a:gd name="adj1" fmla="val -102468"/>
              <a:gd name="adj2" fmla="val 46403"/>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pPr algn="ctr"/>
            <a:r>
              <a:rPr lang="en-US" sz="2400" i="1">
                <a:latin typeface="Times" pitchFamily="-111" charset="0"/>
              </a:rPr>
              <a:t>Within this area,</a:t>
            </a:r>
          </a:p>
          <a:p>
            <a:pPr algn="ctr"/>
            <a:r>
              <a:rPr lang="en-US" sz="2400" i="1">
                <a:latin typeface="Times" pitchFamily="-111" charset="0"/>
              </a:rPr>
              <a:t> deadlock is inevitable.</a:t>
            </a:r>
          </a:p>
          <a:p>
            <a:pPr algn="ctr"/>
            <a:r>
              <a:rPr lang="en-US" sz="2400" i="1">
                <a:latin typeface="Times" pitchFamily="-111" charset="0"/>
              </a:rPr>
              <a:t>We don’t want to</a:t>
            </a:r>
          </a:p>
          <a:p>
            <a:pPr algn="ctr"/>
            <a:r>
              <a:rPr lang="en-US" sz="2400" i="1">
                <a:latin typeface="Times" pitchFamily="-111" charset="0"/>
              </a:rPr>
              <a:t>enter this area.</a:t>
            </a:r>
          </a:p>
          <a:p>
            <a:pPr algn="ctr"/>
            <a:r>
              <a:rPr lang="en-US" sz="2400" i="1">
                <a:latin typeface="Times" pitchFamily="-111" charset="0"/>
              </a:rPr>
              <a:t>The OS should make</a:t>
            </a:r>
          </a:p>
          <a:p>
            <a:pPr algn="ctr"/>
            <a:r>
              <a:rPr lang="en-US" sz="2400" i="1">
                <a:latin typeface="Times" pitchFamily="-111" charset="0"/>
              </a:rPr>
              <a:t>A wait at this point!</a:t>
            </a:r>
          </a:p>
        </p:txBody>
      </p:sp>
      <p:sp>
        <p:nvSpPr>
          <p:cNvPr id="72712" name="Rectangle 43"/>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4103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descr="Wide downward diagonal"/>
          <p:cNvSpPr>
            <a:spLocks noChangeArrowheads="1"/>
          </p:cNvSpPr>
          <p:nvPr/>
        </p:nvSpPr>
        <p:spPr bwMode="auto">
          <a:xfrm>
            <a:off x="2286000" y="3657600"/>
            <a:ext cx="685800" cy="457200"/>
          </a:xfrm>
          <a:prstGeom prst="rect">
            <a:avLst/>
          </a:prstGeom>
          <a:pattFill prst="smGrid">
            <a:fgClr>
              <a:srgbClr val="FF0000"/>
            </a:fgClr>
            <a:bgClr>
              <a:srgbClr val="FFFFFF"/>
            </a:bgClr>
          </a:pattFill>
          <a:ln w="38100">
            <a:solidFill>
              <a:schemeClr val="accent1"/>
            </a:solidFill>
            <a:prstDash val="sysDot"/>
            <a:miter lim="800000"/>
            <a:headEnd type="none" w="sm" len="sm"/>
            <a:tailEnd type="none" w="sm" len="sm"/>
          </a:ln>
        </p:spPr>
        <p:txBody>
          <a:bodyPr wrap="none" anchor="ctr">
            <a:prstTxWarp prst="textNoShape">
              <a:avLst/>
            </a:prstTxWarp>
          </a:bodyPr>
          <a:lstStyle/>
          <a:p>
            <a:endParaRPr lang="en-US"/>
          </a:p>
        </p:txBody>
      </p:sp>
      <p:sp>
        <p:nvSpPr>
          <p:cNvPr id="74755" name="Line 4"/>
          <p:cNvSpPr>
            <a:spLocks noChangeShapeType="1"/>
          </p:cNvSpPr>
          <p:nvPr/>
        </p:nvSpPr>
        <p:spPr bwMode="auto">
          <a:xfrm>
            <a:off x="985838" y="4752975"/>
            <a:ext cx="758825" cy="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4756" name="Line 5"/>
          <p:cNvSpPr>
            <a:spLocks noChangeShapeType="1"/>
          </p:cNvSpPr>
          <p:nvPr/>
        </p:nvSpPr>
        <p:spPr bwMode="auto">
          <a:xfrm flipV="1">
            <a:off x="1754188" y="3884613"/>
            <a:ext cx="0" cy="841375"/>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4757" name="Line 6"/>
          <p:cNvSpPr>
            <a:spLocks noChangeShapeType="1"/>
          </p:cNvSpPr>
          <p:nvPr/>
        </p:nvSpPr>
        <p:spPr bwMode="auto">
          <a:xfrm>
            <a:off x="1754188" y="3884613"/>
            <a:ext cx="531812" cy="1587"/>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4758" name="Line 7"/>
          <p:cNvSpPr>
            <a:spLocks noChangeShapeType="1"/>
          </p:cNvSpPr>
          <p:nvPr/>
        </p:nvSpPr>
        <p:spPr bwMode="auto">
          <a:xfrm flipV="1">
            <a:off x="2254250" y="2362200"/>
            <a:ext cx="0" cy="1524000"/>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sp>
        <p:nvSpPr>
          <p:cNvPr id="74759" name="Line 8"/>
          <p:cNvSpPr>
            <a:spLocks noChangeShapeType="1"/>
          </p:cNvSpPr>
          <p:nvPr/>
        </p:nvSpPr>
        <p:spPr bwMode="auto">
          <a:xfrm>
            <a:off x="2286000" y="2362200"/>
            <a:ext cx="2266950" cy="1588"/>
          </a:xfrm>
          <a:prstGeom prst="line">
            <a:avLst/>
          </a:prstGeom>
          <a:noFill/>
          <a:ln w="38100">
            <a:solidFill>
              <a:srgbClr val="FF0000"/>
            </a:solidFill>
            <a:prstDash val="sysDot"/>
            <a:round/>
            <a:headEnd type="none" w="sm" len="sm"/>
            <a:tailEnd type="arrow" w="sm" len="sm"/>
          </a:ln>
        </p:spPr>
        <p:txBody>
          <a:bodyPr wrap="none" anchor="ctr">
            <a:prstTxWarp prst="textNoShape">
              <a:avLst/>
            </a:prstTxWarp>
          </a:bodyPr>
          <a:lstStyle/>
          <a:p>
            <a:endParaRPr lang="en-US"/>
          </a:p>
        </p:txBody>
      </p:sp>
      <p:grpSp>
        <p:nvGrpSpPr>
          <p:cNvPr id="74760" name="Group 9"/>
          <p:cNvGrpSpPr>
            <a:grpSpLocks/>
          </p:cNvGrpSpPr>
          <p:nvPr/>
        </p:nvGrpSpPr>
        <p:grpSpPr bwMode="auto">
          <a:xfrm>
            <a:off x="230188" y="604838"/>
            <a:ext cx="7594600" cy="5002212"/>
            <a:chOff x="145" y="382"/>
            <a:chExt cx="4791" cy="3157"/>
          </a:xfrm>
        </p:grpSpPr>
        <p:grpSp>
          <p:nvGrpSpPr>
            <p:cNvPr id="74763" name="Group 10"/>
            <p:cNvGrpSpPr>
              <a:grpSpLocks/>
            </p:cNvGrpSpPr>
            <p:nvPr/>
          </p:nvGrpSpPr>
          <p:grpSpPr bwMode="auto">
            <a:xfrm>
              <a:off x="145" y="382"/>
              <a:ext cx="4791" cy="3157"/>
              <a:chOff x="145" y="382"/>
              <a:chExt cx="4791" cy="3157"/>
            </a:xfrm>
          </p:grpSpPr>
          <p:sp>
            <p:nvSpPr>
              <p:cNvPr id="74772" name="Rectangle 11" descr="Wide downward diagonal"/>
              <p:cNvSpPr>
                <a:spLocks noChangeArrowheads="1"/>
              </p:cNvSpPr>
              <p:nvPr/>
            </p:nvSpPr>
            <p:spPr bwMode="auto">
              <a:xfrm>
                <a:off x="1442" y="1731"/>
                <a:ext cx="865" cy="577"/>
              </a:xfrm>
              <a:prstGeom prst="rect">
                <a:avLst/>
              </a:prstGeom>
              <a:pattFill prst="wdDnDiag">
                <a:fgClr>
                  <a:srgbClr val="008000"/>
                </a:fgClr>
                <a:bgClr>
                  <a:schemeClr val="bg1"/>
                </a:bgClr>
              </a:patt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74773" name="Rectangle 12" descr="Wide upward diagonal"/>
              <p:cNvSpPr>
                <a:spLocks noChangeArrowheads="1"/>
              </p:cNvSpPr>
              <p:nvPr/>
            </p:nvSpPr>
            <p:spPr bwMode="auto">
              <a:xfrm>
                <a:off x="1875" y="2020"/>
                <a:ext cx="865" cy="577"/>
              </a:xfrm>
              <a:prstGeom prst="rect">
                <a:avLst/>
              </a:prstGeom>
              <a:pattFill prst="wdUpDiag">
                <a:fgClr>
                  <a:schemeClr val="hlink">
                    <a:alpha val="76077"/>
                  </a:schemeClr>
                </a:fgClr>
                <a:bgClr>
                  <a:schemeClr val="bg1"/>
                </a:bgClr>
              </a:pattFill>
              <a:ln w="12700" cap="sq">
                <a:noFill/>
                <a:miter lim="800000"/>
                <a:headEnd type="none" w="sm" len="sm"/>
                <a:tailEnd type="none" w="sm" len="sm"/>
              </a:ln>
            </p:spPr>
            <p:txBody>
              <a:bodyPr wrap="none" anchor="ctr">
                <a:prstTxWarp prst="textNoShape">
                  <a:avLst/>
                </a:prstTxWarp>
              </a:bodyPr>
              <a:lstStyle/>
              <a:p>
                <a:endParaRPr lang="en-US"/>
              </a:p>
            </p:txBody>
          </p:sp>
          <p:sp>
            <p:nvSpPr>
              <p:cNvPr id="74774" name="Rectangle 13"/>
              <p:cNvSpPr>
                <a:spLocks noChangeArrowheads="1"/>
              </p:cNvSpPr>
              <p:nvPr/>
            </p:nvSpPr>
            <p:spPr bwMode="auto">
              <a:xfrm rot="-5400000">
                <a:off x="-213" y="1801"/>
                <a:ext cx="1043"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B</a:t>
                </a:r>
              </a:p>
            </p:txBody>
          </p:sp>
          <p:sp>
            <p:nvSpPr>
              <p:cNvPr id="74775" name="Rectangle 14"/>
              <p:cNvSpPr>
                <a:spLocks noChangeArrowheads="1"/>
              </p:cNvSpPr>
              <p:nvPr/>
            </p:nvSpPr>
            <p:spPr bwMode="auto">
              <a:xfrm>
                <a:off x="364" y="2453"/>
                <a:ext cx="297"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W</a:t>
                </a:r>
                <a:endParaRPr lang="en-US" sz="2000" b="1">
                  <a:solidFill>
                    <a:schemeClr val="tx2"/>
                  </a:solidFill>
                  <a:latin typeface="Times" pitchFamily="-111" charset="0"/>
                </a:endParaRPr>
              </a:p>
            </p:txBody>
          </p:sp>
          <p:sp>
            <p:nvSpPr>
              <p:cNvPr id="74776" name="Rectangle 15"/>
              <p:cNvSpPr>
                <a:spLocks noChangeArrowheads="1"/>
              </p:cNvSpPr>
              <p:nvPr/>
            </p:nvSpPr>
            <p:spPr bwMode="auto">
              <a:xfrm>
                <a:off x="385" y="2164"/>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X</a:t>
                </a:r>
                <a:endParaRPr lang="en-US" sz="2000" b="1">
                  <a:solidFill>
                    <a:schemeClr val="tx2"/>
                  </a:solidFill>
                  <a:latin typeface="Times" pitchFamily="-111" charset="0"/>
                </a:endParaRPr>
              </a:p>
            </p:txBody>
          </p:sp>
          <p:sp>
            <p:nvSpPr>
              <p:cNvPr id="74777" name="Rectangle 16"/>
              <p:cNvSpPr>
                <a:spLocks noChangeArrowheads="1"/>
              </p:cNvSpPr>
              <p:nvPr/>
            </p:nvSpPr>
            <p:spPr bwMode="auto">
              <a:xfrm>
                <a:off x="385" y="1875"/>
                <a:ext cx="262"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Y</a:t>
                </a:r>
                <a:endParaRPr lang="en-US" sz="2000" b="1">
                  <a:solidFill>
                    <a:schemeClr val="tx2"/>
                  </a:solidFill>
                  <a:latin typeface="Times" pitchFamily="-111" charset="0"/>
                </a:endParaRPr>
              </a:p>
            </p:txBody>
          </p:sp>
          <p:sp>
            <p:nvSpPr>
              <p:cNvPr id="74778" name="Rectangle 17"/>
              <p:cNvSpPr>
                <a:spLocks noChangeArrowheads="1"/>
              </p:cNvSpPr>
              <p:nvPr/>
            </p:nvSpPr>
            <p:spPr bwMode="auto">
              <a:xfrm>
                <a:off x="385" y="1587"/>
                <a:ext cx="255"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Z</a:t>
                </a:r>
                <a:endParaRPr lang="en-US" sz="2000" b="1">
                  <a:solidFill>
                    <a:schemeClr val="tx2"/>
                  </a:solidFill>
                  <a:latin typeface="Times" pitchFamily="-111" charset="0"/>
                </a:endParaRPr>
              </a:p>
            </p:txBody>
          </p:sp>
          <p:sp>
            <p:nvSpPr>
              <p:cNvPr id="74779" name="Line 18"/>
              <p:cNvSpPr>
                <a:spLocks noChangeShapeType="1"/>
              </p:cNvSpPr>
              <p:nvPr/>
            </p:nvSpPr>
            <p:spPr bwMode="auto">
              <a:xfrm flipV="1">
                <a:off x="625" y="962"/>
                <a:ext cx="0" cy="2068"/>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4780" name="Line 19"/>
              <p:cNvSpPr>
                <a:spLocks noChangeShapeType="1"/>
              </p:cNvSpPr>
              <p:nvPr/>
            </p:nvSpPr>
            <p:spPr bwMode="auto">
              <a:xfrm>
                <a:off x="625" y="2597"/>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1" name="Line 20"/>
              <p:cNvSpPr>
                <a:spLocks noChangeShapeType="1"/>
              </p:cNvSpPr>
              <p:nvPr/>
            </p:nvSpPr>
            <p:spPr bwMode="auto">
              <a:xfrm>
                <a:off x="625" y="2308"/>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2" name="Line 21"/>
              <p:cNvSpPr>
                <a:spLocks noChangeShapeType="1"/>
              </p:cNvSpPr>
              <p:nvPr/>
            </p:nvSpPr>
            <p:spPr bwMode="auto">
              <a:xfrm>
                <a:off x="625" y="2020"/>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3" name="Line 22"/>
              <p:cNvSpPr>
                <a:spLocks noChangeShapeType="1"/>
              </p:cNvSpPr>
              <p:nvPr/>
            </p:nvSpPr>
            <p:spPr bwMode="auto">
              <a:xfrm>
                <a:off x="625" y="1731"/>
                <a:ext cx="2740" cy="0"/>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4" name="Line 23"/>
              <p:cNvSpPr>
                <a:spLocks noChangeShapeType="1"/>
              </p:cNvSpPr>
              <p:nvPr/>
            </p:nvSpPr>
            <p:spPr bwMode="auto">
              <a:xfrm flipV="1">
                <a:off x="625" y="3028"/>
                <a:ext cx="3845" cy="2"/>
              </a:xfrm>
              <a:prstGeom prst="line">
                <a:avLst/>
              </a:prstGeom>
              <a:noFill/>
              <a:ln w="28575" cap="sq">
                <a:solidFill>
                  <a:schemeClr val="tx2"/>
                </a:solidFill>
                <a:round/>
                <a:headEnd type="none" w="sm" len="sm"/>
                <a:tailEnd type="arrow" w="sm" len="sm"/>
              </a:ln>
            </p:spPr>
            <p:txBody>
              <a:bodyPr wrap="none" anchor="ctr">
                <a:prstTxWarp prst="textNoShape">
                  <a:avLst/>
                </a:prstTxWarp>
              </a:bodyPr>
              <a:lstStyle/>
              <a:p>
                <a:endParaRPr lang="en-US"/>
              </a:p>
            </p:txBody>
          </p:sp>
          <p:sp>
            <p:nvSpPr>
              <p:cNvPr id="74785" name="Rectangle 24"/>
              <p:cNvSpPr>
                <a:spLocks noChangeArrowheads="1"/>
              </p:cNvSpPr>
              <p:nvPr/>
            </p:nvSpPr>
            <p:spPr bwMode="auto">
              <a:xfrm>
                <a:off x="1682" y="3212"/>
                <a:ext cx="1055" cy="327"/>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800" b="1">
                    <a:solidFill>
                      <a:schemeClr val="tx2"/>
                    </a:solidFill>
                    <a:latin typeface="Times" pitchFamily="-111" charset="0"/>
                  </a:rPr>
                  <a:t>Process A</a:t>
                </a:r>
              </a:p>
            </p:txBody>
          </p:sp>
          <p:sp>
            <p:nvSpPr>
              <p:cNvPr id="74786" name="Line 25"/>
              <p:cNvSpPr>
                <a:spLocks noChangeShapeType="1"/>
              </p:cNvSpPr>
              <p:nvPr/>
            </p:nvSpPr>
            <p:spPr bwMode="auto">
              <a:xfrm>
                <a:off x="1442"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7" name="Line 26"/>
              <p:cNvSpPr>
                <a:spLocks noChangeShapeType="1"/>
              </p:cNvSpPr>
              <p:nvPr/>
            </p:nvSpPr>
            <p:spPr bwMode="auto">
              <a:xfrm>
                <a:off x="1875"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8" name="Line 27"/>
              <p:cNvSpPr>
                <a:spLocks noChangeShapeType="1"/>
              </p:cNvSpPr>
              <p:nvPr/>
            </p:nvSpPr>
            <p:spPr bwMode="auto">
              <a:xfrm>
                <a:off x="2307"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89" name="Line 28"/>
              <p:cNvSpPr>
                <a:spLocks noChangeShapeType="1"/>
              </p:cNvSpPr>
              <p:nvPr/>
            </p:nvSpPr>
            <p:spPr bwMode="auto">
              <a:xfrm>
                <a:off x="2740" y="1395"/>
                <a:ext cx="0" cy="1635"/>
              </a:xfrm>
              <a:prstGeom prst="line">
                <a:avLst/>
              </a:prstGeom>
              <a:noFill/>
              <a:ln w="28575">
                <a:solidFill>
                  <a:schemeClr val="tx2"/>
                </a:solidFill>
                <a:prstDash val="sysDot"/>
                <a:round/>
                <a:headEnd type="none" w="sm" len="sm"/>
                <a:tailEnd type="none" w="sm" len="sm"/>
              </a:ln>
            </p:spPr>
            <p:txBody>
              <a:bodyPr wrap="none" anchor="ctr">
                <a:prstTxWarp prst="textNoShape">
                  <a:avLst/>
                </a:prstTxWarp>
              </a:bodyPr>
              <a:lstStyle/>
              <a:p>
                <a:endParaRPr lang="en-US"/>
              </a:p>
            </p:txBody>
          </p:sp>
          <p:sp>
            <p:nvSpPr>
              <p:cNvPr id="74790" name="Rectangle 29"/>
              <p:cNvSpPr>
                <a:spLocks noChangeArrowheads="1"/>
              </p:cNvSpPr>
              <p:nvPr/>
            </p:nvSpPr>
            <p:spPr bwMode="auto">
              <a:xfrm>
                <a:off x="1346"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1</a:t>
                </a:r>
                <a:endParaRPr lang="en-US" sz="2000" b="1">
                  <a:solidFill>
                    <a:schemeClr val="tx2"/>
                  </a:solidFill>
                  <a:latin typeface="Times" pitchFamily="-111" charset="0"/>
                </a:endParaRPr>
              </a:p>
            </p:txBody>
          </p:sp>
          <p:sp>
            <p:nvSpPr>
              <p:cNvPr id="74791" name="Rectangle 30"/>
              <p:cNvSpPr>
                <a:spLocks noChangeArrowheads="1"/>
              </p:cNvSpPr>
              <p:nvPr/>
            </p:nvSpPr>
            <p:spPr bwMode="auto">
              <a:xfrm>
                <a:off x="1785"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2</a:t>
                </a:r>
                <a:endParaRPr lang="en-US" sz="2000" b="1">
                  <a:solidFill>
                    <a:schemeClr val="tx2"/>
                  </a:solidFill>
                  <a:latin typeface="Times" pitchFamily="-111" charset="0"/>
                </a:endParaRPr>
              </a:p>
            </p:txBody>
          </p:sp>
          <p:sp>
            <p:nvSpPr>
              <p:cNvPr id="74792" name="Rectangle 31"/>
              <p:cNvSpPr>
                <a:spLocks noChangeArrowheads="1"/>
              </p:cNvSpPr>
              <p:nvPr/>
            </p:nvSpPr>
            <p:spPr bwMode="auto">
              <a:xfrm>
                <a:off x="2218"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3</a:t>
                </a:r>
                <a:endParaRPr lang="en-US" sz="2000" b="1">
                  <a:solidFill>
                    <a:schemeClr val="tx2"/>
                  </a:solidFill>
                  <a:latin typeface="Times" pitchFamily="-111" charset="0"/>
                </a:endParaRPr>
              </a:p>
            </p:txBody>
          </p:sp>
          <p:sp>
            <p:nvSpPr>
              <p:cNvPr id="74793" name="Rectangle 32"/>
              <p:cNvSpPr>
                <a:spLocks noChangeArrowheads="1"/>
              </p:cNvSpPr>
              <p:nvPr/>
            </p:nvSpPr>
            <p:spPr bwMode="auto">
              <a:xfrm>
                <a:off x="2651" y="2982"/>
                <a:ext cx="233"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a:t>
                </a:r>
                <a:r>
                  <a:rPr lang="en-US" sz="2400" b="1" baseline="-25000">
                    <a:solidFill>
                      <a:schemeClr val="tx2"/>
                    </a:solidFill>
                    <a:latin typeface="Times" pitchFamily="-111" charset="0"/>
                  </a:rPr>
                  <a:t>4</a:t>
                </a:r>
                <a:endParaRPr lang="en-US" sz="2000" b="1">
                  <a:solidFill>
                    <a:schemeClr val="tx2"/>
                  </a:solidFill>
                  <a:latin typeface="Times" pitchFamily="-111" charset="0"/>
                </a:endParaRPr>
              </a:p>
            </p:txBody>
          </p:sp>
          <p:sp>
            <p:nvSpPr>
              <p:cNvPr id="74794" name="Rectangle 33"/>
              <p:cNvSpPr>
                <a:spLocks noChangeArrowheads="1"/>
              </p:cNvSpPr>
              <p:nvPr/>
            </p:nvSpPr>
            <p:spPr bwMode="auto">
              <a:xfrm rot="-5400000">
                <a:off x="67" y="688"/>
                <a:ext cx="863" cy="251"/>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instruction</a:t>
                </a:r>
              </a:p>
            </p:txBody>
          </p:sp>
          <p:sp>
            <p:nvSpPr>
              <p:cNvPr id="74795" name="Rectangle 34"/>
              <p:cNvSpPr>
                <a:spLocks noChangeArrowheads="1"/>
              </p:cNvSpPr>
              <p:nvPr/>
            </p:nvSpPr>
            <p:spPr bwMode="auto">
              <a:xfrm>
                <a:off x="4518" y="2933"/>
                <a:ext cx="418" cy="250"/>
              </a:xfrm>
              <a:prstGeom prst="rect">
                <a:avLst/>
              </a:prstGeom>
              <a:noFill/>
              <a:ln w="12700" cap="sq">
                <a:noFill/>
                <a:miter lim="800000"/>
                <a:headEnd type="none" w="sm" len="sm"/>
                <a:tailEnd type="none" w="sm" len="sm"/>
              </a:ln>
            </p:spPr>
            <p:txBody>
              <a:bodyPr wrap="none" lIns="91430" tIns="45716" rIns="91430" bIns="45716">
                <a:prstTxWarp prst="textNoShape">
                  <a:avLst/>
                </a:prstTxWarp>
                <a:spAutoFit/>
              </a:bodyPr>
              <a:lstStyle/>
              <a:p>
                <a:r>
                  <a:rPr lang="en-US" sz="2000" b="1">
                    <a:solidFill>
                      <a:schemeClr val="tx2"/>
                    </a:solidFill>
                    <a:latin typeface="Times" pitchFamily="-111" charset="0"/>
                  </a:rPr>
                  <a:t>time</a:t>
                </a:r>
              </a:p>
            </p:txBody>
          </p:sp>
        </p:grpSp>
        <p:sp>
          <p:nvSpPr>
            <p:cNvPr id="74764" name="Text Box 35"/>
            <p:cNvSpPr txBox="1">
              <a:spLocks noChangeArrowheads="1"/>
            </p:cNvSpPr>
            <p:nvPr/>
          </p:nvSpPr>
          <p:spPr bwMode="auto">
            <a:xfrm>
              <a:off x="632" y="241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RC</a:t>
              </a:r>
            </a:p>
          </p:txBody>
        </p:sp>
        <p:sp>
          <p:nvSpPr>
            <p:cNvPr id="74765" name="Text Box 36"/>
            <p:cNvSpPr txBox="1">
              <a:spLocks noChangeArrowheads="1"/>
            </p:cNvSpPr>
            <p:nvPr/>
          </p:nvSpPr>
          <p:spPr bwMode="auto">
            <a:xfrm>
              <a:off x="632" y="2164"/>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chemeClr val="tx2"/>
                  </a:solidFill>
                  <a:latin typeface="Courier New" pitchFamily="-111" charset="0"/>
                </a:rPr>
                <a:t>RP</a:t>
              </a:r>
            </a:p>
          </p:txBody>
        </p:sp>
        <p:sp>
          <p:nvSpPr>
            <p:cNvPr id="74766" name="Text Box 37"/>
            <p:cNvSpPr txBox="1">
              <a:spLocks noChangeArrowheads="1"/>
            </p:cNvSpPr>
            <p:nvPr/>
          </p:nvSpPr>
          <p:spPr bwMode="auto">
            <a:xfrm>
              <a:off x="632" y="1837"/>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RLC</a:t>
              </a:r>
              <a:endParaRPr lang="en-US" sz="1200">
                <a:solidFill>
                  <a:schemeClr val="tx2"/>
                </a:solidFill>
                <a:latin typeface="Courier New" pitchFamily="-111" charset="0"/>
              </a:endParaRPr>
            </a:p>
          </p:txBody>
        </p:sp>
        <p:sp>
          <p:nvSpPr>
            <p:cNvPr id="74767" name="Text Box 38"/>
            <p:cNvSpPr txBox="1">
              <a:spLocks noChangeArrowheads="1"/>
            </p:cNvSpPr>
            <p:nvPr/>
          </p:nvSpPr>
          <p:spPr bwMode="auto">
            <a:xfrm>
              <a:off x="632" y="1500"/>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defTabSz="912813" eaLnBrk="0" hangingPunct="0"/>
              <a:r>
                <a:rPr lang="en-US" sz="1200">
                  <a:solidFill>
                    <a:srgbClr val="008000"/>
                  </a:solidFill>
                  <a:latin typeface="Courier New" pitchFamily="-111" charset="0"/>
                </a:rPr>
                <a:t>RLP</a:t>
              </a:r>
              <a:endParaRPr lang="en-US" sz="1200">
                <a:solidFill>
                  <a:schemeClr val="tx2"/>
                </a:solidFill>
                <a:latin typeface="Courier New" pitchFamily="-111" charset="0"/>
              </a:endParaRPr>
            </a:p>
          </p:txBody>
        </p:sp>
        <p:sp>
          <p:nvSpPr>
            <p:cNvPr id="74768" name="Text Box 39"/>
            <p:cNvSpPr txBox="1">
              <a:spLocks noChangeArrowheads="1"/>
            </p:cNvSpPr>
            <p:nvPr/>
          </p:nvSpPr>
          <p:spPr bwMode="auto">
            <a:xfrm>
              <a:off x="1232"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RP</a:t>
              </a:r>
            </a:p>
          </p:txBody>
        </p:sp>
        <p:sp>
          <p:nvSpPr>
            <p:cNvPr id="74769" name="Text Box 40"/>
            <p:cNvSpPr txBox="1">
              <a:spLocks noChangeArrowheads="1"/>
            </p:cNvSpPr>
            <p:nvPr/>
          </p:nvSpPr>
          <p:spPr bwMode="auto">
            <a:xfrm>
              <a:off x="1645" y="2882"/>
              <a:ext cx="231"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chemeClr val="tx2"/>
                  </a:solidFill>
                  <a:latin typeface="Courier New" pitchFamily="-111" charset="0"/>
                </a:rPr>
                <a:t>RC</a:t>
              </a:r>
            </a:p>
          </p:txBody>
        </p:sp>
        <p:sp>
          <p:nvSpPr>
            <p:cNvPr id="74770" name="Text Box 41"/>
            <p:cNvSpPr txBox="1">
              <a:spLocks noChangeArrowheads="1"/>
            </p:cNvSpPr>
            <p:nvPr/>
          </p:nvSpPr>
          <p:spPr bwMode="auto">
            <a:xfrm>
              <a:off x="2048" y="2882"/>
              <a:ext cx="289" cy="173"/>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a:solidFill>
                    <a:srgbClr val="008000"/>
                  </a:solidFill>
                  <a:latin typeface="Courier New" pitchFamily="-111" charset="0"/>
                </a:rPr>
                <a:t>RLP</a:t>
              </a:r>
            </a:p>
          </p:txBody>
        </p:sp>
        <p:sp>
          <p:nvSpPr>
            <p:cNvPr id="74771" name="Text Box 42"/>
            <p:cNvSpPr txBox="1">
              <a:spLocks noChangeArrowheads="1"/>
            </p:cNvSpPr>
            <p:nvPr/>
          </p:nvSpPr>
          <p:spPr bwMode="auto">
            <a:xfrm>
              <a:off x="2499" y="2880"/>
              <a:ext cx="292" cy="175"/>
            </a:xfrm>
            <a:prstGeom prst="rect">
              <a:avLst/>
            </a:prstGeom>
            <a:noFill/>
            <a:ln w="28575">
              <a:noFill/>
              <a:miter lim="800000"/>
              <a:headEnd/>
              <a:tailEnd/>
            </a:ln>
          </p:spPr>
          <p:txBody>
            <a:bodyPr wrap="none" lIns="91294" tIns="45647" rIns="91294" bIns="45647" anchor="b">
              <a:prstTxWarp prst="textNoShape">
                <a:avLst/>
              </a:prstTxWarp>
              <a:spAutoFit/>
            </a:bodyPr>
            <a:lstStyle/>
            <a:p>
              <a:pPr algn="ctr" defTabSz="912813" eaLnBrk="0" hangingPunct="0"/>
              <a:r>
                <a:rPr lang="en-US" sz="1200" dirty="0">
                  <a:solidFill>
                    <a:srgbClr val="008000"/>
                  </a:solidFill>
                  <a:latin typeface="Courier New" pitchFamily="-111" charset="0"/>
                </a:rPr>
                <a:t>RLC</a:t>
              </a:r>
            </a:p>
          </p:txBody>
        </p:sp>
      </p:grpSp>
      <p:sp>
        <p:nvSpPr>
          <p:cNvPr id="74761" name="AutoShape 43"/>
          <p:cNvSpPr>
            <a:spLocks noChangeArrowheads="1"/>
          </p:cNvSpPr>
          <p:nvPr/>
        </p:nvSpPr>
        <p:spPr bwMode="auto">
          <a:xfrm>
            <a:off x="4648200" y="4038600"/>
            <a:ext cx="3733800" cy="1854200"/>
          </a:xfrm>
          <a:prstGeom prst="wedgeRoundRectCallout">
            <a:avLst>
              <a:gd name="adj1" fmla="val -103361"/>
              <a:gd name="adj2" fmla="val -130995"/>
              <a:gd name="adj3" fmla="val 16667"/>
            </a:avLst>
          </a:prstGeom>
          <a:solidFill>
            <a:schemeClr val="bg1"/>
          </a:solidFill>
          <a:ln w="12700">
            <a:solidFill>
              <a:srgbClr val="FF0000"/>
            </a:solidFill>
            <a:miter lim="800000"/>
            <a:headEnd/>
            <a:tailEnd/>
          </a:ln>
        </p:spPr>
        <p:txBody>
          <a:bodyPr wrap="none" lIns="91430" tIns="45716" rIns="91430" bIns="45716" anchor="ctr">
            <a:prstTxWarp prst="textNoShape">
              <a:avLst/>
            </a:prstTxWarp>
          </a:bodyPr>
          <a:lstStyle/>
          <a:p>
            <a:r>
              <a:rPr lang="en-US" sz="2400" i="1">
                <a:latin typeface="Times" pitchFamily="-111" charset="0"/>
              </a:rPr>
              <a:t>B requests the printer,</a:t>
            </a:r>
          </a:p>
          <a:p>
            <a:r>
              <a:rPr lang="en-US" sz="2400" i="1">
                <a:latin typeface="Times" pitchFamily="-111" charset="0"/>
              </a:rPr>
              <a:t>B releases CD-RW,</a:t>
            </a:r>
          </a:p>
          <a:p>
            <a:r>
              <a:rPr lang="en-US" sz="2400" i="1">
                <a:latin typeface="Times" pitchFamily="-111" charset="0"/>
              </a:rPr>
              <a:t>B releases printer,</a:t>
            </a:r>
          </a:p>
          <a:p>
            <a:r>
              <a:rPr lang="en-US" sz="2400" i="1">
                <a:latin typeface="Times" pitchFamily="-111" charset="0"/>
              </a:rPr>
              <a:t>then A runs to completion!</a:t>
            </a:r>
          </a:p>
        </p:txBody>
      </p:sp>
      <p:sp>
        <p:nvSpPr>
          <p:cNvPr id="74762" name="Rectangle 45"/>
          <p:cNvSpPr>
            <a:spLocks noGrp="1" noChangeArrowheads="1"/>
          </p:cNvSpPr>
          <p:nvPr>
            <p:ph type="title"/>
          </p:nvPr>
        </p:nvSpPr>
        <p:spPr>
          <a:xfrm>
            <a:off x="457200" y="152400"/>
            <a:ext cx="8229600" cy="715963"/>
          </a:xfrm>
          <a:noFill/>
        </p:spPr>
        <p:txBody>
          <a:bodyPr/>
          <a:lstStyle/>
          <a:p>
            <a:pPr eaLnBrk="1" hangingPunct="1"/>
            <a:r>
              <a:rPr lang="en-US" sz="3600"/>
              <a:t>Process-resource Trajectories</a:t>
            </a:r>
          </a:p>
        </p:txBody>
      </p:sp>
    </p:spTree>
  </p:cSld>
  <p:clrMapOvr>
    <a:masterClrMapping/>
  </p:clrMapOvr>
  <p:transition advTm="8243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Safe states</a:t>
            </a:r>
          </a:p>
        </p:txBody>
      </p:sp>
      <p:sp>
        <p:nvSpPr>
          <p:cNvPr id="76803" name="Rectangle 3"/>
          <p:cNvSpPr>
            <a:spLocks noGrp="1" noChangeArrowheads="1"/>
          </p:cNvSpPr>
          <p:nvPr>
            <p:ph type="body" idx="1"/>
          </p:nvPr>
        </p:nvSpPr>
        <p:spPr>
          <a:xfrm>
            <a:off x="457200" y="1981200"/>
            <a:ext cx="8382000" cy="3048000"/>
          </a:xfrm>
          <a:noFill/>
        </p:spPr>
        <p:txBody>
          <a:bodyPr/>
          <a:lstStyle/>
          <a:p>
            <a:pPr eaLnBrk="1" hangingPunct="1">
              <a:lnSpc>
                <a:spcPct val="89000"/>
              </a:lnSpc>
            </a:pPr>
            <a:r>
              <a:rPr lang="en-US" sz="2800"/>
              <a:t>Current state</a:t>
            </a:r>
          </a:p>
          <a:p>
            <a:pPr lvl="1" eaLnBrk="1" hangingPunct="1">
              <a:lnSpc>
                <a:spcPct val="89000"/>
              </a:lnSpc>
              <a:buFontTx/>
              <a:buNone/>
            </a:pPr>
            <a:r>
              <a:rPr lang="en-US" sz="2400"/>
              <a:t>	Which processes hold which resources</a:t>
            </a:r>
          </a:p>
          <a:p>
            <a:pPr eaLnBrk="1" hangingPunct="1">
              <a:lnSpc>
                <a:spcPct val="89000"/>
              </a:lnSpc>
            </a:pPr>
            <a:r>
              <a:rPr lang="en-US" sz="2800" i="1"/>
              <a:t>Safe</a:t>
            </a:r>
            <a:r>
              <a:rPr lang="en-US" sz="2800"/>
              <a:t> state</a:t>
            </a:r>
          </a:p>
          <a:p>
            <a:pPr lvl="1" eaLnBrk="1" hangingPunct="1">
              <a:lnSpc>
                <a:spcPct val="89000"/>
              </a:lnSpc>
              <a:buFontTx/>
              <a:buNone/>
            </a:pPr>
            <a:r>
              <a:rPr lang="en-US" sz="2400"/>
              <a:t>There is some scheduling order in which every process can run to completion even if all of them request their maximum number of units immediately</a:t>
            </a:r>
          </a:p>
        </p:txBody>
      </p:sp>
    </p:spTree>
  </p:cSld>
  <p:clrMapOvr>
    <a:masterClrMapping/>
  </p:clrMapOvr>
  <p:transition advTm="21106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Safe vs. Unsafe States</a:t>
            </a:r>
          </a:p>
        </p:txBody>
      </p:sp>
      <p:pic>
        <p:nvPicPr>
          <p:cNvPr id="78851" name="Picture 4"/>
          <p:cNvPicPr>
            <a:picLocks noChangeAspect="1" noChangeArrowheads="1"/>
          </p:cNvPicPr>
          <p:nvPr/>
        </p:nvPicPr>
        <p:blipFill>
          <a:blip r:embed="rId3"/>
          <a:srcRect b="5679"/>
          <a:stretch>
            <a:fillRect/>
          </a:stretch>
        </p:blipFill>
        <p:spPr bwMode="auto">
          <a:xfrm>
            <a:off x="501650" y="4040188"/>
            <a:ext cx="7956550" cy="1797050"/>
          </a:xfrm>
          <a:prstGeom prst="rect">
            <a:avLst/>
          </a:prstGeom>
          <a:noFill/>
          <a:ln w="9525">
            <a:noFill/>
            <a:miter lim="800000"/>
            <a:headEnd/>
            <a:tailEnd/>
          </a:ln>
        </p:spPr>
      </p:pic>
      <p:sp>
        <p:nvSpPr>
          <p:cNvPr id="78852" name="Text Box 8"/>
          <p:cNvSpPr txBox="1">
            <a:spLocks noChangeArrowheads="1"/>
          </p:cNvSpPr>
          <p:nvPr/>
        </p:nvSpPr>
        <p:spPr bwMode="auto">
          <a:xfrm>
            <a:off x="577850" y="3659188"/>
            <a:ext cx="6019800" cy="396875"/>
          </a:xfrm>
          <a:prstGeom prst="rect">
            <a:avLst/>
          </a:prstGeom>
          <a:noFill/>
          <a:ln w="12700" cap="sq">
            <a:noFill/>
            <a:miter lim="800000"/>
            <a:headEnd type="none" w="sm" len="sm"/>
            <a:tailEnd type="none" w="sm" len="sm"/>
          </a:ln>
        </p:spPr>
        <p:txBody>
          <a:bodyPr lIns="91430" tIns="45716" rIns="91430" bIns="45716">
            <a:prstTxWarp prst="textNoShape">
              <a:avLst/>
            </a:prstTxWarp>
            <a:spAutoFit/>
          </a:bodyPr>
          <a:lstStyle/>
          <a:p>
            <a:pPr>
              <a:spcBef>
                <a:spcPct val="50000"/>
              </a:spcBef>
            </a:pPr>
            <a:r>
              <a:rPr lang="en-US" sz="2000" b="1" u="sng">
                <a:latin typeface="Times New Roman" pitchFamily="-111" charset="0"/>
              </a:rPr>
              <a:t>Example:</a:t>
            </a:r>
            <a:r>
              <a:rPr lang="en-US" sz="2000" b="1">
                <a:latin typeface="Times New Roman" pitchFamily="-111" charset="0"/>
              </a:rPr>
              <a:t> One resource type with 10 units</a:t>
            </a:r>
          </a:p>
        </p:txBody>
      </p:sp>
      <p:sp>
        <p:nvSpPr>
          <p:cNvPr id="78853" name="Rectangle 11"/>
          <p:cNvSpPr>
            <a:spLocks noChangeArrowheads="1"/>
          </p:cNvSpPr>
          <p:nvPr/>
        </p:nvSpPr>
        <p:spPr bwMode="auto">
          <a:xfrm>
            <a:off x="228600" y="3581400"/>
            <a:ext cx="8610600" cy="2667000"/>
          </a:xfrm>
          <a:prstGeom prst="rect">
            <a:avLst/>
          </a:prstGeom>
          <a:noFill/>
          <a:ln w="57150" cmpd="thickThin">
            <a:solidFill>
              <a:schemeClr val="tx1"/>
            </a:solidFill>
            <a:miter lim="800000"/>
            <a:headEnd/>
            <a:tailEnd/>
          </a:ln>
        </p:spPr>
        <p:txBody>
          <a:bodyPr wrap="none" lIns="91430" tIns="45716" rIns="91430" bIns="45716" anchor="ctr">
            <a:prstTxWarp prst="textNoShape">
              <a:avLst/>
            </a:prstTxWarp>
          </a:bodyPr>
          <a:lstStyle/>
          <a:p>
            <a:pPr algn="ctr" eaLnBrk="0" hangingPunct="0"/>
            <a:endParaRPr lang="en-US" sz="2000" b="1">
              <a:solidFill>
                <a:srgbClr val="990000"/>
              </a:solidFill>
              <a:latin typeface="Times" pitchFamily="-111" charset="0"/>
            </a:endParaRPr>
          </a:p>
        </p:txBody>
      </p:sp>
      <p:sp>
        <p:nvSpPr>
          <p:cNvPr id="78854" name="Rectangle 12"/>
          <p:cNvSpPr>
            <a:spLocks noChangeArrowheads="1"/>
          </p:cNvSpPr>
          <p:nvPr/>
        </p:nvSpPr>
        <p:spPr bwMode="auto">
          <a:xfrm>
            <a:off x="1219200" y="1828800"/>
            <a:ext cx="6477000" cy="906463"/>
          </a:xfrm>
          <a:prstGeom prst="rect">
            <a:avLst/>
          </a:prstGeom>
          <a:noFill/>
          <a:ln w="9525">
            <a:noFill/>
            <a:miter lim="800000"/>
            <a:headEnd/>
            <a:tailEnd/>
          </a:ln>
        </p:spPr>
        <p:txBody>
          <a:bodyPr>
            <a:prstTxWarp prst="textNoShape">
              <a:avLst/>
            </a:prstTxWarp>
            <a:spAutoFit/>
          </a:bodyPr>
          <a:lstStyle/>
          <a:p>
            <a:pPr lvl="1">
              <a:lnSpc>
                <a:spcPct val="89000"/>
              </a:lnSpc>
              <a:spcBef>
                <a:spcPct val="20000"/>
              </a:spcBef>
            </a:pPr>
            <a:r>
              <a:rPr lang="en-US" sz="2000"/>
              <a:t>There is some scheduling order in which every process can run to completion even if all of them request their maximum number of units immediately</a:t>
            </a:r>
          </a:p>
        </p:txBody>
      </p:sp>
      <p:sp>
        <p:nvSpPr>
          <p:cNvPr id="78855" name="Rectangle 14"/>
          <p:cNvSpPr>
            <a:spLocks noChangeArrowheads="1"/>
          </p:cNvSpPr>
          <p:nvPr/>
        </p:nvSpPr>
        <p:spPr bwMode="auto">
          <a:xfrm>
            <a:off x="2133600" y="4795838"/>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78856" name="Text Box 15"/>
          <p:cNvSpPr txBox="1">
            <a:spLocks noChangeArrowheads="1"/>
          </p:cNvSpPr>
          <p:nvPr/>
        </p:nvSpPr>
        <p:spPr bwMode="auto">
          <a:xfrm>
            <a:off x="2090738" y="5772150"/>
            <a:ext cx="14414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B takes max</a:t>
            </a:r>
          </a:p>
        </p:txBody>
      </p:sp>
      <p:sp>
        <p:nvSpPr>
          <p:cNvPr id="78857" name="Text Box 16"/>
          <p:cNvSpPr txBox="1">
            <a:spLocks noChangeArrowheads="1"/>
          </p:cNvSpPr>
          <p:nvPr/>
        </p:nvSpPr>
        <p:spPr bwMode="auto">
          <a:xfrm>
            <a:off x="3867150" y="5772150"/>
            <a:ext cx="11747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B finishes</a:t>
            </a:r>
          </a:p>
        </p:txBody>
      </p:sp>
      <p:sp>
        <p:nvSpPr>
          <p:cNvPr id="78858" name="Rectangle 17"/>
          <p:cNvSpPr>
            <a:spLocks noChangeArrowheads="1"/>
          </p:cNvSpPr>
          <p:nvPr/>
        </p:nvSpPr>
        <p:spPr bwMode="auto">
          <a:xfrm>
            <a:off x="3757613" y="4795838"/>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78859" name="Rectangle 18"/>
          <p:cNvSpPr>
            <a:spLocks noChangeArrowheads="1"/>
          </p:cNvSpPr>
          <p:nvPr/>
        </p:nvSpPr>
        <p:spPr bwMode="auto">
          <a:xfrm>
            <a:off x="5408613" y="5132388"/>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78860" name="Rectangle 19"/>
          <p:cNvSpPr>
            <a:spLocks noChangeArrowheads="1"/>
          </p:cNvSpPr>
          <p:nvPr/>
        </p:nvSpPr>
        <p:spPr bwMode="auto">
          <a:xfrm>
            <a:off x="7083425" y="5132388"/>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78861" name="Text Box 20"/>
          <p:cNvSpPr txBox="1">
            <a:spLocks noChangeArrowheads="1"/>
          </p:cNvSpPr>
          <p:nvPr/>
        </p:nvSpPr>
        <p:spPr bwMode="auto">
          <a:xfrm>
            <a:off x="5422900" y="5772150"/>
            <a:ext cx="14541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C takes max</a:t>
            </a:r>
          </a:p>
        </p:txBody>
      </p:sp>
      <p:sp>
        <p:nvSpPr>
          <p:cNvPr id="78862" name="Text Box 21"/>
          <p:cNvSpPr txBox="1">
            <a:spLocks noChangeArrowheads="1"/>
          </p:cNvSpPr>
          <p:nvPr/>
        </p:nvSpPr>
        <p:spPr bwMode="auto">
          <a:xfrm>
            <a:off x="7308850" y="5772150"/>
            <a:ext cx="11874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C finishes</a:t>
            </a:r>
          </a:p>
        </p:txBody>
      </p:sp>
      <p:sp>
        <p:nvSpPr>
          <p:cNvPr id="78863" name="Text Box 22"/>
          <p:cNvSpPr txBox="1">
            <a:spLocks noChangeArrowheads="1"/>
          </p:cNvSpPr>
          <p:nvPr/>
        </p:nvSpPr>
        <p:spPr bwMode="auto">
          <a:xfrm>
            <a:off x="685800" y="5772150"/>
            <a:ext cx="7810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Safe?</a:t>
            </a:r>
          </a:p>
        </p:txBody>
      </p:sp>
    </p:spTree>
  </p:cSld>
  <p:clrMapOvr>
    <a:masterClrMapping/>
  </p:clrMapOvr>
  <p:transition advTm="392189"/>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t>Unsafe/Safe State?</a:t>
            </a:r>
          </a:p>
        </p:txBody>
      </p:sp>
      <p:pic>
        <p:nvPicPr>
          <p:cNvPr id="80899" name="Picture 3"/>
          <p:cNvPicPr>
            <a:picLocks noChangeAspect="1" noChangeArrowheads="1"/>
          </p:cNvPicPr>
          <p:nvPr/>
        </p:nvPicPr>
        <p:blipFill>
          <a:blip r:embed="rId3"/>
          <a:srcRect b="6235"/>
          <a:stretch>
            <a:fillRect/>
          </a:stretch>
        </p:blipFill>
        <p:spPr bwMode="auto">
          <a:xfrm>
            <a:off x="312738" y="3424238"/>
            <a:ext cx="8224837" cy="1574800"/>
          </a:xfrm>
          <a:prstGeom prst="rect">
            <a:avLst/>
          </a:prstGeom>
          <a:noFill/>
          <a:ln w="9525">
            <a:noFill/>
            <a:miter lim="800000"/>
            <a:headEnd/>
            <a:tailEnd/>
          </a:ln>
        </p:spPr>
      </p:pic>
      <p:sp>
        <p:nvSpPr>
          <p:cNvPr id="80900" name="Text Box 13"/>
          <p:cNvSpPr txBox="1">
            <a:spLocks noChangeArrowheads="1"/>
          </p:cNvSpPr>
          <p:nvPr/>
        </p:nvSpPr>
        <p:spPr bwMode="auto">
          <a:xfrm>
            <a:off x="4191000" y="5791200"/>
            <a:ext cx="1600200" cy="517525"/>
          </a:xfrm>
          <a:prstGeom prst="rect">
            <a:avLst/>
          </a:prstGeom>
          <a:noFill/>
          <a:ln w="12700" cap="sq">
            <a:noFill/>
            <a:miter lim="800000"/>
            <a:headEnd type="none" w="sm" len="sm"/>
            <a:tailEnd type="none" w="sm" len="sm"/>
          </a:ln>
        </p:spPr>
        <p:txBody>
          <a:bodyPr lIns="91430" tIns="45716" rIns="91430" bIns="45716">
            <a:prstTxWarp prst="textNoShape">
              <a:avLst/>
            </a:prstTxWarp>
            <a:spAutoFit/>
          </a:bodyPr>
          <a:lstStyle/>
          <a:p>
            <a:pPr>
              <a:spcBef>
                <a:spcPct val="50000"/>
              </a:spcBef>
            </a:pPr>
            <a:r>
              <a:rPr lang="en-US" sz="2800" b="1">
                <a:solidFill>
                  <a:srgbClr val="FF0000"/>
                </a:solidFill>
                <a:latin typeface="Comic Sans MS" pitchFamily="-111" charset="0"/>
              </a:rPr>
              <a:t>Unsafe!</a:t>
            </a:r>
          </a:p>
        </p:txBody>
      </p:sp>
      <p:sp>
        <p:nvSpPr>
          <p:cNvPr id="80901" name="Line 16"/>
          <p:cNvSpPr>
            <a:spLocks noChangeShapeType="1"/>
          </p:cNvSpPr>
          <p:nvPr/>
        </p:nvSpPr>
        <p:spPr bwMode="auto">
          <a:xfrm flipH="1" flipV="1">
            <a:off x="3962400" y="4800600"/>
            <a:ext cx="571500" cy="839788"/>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80902" name="Line 17"/>
          <p:cNvSpPr>
            <a:spLocks noChangeShapeType="1"/>
          </p:cNvSpPr>
          <p:nvPr/>
        </p:nvSpPr>
        <p:spPr bwMode="auto">
          <a:xfrm flipH="1" flipV="1">
            <a:off x="1192213" y="5103813"/>
            <a:ext cx="571500" cy="839787"/>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80903" name="Text Box 18"/>
          <p:cNvSpPr txBox="1">
            <a:spLocks noChangeArrowheads="1"/>
          </p:cNvSpPr>
          <p:nvPr/>
        </p:nvSpPr>
        <p:spPr bwMode="auto">
          <a:xfrm>
            <a:off x="1185863" y="5981700"/>
            <a:ext cx="1023937" cy="517525"/>
          </a:xfrm>
          <a:prstGeom prst="rect">
            <a:avLst/>
          </a:prstGeom>
          <a:noFill/>
          <a:ln w="12700" cap="sq">
            <a:noFill/>
            <a:miter lim="800000"/>
            <a:headEnd type="none" w="sm" len="sm"/>
            <a:tailEnd type="none" w="sm" len="sm"/>
          </a:ln>
        </p:spPr>
        <p:txBody>
          <a:bodyPr lIns="91430" tIns="45716" rIns="91430" bIns="45716">
            <a:prstTxWarp prst="textNoShape">
              <a:avLst/>
            </a:prstTxWarp>
            <a:spAutoFit/>
          </a:bodyPr>
          <a:lstStyle/>
          <a:p>
            <a:pPr>
              <a:spcBef>
                <a:spcPct val="50000"/>
              </a:spcBef>
            </a:pPr>
            <a:r>
              <a:rPr lang="en-US" sz="2800" b="1">
                <a:latin typeface="Comic Sans MS" pitchFamily="-111" charset="0"/>
              </a:rPr>
              <a:t>Safe</a:t>
            </a:r>
          </a:p>
        </p:txBody>
      </p:sp>
      <p:sp>
        <p:nvSpPr>
          <p:cNvPr id="80904" name="Rectangle 19"/>
          <p:cNvSpPr>
            <a:spLocks noChangeArrowheads="1"/>
          </p:cNvSpPr>
          <p:nvPr/>
        </p:nvSpPr>
        <p:spPr bwMode="auto">
          <a:xfrm>
            <a:off x="152400" y="2819400"/>
            <a:ext cx="8610600" cy="2667000"/>
          </a:xfrm>
          <a:prstGeom prst="rect">
            <a:avLst/>
          </a:prstGeom>
          <a:noFill/>
          <a:ln w="57150" cmpd="thickThin">
            <a:solidFill>
              <a:schemeClr val="tx1"/>
            </a:solidFill>
            <a:miter lim="800000"/>
            <a:headEnd/>
            <a:tailEnd/>
          </a:ln>
        </p:spPr>
        <p:txBody>
          <a:bodyPr wrap="none" lIns="91430" tIns="45716" rIns="91430" bIns="45716" anchor="ctr">
            <a:prstTxWarp prst="textNoShape">
              <a:avLst/>
            </a:prstTxWarp>
          </a:bodyPr>
          <a:lstStyle/>
          <a:p>
            <a:pPr algn="ctr" eaLnBrk="0" hangingPunct="0"/>
            <a:endParaRPr lang="en-US" sz="2000" b="1">
              <a:solidFill>
                <a:srgbClr val="990000"/>
              </a:solidFill>
              <a:latin typeface="Times" pitchFamily="-111" charset="0"/>
            </a:endParaRPr>
          </a:p>
        </p:txBody>
      </p:sp>
      <p:sp>
        <p:nvSpPr>
          <p:cNvPr id="80905" name="Text Box 20"/>
          <p:cNvSpPr txBox="1">
            <a:spLocks noChangeArrowheads="1"/>
          </p:cNvSpPr>
          <p:nvPr/>
        </p:nvSpPr>
        <p:spPr bwMode="auto">
          <a:xfrm>
            <a:off x="381000" y="2971800"/>
            <a:ext cx="6019800" cy="396875"/>
          </a:xfrm>
          <a:prstGeom prst="rect">
            <a:avLst/>
          </a:prstGeom>
          <a:noFill/>
          <a:ln w="12700" cap="sq">
            <a:noFill/>
            <a:miter lim="800000"/>
            <a:headEnd type="none" w="sm" len="sm"/>
            <a:tailEnd type="none" w="sm" len="sm"/>
          </a:ln>
        </p:spPr>
        <p:txBody>
          <a:bodyPr lIns="91430" tIns="45716" rIns="91430" bIns="45716">
            <a:prstTxWarp prst="textNoShape">
              <a:avLst/>
            </a:prstTxWarp>
            <a:spAutoFit/>
          </a:bodyPr>
          <a:lstStyle/>
          <a:p>
            <a:pPr>
              <a:spcBef>
                <a:spcPct val="50000"/>
              </a:spcBef>
            </a:pPr>
            <a:r>
              <a:rPr lang="en-US" sz="2000" b="1" u="sng">
                <a:latin typeface="Times New Roman" pitchFamily="-111" charset="0"/>
              </a:rPr>
              <a:t>Example:</a:t>
            </a:r>
            <a:r>
              <a:rPr lang="en-US" sz="2000" b="1">
                <a:latin typeface="Times New Roman" pitchFamily="-111" charset="0"/>
              </a:rPr>
              <a:t> One resource type with 10 units</a:t>
            </a:r>
          </a:p>
        </p:txBody>
      </p:sp>
      <p:sp>
        <p:nvSpPr>
          <p:cNvPr id="80906" name="Rectangle 21"/>
          <p:cNvSpPr>
            <a:spLocks noChangeArrowheads="1"/>
          </p:cNvSpPr>
          <p:nvPr/>
        </p:nvSpPr>
        <p:spPr bwMode="auto">
          <a:xfrm>
            <a:off x="2590800" y="3678238"/>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80907" name="Text Box 22"/>
          <p:cNvSpPr txBox="1">
            <a:spLocks noChangeArrowheads="1"/>
          </p:cNvSpPr>
          <p:nvPr/>
        </p:nvSpPr>
        <p:spPr bwMode="auto">
          <a:xfrm>
            <a:off x="2743200" y="5029200"/>
            <a:ext cx="11366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A takes 1</a:t>
            </a:r>
          </a:p>
        </p:txBody>
      </p:sp>
      <p:sp>
        <p:nvSpPr>
          <p:cNvPr id="80908" name="Rectangle 23"/>
          <p:cNvSpPr>
            <a:spLocks noChangeArrowheads="1"/>
          </p:cNvSpPr>
          <p:nvPr/>
        </p:nvSpPr>
        <p:spPr bwMode="auto">
          <a:xfrm>
            <a:off x="4843463" y="4000500"/>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80909" name="Text Box 24"/>
          <p:cNvSpPr txBox="1">
            <a:spLocks noChangeArrowheads="1"/>
          </p:cNvSpPr>
          <p:nvPr/>
        </p:nvSpPr>
        <p:spPr bwMode="auto">
          <a:xfrm>
            <a:off x="4876800" y="5029200"/>
            <a:ext cx="1441450" cy="366713"/>
          </a:xfrm>
          <a:prstGeom prst="rect">
            <a:avLst/>
          </a:prstGeom>
          <a:noFill/>
          <a:ln w="9525">
            <a:noFill/>
            <a:miter lim="800000"/>
            <a:headEnd/>
            <a:tailEnd/>
          </a:ln>
        </p:spPr>
        <p:txBody>
          <a:bodyPr wrap="none">
            <a:prstTxWarp prst="textNoShape">
              <a:avLst/>
            </a:prstTxWarp>
            <a:spAutoFit/>
          </a:bodyPr>
          <a:lstStyle/>
          <a:p>
            <a:pPr algn="ctr"/>
            <a:r>
              <a:rPr lang="en-US"/>
              <a:t>B takes max</a:t>
            </a:r>
          </a:p>
        </p:txBody>
      </p:sp>
      <p:sp>
        <p:nvSpPr>
          <p:cNvPr id="80910" name="Text Box 25"/>
          <p:cNvSpPr txBox="1">
            <a:spLocks noChangeArrowheads="1"/>
          </p:cNvSpPr>
          <p:nvPr/>
        </p:nvSpPr>
        <p:spPr bwMode="auto">
          <a:xfrm>
            <a:off x="7258050" y="5029200"/>
            <a:ext cx="10985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Problem!</a:t>
            </a:r>
          </a:p>
        </p:txBody>
      </p:sp>
      <p:sp>
        <p:nvSpPr>
          <p:cNvPr id="80911" name="Rectangle 27"/>
          <p:cNvSpPr>
            <a:spLocks noChangeArrowheads="1"/>
          </p:cNvSpPr>
          <p:nvPr/>
        </p:nvSpPr>
        <p:spPr bwMode="auto">
          <a:xfrm>
            <a:off x="1295400" y="1371600"/>
            <a:ext cx="6172200" cy="850900"/>
          </a:xfrm>
          <a:prstGeom prst="rect">
            <a:avLst/>
          </a:prstGeom>
          <a:noFill/>
          <a:ln w="9525">
            <a:noFill/>
            <a:miter lim="800000"/>
            <a:headEnd/>
            <a:tailEnd/>
          </a:ln>
        </p:spPr>
        <p:txBody>
          <a:bodyPr>
            <a:prstTxWarp prst="textNoShape">
              <a:avLst/>
            </a:prstTxWarp>
            <a:spAutoFit/>
          </a:bodyPr>
          <a:lstStyle/>
          <a:p>
            <a:pPr lvl="1">
              <a:lnSpc>
                <a:spcPct val="89000"/>
              </a:lnSpc>
              <a:spcBef>
                <a:spcPct val="20000"/>
              </a:spcBef>
            </a:pPr>
            <a:r>
              <a:rPr lang="en-US" sz="2800"/>
              <a:t>We disallow transition to an unsafe state so we are always safe</a:t>
            </a:r>
          </a:p>
        </p:txBody>
      </p:sp>
    </p:spTree>
  </p:cSld>
  <p:clrMapOvr>
    <a:masterClrMapping/>
  </p:clrMapOvr>
  <p:transition advTm="176463"/>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4638"/>
            <a:ext cx="8229600" cy="715962"/>
          </a:xfrm>
        </p:spPr>
        <p:txBody>
          <a:bodyPr/>
          <a:lstStyle/>
          <a:p>
            <a:pPr eaLnBrk="1" hangingPunct="1"/>
            <a:r>
              <a:rPr lang="en-US" sz="3600"/>
              <a:t>Unsafe State</a:t>
            </a:r>
          </a:p>
        </p:txBody>
      </p:sp>
      <p:pic>
        <p:nvPicPr>
          <p:cNvPr id="82947" name="Picture 3"/>
          <p:cNvPicPr>
            <a:picLocks noChangeAspect="1" noChangeArrowheads="1"/>
          </p:cNvPicPr>
          <p:nvPr/>
        </p:nvPicPr>
        <p:blipFill>
          <a:blip r:embed="rId4"/>
          <a:srcRect b="6235"/>
          <a:stretch>
            <a:fillRect/>
          </a:stretch>
        </p:blipFill>
        <p:spPr bwMode="auto">
          <a:xfrm>
            <a:off x="381000" y="4343400"/>
            <a:ext cx="8224837" cy="1574800"/>
          </a:xfrm>
          <a:prstGeom prst="rect">
            <a:avLst/>
          </a:prstGeom>
          <a:noFill/>
          <a:ln w="9525">
            <a:noFill/>
            <a:miter lim="800000"/>
            <a:headEnd/>
            <a:tailEnd/>
          </a:ln>
        </p:spPr>
      </p:pic>
      <p:sp>
        <p:nvSpPr>
          <p:cNvPr id="82948" name="Rectangle 8"/>
          <p:cNvSpPr>
            <a:spLocks noChangeArrowheads="1"/>
          </p:cNvSpPr>
          <p:nvPr/>
        </p:nvSpPr>
        <p:spPr bwMode="auto">
          <a:xfrm>
            <a:off x="228600" y="3733800"/>
            <a:ext cx="8610600" cy="2667000"/>
          </a:xfrm>
          <a:prstGeom prst="rect">
            <a:avLst/>
          </a:prstGeom>
          <a:noFill/>
          <a:ln w="57150" cmpd="thickThin">
            <a:solidFill>
              <a:schemeClr val="tx1"/>
            </a:solidFill>
            <a:miter lim="800000"/>
            <a:headEnd/>
            <a:tailEnd/>
          </a:ln>
        </p:spPr>
        <p:txBody>
          <a:bodyPr wrap="none" lIns="91430" tIns="45716" rIns="91430" bIns="45716" anchor="ctr">
            <a:prstTxWarp prst="textNoShape">
              <a:avLst/>
            </a:prstTxWarp>
          </a:bodyPr>
          <a:lstStyle/>
          <a:p>
            <a:pPr algn="ctr" eaLnBrk="0" hangingPunct="0"/>
            <a:endParaRPr lang="en-US" sz="2000" b="1">
              <a:solidFill>
                <a:srgbClr val="990000"/>
              </a:solidFill>
              <a:latin typeface="Times" pitchFamily="-111" charset="0"/>
            </a:endParaRPr>
          </a:p>
        </p:txBody>
      </p:sp>
      <p:sp>
        <p:nvSpPr>
          <p:cNvPr id="82949" name="Text Box 9"/>
          <p:cNvSpPr txBox="1">
            <a:spLocks noChangeArrowheads="1"/>
          </p:cNvSpPr>
          <p:nvPr/>
        </p:nvSpPr>
        <p:spPr bwMode="auto">
          <a:xfrm>
            <a:off x="533400" y="3886200"/>
            <a:ext cx="6019800" cy="396875"/>
          </a:xfrm>
          <a:prstGeom prst="rect">
            <a:avLst/>
          </a:prstGeom>
          <a:noFill/>
          <a:ln w="12700" cap="sq">
            <a:noFill/>
            <a:miter lim="800000"/>
            <a:headEnd type="none" w="sm" len="sm"/>
            <a:tailEnd type="none" w="sm" len="sm"/>
          </a:ln>
        </p:spPr>
        <p:txBody>
          <a:bodyPr lIns="91430" tIns="45716" rIns="91430" bIns="45716">
            <a:prstTxWarp prst="textNoShape">
              <a:avLst/>
            </a:prstTxWarp>
            <a:spAutoFit/>
          </a:bodyPr>
          <a:lstStyle/>
          <a:p>
            <a:pPr>
              <a:spcBef>
                <a:spcPct val="50000"/>
              </a:spcBef>
            </a:pPr>
            <a:r>
              <a:rPr lang="en-US" sz="2000" b="1" u="sng">
                <a:latin typeface="Times New Roman" pitchFamily="-111" charset="0"/>
              </a:rPr>
              <a:t>Example:</a:t>
            </a:r>
            <a:r>
              <a:rPr lang="en-US" sz="2000" b="1">
                <a:latin typeface="Times New Roman" pitchFamily="-111" charset="0"/>
              </a:rPr>
              <a:t> One resource type with 10 units</a:t>
            </a:r>
          </a:p>
        </p:txBody>
      </p:sp>
      <p:sp>
        <p:nvSpPr>
          <p:cNvPr id="82950" name="Rectangle 10"/>
          <p:cNvSpPr>
            <a:spLocks noChangeArrowheads="1"/>
          </p:cNvSpPr>
          <p:nvPr/>
        </p:nvSpPr>
        <p:spPr bwMode="auto">
          <a:xfrm>
            <a:off x="2667000" y="4572000"/>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82951" name="Text Box 11"/>
          <p:cNvSpPr txBox="1">
            <a:spLocks noChangeArrowheads="1"/>
          </p:cNvSpPr>
          <p:nvPr/>
        </p:nvSpPr>
        <p:spPr bwMode="auto">
          <a:xfrm>
            <a:off x="2743200" y="5791200"/>
            <a:ext cx="1238250" cy="641350"/>
          </a:xfrm>
          <a:prstGeom prst="rect">
            <a:avLst/>
          </a:prstGeom>
          <a:noFill/>
          <a:ln w="9525">
            <a:noFill/>
            <a:miter lim="800000"/>
            <a:headEnd/>
            <a:tailEnd/>
          </a:ln>
        </p:spPr>
        <p:txBody>
          <a:bodyPr wrap="none">
            <a:prstTxWarp prst="textNoShape">
              <a:avLst/>
            </a:prstTxWarp>
            <a:spAutoFit/>
          </a:bodyPr>
          <a:lstStyle/>
          <a:p>
            <a:pPr algn="ctr"/>
            <a:r>
              <a:rPr lang="en-US" dirty="0">
                <a:solidFill>
                  <a:srgbClr val="FF0000"/>
                </a:solidFill>
              </a:rPr>
              <a:t>A takes 1</a:t>
            </a:r>
          </a:p>
          <a:p>
            <a:pPr algn="ctr"/>
            <a:r>
              <a:rPr lang="en-US" dirty="0">
                <a:solidFill>
                  <a:srgbClr val="FF0000"/>
                </a:solidFill>
              </a:rPr>
              <a:t>UNSAFE!!</a:t>
            </a:r>
          </a:p>
        </p:txBody>
      </p:sp>
      <p:sp>
        <p:nvSpPr>
          <p:cNvPr id="82952" name="Rectangle 12"/>
          <p:cNvSpPr>
            <a:spLocks noChangeArrowheads="1"/>
          </p:cNvSpPr>
          <p:nvPr/>
        </p:nvSpPr>
        <p:spPr bwMode="auto">
          <a:xfrm>
            <a:off x="4953000" y="4953000"/>
            <a:ext cx="1400175" cy="314325"/>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82953" name="Text Box 13"/>
          <p:cNvSpPr txBox="1">
            <a:spLocks noChangeArrowheads="1"/>
          </p:cNvSpPr>
          <p:nvPr/>
        </p:nvSpPr>
        <p:spPr bwMode="auto">
          <a:xfrm>
            <a:off x="4876800" y="5791200"/>
            <a:ext cx="1441450" cy="641350"/>
          </a:xfrm>
          <a:prstGeom prst="rect">
            <a:avLst/>
          </a:prstGeom>
          <a:noFill/>
          <a:ln w="9525">
            <a:noFill/>
            <a:miter lim="800000"/>
            <a:headEnd/>
            <a:tailEnd/>
          </a:ln>
        </p:spPr>
        <p:txBody>
          <a:bodyPr wrap="none">
            <a:prstTxWarp prst="textNoShape">
              <a:avLst/>
            </a:prstTxWarp>
            <a:spAutoFit/>
          </a:bodyPr>
          <a:lstStyle/>
          <a:p>
            <a:pPr algn="ctr"/>
            <a:r>
              <a:rPr lang="en-US" dirty="0">
                <a:solidFill>
                  <a:srgbClr val="FF0000"/>
                </a:solidFill>
              </a:rPr>
              <a:t>B takes max</a:t>
            </a:r>
          </a:p>
          <a:p>
            <a:pPr algn="ctr"/>
            <a:r>
              <a:rPr lang="en-US" dirty="0">
                <a:solidFill>
                  <a:srgbClr val="FF0000"/>
                </a:solidFill>
              </a:rPr>
              <a:t>(C cannot)</a:t>
            </a:r>
          </a:p>
        </p:txBody>
      </p:sp>
      <p:sp>
        <p:nvSpPr>
          <p:cNvPr id="82954" name="Text Box 14"/>
          <p:cNvSpPr txBox="1">
            <a:spLocks noChangeArrowheads="1"/>
          </p:cNvSpPr>
          <p:nvPr/>
        </p:nvSpPr>
        <p:spPr bwMode="auto">
          <a:xfrm>
            <a:off x="7010400" y="5791200"/>
            <a:ext cx="1828800" cy="641350"/>
          </a:xfrm>
          <a:prstGeom prst="rect">
            <a:avLst/>
          </a:prstGeom>
          <a:noFill/>
          <a:ln w="9525">
            <a:noFill/>
            <a:miter lim="800000"/>
            <a:headEnd/>
            <a:tailEnd/>
          </a:ln>
        </p:spPr>
        <p:txBody>
          <a:bodyPr>
            <a:prstTxWarp prst="textNoShape">
              <a:avLst/>
            </a:prstTxWarp>
            <a:spAutoFit/>
          </a:bodyPr>
          <a:lstStyle/>
          <a:p>
            <a:pPr algn="ctr"/>
            <a:r>
              <a:rPr lang="en-US">
                <a:solidFill>
                  <a:srgbClr val="FF0000"/>
                </a:solidFill>
              </a:rPr>
              <a:t>A or C could release 2+</a:t>
            </a:r>
          </a:p>
        </p:txBody>
      </p:sp>
      <p:pic>
        <p:nvPicPr>
          <p:cNvPr id="82955" name="Picture 15" descr="fg7_05"/>
          <p:cNvPicPr preferRelativeResize="0">
            <a:picLocks noChangeAspect="1" noChangeArrowheads="1"/>
          </p:cNvPicPr>
          <p:nvPr>
            <p:custDataLst>
              <p:tags r:id="rId1"/>
            </p:custDataLst>
          </p:nvPr>
        </p:nvPicPr>
        <p:blipFill>
          <a:blip r:embed="rId5"/>
          <a:srcRect/>
          <a:stretch>
            <a:fillRect/>
          </a:stretch>
        </p:blipFill>
        <p:spPr bwMode="auto">
          <a:xfrm>
            <a:off x="6400800" y="1066800"/>
            <a:ext cx="2514600" cy="2514600"/>
          </a:xfrm>
          <a:prstGeom prst="rect">
            <a:avLst/>
          </a:prstGeom>
          <a:noFill/>
          <a:ln w="9525">
            <a:noFill/>
            <a:miter lim="800000"/>
            <a:headEnd/>
            <a:tailEnd/>
          </a:ln>
        </p:spPr>
      </p:pic>
      <p:sp>
        <p:nvSpPr>
          <p:cNvPr id="82956" name="Text Box 16"/>
          <p:cNvSpPr txBox="1">
            <a:spLocks noChangeArrowheads="1"/>
          </p:cNvSpPr>
          <p:nvPr/>
        </p:nvSpPr>
        <p:spPr bwMode="auto">
          <a:xfrm>
            <a:off x="517525" y="1560513"/>
            <a:ext cx="5121275" cy="1552575"/>
          </a:xfrm>
          <a:prstGeom prst="rect">
            <a:avLst/>
          </a:prstGeom>
          <a:noFill/>
          <a:ln w="9525">
            <a:noFill/>
            <a:miter lim="800000"/>
            <a:headEnd/>
            <a:tailEnd/>
          </a:ln>
        </p:spPr>
        <p:txBody>
          <a:bodyPr>
            <a:prstTxWarp prst="textNoShape">
              <a:avLst/>
            </a:prstTxWarp>
            <a:spAutoFit/>
          </a:bodyPr>
          <a:lstStyle/>
          <a:p>
            <a:pPr marL="155575" indent="-155575">
              <a:buFontTx/>
              <a:buChar char="•"/>
            </a:pPr>
            <a:r>
              <a:rPr lang="en-US" sz="2400"/>
              <a:t>A safe state avoids deadlock</a:t>
            </a:r>
          </a:p>
          <a:p>
            <a:pPr marL="155575" indent="-155575">
              <a:buFontTx/>
              <a:buChar char="•"/>
            </a:pPr>
            <a:r>
              <a:rPr lang="en-US" sz="2400"/>
              <a:t>An unsafe is not necessarily deadlocked but may lead to a deadlocked state</a:t>
            </a:r>
          </a:p>
        </p:txBody>
      </p:sp>
    </p:spTree>
  </p:cSld>
  <p:clrMapOvr>
    <a:masterClrMapping/>
  </p:clrMapOvr>
  <p:transition advTm="12125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Deadlock Avoidance</a:t>
            </a:r>
          </a:p>
        </p:txBody>
      </p:sp>
      <p:sp>
        <p:nvSpPr>
          <p:cNvPr id="84995" name="Rectangle 3"/>
          <p:cNvSpPr>
            <a:spLocks noGrp="1" noChangeArrowheads="1"/>
          </p:cNvSpPr>
          <p:nvPr>
            <p:ph type="body" idx="1"/>
          </p:nvPr>
        </p:nvSpPr>
        <p:spPr/>
        <p:txBody>
          <a:bodyPr/>
          <a:lstStyle/>
          <a:p>
            <a:pPr eaLnBrk="1" hangingPunct="1">
              <a:buFontTx/>
              <a:buNone/>
            </a:pPr>
            <a:r>
              <a:rPr lang="en-US"/>
              <a:t>Avoid unsafe states of processes holding resources</a:t>
            </a:r>
          </a:p>
          <a:p>
            <a:pPr lvl="1" eaLnBrk="1" hangingPunct="1"/>
            <a:r>
              <a:rPr lang="en-US"/>
              <a:t>Unsafe states might lead to deadlock if processes make certain future requests</a:t>
            </a:r>
          </a:p>
          <a:p>
            <a:pPr lvl="1" eaLnBrk="1" hangingPunct="1"/>
            <a:r>
              <a:rPr lang="en-US"/>
              <a:t>When process requests a resource, only allocate if doing so does not create an unsafe state</a:t>
            </a:r>
          </a:p>
        </p:txBody>
      </p:sp>
    </p:spTree>
  </p:cSld>
  <p:clrMapOvr>
    <a:masterClrMapping/>
  </p:clrMapOvr>
  <p:transition advTm="74008"/>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z="3600"/>
              <a:t>The Banker’s Algorithm</a:t>
            </a:r>
          </a:p>
        </p:txBody>
      </p:sp>
      <p:sp>
        <p:nvSpPr>
          <p:cNvPr id="87043" name="Rectangle 3"/>
          <p:cNvSpPr>
            <a:spLocks noGrp="1" noChangeArrowheads="1"/>
          </p:cNvSpPr>
          <p:nvPr>
            <p:ph type="body" sz="half" idx="1"/>
          </p:nvPr>
        </p:nvSpPr>
        <p:spPr>
          <a:xfrm>
            <a:off x="685800" y="1600200"/>
            <a:ext cx="8153400" cy="2590800"/>
          </a:xfrm>
        </p:spPr>
        <p:txBody>
          <a:bodyPr/>
          <a:lstStyle/>
          <a:p>
            <a:pPr eaLnBrk="1" hangingPunct="1">
              <a:lnSpc>
                <a:spcPct val="80000"/>
              </a:lnSpc>
            </a:pPr>
            <a:r>
              <a:rPr lang="en-US" sz="2400"/>
              <a:t>Assumptions</a:t>
            </a:r>
          </a:p>
          <a:p>
            <a:pPr lvl="1" eaLnBrk="1" hangingPunct="1">
              <a:lnSpc>
                <a:spcPct val="80000"/>
              </a:lnSpc>
            </a:pPr>
            <a:r>
              <a:rPr lang="en-US" sz="2000"/>
              <a:t>Only one type of resource with multiple units</a:t>
            </a:r>
          </a:p>
          <a:p>
            <a:pPr lvl="1" eaLnBrk="1" hangingPunct="1">
              <a:lnSpc>
                <a:spcPct val="80000"/>
              </a:lnSpc>
            </a:pPr>
            <a:r>
              <a:rPr lang="en-US" sz="2000"/>
              <a:t>Processes declare their maximum potential resource needs </a:t>
            </a:r>
            <a:r>
              <a:rPr lang="en-US" sz="2000">
                <a:solidFill>
                  <a:schemeClr val="tx2"/>
                </a:solidFill>
              </a:rPr>
              <a:t>ahead</a:t>
            </a:r>
            <a:r>
              <a:rPr lang="en-US" sz="2000"/>
              <a:t> of time</a:t>
            </a:r>
          </a:p>
          <a:p>
            <a:pPr eaLnBrk="1" hangingPunct="1">
              <a:lnSpc>
                <a:spcPct val="80000"/>
              </a:lnSpc>
            </a:pPr>
            <a:r>
              <a:rPr lang="en-US" sz="2000">
                <a:solidFill>
                  <a:schemeClr val="tx2"/>
                </a:solidFill>
              </a:rPr>
              <a:t>Algorithm</a:t>
            </a:r>
          </a:p>
          <a:p>
            <a:pPr lvl="1" eaLnBrk="1" hangingPunct="1">
              <a:lnSpc>
                <a:spcPct val="80000"/>
              </a:lnSpc>
              <a:buFontTx/>
              <a:buNone/>
            </a:pPr>
            <a:r>
              <a:rPr lang="en-US" sz="2000">
                <a:solidFill>
                  <a:schemeClr val="tx2"/>
                </a:solidFill>
              </a:rPr>
              <a:t>The system will only grant a process request if it does not lead to an unsafe state</a:t>
            </a:r>
          </a:p>
        </p:txBody>
      </p:sp>
      <p:graphicFrame>
        <p:nvGraphicFramePr>
          <p:cNvPr id="278610" name="Group 82"/>
          <p:cNvGraphicFramePr>
            <a:graphicFrameLocks noGrp="1"/>
          </p:cNvGraphicFramePr>
          <p:nvPr>
            <p:ph sz="half" idx="2"/>
          </p:nvPr>
        </p:nvGraphicFramePr>
        <p:xfrm>
          <a:off x="5208588" y="4046538"/>
          <a:ext cx="1371600" cy="16764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7066" name="Text Box 83"/>
          <p:cNvSpPr txBox="1">
            <a:spLocks noChangeArrowheads="1"/>
          </p:cNvSpPr>
          <p:nvPr/>
        </p:nvSpPr>
        <p:spPr bwMode="auto">
          <a:xfrm>
            <a:off x="5638800" y="3733800"/>
            <a:ext cx="500063" cy="304800"/>
          </a:xfrm>
          <a:prstGeom prst="rect">
            <a:avLst/>
          </a:prstGeom>
          <a:noFill/>
          <a:ln w="9525">
            <a:noFill/>
            <a:miter lim="800000"/>
            <a:headEnd/>
            <a:tailEnd/>
          </a:ln>
        </p:spPr>
        <p:txBody>
          <a:bodyPr wrap="none">
            <a:prstTxWarp prst="textNoShape">
              <a:avLst/>
            </a:prstTxWarp>
            <a:spAutoFit/>
          </a:bodyPr>
          <a:lstStyle/>
          <a:p>
            <a:r>
              <a:rPr lang="en-US" sz="1400"/>
              <a:t>Has</a:t>
            </a:r>
          </a:p>
        </p:txBody>
      </p:sp>
      <p:sp>
        <p:nvSpPr>
          <p:cNvPr id="87067" name="Text Box 84"/>
          <p:cNvSpPr txBox="1">
            <a:spLocks noChangeArrowheads="1"/>
          </p:cNvSpPr>
          <p:nvPr/>
        </p:nvSpPr>
        <p:spPr bwMode="auto">
          <a:xfrm>
            <a:off x="6100763" y="3735388"/>
            <a:ext cx="519112" cy="304800"/>
          </a:xfrm>
          <a:prstGeom prst="rect">
            <a:avLst/>
          </a:prstGeom>
          <a:noFill/>
          <a:ln w="9525">
            <a:noFill/>
            <a:miter lim="800000"/>
            <a:headEnd/>
            <a:tailEnd/>
          </a:ln>
        </p:spPr>
        <p:txBody>
          <a:bodyPr wrap="none">
            <a:prstTxWarp prst="textNoShape">
              <a:avLst/>
            </a:prstTxWarp>
            <a:spAutoFit/>
          </a:bodyPr>
          <a:lstStyle/>
          <a:p>
            <a:r>
              <a:rPr lang="en-US" sz="1400"/>
              <a:t>Max</a:t>
            </a:r>
          </a:p>
        </p:txBody>
      </p:sp>
      <p:sp>
        <p:nvSpPr>
          <p:cNvPr id="87068" name="Text Box 85"/>
          <p:cNvSpPr txBox="1">
            <a:spLocks noChangeArrowheads="1"/>
          </p:cNvSpPr>
          <p:nvPr/>
        </p:nvSpPr>
        <p:spPr bwMode="auto">
          <a:xfrm>
            <a:off x="5562600" y="5715000"/>
            <a:ext cx="744538" cy="304800"/>
          </a:xfrm>
          <a:prstGeom prst="rect">
            <a:avLst/>
          </a:prstGeom>
          <a:noFill/>
          <a:ln w="9525">
            <a:noFill/>
            <a:miter lim="800000"/>
            <a:headEnd/>
            <a:tailEnd/>
          </a:ln>
        </p:spPr>
        <p:txBody>
          <a:bodyPr wrap="none">
            <a:prstTxWarp prst="textNoShape">
              <a:avLst/>
            </a:prstTxWarp>
            <a:spAutoFit/>
          </a:bodyPr>
          <a:lstStyle/>
          <a:p>
            <a:r>
              <a:rPr lang="en-US" sz="1400"/>
              <a:t>Free: 2</a:t>
            </a:r>
          </a:p>
        </p:txBody>
      </p:sp>
      <p:sp>
        <p:nvSpPr>
          <p:cNvPr id="87069" name="Text Box 86"/>
          <p:cNvSpPr txBox="1">
            <a:spLocks noChangeArrowheads="1"/>
          </p:cNvSpPr>
          <p:nvPr/>
        </p:nvSpPr>
        <p:spPr bwMode="auto">
          <a:xfrm>
            <a:off x="5638800" y="6096000"/>
            <a:ext cx="7810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Safe?</a:t>
            </a:r>
          </a:p>
        </p:txBody>
      </p:sp>
      <p:graphicFrame>
        <p:nvGraphicFramePr>
          <p:cNvPr id="278642" name="Group 114"/>
          <p:cNvGraphicFramePr>
            <a:graphicFrameLocks noGrp="1"/>
          </p:cNvGraphicFramePr>
          <p:nvPr/>
        </p:nvGraphicFramePr>
        <p:xfrm>
          <a:off x="1627188" y="4451350"/>
          <a:ext cx="1371600" cy="12573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088" name="Text Box 110"/>
          <p:cNvSpPr txBox="1">
            <a:spLocks noChangeArrowheads="1"/>
          </p:cNvSpPr>
          <p:nvPr/>
        </p:nvSpPr>
        <p:spPr bwMode="auto">
          <a:xfrm>
            <a:off x="2057400" y="4138613"/>
            <a:ext cx="500063" cy="304800"/>
          </a:xfrm>
          <a:prstGeom prst="rect">
            <a:avLst/>
          </a:prstGeom>
          <a:noFill/>
          <a:ln w="9525">
            <a:noFill/>
            <a:miter lim="800000"/>
            <a:headEnd/>
            <a:tailEnd/>
          </a:ln>
        </p:spPr>
        <p:txBody>
          <a:bodyPr wrap="none">
            <a:prstTxWarp prst="textNoShape">
              <a:avLst/>
            </a:prstTxWarp>
            <a:spAutoFit/>
          </a:bodyPr>
          <a:lstStyle/>
          <a:p>
            <a:r>
              <a:rPr lang="en-US" sz="1400"/>
              <a:t>Has</a:t>
            </a:r>
          </a:p>
        </p:txBody>
      </p:sp>
      <p:sp>
        <p:nvSpPr>
          <p:cNvPr id="87089" name="Text Box 111"/>
          <p:cNvSpPr txBox="1">
            <a:spLocks noChangeArrowheads="1"/>
          </p:cNvSpPr>
          <p:nvPr/>
        </p:nvSpPr>
        <p:spPr bwMode="auto">
          <a:xfrm>
            <a:off x="2519363" y="4140200"/>
            <a:ext cx="519112" cy="304800"/>
          </a:xfrm>
          <a:prstGeom prst="rect">
            <a:avLst/>
          </a:prstGeom>
          <a:noFill/>
          <a:ln w="9525">
            <a:noFill/>
            <a:miter lim="800000"/>
            <a:headEnd/>
            <a:tailEnd/>
          </a:ln>
        </p:spPr>
        <p:txBody>
          <a:bodyPr wrap="none">
            <a:prstTxWarp prst="textNoShape">
              <a:avLst/>
            </a:prstTxWarp>
            <a:spAutoFit/>
          </a:bodyPr>
          <a:lstStyle/>
          <a:p>
            <a:r>
              <a:rPr lang="en-US" sz="1400"/>
              <a:t>Max</a:t>
            </a:r>
          </a:p>
        </p:txBody>
      </p:sp>
      <p:sp>
        <p:nvSpPr>
          <p:cNvPr id="87090" name="Text Box 112"/>
          <p:cNvSpPr txBox="1">
            <a:spLocks noChangeArrowheads="1"/>
          </p:cNvSpPr>
          <p:nvPr/>
        </p:nvSpPr>
        <p:spPr bwMode="auto">
          <a:xfrm>
            <a:off x="1931988" y="5716588"/>
            <a:ext cx="744537" cy="304800"/>
          </a:xfrm>
          <a:prstGeom prst="rect">
            <a:avLst/>
          </a:prstGeom>
          <a:noFill/>
          <a:ln w="9525">
            <a:noFill/>
            <a:miter lim="800000"/>
            <a:headEnd/>
            <a:tailEnd/>
          </a:ln>
        </p:spPr>
        <p:txBody>
          <a:bodyPr wrap="none">
            <a:prstTxWarp prst="textNoShape">
              <a:avLst/>
            </a:prstTxWarp>
            <a:spAutoFit/>
          </a:bodyPr>
          <a:lstStyle/>
          <a:p>
            <a:r>
              <a:rPr lang="en-US" sz="1400"/>
              <a:t>Free: 2</a:t>
            </a:r>
          </a:p>
        </p:txBody>
      </p:sp>
      <p:sp>
        <p:nvSpPr>
          <p:cNvPr id="87091" name="Text Box 113"/>
          <p:cNvSpPr txBox="1">
            <a:spLocks noChangeArrowheads="1"/>
          </p:cNvSpPr>
          <p:nvPr/>
        </p:nvSpPr>
        <p:spPr bwMode="auto">
          <a:xfrm>
            <a:off x="1981200" y="6096000"/>
            <a:ext cx="787395" cy="369332"/>
          </a:xfrm>
          <a:prstGeom prst="rect">
            <a:avLst/>
          </a:prstGeom>
          <a:noFill/>
          <a:ln w="9525">
            <a:noFill/>
            <a:miter lim="800000"/>
            <a:headEnd/>
            <a:tailEnd/>
          </a:ln>
        </p:spPr>
        <p:txBody>
          <a:bodyPr wrap="none">
            <a:prstTxWarp prst="textNoShape">
              <a:avLst/>
            </a:prstTxWarp>
            <a:spAutoFit/>
          </a:bodyPr>
          <a:lstStyle/>
          <a:p>
            <a:r>
              <a:rPr lang="en-US">
                <a:solidFill>
                  <a:schemeClr val="accent2"/>
                </a:solidFill>
              </a:rPr>
              <a:t>Safe?</a:t>
            </a:r>
          </a:p>
        </p:txBody>
      </p:sp>
    </p:spTree>
  </p:cSld>
  <p:clrMapOvr>
    <a:masterClrMapping/>
  </p:clrMapOvr>
  <p:transition advTm="17083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a:t>Resources</a:t>
            </a:r>
          </a:p>
        </p:txBody>
      </p:sp>
      <p:sp>
        <p:nvSpPr>
          <p:cNvPr id="21507" name="Rectangle 3"/>
          <p:cNvSpPr>
            <a:spLocks noGrp="1" noChangeArrowheads="1"/>
          </p:cNvSpPr>
          <p:nvPr>
            <p:ph type="body" idx="1"/>
          </p:nvPr>
        </p:nvSpPr>
        <p:spPr/>
        <p:txBody>
          <a:bodyPr/>
          <a:lstStyle/>
          <a:p>
            <a:pPr marL="609600" indent="-609600" eaLnBrk="1" hangingPunct="1"/>
            <a:r>
              <a:rPr lang="en-US" dirty="0"/>
              <a:t>Types</a:t>
            </a:r>
          </a:p>
          <a:p>
            <a:pPr marL="990600" lvl="1" indent="-533400" eaLnBrk="1" hangingPunct="1"/>
            <a:r>
              <a:rPr lang="en-US" dirty="0" err="1"/>
              <a:t>Preemptable</a:t>
            </a:r>
            <a:r>
              <a:rPr lang="en-US" dirty="0"/>
              <a:t> – Can be taken away</a:t>
            </a:r>
          </a:p>
          <a:p>
            <a:pPr marL="990600" lvl="1" indent="-533400" eaLnBrk="1" hangingPunct="1"/>
            <a:r>
              <a:rPr lang="en-US" dirty="0"/>
              <a:t>Non-</a:t>
            </a:r>
            <a:r>
              <a:rPr lang="en-US" dirty="0" err="1"/>
              <a:t>preemptable</a:t>
            </a:r>
            <a:r>
              <a:rPr lang="en-US" dirty="0"/>
              <a:t> – Cannot be taken away</a:t>
            </a:r>
          </a:p>
          <a:p>
            <a:pPr marL="609600" indent="-609600" eaLnBrk="1" hangingPunct="1"/>
            <a:r>
              <a:rPr lang="en-US" dirty="0"/>
              <a:t>Resource use</a:t>
            </a:r>
          </a:p>
          <a:p>
            <a:pPr marL="990600" lvl="1" indent="-533400" eaLnBrk="1" hangingPunct="1">
              <a:buFontTx/>
              <a:buAutoNum type="arabicPeriod"/>
            </a:pPr>
            <a:r>
              <a:rPr lang="en-US" dirty="0"/>
              <a:t>Request the resource</a:t>
            </a:r>
          </a:p>
          <a:p>
            <a:pPr marL="990600" lvl="1" indent="-533400" eaLnBrk="1" hangingPunct="1">
              <a:buFontTx/>
              <a:buAutoNum type="arabicPeriod"/>
            </a:pPr>
            <a:r>
              <a:rPr lang="en-US" dirty="0"/>
              <a:t>Use the resource</a:t>
            </a:r>
          </a:p>
          <a:p>
            <a:pPr marL="990600" lvl="1" indent="-533400" eaLnBrk="1" hangingPunct="1">
              <a:buFontTx/>
              <a:buAutoNum type="arabicPeriod"/>
            </a:pPr>
            <a:r>
              <a:rPr lang="en-US" dirty="0"/>
              <a:t>Release the resource</a:t>
            </a:r>
          </a:p>
        </p:txBody>
      </p:sp>
    </p:spTree>
  </p:cSld>
  <p:clrMapOvr>
    <a:masterClrMapping/>
  </p:clrMapOvr>
  <mc:AlternateContent xmlns:mc="http://schemas.openxmlformats.org/markup-compatibility/2006" xmlns:p14="http://schemas.microsoft.com/office/powerpoint/2010/main">
    <mc:Choice Requires="p14">
      <p:transition spd="slow" p14:dur="2000" advTm="164660"/>
    </mc:Choice>
    <mc:Fallback xmlns="">
      <p:transition xmlns:p14="http://schemas.microsoft.com/office/powerpoint/2010/main" spd="slow" advTm="16466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3600"/>
              <a:t>Banker’s with Multiple Resource Types</a:t>
            </a:r>
          </a:p>
        </p:txBody>
      </p:sp>
      <p:sp>
        <p:nvSpPr>
          <p:cNvPr id="89091" name="Rectangle 3"/>
          <p:cNvSpPr>
            <a:spLocks noGrp="1" noChangeArrowheads="1"/>
          </p:cNvSpPr>
          <p:nvPr>
            <p:ph type="body" sz="half" idx="1"/>
          </p:nvPr>
        </p:nvSpPr>
        <p:spPr>
          <a:xfrm>
            <a:off x="457200" y="1600200"/>
            <a:ext cx="8305800" cy="762000"/>
          </a:xfrm>
        </p:spPr>
        <p:txBody>
          <a:bodyPr/>
          <a:lstStyle/>
          <a:p>
            <a:pPr eaLnBrk="1" hangingPunct="1">
              <a:buFontTx/>
              <a:buNone/>
            </a:pPr>
            <a:r>
              <a:rPr lang="en-US" sz="2800"/>
              <a:t>What about handling multiple resource types?</a:t>
            </a:r>
          </a:p>
        </p:txBody>
      </p:sp>
      <p:graphicFrame>
        <p:nvGraphicFramePr>
          <p:cNvPr id="282698" name="Group 74"/>
          <p:cNvGraphicFramePr>
            <a:graphicFrameLocks noGrp="1"/>
          </p:cNvGraphicFramePr>
          <p:nvPr>
            <p:ph sz="half" idx="2"/>
          </p:nvPr>
        </p:nvGraphicFramePr>
        <p:xfrm>
          <a:off x="3810000" y="34290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114" name="Text Box 65"/>
          <p:cNvSpPr txBox="1">
            <a:spLocks noChangeArrowheads="1"/>
          </p:cNvSpPr>
          <p:nvPr/>
        </p:nvSpPr>
        <p:spPr bwMode="auto">
          <a:xfrm>
            <a:off x="3359150" y="34290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89115" name="Text Box 68"/>
          <p:cNvSpPr txBox="1">
            <a:spLocks noChangeArrowheads="1"/>
          </p:cNvSpPr>
          <p:nvPr/>
        </p:nvSpPr>
        <p:spPr bwMode="auto">
          <a:xfrm>
            <a:off x="3359150" y="38100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89116" name="Text Box 69"/>
          <p:cNvSpPr txBox="1">
            <a:spLocks noChangeArrowheads="1"/>
          </p:cNvSpPr>
          <p:nvPr/>
        </p:nvSpPr>
        <p:spPr bwMode="auto">
          <a:xfrm>
            <a:off x="3359150" y="42672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89117" name="Text Box 70"/>
          <p:cNvSpPr txBox="1">
            <a:spLocks noChangeArrowheads="1"/>
          </p:cNvSpPr>
          <p:nvPr/>
        </p:nvSpPr>
        <p:spPr bwMode="auto">
          <a:xfrm>
            <a:off x="3359150" y="46482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89118" name="Text Box 71"/>
          <p:cNvSpPr txBox="1">
            <a:spLocks noChangeArrowheads="1"/>
          </p:cNvSpPr>
          <p:nvPr/>
        </p:nvSpPr>
        <p:spPr bwMode="auto">
          <a:xfrm rot="-5400000">
            <a:off x="36409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19" name="Text Box 72"/>
          <p:cNvSpPr txBox="1">
            <a:spLocks noChangeArrowheads="1"/>
          </p:cNvSpPr>
          <p:nvPr/>
        </p:nvSpPr>
        <p:spPr bwMode="auto">
          <a:xfrm rot="-5400000">
            <a:off x="41171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20" name="Text Box 73"/>
          <p:cNvSpPr txBox="1">
            <a:spLocks noChangeArrowheads="1"/>
          </p:cNvSpPr>
          <p:nvPr/>
        </p:nvSpPr>
        <p:spPr bwMode="auto">
          <a:xfrm rot="-5400000">
            <a:off x="43267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2729" name="Group 105"/>
          <p:cNvGraphicFramePr>
            <a:graphicFrameLocks noGrp="1"/>
          </p:cNvGraphicFramePr>
          <p:nvPr/>
        </p:nvGraphicFramePr>
        <p:xfrm>
          <a:off x="1447800" y="34290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143" name="Text Box 97"/>
          <p:cNvSpPr txBox="1">
            <a:spLocks noChangeArrowheads="1"/>
          </p:cNvSpPr>
          <p:nvPr/>
        </p:nvSpPr>
        <p:spPr bwMode="auto">
          <a:xfrm>
            <a:off x="996950" y="34290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89144" name="Text Box 98"/>
          <p:cNvSpPr txBox="1">
            <a:spLocks noChangeArrowheads="1"/>
          </p:cNvSpPr>
          <p:nvPr/>
        </p:nvSpPr>
        <p:spPr bwMode="auto">
          <a:xfrm>
            <a:off x="996950" y="38100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89145" name="Text Box 99"/>
          <p:cNvSpPr txBox="1">
            <a:spLocks noChangeArrowheads="1"/>
          </p:cNvSpPr>
          <p:nvPr/>
        </p:nvSpPr>
        <p:spPr bwMode="auto">
          <a:xfrm>
            <a:off x="996950" y="42672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89146" name="Text Box 100"/>
          <p:cNvSpPr txBox="1">
            <a:spLocks noChangeArrowheads="1"/>
          </p:cNvSpPr>
          <p:nvPr/>
        </p:nvSpPr>
        <p:spPr bwMode="auto">
          <a:xfrm>
            <a:off x="996950" y="46482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89147" name="Text Box 101"/>
          <p:cNvSpPr txBox="1">
            <a:spLocks noChangeArrowheads="1"/>
          </p:cNvSpPr>
          <p:nvPr/>
        </p:nvSpPr>
        <p:spPr bwMode="auto">
          <a:xfrm rot="-5400000">
            <a:off x="12787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48" name="Text Box 102"/>
          <p:cNvSpPr txBox="1">
            <a:spLocks noChangeArrowheads="1"/>
          </p:cNvSpPr>
          <p:nvPr/>
        </p:nvSpPr>
        <p:spPr bwMode="auto">
          <a:xfrm rot="-5400000">
            <a:off x="17549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49" name="Text Box 103"/>
          <p:cNvSpPr txBox="1">
            <a:spLocks noChangeArrowheads="1"/>
          </p:cNvSpPr>
          <p:nvPr/>
        </p:nvSpPr>
        <p:spPr bwMode="auto">
          <a:xfrm rot="-5400000">
            <a:off x="19645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2746" name="Group 122"/>
          <p:cNvGraphicFramePr>
            <a:graphicFrameLocks noGrp="1"/>
          </p:cNvGraphicFramePr>
          <p:nvPr/>
        </p:nvGraphicFramePr>
        <p:xfrm>
          <a:off x="5943600" y="34290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9160" name="Text Box 124"/>
          <p:cNvSpPr txBox="1">
            <a:spLocks noChangeArrowheads="1"/>
          </p:cNvSpPr>
          <p:nvPr/>
        </p:nvSpPr>
        <p:spPr bwMode="auto">
          <a:xfrm rot="-5400000">
            <a:off x="57745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61" name="Text Box 125"/>
          <p:cNvSpPr txBox="1">
            <a:spLocks noChangeArrowheads="1"/>
          </p:cNvSpPr>
          <p:nvPr/>
        </p:nvSpPr>
        <p:spPr bwMode="auto">
          <a:xfrm rot="-5400000">
            <a:off x="62507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62" name="Text Box 126"/>
          <p:cNvSpPr txBox="1">
            <a:spLocks noChangeArrowheads="1"/>
          </p:cNvSpPr>
          <p:nvPr/>
        </p:nvSpPr>
        <p:spPr bwMode="auto">
          <a:xfrm rot="-5400000">
            <a:off x="64603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89163" name="Text Box 127"/>
          <p:cNvSpPr txBox="1">
            <a:spLocks noChangeArrowheads="1"/>
          </p:cNvSpPr>
          <p:nvPr/>
        </p:nvSpPr>
        <p:spPr bwMode="auto">
          <a:xfrm>
            <a:off x="1524000" y="50292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89164" name="Text Box 128"/>
          <p:cNvSpPr txBox="1">
            <a:spLocks noChangeArrowheads="1"/>
          </p:cNvSpPr>
          <p:nvPr/>
        </p:nvSpPr>
        <p:spPr bwMode="auto">
          <a:xfrm>
            <a:off x="3733800" y="50292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89165" name="Text Box 129"/>
          <p:cNvSpPr txBox="1">
            <a:spLocks noChangeArrowheads="1"/>
          </p:cNvSpPr>
          <p:nvPr/>
        </p:nvSpPr>
        <p:spPr bwMode="auto">
          <a:xfrm>
            <a:off x="5791200" y="38100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Tree>
  </p:cSld>
  <p:clrMapOvr>
    <a:masterClrMapping/>
  </p:clrMapOvr>
  <mc:AlternateContent xmlns:mc="http://schemas.openxmlformats.org/markup-compatibility/2006" xmlns:p14="http://schemas.microsoft.com/office/powerpoint/2010/main">
    <mc:Choice Requires="p14">
      <p:transition spd="slow" p14:dur="2000" advTm="181570"/>
    </mc:Choice>
    <mc:Fallback xmlns="">
      <p:transition xmlns:p14="http://schemas.microsoft.com/office/powerpoint/2010/main" spd="slow" advTm="18157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3600"/>
              <a:t>Banker’s with Multiple Resource Types</a:t>
            </a:r>
          </a:p>
        </p:txBody>
      </p:sp>
      <p:sp>
        <p:nvSpPr>
          <p:cNvPr id="89091" name="Rectangle 3"/>
          <p:cNvSpPr>
            <a:spLocks noGrp="1" noChangeArrowheads="1"/>
          </p:cNvSpPr>
          <p:nvPr>
            <p:ph type="body" sz="half" idx="1"/>
          </p:nvPr>
        </p:nvSpPr>
        <p:spPr>
          <a:xfrm>
            <a:off x="457200" y="1600200"/>
            <a:ext cx="8305800" cy="762000"/>
          </a:xfrm>
        </p:spPr>
        <p:txBody>
          <a:bodyPr/>
          <a:lstStyle/>
          <a:p>
            <a:pPr eaLnBrk="1" hangingPunct="1">
              <a:buFontTx/>
              <a:buNone/>
            </a:pPr>
            <a:r>
              <a:rPr lang="en-US" sz="2800"/>
              <a:t>What about handling multiple resource types?</a:t>
            </a:r>
          </a:p>
        </p:txBody>
      </p:sp>
      <p:graphicFrame>
        <p:nvGraphicFramePr>
          <p:cNvPr id="282698" name="Group 74"/>
          <p:cNvGraphicFramePr>
            <a:graphicFrameLocks noGrp="1"/>
          </p:cNvGraphicFramePr>
          <p:nvPr>
            <p:ph sz="half" idx="2"/>
          </p:nvPr>
        </p:nvGraphicFramePr>
        <p:xfrm>
          <a:off x="3810000" y="34290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114" name="Text Box 65"/>
          <p:cNvSpPr txBox="1">
            <a:spLocks noChangeArrowheads="1"/>
          </p:cNvSpPr>
          <p:nvPr/>
        </p:nvSpPr>
        <p:spPr bwMode="auto">
          <a:xfrm>
            <a:off x="3359150" y="34290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89115" name="Text Box 68"/>
          <p:cNvSpPr txBox="1">
            <a:spLocks noChangeArrowheads="1"/>
          </p:cNvSpPr>
          <p:nvPr/>
        </p:nvSpPr>
        <p:spPr bwMode="auto">
          <a:xfrm>
            <a:off x="3359150" y="38100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89116" name="Text Box 69"/>
          <p:cNvSpPr txBox="1">
            <a:spLocks noChangeArrowheads="1"/>
          </p:cNvSpPr>
          <p:nvPr/>
        </p:nvSpPr>
        <p:spPr bwMode="auto">
          <a:xfrm>
            <a:off x="3359150" y="42672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89117" name="Text Box 70"/>
          <p:cNvSpPr txBox="1">
            <a:spLocks noChangeArrowheads="1"/>
          </p:cNvSpPr>
          <p:nvPr/>
        </p:nvSpPr>
        <p:spPr bwMode="auto">
          <a:xfrm>
            <a:off x="3359150" y="46482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89118" name="Text Box 71"/>
          <p:cNvSpPr txBox="1">
            <a:spLocks noChangeArrowheads="1"/>
          </p:cNvSpPr>
          <p:nvPr/>
        </p:nvSpPr>
        <p:spPr bwMode="auto">
          <a:xfrm rot="-5400000">
            <a:off x="36409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19" name="Text Box 72"/>
          <p:cNvSpPr txBox="1">
            <a:spLocks noChangeArrowheads="1"/>
          </p:cNvSpPr>
          <p:nvPr/>
        </p:nvSpPr>
        <p:spPr bwMode="auto">
          <a:xfrm rot="-5400000">
            <a:off x="41171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20" name="Text Box 73"/>
          <p:cNvSpPr txBox="1">
            <a:spLocks noChangeArrowheads="1"/>
          </p:cNvSpPr>
          <p:nvPr/>
        </p:nvSpPr>
        <p:spPr bwMode="auto">
          <a:xfrm rot="-5400000">
            <a:off x="43267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2729" name="Group 105"/>
          <p:cNvGraphicFramePr>
            <a:graphicFrameLocks noGrp="1"/>
          </p:cNvGraphicFramePr>
          <p:nvPr/>
        </p:nvGraphicFramePr>
        <p:xfrm>
          <a:off x="1447800" y="34290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143" name="Text Box 97"/>
          <p:cNvSpPr txBox="1">
            <a:spLocks noChangeArrowheads="1"/>
          </p:cNvSpPr>
          <p:nvPr/>
        </p:nvSpPr>
        <p:spPr bwMode="auto">
          <a:xfrm>
            <a:off x="996950" y="34290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89144" name="Text Box 98"/>
          <p:cNvSpPr txBox="1">
            <a:spLocks noChangeArrowheads="1"/>
          </p:cNvSpPr>
          <p:nvPr/>
        </p:nvSpPr>
        <p:spPr bwMode="auto">
          <a:xfrm>
            <a:off x="996950" y="38100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89145" name="Text Box 99"/>
          <p:cNvSpPr txBox="1">
            <a:spLocks noChangeArrowheads="1"/>
          </p:cNvSpPr>
          <p:nvPr/>
        </p:nvSpPr>
        <p:spPr bwMode="auto">
          <a:xfrm>
            <a:off x="996950" y="42672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89146" name="Text Box 100"/>
          <p:cNvSpPr txBox="1">
            <a:spLocks noChangeArrowheads="1"/>
          </p:cNvSpPr>
          <p:nvPr/>
        </p:nvSpPr>
        <p:spPr bwMode="auto">
          <a:xfrm>
            <a:off x="996950" y="46482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89147" name="Text Box 101"/>
          <p:cNvSpPr txBox="1">
            <a:spLocks noChangeArrowheads="1"/>
          </p:cNvSpPr>
          <p:nvPr/>
        </p:nvSpPr>
        <p:spPr bwMode="auto">
          <a:xfrm rot="-5400000">
            <a:off x="12787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48" name="Text Box 102"/>
          <p:cNvSpPr txBox="1">
            <a:spLocks noChangeArrowheads="1"/>
          </p:cNvSpPr>
          <p:nvPr/>
        </p:nvSpPr>
        <p:spPr bwMode="auto">
          <a:xfrm rot="-5400000">
            <a:off x="17549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49" name="Text Box 103"/>
          <p:cNvSpPr txBox="1">
            <a:spLocks noChangeArrowheads="1"/>
          </p:cNvSpPr>
          <p:nvPr/>
        </p:nvSpPr>
        <p:spPr bwMode="auto">
          <a:xfrm rot="-5400000">
            <a:off x="19645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2746" name="Group 122"/>
          <p:cNvGraphicFramePr>
            <a:graphicFrameLocks noGrp="1"/>
          </p:cNvGraphicFramePr>
          <p:nvPr/>
        </p:nvGraphicFramePr>
        <p:xfrm>
          <a:off x="5943600" y="34290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9160" name="Text Box 124"/>
          <p:cNvSpPr txBox="1">
            <a:spLocks noChangeArrowheads="1"/>
          </p:cNvSpPr>
          <p:nvPr/>
        </p:nvSpPr>
        <p:spPr bwMode="auto">
          <a:xfrm rot="-5400000">
            <a:off x="5774532" y="29122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89161" name="Text Box 125"/>
          <p:cNvSpPr txBox="1">
            <a:spLocks noChangeArrowheads="1"/>
          </p:cNvSpPr>
          <p:nvPr/>
        </p:nvSpPr>
        <p:spPr bwMode="auto">
          <a:xfrm rot="-5400000">
            <a:off x="6250782" y="29694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89162" name="Text Box 126"/>
          <p:cNvSpPr txBox="1">
            <a:spLocks noChangeArrowheads="1"/>
          </p:cNvSpPr>
          <p:nvPr/>
        </p:nvSpPr>
        <p:spPr bwMode="auto">
          <a:xfrm rot="-5400000">
            <a:off x="6460332" y="28360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89163" name="Text Box 127"/>
          <p:cNvSpPr txBox="1">
            <a:spLocks noChangeArrowheads="1"/>
          </p:cNvSpPr>
          <p:nvPr/>
        </p:nvSpPr>
        <p:spPr bwMode="auto">
          <a:xfrm>
            <a:off x="1524000" y="50292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89164" name="Text Box 128"/>
          <p:cNvSpPr txBox="1">
            <a:spLocks noChangeArrowheads="1"/>
          </p:cNvSpPr>
          <p:nvPr/>
        </p:nvSpPr>
        <p:spPr bwMode="auto">
          <a:xfrm>
            <a:off x="3733800" y="50292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89165" name="Text Box 129"/>
          <p:cNvSpPr txBox="1">
            <a:spLocks noChangeArrowheads="1"/>
          </p:cNvSpPr>
          <p:nvPr/>
        </p:nvSpPr>
        <p:spPr bwMode="auto">
          <a:xfrm>
            <a:off x="5791200" y="38100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pic>
        <p:nvPicPr>
          <p:cNvPr id="2" name="Picture 1"/>
          <p:cNvPicPr>
            <a:picLocks noChangeAspect="1"/>
          </p:cNvPicPr>
          <p:nvPr/>
        </p:nvPicPr>
        <p:blipFill>
          <a:blip r:embed="rId2"/>
          <a:stretch>
            <a:fillRect/>
          </a:stretch>
        </p:blipFill>
        <p:spPr>
          <a:xfrm>
            <a:off x="1538289" y="2544762"/>
            <a:ext cx="5534025" cy="3219450"/>
          </a:xfrm>
          <a:prstGeom prst="rect">
            <a:avLst/>
          </a:prstGeom>
        </p:spPr>
      </p:pic>
    </p:spTree>
    <p:extLst>
      <p:ext uri="{BB962C8B-B14F-4D97-AF65-F5344CB8AC3E}">
        <p14:creationId xmlns:p14="http://schemas.microsoft.com/office/powerpoint/2010/main" val="410177869"/>
      </p:ext>
    </p:extLst>
  </p:cSld>
  <p:clrMapOvr>
    <a:masterClrMapping/>
  </p:clrMapOvr>
  <mc:AlternateContent xmlns:mc="http://schemas.openxmlformats.org/markup-compatibility/2006" xmlns:p14="http://schemas.microsoft.com/office/powerpoint/2010/main">
    <mc:Choice Requires="p14">
      <p:transition spd="slow" p14:dur="2000" advTm="181570"/>
    </mc:Choice>
    <mc:Fallback xmlns="">
      <p:transition xmlns:p14="http://schemas.microsoft.com/office/powerpoint/2010/main" spd="slow" advTm="18157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z="3600"/>
              <a:t>Banker’s with Multiple Resource Types</a:t>
            </a:r>
          </a:p>
        </p:txBody>
      </p:sp>
      <p:sp>
        <p:nvSpPr>
          <p:cNvPr id="90115"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t>Look for a row, </a:t>
            </a:r>
            <a:r>
              <a:rPr lang="en-US" sz="2000" i="1" dirty="0"/>
              <a:t>r</a:t>
            </a:r>
            <a:r>
              <a:rPr lang="en-US" sz="2000" dirty="0"/>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88772"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0138"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0139"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0140"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0141"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0142"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0143"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0144"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8801"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0167"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0168"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0169"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0170"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0171"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0172"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0173"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88830"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184"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0185"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0186"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0187"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0188"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0189"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Tree>
  </p:cSld>
  <p:clrMapOvr>
    <a:masterClrMapping/>
  </p:clrMapOvr>
  <mc:AlternateContent xmlns:mc="http://schemas.openxmlformats.org/markup-compatibility/2006" xmlns:p14="http://schemas.microsoft.com/office/powerpoint/2010/main">
    <mc:Choice Requires="p14">
      <p:transition spd="slow" p14:dur="2000" advTm="179083"/>
    </mc:Choice>
    <mc:Fallback xmlns="">
      <p:transition xmlns:p14="http://schemas.microsoft.com/office/powerpoint/2010/main" spd="slow" advTm="17908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dirty="0"/>
              <a:t>Banker’s with Multiple Resource Types</a:t>
            </a:r>
          </a:p>
        </p:txBody>
      </p:sp>
      <p:sp>
        <p:nvSpPr>
          <p:cNvPr id="91139"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solidFill>
                  <a:srgbClr val="FF0000"/>
                </a:solidFill>
              </a:rPr>
              <a:t>Make change request, updating C and A</a:t>
            </a:r>
          </a:p>
          <a:p>
            <a:pPr marL="381000" indent="-381000" eaLnBrk="1" hangingPunct="1">
              <a:lnSpc>
                <a:spcPct val="90000"/>
              </a:lnSpc>
              <a:buFontTx/>
              <a:buAutoNum type="arabicPeriod"/>
            </a:pPr>
            <a:r>
              <a:rPr lang="en-US" sz="2000" dirty="0"/>
              <a:t>Look for a row, </a:t>
            </a:r>
            <a:r>
              <a:rPr lang="en-US" sz="2000" i="1" dirty="0"/>
              <a:t>r</a:t>
            </a:r>
            <a:r>
              <a:rPr lang="en-US" sz="2000" dirty="0"/>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91844"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1162"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1163"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1164"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1165"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1166"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1167"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1168"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1873"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1191"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1192"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1193"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1194"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1195"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1196"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1197"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1902"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208"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1209"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1210"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1211"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1212"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1213"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1214" name="Text Box 78"/>
          <p:cNvSpPr txBox="1">
            <a:spLocks noChangeArrowheads="1"/>
          </p:cNvSpPr>
          <p:nvPr/>
        </p:nvSpPr>
        <p:spPr bwMode="auto">
          <a:xfrm>
            <a:off x="5845175" y="6056313"/>
            <a:ext cx="2787650" cy="641350"/>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P3 requests 1 new printer</a:t>
            </a:r>
          </a:p>
          <a:p>
            <a:pPr algn="ctr"/>
            <a:r>
              <a:rPr lang="en-US">
                <a:solidFill>
                  <a:srgbClr val="FF0000"/>
                </a:solidFill>
              </a:rPr>
              <a:t>Safe?</a:t>
            </a:r>
          </a:p>
        </p:txBody>
      </p:sp>
      <p:sp>
        <p:nvSpPr>
          <p:cNvPr id="91215" name="Line 79"/>
          <p:cNvSpPr>
            <a:spLocks noChangeShapeType="1"/>
          </p:cNvSpPr>
          <p:nvPr/>
        </p:nvSpPr>
        <p:spPr bwMode="auto">
          <a:xfrm flipV="1">
            <a:off x="8632825" y="3021013"/>
            <a:ext cx="176213" cy="192087"/>
          </a:xfrm>
          <a:prstGeom prst="line">
            <a:avLst/>
          </a:prstGeom>
          <a:noFill/>
          <a:ln w="25400">
            <a:solidFill>
              <a:srgbClr val="FF0000"/>
            </a:solidFill>
            <a:round/>
            <a:headEnd/>
            <a:tailEnd/>
          </a:ln>
        </p:spPr>
        <p:txBody>
          <a:bodyPr>
            <a:prstTxWarp prst="textNoShape">
              <a:avLst/>
            </a:prstTxWarp>
          </a:bodyPr>
          <a:lstStyle/>
          <a:p>
            <a:endParaRPr lang="en-US"/>
          </a:p>
        </p:txBody>
      </p:sp>
      <p:sp>
        <p:nvSpPr>
          <p:cNvPr id="91216" name="Line 80"/>
          <p:cNvSpPr>
            <a:spLocks noChangeShapeType="1"/>
          </p:cNvSpPr>
          <p:nvPr/>
        </p:nvSpPr>
        <p:spPr bwMode="auto">
          <a:xfrm flipV="1">
            <a:off x="7772400" y="5230813"/>
            <a:ext cx="193675" cy="179387"/>
          </a:xfrm>
          <a:prstGeom prst="line">
            <a:avLst/>
          </a:prstGeom>
          <a:noFill/>
          <a:ln w="25400">
            <a:solidFill>
              <a:srgbClr val="FF0000"/>
            </a:solidFill>
            <a:round/>
            <a:headEnd/>
            <a:tailEnd/>
          </a:ln>
        </p:spPr>
        <p:txBody>
          <a:bodyPr>
            <a:prstTxWarp prst="textNoShape">
              <a:avLst/>
            </a:prstTxWarp>
          </a:bodyPr>
          <a:lstStyle/>
          <a:p>
            <a:endParaRPr lang="en-US"/>
          </a:p>
        </p:txBody>
      </p:sp>
      <p:sp>
        <p:nvSpPr>
          <p:cNvPr id="91217" name="Rectangle 81"/>
          <p:cNvSpPr>
            <a:spLocks noChangeArrowheads="1"/>
          </p:cNvSpPr>
          <p:nvPr/>
        </p:nvSpPr>
        <p:spPr bwMode="auto">
          <a:xfrm>
            <a:off x="8894763" y="2941638"/>
            <a:ext cx="311150" cy="366712"/>
          </a:xfrm>
          <a:prstGeom prst="rect">
            <a:avLst/>
          </a:prstGeom>
          <a:noFill/>
          <a:ln w="9525">
            <a:noFill/>
            <a:miter lim="800000"/>
            <a:headEnd/>
            <a:tailEnd/>
          </a:ln>
        </p:spPr>
        <p:txBody>
          <a:bodyPr wrap="none">
            <a:prstTxWarp prst="textNoShape">
              <a:avLst/>
            </a:prstTxWarp>
            <a:spAutoFit/>
          </a:bodyPr>
          <a:lstStyle/>
          <a:p>
            <a:r>
              <a:rPr lang="en-US"/>
              <a:t>2</a:t>
            </a:r>
          </a:p>
        </p:txBody>
      </p:sp>
      <p:sp>
        <p:nvSpPr>
          <p:cNvPr id="91218" name="Rectangle 104"/>
          <p:cNvSpPr>
            <a:spLocks noChangeArrowheads="1"/>
          </p:cNvSpPr>
          <p:nvPr/>
        </p:nvSpPr>
        <p:spPr bwMode="auto">
          <a:xfrm>
            <a:off x="7993063" y="5121275"/>
            <a:ext cx="311150" cy="366713"/>
          </a:xfrm>
          <a:prstGeom prst="rect">
            <a:avLst/>
          </a:prstGeom>
          <a:noFill/>
          <a:ln w="9525">
            <a:noFill/>
            <a:miter lim="800000"/>
            <a:headEnd/>
            <a:tailEnd/>
          </a:ln>
        </p:spPr>
        <p:txBody>
          <a:bodyPr wrap="none">
            <a:prstTxWarp prst="textNoShape">
              <a:avLst/>
            </a:prstTxWarp>
            <a:spAutoFit/>
          </a:bodyPr>
          <a:lstStyle/>
          <a:p>
            <a:r>
              <a:rPr lang="en-US"/>
              <a:t>1</a:t>
            </a:r>
          </a:p>
        </p:txBody>
      </p:sp>
    </p:spTree>
  </p:cSld>
  <p:clrMapOvr>
    <a:masterClrMapping/>
  </p:clrMapOvr>
  <mc:AlternateContent xmlns:mc="http://schemas.openxmlformats.org/markup-compatibility/2006" xmlns:p14="http://schemas.microsoft.com/office/powerpoint/2010/main">
    <mc:Choice Requires="p14">
      <p:transition spd="slow" p14:dur="2000" advTm="155236"/>
    </mc:Choice>
    <mc:Fallback xmlns="">
      <p:transition xmlns:p14="http://schemas.microsoft.com/office/powerpoint/2010/main" spd="slow" advTm="15523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z="3600"/>
              <a:t>Banker’s with Multiple Resource Types</a:t>
            </a:r>
          </a:p>
        </p:txBody>
      </p:sp>
      <p:sp>
        <p:nvSpPr>
          <p:cNvPr id="92163"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solidFill>
                  <a:srgbClr val="FF0000"/>
                </a:solidFill>
              </a:rPr>
              <a:t>Look for a row, </a:t>
            </a:r>
            <a:r>
              <a:rPr lang="en-US" sz="2000" i="1" dirty="0">
                <a:solidFill>
                  <a:srgbClr val="FF0000"/>
                </a:solidFill>
              </a:rPr>
              <a:t>r</a:t>
            </a:r>
            <a:r>
              <a:rPr lang="en-US" sz="2000" dirty="0">
                <a:solidFill>
                  <a:srgbClr val="FF0000"/>
                </a:solidFill>
              </a:rPr>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92868"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186"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2187"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2188"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2189"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2190"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2191"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2192"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2897"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215"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2216"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2217"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2218"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2219"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2220"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2221"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2926"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2"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2233"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2234"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2235"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2236"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2237"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2238" name="Text Box 78"/>
          <p:cNvSpPr txBox="1">
            <a:spLocks noChangeArrowheads="1"/>
          </p:cNvSpPr>
          <p:nvPr/>
        </p:nvSpPr>
        <p:spPr bwMode="auto">
          <a:xfrm>
            <a:off x="6042025" y="6056313"/>
            <a:ext cx="23939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P2 runs to completion</a:t>
            </a:r>
          </a:p>
        </p:txBody>
      </p:sp>
      <p:sp>
        <p:nvSpPr>
          <p:cNvPr id="92239" name="Rectangle 83"/>
          <p:cNvSpPr>
            <a:spLocks noChangeArrowheads="1"/>
          </p:cNvSpPr>
          <p:nvPr/>
        </p:nvSpPr>
        <p:spPr bwMode="auto">
          <a:xfrm>
            <a:off x="5638800" y="251460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7742"/>
    </mc:Choice>
    <mc:Fallback xmlns="">
      <p:transition xmlns:p14="http://schemas.microsoft.com/office/powerpoint/2010/main" spd="slow" advTm="6774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3600"/>
              <a:t>Banker’s with Multiple Resource Types</a:t>
            </a:r>
          </a:p>
        </p:txBody>
      </p:sp>
      <p:sp>
        <p:nvSpPr>
          <p:cNvPr id="93187"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solidFill>
                  <a:srgbClr val="FF0000"/>
                </a:solidFill>
              </a:rPr>
              <a:t>Look for a row, </a:t>
            </a:r>
            <a:r>
              <a:rPr lang="en-US" sz="2000" i="1" dirty="0">
                <a:solidFill>
                  <a:srgbClr val="FF0000"/>
                </a:solidFill>
              </a:rPr>
              <a:t>r</a:t>
            </a:r>
            <a:r>
              <a:rPr lang="en-US" sz="2000" dirty="0">
                <a:solidFill>
                  <a:srgbClr val="FF0000"/>
                </a:solidFill>
              </a:rPr>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solidFill>
                  <a:srgbClr val="FF0000"/>
                </a:solidFill>
              </a:rPr>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93892"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3210"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3211"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3212"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3213"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3214"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3215"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3216"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3921"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3239"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3240"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3241"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3242"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3243"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3244"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3245"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3950"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256"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3257"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3258"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3259"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3260"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3261"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3262" name="Text Box 78"/>
          <p:cNvSpPr txBox="1">
            <a:spLocks noChangeArrowheads="1"/>
          </p:cNvSpPr>
          <p:nvPr/>
        </p:nvSpPr>
        <p:spPr bwMode="auto">
          <a:xfrm>
            <a:off x="6042025" y="6056313"/>
            <a:ext cx="23939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P1 runs to completion</a:t>
            </a:r>
          </a:p>
        </p:txBody>
      </p:sp>
      <p:sp>
        <p:nvSpPr>
          <p:cNvPr id="93263" name="Rectangle 79"/>
          <p:cNvSpPr>
            <a:spLocks noChangeArrowheads="1"/>
          </p:cNvSpPr>
          <p:nvPr/>
        </p:nvSpPr>
        <p:spPr bwMode="auto">
          <a:xfrm>
            <a:off x="5638800" y="213360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6120"/>
    </mc:Choice>
    <mc:Fallback xmlns="">
      <p:transition xmlns:p14="http://schemas.microsoft.com/office/powerpoint/2010/main" spd="slow" advTm="5612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a:t>Banker’s with Multiple Resource Types</a:t>
            </a:r>
          </a:p>
        </p:txBody>
      </p:sp>
      <p:sp>
        <p:nvSpPr>
          <p:cNvPr id="94211"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solidFill>
                  <a:srgbClr val="FF0000"/>
                </a:solidFill>
              </a:rPr>
              <a:t>Look for a row, </a:t>
            </a:r>
            <a:r>
              <a:rPr lang="en-US" sz="2000" i="1" dirty="0">
                <a:solidFill>
                  <a:srgbClr val="FF0000"/>
                </a:solidFill>
              </a:rPr>
              <a:t>r</a:t>
            </a:r>
            <a:r>
              <a:rPr lang="en-US" sz="2000" dirty="0">
                <a:solidFill>
                  <a:srgbClr val="FF0000"/>
                </a:solidFill>
              </a:rPr>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solidFill>
                  <a:srgbClr val="FF0000"/>
                </a:solidFill>
              </a:rPr>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95940"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4234"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4235"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4236"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4237"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4238"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4239"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4240"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5969"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4263"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4264"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4265"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4266"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4267"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4268"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4269"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5998"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4280"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4281"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4282"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4283"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4284"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4285"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4286" name="Text Box 78"/>
          <p:cNvSpPr txBox="1">
            <a:spLocks noChangeArrowheads="1"/>
          </p:cNvSpPr>
          <p:nvPr/>
        </p:nvSpPr>
        <p:spPr bwMode="auto">
          <a:xfrm>
            <a:off x="6042025" y="6056313"/>
            <a:ext cx="23939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P3 runs to completion</a:t>
            </a:r>
          </a:p>
        </p:txBody>
      </p:sp>
      <p:sp>
        <p:nvSpPr>
          <p:cNvPr id="94287" name="Rectangle 79"/>
          <p:cNvSpPr>
            <a:spLocks noChangeArrowheads="1"/>
          </p:cNvSpPr>
          <p:nvPr/>
        </p:nvSpPr>
        <p:spPr bwMode="auto">
          <a:xfrm>
            <a:off x="5670550" y="2924175"/>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8712"/>
    </mc:Choice>
    <mc:Fallback xmlns="">
      <p:transition xmlns:p14="http://schemas.microsoft.com/office/powerpoint/2010/main" spd="slow" advTm="2871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z="3600"/>
              <a:t>Banker’s with Multiple Resource Types</a:t>
            </a:r>
          </a:p>
        </p:txBody>
      </p:sp>
      <p:sp>
        <p:nvSpPr>
          <p:cNvPr id="95235"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solidFill>
                  <a:srgbClr val="FF0000"/>
                </a:solidFill>
              </a:rPr>
              <a:t>Look for a row, </a:t>
            </a:r>
            <a:r>
              <a:rPr lang="en-US" sz="2000" i="1" dirty="0">
                <a:solidFill>
                  <a:srgbClr val="FF0000"/>
                </a:solidFill>
              </a:rPr>
              <a:t>r</a:t>
            </a:r>
            <a:r>
              <a:rPr lang="en-US" sz="2000" dirty="0">
                <a:solidFill>
                  <a:srgbClr val="FF0000"/>
                </a:solidFill>
              </a:rPr>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solidFill>
                  <a:srgbClr val="FF0000"/>
                </a:solidFill>
              </a:rPr>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t>Repeat Steps 2 and 3 until either all processes are marked terminated (initial state was safe) or no process is left whose resource needs can be met (initial state was unsafe)</a:t>
            </a:r>
          </a:p>
        </p:txBody>
      </p:sp>
      <p:graphicFrame>
        <p:nvGraphicFramePr>
          <p:cNvPr id="296964"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58"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5259"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5260"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5261"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5262"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5263"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5264"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6993"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87"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5288"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5289"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5290"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5291"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5292"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5293"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7022"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5304"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5305"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5306"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5307"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5308"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5309"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5310" name="Text Box 78"/>
          <p:cNvSpPr txBox="1">
            <a:spLocks noChangeArrowheads="1"/>
          </p:cNvSpPr>
          <p:nvPr/>
        </p:nvSpPr>
        <p:spPr bwMode="auto">
          <a:xfrm>
            <a:off x="6042025" y="6056313"/>
            <a:ext cx="23939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P4 runs to completion</a:t>
            </a:r>
          </a:p>
        </p:txBody>
      </p:sp>
      <p:sp>
        <p:nvSpPr>
          <p:cNvPr id="95311" name="Rectangle 79"/>
          <p:cNvSpPr>
            <a:spLocks noChangeArrowheads="1"/>
          </p:cNvSpPr>
          <p:nvPr/>
        </p:nvSpPr>
        <p:spPr bwMode="auto">
          <a:xfrm>
            <a:off x="5656263" y="332740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0074"/>
    </mc:Choice>
    <mc:Fallback xmlns="">
      <p:transition xmlns:p14="http://schemas.microsoft.com/office/powerpoint/2010/main" spd="slow" advTm="4007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3600"/>
              <a:t>Banker’s with Multiple Resource Types</a:t>
            </a:r>
          </a:p>
        </p:txBody>
      </p:sp>
      <p:sp>
        <p:nvSpPr>
          <p:cNvPr id="96259" name="Rectangle 3"/>
          <p:cNvSpPr>
            <a:spLocks noGrp="1" noChangeArrowheads="1"/>
          </p:cNvSpPr>
          <p:nvPr>
            <p:ph type="body" sz="half" idx="1"/>
          </p:nvPr>
        </p:nvSpPr>
        <p:spPr>
          <a:xfrm>
            <a:off x="304800" y="1600200"/>
            <a:ext cx="5181600" cy="4876800"/>
          </a:xfrm>
        </p:spPr>
        <p:txBody>
          <a:bodyPr/>
          <a:lstStyle/>
          <a:p>
            <a:pPr marL="381000" indent="-381000" eaLnBrk="1" hangingPunct="1">
              <a:lnSpc>
                <a:spcPct val="90000"/>
              </a:lnSpc>
              <a:buFontTx/>
              <a:buAutoNum type="arabicPeriod"/>
            </a:pPr>
            <a:r>
              <a:rPr lang="en-US" sz="2000" dirty="0"/>
              <a:t>Make change request, updating C and A</a:t>
            </a:r>
          </a:p>
          <a:p>
            <a:pPr marL="381000" indent="-381000" eaLnBrk="1" hangingPunct="1">
              <a:lnSpc>
                <a:spcPct val="90000"/>
              </a:lnSpc>
              <a:buFontTx/>
              <a:buAutoNum type="arabicPeriod"/>
            </a:pPr>
            <a:r>
              <a:rPr lang="en-US" sz="2000" dirty="0"/>
              <a:t>Look for a row, </a:t>
            </a:r>
            <a:r>
              <a:rPr lang="en-US" sz="2000" i="1" dirty="0"/>
              <a:t>r</a:t>
            </a:r>
            <a:r>
              <a:rPr lang="en-US" sz="2000" dirty="0"/>
              <a:t>, in C whose unmet resource needs are all smaller than or equal to A.  If no such row exists, the system may deadlock since no process can run to completion in the worst case</a:t>
            </a:r>
          </a:p>
          <a:p>
            <a:pPr marL="381000" indent="-381000" eaLnBrk="1" hangingPunct="1">
              <a:lnSpc>
                <a:spcPct val="90000"/>
              </a:lnSpc>
              <a:buFontTx/>
              <a:buAutoNum type="arabicPeriod"/>
            </a:pPr>
            <a:r>
              <a:rPr lang="en-US" sz="2000" dirty="0"/>
              <a:t>Assume the process of the row chosen requests all the resources that it needs and finishes.  Mark that process as terminated and add all its resources to A</a:t>
            </a:r>
          </a:p>
          <a:p>
            <a:pPr marL="381000" indent="-381000" eaLnBrk="1" hangingPunct="1">
              <a:lnSpc>
                <a:spcPct val="90000"/>
              </a:lnSpc>
              <a:buFontTx/>
              <a:buAutoNum type="arabicPeriod"/>
            </a:pPr>
            <a:r>
              <a:rPr lang="en-US" sz="2000" dirty="0">
                <a:solidFill>
                  <a:srgbClr val="FF0000"/>
                </a:solidFill>
              </a:rPr>
              <a:t>Repeat Steps 2 and 3 until either all processes are marked terminated (initial state was safe) or no process is left whose resource needs can be met (initial state was unsafe)</a:t>
            </a:r>
          </a:p>
        </p:txBody>
      </p:sp>
      <p:graphicFrame>
        <p:nvGraphicFramePr>
          <p:cNvPr id="297988"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6282"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6283"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6284"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6285"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6286"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6287"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6288"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8017"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6311"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96312"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96313"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96314"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96315"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6316"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6317"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298046"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328"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96329"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96330"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96331" name="Text Box 75"/>
          <p:cNvSpPr txBox="1">
            <a:spLocks noChangeArrowheads="1"/>
          </p:cNvSpPr>
          <p:nvPr/>
        </p:nvSpPr>
        <p:spPr bwMode="auto">
          <a:xfrm>
            <a:off x="6172200" y="3733800"/>
            <a:ext cx="1022350" cy="366713"/>
          </a:xfrm>
          <a:prstGeom prst="rect">
            <a:avLst/>
          </a:prstGeom>
          <a:noFill/>
          <a:ln w="9525">
            <a:noFill/>
            <a:miter lim="800000"/>
            <a:headEnd/>
            <a:tailEnd/>
          </a:ln>
        </p:spPr>
        <p:txBody>
          <a:bodyPr wrap="none">
            <a:prstTxWarp prst="textNoShape">
              <a:avLst/>
            </a:prstTxWarp>
            <a:spAutoFit/>
          </a:bodyPr>
          <a:lstStyle/>
          <a:p>
            <a:r>
              <a:rPr lang="en-US"/>
              <a:t>Max (M)</a:t>
            </a:r>
          </a:p>
        </p:txBody>
      </p:sp>
      <p:sp>
        <p:nvSpPr>
          <p:cNvPr id="96332"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96333"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96334" name="Text Box 78"/>
          <p:cNvSpPr txBox="1">
            <a:spLocks noChangeArrowheads="1"/>
          </p:cNvSpPr>
          <p:nvPr/>
        </p:nvSpPr>
        <p:spPr bwMode="auto">
          <a:xfrm>
            <a:off x="6880225" y="6056313"/>
            <a:ext cx="7175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Safe!</a:t>
            </a:r>
          </a:p>
        </p:txBody>
      </p:sp>
    </p:spTree>
  </p:cSld>
  <p:clrMapOvr>
    <a:masterClrMapping/>
  </p:clrMapOvr>
  <mc:AlternateContent xmlns:mc="http://schemas.openxmlformats.org/markup-compatibility/2006" xmlns:p14="http://schemas.microsoft.com/office/powerpoint/2010/main">
    <mc:Choice Requires="p14">
      <p:transition spd="slow" p14:dur="2000" advTm="76203"/>
    </mc:Choice>
    <mc:Fallback xmlns="">
      <p:transition xmlns:p14="http://schemas.microsoft.com/office/powerpoint/2010/main" spd="slow" advTm="7620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t>Deadlock Avoidance</a:t>
            </a:r>
          </a:p>
        </p:txBody>
      </p:sp>
      <p:sp>
        <p:nvSpPr>
          <p:cNvPr id="97283" name="Rectangle 3"/>
          <p:cNvSpPr>
            <a:spLocks noGrp="1" noChangeArrowheads="1"/>
          </p:cNvSpPr>
          <p:nvPr>
            <p:ph type="body" idx="1"/>
          </p:nvPr>
        </p:nvSpPr>
        <p:spPr/>
        <p:txBody>
          <a:bodyPr/>
          <a:lstStyle/>
          <a:p>
            <a:pPr eaLnBrk="1" hangingPunct="1">
              <a:buNone/>
            </a:pPr>
            <a:r>
              <a:rPr lang="en-US" dirty="0"/>
              <a:t>Deadlock avoidance is often impractical </a:t>
            </a:r>
          </a:p>
          <a:p>
            <a:pPr lvl="1" eaLnBrk="1" hangingPunct="1">
              <a:buFontTx/>
              <a:buNone/>
            </a:pPr>
            <a:r>
              <a:rPr lang="en-US" dirty="0"/>
              <a:t>You don’t know in advance what resources a process will need!</a:t>
            </a:r>
          </a:p>
          <a:p>
            <a:pPr lvl="4" eaLnBrk="1" hangingPunct="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1371600"/>
            <a:ext cx="8305800" cy="5334000"/>
          </a:xfrm>
        </p:spPr>
        <p:txBody>
          <a:bodyPr/>
          <a:lstStyle/>
          <a:p>
            <a:pPr eaLnBrk="1" hangingPunct="1"/>
            <a:r>
              <a:rPr lang="en-US" dirty="0"/>
              <a:t>Vertex</a:t>
            </a:r>
          </a:p>
          <a:p>
            <a:pPr lvl="1" eaLnBrk="1" hangingPunct="1"/>
            <a:r>
              <a:rPr lang="en-US" dirty="0"/>
              <a:t>Process</a:t>
            </a:r>
          </a:p>
          <a:p>
            <a:pPr lvl="1" eaLnBrk="1" hangingPunct="1"/>
            <a:r>
              <a:rPr lang="en-US" dirty="0"/>
              <a:t>Resource</a:t>
            </a:r>
          </a:p>
          <a:p>
            <a:pPr eaLnBrk="1" hangingPunct="1"/>
            <a:r>
              <a:rPr lang="en-US" dirty="0"/>
              <a:t>Edge (Directed)</a:t>
            </a:r>
          </a:p>
          <a:p>
            <a:pPr lvl="1" eaLnBrk="1" hangingPunct="1"/>
            <a:r>
              <a:rPr lang="en-US" dirty="0"/>
              <a:t>Request (Process to Resource)</a:t>
            </a:r>
            <a:br>
              <a:rPr lang="en-US" dirty="0"/>
            </a:br>
            <a:br>
              <a:rPr lang="en-US" sz="1800" dirty="0"/>
            </a:br>
            <a:endParaRPr lang="en-US" sz="1800" dirty="0"/>
          </a:p>
          <a:p>
            <a:pPr lvl="1" eaLnBrk="1" hangingPunct="1"/>
            <a:r>
              <a:rPr lang="en-US" dirty="0"/>
              <a:t>Assignment (Resource to Process)</a:t>
            </a:r>
          </a:p>
          <a:p>
            <a:pPr lvl="1" eaLnBrk="1" hangingPunct="1"/>
            <a:endParaRPr lang="en-US" dirty="0"/>
          </a:p>
          <a:p>
            <a:pPr eaLnBrk="1" hangingPunct="1"/>
            <a:r>
              <a:rPr lang="en-US" dirty="0"/>
              <a:t>Multiple instances of resource type</a:t>
            </a:r>
          </a:p>
        </p:txBody>
      </p:sp>
      <p:sp>
        <p:nvSpPr>
          <p:cNvPr id="22531" name="Rectangle 2"/>
          <p:cNvSpPr>
            <a:spLocks noGrp="1" noChangeArrowheads="1"/>
          </p:cNvSpPr>
          <p:nvPr>
            <p:ph type="title"/>
          </p:nvPr>
        </p:nvSpPr>
        <p:spPr/>
        <p:txBody>
          <a:bodyPr/>
          <a:lstStyle/>
          <a:p>
            <a:pPr eaLnBrk="1" hangingPunct="1"/>
            <a:r>
              <a:rPr lang="en-US" sz="3600"/>
              <a:t>Resource-Allocation Graph</a:t>
            </a:r>
          </a:p>
        </p:txBody>
      </p:sp>
      <p:grpSp>
        <p:nvGrpSpPr>
          <p:cNvPr id="22532" name="Group 6"/>
          <p:cNvGrpSpPr>
            <a:grpSpLocks/>
          </p:cNvGrpSpPr>
          <p:nvPr/>
        </p:nvGrpSpPr>
        <p:grpSpPr bwMode="auto">
          <a:xfrm>
            <a:off x="3005137" y="1981200"/>
            <a:ext cx="457200" cy="457200"/>
            <a:chOff x="1603" y="3072"/>
            <a:chExt cx="288" cy="288"/>
          </a:xfrm>
        </p:grpSpPr>
        <p:sp>
          <p:nvSpPr>
            <p:cNvPr id="22571" name="Text Box 4"/>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1</a:t>
              </a:r>
            </a:p>
          </p:txBody>
        </p:sp>
        <p:sp>
          <p:nvSpPr>
            <p:cNvPr id="22572" name="Oval 5"/>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22533" name="Group 18"/>
          <p:cNvGrpSpPr>
            <a:grpSpLocks/>
          </p:cNvGrpSpPr>
          <p:nvPr/>
        </p:nvGrpSpPr>
        <p:grpSpPr bwMode="auto">
          <a:xfrm>
            <a:off x="4648200" y="2286000"/>
            <a:ext cx="457200" cy="457200"/>
            <a:chOff x="1603" y="3072"/>
            <a:chExt cx="288" cy="288"/>
          </a:xfrm>
        </p:grpSpPr>
        <p:sp>
          <p:nvSpPr>
            <p:cNvPr id="22569" name="Text Box 19"/>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1</a:t>
              </a:r>
            </a:p>
          </p:txBody>
        </p:sp>
        <p:sp>
          <p:nvSpPr>
            <p:cNvPr id="22570" name="Oval 20"/>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22534" name="Group 21"/>
          <p:cNvGrpSpPr>
            <a:grpSpLocks/>
          </p:cNvGrpSpPr>
          <p:nvPr/>
        </p:nvGrpSpPr>
        <p:grpSpPr bwMode="auto">
          <a:xfrm>
            <a:off x="7620000" y="2286000"/>
            <a:ext cx="457200" cy="457200"/>
            <a:chOff x="1603" y="3072"/>
            <a:chExt cx="288" cy="288"/>
          </a:xfrm>
        </p:grpSpPr>
        <p:sp>
          <p:nvSpPr>
            <p:cNvPr id="22567" name="Text Box 22"/>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2</a:t>
              </a:r>
            </a:p>
          </p:txBody>
        </p:sp>
        <p:sp>
          <p:nvSpPr>
            <p:cNvPr id="22568" name="Oval 23"/>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2535" name="Line 26"/>
          <p:cNvSpPr>
            <a:spLocks noChangeShapeType="1"/>
          </p:cNvSpPr>
          <p:nvPr/>
        </p:nvSpPr>
        <p:spPr bwMode="auto">
          <a:xfrm flipV="1">
            <a:off x="5075238" y="1905000"/>
            <a:ext cx="1096962" cy="47466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36" name="Line 27"/>
          <p:cNvSpPr>
            <a:spLocks noChangeShapeType="1"/>
          </p:cNvSpPr>
          <p:nvPr/>
        </p:nvSpPr>
        <p:spPr bwMode="auto">
          <a:xfrm>
            <a:off x="6556375" y="1898650"/>
            <a:ext cx="1092200" cy="4953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37" name="Line 28"/>
          <p:cNvSpPr>
            <a:spLocks noChangeShapeType="1"/>
          </p:cNvSpPr>
          <p:nvPr/>
        </p:nvSpPr>
        <p:spPr bwMode="auto">
          <a:xfrm flipH="1">
            <a:off x="6629400" y="2657475"/>
            <a:ext cx="1027113" cy="69532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38" name="Line 29"/>
          <p:cNvSpPr>
            <a:spLocks noChangeShapeType="1"/>
          </p:cNvSpPr>
          <p:nvPr/>
        </p:nvSpPr>
        <p:spPr bwMode="auto">
          <a:xfrm flipH="1" flipV="1">
            <a:off x="5029200" y="2667000"/>
            <a:ext cx="1216025" cy="68103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pic>
        <p:nvPicPr>
          <p:cNvPr id="22539" name="Picture 30" descr="MCj00786270000[1]"/>
          <p:cNvPicPr>
            <a:picLocks noChangeAspect="1" noChangeArrowheads="1"/>
          </p:cNvPicPr>
          <p:nvPr/>
        </p:nvPicPr>
        <p:blipFill>
          <a:blip r:embed="rId2"/>
          <a:srcRect l="43250"/>
          <a:stretch>
            <a:fillRect/>
          </a:stretch>
        </p:blipFill>
        <p:spPr bwMode="auto">
          <a:xfrm>
            <a:off x="8153400" y="1447800"/>
            <a:ext cx="822325" cy="1422400"/>
          </a:xfrm>
          <a:prstGeom prst="rect">
            <a:avLst/>
          </a:prstGeom>
          <a:noFill/>
          <a:ln w="9525">
            <a:noFill/>
            <a:miter lim="800000"/>
            <a:headEnd/>
            <a:tailEnd/>
          </a:ln>
        </p:spPr>
      </p:pic>
      <p:grpSp>
        <p:nvGrpSpPr>
          <p:cNvPr id="22540" name="Group 34"/>
          <p:cNvGrpSpPr>
            <a:grpSpLocks/>
          </p:cNvGrpSpPr>
          <p:nvPr/>
        </p:nvGrpSpPr>
        <p:grpSpPr bwMode="auto">
          <a:xfrm>
            <a:off x="3014662" y="2565400"/>
            <a:ext cx="795338" cy="376238"/>
            <a:chOff x="1836" y="1760"/>
            <a:chExt cx="501" cy="237"/>
          </a:xfrm>
        </p:grpSpPr>
        <p:sp>
          <p:nvSpPr>
            <p:cNvPr id="22565" name="Text Box 7"/>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2566" name="Text Box 32"/>
            <p:cNvSpPr txBox="1">
              <a:spLocks noChangeArrowheads="1"/>
            </p:cNvSpPr>
            <p:nvPr/>
          </p:nvSpPr>
          <p:spPr bwMode="auto">
            <a:xfrm>
              <a:off x="2064" y="1762"/>
              <a:ext cx="273" cy="231"/>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grpSp>
      <p:grpSp>
        <p:nvGrpSpPr>
          <p:cNvPr id="22541" name="Group 58"/>
          <p:cNvGrpSpPr>
            <a:grpSpLocks/>
          </p:cNvGrpSpPr>
          <p:nvPr/>
        </p:nvGrpSpPr>
        <p:grpSpPr bwMode="auto">
          <a:xfrm>
            <a:off x="2438400" y="4267200"/>
            <a:ext cx="2387600" cy="457200"/>
            <a:chOff x="1541" y="3006"/>
            <a:chExt cx="1504" cy="288"/>
          </a:xfrm>
        </p:grpSpPr>
        <p:grpSp>
          <p:nvGrpSpPr>
            <p:cNvPr id="22558" name="Group 8"/>
            <p:cNvGrpSpPr>
              <a:grpSpLocks/>
            </p:cNvGrpSpPr>
            <p:nvPr/>
          </p:nvGrpSpPr>
          <p:grpSpPr bwMode="auto">
            <a:xfrm>
              <a:off x="1541" y="3006"/>
              <a:ext cx="288" cy="288"/>
              <a:chOff x="1603" y="3072"/>
              <a:chExt cx="288" cy="288"/>
            </a:xfrm>
          </p:grpSpPr>
          <p:sp>
            <p:nvSpPr>
              <p:cNvPr id="22563" name="Text Box 9"/>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1</a:t>
                </a:r>
              </a:p>
            </p:txBody>
          </p:sp>
          <p:sp>
            <p:nvSpPr>
              <p:cNvPr id="22564" name="Oval 10"/>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2559" name="Line 12"/>
            <p:cNvSpPr>
              <a:spLocks noChangeShapeType="1"/>
            </p:cNvSpPr>
            <p:nvPr/>
          </p:nvSpPr>
          <p:spPr bwMode="auto">
            <a:xfrm>
              <a:off x="1829" y="3150"/>
              <a:ext cx="72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22560" name="Group 35"/>
            <p:cNvGrpSpPr>
              <a:grpSpLocks/>
            </p:cNvGrpSpPr>
            <p:nvPr/>
          </p:nvGrpSpPr>
          <p:grpSpPr bwMode="auto">
            <a:xfrm>
              <a:off x="2544" y="3024"/>
              <a:ext cx="501" cy="237"/>
              <a:chOff x="1836" y="1760"/>
              <a:chExt cx="501" cy="237"/>
            </a:xfrm>
          </p:grpSpPr>
          <p:sp>
            <p:nvSpPr>
              <p:cNvPr id="22561" name="Text Box 36"/>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2562" name="Text Box 37"/>
              <p:cNvSpPr txBox="1">
                <a:spLocks noChangeArrowheads="1"/>
              </p:cNvSpPr>
              <p:nvPr/>
            </p:nvSpPr>
            <p:spPr bwMode="auto">
              <a:xfrm>
                <a:off x="2064" y="1762"/>
                <a:ext cx="273" cy="231"/>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grpSp>
      </p:grpSp>
      <p:grpSp>
        <p:nvGrpSpPr>
          <p:cNvPr id="22542" name="Group 59"/>
          <p:cNvGrpSpPr>
            <a:grpSpLocks/>
          </p:cNvGrpSpPr>
          <p:nvPr/>
        </p:nvGrpSpPr>
        <p:grpSpPr bwMode="auto">
          <a:xfrm>
            <a:off x="2438400" y="5181600"/>
            <a:ext cx="2395538" cy="457200"/>
            <a:chOff x="1536" y="3792"/>
            <a:chExt cx="1509" cy="288"/>
          </a:xfrm>
        </p:grpSpPr>
        <p:grpSp>
          <p:nvGrpSpPr>
            <p:cNvPr id="22551" name="Group 38"/>
            <p:cNvGrpSpPr>
              <a:grpSpLocks/>
            </p:cNvGrpSpPr>
            <p:nvPr/>
          </p:nvGrpSpPr>
          <p:grpSpPr bwMode="auto">
            <a:xfrm>
              <a:off x="1536" y="3792"/>
              <a:ext cx="288" cy="288"/>
              <a:chOff x="1603" y="3072"/>
              <a:chExt cx="288" cy="288"/>
            </a:xfrm>
          </p:grpSpPr>
          <p:sp>
            <p:nvSpPr>
              <p:cNvPr id="22556" name="Text Box 39"/>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1</a:t>
                </a:r>
              </a:p>
            </p:txBody>
          </p:sp>
          <p:sp>
            <p:nvSpPr>
              <p:cNvPr id="22557" name="Oval 40"/>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2552" name="Line 41"/>
            <p:cNvSpPr>
              <a:spLocks noChangeShapeType="1"/>
            </p:cNvSpPr>
            <p:nvPr/>
          </p:nvSpPr>
          <p:spPr bwMode="auto">
            <a:xfrm>
              <a:off x="1829" y="3918"/>
              <a:ext cx="720" cy="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grpSp>
          <p:nvGrpSpPr>
            <p:cNvPr id="22553" name="Group 42"/>
            <p:cNvGrpSpPr>
              <a:grpSpLocks/>
            </p:cNvGrpSpPr>
            <p:nvPr/>
          </p:nvGrpSpPr>
          <p:grpSpPr bwMode="auto">
            <a:xfrm>
              <a:off x="2544" y="3792"/>
              <a:ext cx="501" cy="237"/>
              <a:chOff x="1836" y="1760"/>
              <a:chExt cx="501" cy="237"/>
            </a:xfrm>
          </p:grpSpPr>
          <p:sp>
            <p:nvSpPr>
              <p:cNvPr id="22554" name="Text Box 43"/>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2555" name="Text Box 44"/>
              <p:cNvSpPr txBox="1">
                <a:spLocks noChangeArrowheads="1"/>
              </p:cNvSpPr>
              <p:nvPr/>
            </p:nvSpPr>
            <p:spPr bwMode="auto">
              <a:xfrm>
                <a:off x="2064" y="1762"/>
                <a:ext cx="273" cy="231"/>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grpSp>
      </p:grpSp>
      <p:grpSp>
        <p:nvGrpSpPr>
          <p:cNvPr id="22543" name="Group 52"/>
          <p:cNvGrpSpPr>
            <a:grpSpLocks/>
          </p:cNvGrpSpPr>
          <p:nvPr/>
        </p:nvGrpSpPr>
        <p:grpSpPr bwMode="auto">
          <a:xfrm>
            <a:off x="6172200" y="1524000"/>
            <a:ext cx="795338" cy="376238"/>
            <a:chOff x="1836" y="1760"/>
            <a:chExt cx="501" cy="237"/>
          </a:xfrm>
        </p:grpSpPr>
        <p:sp>
          <p:nvSpPr>
            <p:cNvPr id="22549" name="Text Box 53"/>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2550" name="Text Box 54"/>
            <p:cNvSpPr txBox="1">
              <a:spLocks noChangeArrowheads="1"/>
            </p:cNvSpPr>
            <p:nvPr/>
          </p:nvSpPr>
          <p:spPr bwMode="auto">
            <a:xfrm>
              <a:off x="2064" y="1762"/>
              <a:ext cx="273" cy="231"/>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grpSp>
      <p:grpSp>
        <p:nvGrpSpPr>
          <p:cNvPr id="22544" name="Group 55"/>
          <p:cNvGrpSpPr>
            <a:grpSpLocks/>
          </p:cNvGrpSpPr>
          <p:nvPr/>
        </p:nvGrpSpPr>
        <p:grpSpPr bwMode="auto">
          <a:xfrm>
            <a:off x="6248400" y="3352800"/>
            <a:ext cx="798513" cy="376238"/>
            <a:chOff x="1836" y="1760"/>
            <a:chExt cx="503" cy="237"/>
          </a:xfrm>
        </p:grpSpPr>
        <p:sp>
          <p:nvSpPr>
            <p:cNvPr id="22547" name="Text Box 56"/>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2548" name="Text Box 57"/>
            <p:cNvSpPr txBox="1">
              <a:spLocks noChangeArrowheads="1"/>
            </p:cNvSpPr>
            <p:nvPr/>
          </p:nvSpPr>
          <p:spPr bwMode="auto">
            <a:xfrm>
              <a:off x="2064" y="1762"/>
              <a:ext cx="275" cy="233"/>
            </a:xfrm>
            <a:prstGeom prst="rect">
              <a:avLst/>
            </a:prstGeom>
            <a:noFill/>
            <a:ln w="9525">
              <a:noFill/>
              <a:miter lim="800000"/>
              <a:headEnd/>
              <a:tailEnd/>
            </a:ln>
          </p:spPr>
          <p:txBody>
            <a:bodyPr wrap="none">
              <a:prstTxWarp prst="textNoShape">
                <a:avLst/>
              </a:prstTxWarp>
              <a:spAutoFit/>
            </a:bodyPr>
            <a:lstStyle/>
            <a:p>
              <a:r>
                <a:rPr lang="en-US" dirty="0"/>
                <a:t>R</a:t>
              </a:r>
              <a:r>
                <a:rPr lang="en-US" baseline="-25000" dirty="0"/>
                <a:t>2</a:t>
              </a:r>
            </a:p>
          </p:txBody>
        </p:sp>
      </p:grpSp>
      <p:sp>
        <p:nvSpPr>
          <p:cNvPr id="22545" name="Text Box 61"/>
          <p:cNvSpPr txBox="1">
            <a:spLocks noChangeArrowheads="1"/>
          </p:cNvSpPr>
          <p:nvPr/>
        </p:nvSpPr>
        <p:spPr bwMode="auto">
          <a:xfrm>
            <a:off x="2895600" y="6324600"/>
            <a:ext cx="419100" cy="376238"/>
          </a:xfrm>
          <a:prstGeom prst="rect">
            <a:avLst/>
          </a:prstGeom>
          <a:noFill/>
          <a:ln w="9525">
            <a:solidFill>
              <a:schemeClr val="tx1"/>
            </a:solidFill>
            <a:miter lim="800000"/>
            <a:headEnd/>
            <a:tailEnd/>
          </a:ln>
        </p:spPr>
        <p:txBody>
          <a:bodyPr wrap="none">
            <a:prstTxWarp prst="textNoShape">
              <a:avLst/>
            </a:prstTxWarp>
            <a:spAutoFit/>
          </a:bodyPr>
          <a:lstStyle/>
          <a:p>
            <a:r>
              <a:rPr lang="en-US"/>
              <a:t>▪ ▪</a:t>
            </a:r>
          </a:p>
        </p:txBody>
      </p:sp>
      <p:sp>
        <p:nvSpPr>
          <p:cNvPr id="22546" name="Text Box 62"/>
          <p:cNvSpPr txBox="1">
            <a:spLocks noChangeArrowheads="1"/>
          </p:cNvSpPr>
          <p:nvPr/>
        </p:nvSpPr>
        <p:spPr bwMode="auto">
          <a:xfrm>
            <a:off x="3257550" y="6327775"/>
            <a:ext cx="433388" cy="366713"/>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spTree>
  </p:cSld>
  <p:clrMapOvr>
    <a:masterClrMapping/>
  </p:clrMapOvr>
  <mc:AlternateContent xmlns:mc="http://schemas.openxmlformats.org/markup-compatibility/2006" xmlns:p14="http://schemas.microsoft.com/office/powerpoint/2010/main">
    <mc:Choice Requires="p14">
      <p:transition spd="slow" p14:dur="2000" advTm="249442"/>
    </mc:Choice>
    <mc:Fallback xmlns="">
      <p:transition xmlns:p14="http://schemas.microsoft.com/office/powerpoint/2010/main" spd="slow" advTm="24944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z="3600"/>
              <a:t>Deadlock Detection &amp; Recovery</a:t>
            </a:r>
          </a:p>
        </p:txBody>
      </p:sp>
      <p:sp>
        <p:nvSpPr>
          <p:cNvPr id="99331" name="Rectangle 3"/>
          <p:cNvSpPr>
            <a:spLocks noGrp="1" noChangeArrowheads="1"/>
          </p:cNvSpPr>
          <p:nvPr>
            <p:ph type="body" idx="1"/>
          </p:nvPr>
        </p:nvSpPr>
        <p:spPr/>
        <p:txBody>
          <a:bodyPr/>
          <a:lstStyle/>
          <a:p>
            <a:pPr marL="457200" indent="-457200" eaLnBrk="1" hangingPunct="1">
              <a:buFontTx/>
              <a:buAutoNum type="arabicPeriod"/>
            </a:pPr>
            <a:r>
              <a:rPr lang="en-US"/>
              <a:t>Allow system to enter deadlock state </a:t>
            </a:r>
          </a:p>
          <a:p>
            <a:pPr marL="457200" indent="-457200" eaLnBrk="1" hangingPunct="1">
              <a:buFontTx/>
              <a:buAutoNum type="arabicPeriod"/>
            </a:pPr>
            <a:r>
              <a:rPr lang="en-US"/>
              <a:t>Detection algorithm</a:t>
            </a:r>
          </a:p>
          <a:p>
            <a:pPr marL="457200" indent="-457200" eaLnBrk="1" hangingPunct="1">
              <a:buFontTx/>
              <a:buAutoNum type="arabicPeriod"/>
            </a:pPr>
            <a:r>
              <a:rPr lang="en-US"/>
              <a:t>Recovery scheme</a:t>
            </a:r>
          </a:p>
          <a:p>
            <a:pPr marL="457200" indent="-457200" eaLnBrk="1" hangingPunct="1"/>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4788" y="77788"/>
            <a:ext cx="8453437" cy="1141412"/>
          </a:xfrm>
        </p:spPr>
        <p:txBody>
          <a:bodyPr/>
          <a:lstStyle/>
          <a:p>
            <a:pPr eaLnBrk="1" hangingPunct="1"/>
            <a:r>
              <a:rPr lang="en-US" sz="3600"/>
              <a:t>Deadlock Detection</a:t>
            </a:r>
            <a:br>
              <a:rPr lang="en-US" sz="3600"/>
            </a:br>
            <a:r>
              <a:rPr lang="en-US" sz="3600"/>
              <a:t>Single Instance of Each Resource Type</a:t>
            </a:r>
          </a:p>
        </p:txBody>
      </p:sp>
      <p:sp>
        <p:nvSpPr>
          <p:cNvPr id="101379" name="Rectangle 3"/>
          <p:cNvSpPr>
            <a:spLocks noGrp="1" noChangeArrowheads="1"/>
          </p:cNvSpPr>
          <p:nvPr>
            <p:ph type="body" idx="1"/>
          </p:nvPr>
        </p:nvSpPr>
        <p:spPr>
          <a:xfrm>
            <a:off x="457200" y="1746250"/>
            <a:ext cx="8229599" cy="2063750"/>
          </a:xfrm>
        </p:spPr>
        <p:txBody>
          <a:bodyPr/>
          <a:lstStyle/>
          <a:p>
            <a:pPr eaLnBrk="1" hangingPunct="1">
              <a:lnSpc>
                <a:spcPct val="89000"/>
              </a:lnSpc>
            </a:pPr>
            <a:r>
              <a:rPr lang="en-US" sz="2400" dirty="0"/>
              <a:t>Periodically invoke an algorithm that searches for a cycle in the graph</a:t>
            </a:r>
          </a:p>
          <a:p>
            <a:pPr eaLnBrk="1" hangingPunct="1">
              <a:lnSpc>
                <a:spcPct val="89000"/>
              </a:lnSpc>
            </a:pPr>
            <a:r>
              <a:rPr lang="en-US" sz="2400" dirty="0"/>
              <a:t>An algorithm to detect a cycle in a graph requires O(</a:t>
            </a:r>
            <a:r>
              <a:rPr lang="en-US" sz="2400" i="1" dirty="0"/>
              <a:t>n</a:t>
            </a:r>
            <a:r>
              <a:rPr lang="en-US" sz="2400" baseline="30000" dirty="0"/>
              <a:t>2</a:t>
            </a:r>
            <a:r>
              <a:rPr lang="en-US" sz="2400" dirty="0"/>
              <a:t>) operations, where </a:t>
            </a:r>
            <a:r>
              <a:rPr lang="en-US" sz="2400" i="1" dirty="0"/>
              <a:t>n</a:t>
            </a:r>
            <a:r>
              <a:rPr lang="en-US" sz="2400" dirty="0"/>
              <a:t> is the number of vertices in the graph</a:t>
            </a:r>
          </a:p>
        </p:txBody>
      </p:sp>
      <p:pic>
        <p:nvPicPr>
          <p:cNvPr id="101380" name="Picture 5"/>
          <p:cNvPicPr>
            <a:picLocks noChangeAspect="1" noChangeArrowheads="1"/>
          </p:cNvPicPr>
          <p:nvPr/>
        </p:nvPicPr>
        <p:blipFill>
          <a:blip r:embed="rId3"/>
          <a:srcRect r="35350" b="7779"/>
          <a:stretch>
            <a:fillRect/>
          </a:stretch>
        </p:blipFill>
        <p:spPr bwMode="auto">
          <a:xfrm>
            <a:off x="1565275" y="4032250"/>
            <a:ext cx="3509963" cy="2274888"/>
          </a:xfrm>
          <a:prstGeom prst="rect">
            <a:avLst/>
          </a:prstGeom>
          <a:noFill/>
          <a:ln w="9525">
            <a:noFill/>
            <a:miter lim="800000"/>
            <a:headEnd/>
            <a:tailEnd/>
          </a:ln>
        </p:spPr>
      </p:pic>
      <p:sp>
        <p:nvSpPr>
          <p:cNvPr id="233480" name="Text Box 8"/>
          <p:cNvSpPr txBox="1">
            <a:spLocks noChangeArrowheads="1"/>
          </p:cNvSpPr>
          <p:nvPr/>
        </p:nvSpPr>
        <p:spPr bwMode="auto">
          <a:xfrm>
            <a:off x="4876800" y="4043014"/>
            <a:ext cx="4114800" cy="1692624"/>
          </a:xfrm>
          <a:prstGeom prst="rect">
            <a:avLst/>
          </a:prstGeom>
          <a:noFill/>
          <a:ln w="28575">
            <a:noFill/>
            <a:miter lim="800000"/>
            <a:headEnd/>
            <a:tailEnd/>
          </a:ln>
        </p:spPr>
        <p:txBody>
          <a:bodyPr lIns="91294" tIns="45647" rIns="91294" bIns="45647" anchor="b">
            <a:prstTxWarp prst="textNoShape">
              <a:avLst/>
            </a:prstTxWarp>
            <a:spAutoFit/>
          </a:bodyPr>
          <a:lstStyle/>
          <a:p>
            <a:pPr defTabSz="912813" eaLnBrk="0" hangingPunct="0">
              <a:spcBef>
                <a:spcPct val="50000"/>
              </a:spcBef>
            </a:pPr>
            <a:r>
              <a:rPr lang="en-US" sz="1600" i="1" dirty="0"/>
              <a:t>D, E, G?</a:t>
            </a:r>
          </a:p>
          <a:p>
            <a:pPr lvl="1" defTabSz="912813" eaLnBrk="0" hangingPunct="0">
              <a:spcBef>
                <a:spcPct val="50000"/>
              </a:spcBef>
            </a:pPr>
            <a:r>
              <a:rPr lang="en-US" sz="1600" i="1" dirty="0"/>
              <a:t>Deadlocked</a:t>
            </a:r>
          </a:p>
          <a:p>
            <a:pPr defTabSz="912813" eaLnBrk="0" hangingPunct="0">
              <a:spcBef>
                <a:spcPct val="50000"/>
              </a:spcBef>
            </a:pPr>
            <a:r>
              <a:rPr lang="en-US" sz="1600" i="1" dirty="0"/>
              <a:t>A, C, F?</a:t>
            </a:r>
          </a:p>
          <a:p>
            <a:pPr lvl="1" defTabSz="912813" eaLnBrk="0" hangingPunct="0">
              <a:spcBef>
                <a:spcPct val="50000"/>
              </a:spcBef>
            </a:pPr>
            <a:r>
              <a:rPr lang="en-US" sz="1600" i="1" dirty="0"/>
              <a:t>Not deadlocked.  Any serial order of A, C, and F works.</a:t>
            </a:r>
          </a:p>
        </p:txBody>
      </p:sp>
    </p:spTree>
  </p:cSld>
  <p:clrMapOvr>
    <a:masterClrMapping/>
  </p:clrMapOvr>
  <p:transition advTm="21258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xit" presetSubtype="0" fill="hold" grpId="0" nodeType="clickEffect">
                                  <p:stCondLst>
                                    <p:cond delay="0"/>
                                  </p:stCondLst>
                                  <p:childTnLst>
                                    <p:set>
                                      <p:cBhvr>
                                        <p:cTn id="6" dur="1" fill="hold">
                                          <p:stCondLst>
                                            <p:cond delay="499"/>
                                          </p:stCondLst>
                                        </p:cTn>
                                        <p:tgtEl>
                                          <p:spTgt spid="233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z="3600"/>
              <a:t>Deadlock Detection</a:t>
            </a:r>
            <a:br>
              <a:rPr lang="en-US" sz="3600"/>
            </a:br>
            <a:r>
              <a:rPr lang="en-US" sz="3600"/>
              <a:t>with Multiple Resource Instances</a:t>
            </a:r>
          </a:p>
        </p:txBody>
      </p:sp>
      <p:sp>
        <p:nvSpPr>
          <p:cNvPr id="103427" name="Rectangle 3"/>
          <p:cNvSpPr>
            <a:spLocks noGrp="1" noChangeArrowheads="1"/>
          </p:cNvSpPr>
          <p:nvPr>
            <p:ph type="body" idx="1"/>
          </p:nvPr>
        </p:nvSpPr>
        <p:spPr>
          <a:xfrm>
            <a:off x="457200" y="1600200"/>
            <a:ext cx="8382000" cy="2438400"/>
          </a:xfrm>
        </p:spPr>
        <p:txBody>
          <a:bodyPr/>
          <a:lstStyle/>
          <a:p>
            <a:pPr eaLnBrk="1" hangingPunct="1"/>
            <a:r>
              <a:rPr lang="en-US" u="sng"/>
              <a:t>Theorem</a:t>
            </a:r>
            <a:r>
              <a:rPr lang="en-US"/>
              <a:t>: </a:t>
            </a:r>
            <a:r>
              <a:rPr lang="en-US" i="1"/>
              <a:t>If graph does not contain a cycle then no processes are deadlocked</a:t>
            </a:r>
          </a:p>
          <a:p>
            <a:pPr lvl="1" eaLnBrk="1" hangingPunct="1"/>
            <a:r>
              <a:rPr lang="en-US"/>
              <a:t>A cycle is a </a:t>
            </a:r>
            <a:r>
              <a:rPr lang="en-US" u="sng"/>
              <a:t>necessary</a:t>
            </a:r>
            <a:r>
              <a:rPr lang="en-US"/>
              <a:t> condition for deadlock</a:t>
            </a:r>
          </a:p>
          <a:p>
            <a:pPr lvl="1" eaLnBrk="1" hangingPunct="1"/>
            <a:r>
              <a:rPr lang="en-US"/>
              <a:t>Is it a </a:t>
            </a:r>
            <a:r>
              <a:rPr lang="en-US" u="sng"/>
              <a:t>sufficient</a:t>
            </a:r>
            <a:r>
              <a:rPr lang="en-US"/>
              <a:t> condition?</a:t>
            </a:r>
          </a:p>
        </p:txBody>
      </p:sp>
      <p:sp>
        <p:nvSpPr>
          <p:cNvPr id="103428" name="Rectangle 5"/>
          <p:cNvSpPr>
            <a:spLocks noChangeArrowheads="1"/>
          </p:cNvSpPr>
          <p:nvPr/>
        </p:nvSpPr>
        <p:spPr bwMode="auto">
          <a:xfrm>
            <a:off x="4176713" y="5776913"/>
            <a:ext cx="304800" cy="609600"/>
          </a:xfrm>
          <a:prstGeom prst="rect">
            <a:avLst/>
          </a:prstGeom>
          <a:solidFill>
            <a:srgbClr val="C1CEFF"/>
          </a:solidFill>
          <a:ln w="12700" cap="sq">
            <a:solidFill>
              <a:schemeClr val="tx2"/>
            </a:solidFill>
            <a:miter lim="800000"/>
            <a:headEnd type="none" w="sm" len="sm"/>
            <a:tailEnd type="none" w="sm" len="sm"/>
          </a:ln>
        </p:spPr>
        <p:txBody>
          <a:bodyPr wrap="none" anchor="ctr">
            <a:prstTxWarp prst="textNoShape">
              <a:avLst/>
            </a:prstTxWarp>
          </a:bodyPr>
          <a:lstStyle/>
          <a:p>
            <a:endParaRPr lang="en-US"/>
          </a:p>
        </p:txBody>
      </p:sp>
      <p:sp>
        <p:nvSpPr>
          <p:cNvPr id="103429" name="Rectangle 6"/>
          <p:cNvSpPr>
            <a:spLocks noChangeArrowheads="1"/>
          </p:cNvSpPr>
          <p:nvPr/>
        </p:nvSpPr>
        <p:spPr bwMode="auto">
          <a:xfrm>
            <a:off x="4329113" y="4343400"/>
            <a:ext cx="319087" cy="560388"/>
          </a:xfrm>
          <a:prstGeom prst="rect">
            <a:avLst/>
          </a:prstGeom>
          <a:solidFill>
            <a:srgbClr val="C1CEFF"/>
          </a:solidFill>
          <a:ln w="28575">
            <a:solidFill>
              <a:schemeClr val="tx2"/>
            </a:solidFill>
            <a:miter lim="800000"/>
            <a:headEnd/>
            <a:tailEnd/>
          </a:ln>
        </p:spPr>
        <p:txBody>
          <a:bodyPr wrap="none" anchor="ctr">
            <a:prstTxWarp prst="textNoShape">
              <a:avLst/>
            </a:prstTxWarp>
          </a:bodyPr>
          <a:lstStyle/>
          <a:p>
            <a:endParaRPr lang="en-US"/>
          </a:p>
        </p:txBody>
      </p:sp>
      <p:sp>
        <p:nvSpPr>
          <p:cNvPr id="103430" name="Oval 8"/>
          <p:cNvSpPr>
            <a:spLocks noChangeArrowheads="1"/>
          </p:cNvSpPr>
          <p:nvPr/>
        </p:nvSpPr>
        <p:spPr bwMode="auto">
          <a:xfrm>
            <a:off x="4405313" y="4675188"/>
            <a:ext cx="152400" cy="152400"/>
          </a:xfrm>
          <a:prstGeom prst="ellipse">
            <a:avLst/>
          </a:prstGeom>
          <a:solidFill>
            <a:schemeClr val="accent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103431" name="Oval 9"/>
          <p:cNvSpPr>
            <a:spLocks noChangeArrowheads="1"/>
          </p:cNvSpPr>
          <p:nvPr/>
        </p:nvSpPr>
        <p:spPr bwMode="auto">
          <a:xfrm>
            <a:off x="4405313" y="4446588"/>
            <a:ext cx="152400" cy="152400"/>
          </a:xfrm>
          <a:prstGeom prst="ellipse">
            <a:avLst/>
          </a:prstGeom>
          <a:solidFill>
            <a:schemeClr val="accent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103432" name="Oval 10"/>
          <p:cNvSpPr>
            <a:spLocks noChangeArrowheads="1"/>
          </p:cNvSpPr>
          <p:nvPr/>
        </p:nvSpPr>
        <p:spPr bwMode="auto">
          <a:xfrm>
            <a:off x="6002338" y="4979988"/>
            <a:ext cx="304800" cy="304800"/>
          </a:xfrm>
          <a:prstGeom prst="ellipse">
            <a:avLst/>
          </a:prstGeom>
          <a:solidFill>
            <a:srgbClr val="99FF66"/>
          </a:solidFill>
          <a:ln w="28575" cap="sq">
            <a:solidFill>
              <a:srgbClr val="008000"/>
            </a:solidFill>
            <a:round/>
            <a:headEnd type="none" w="sm" len="sm"/>
            <a:tailEnd type="none" w="sm" len="sm"/>
          </a:ln>
        </p:spPr>
        <p:txBody>
          <a:bodyPr wrap="none" anchor="ctr">
            <a:prstTxWarp prst="textNoShape">
              <a:avLst/>
            </a:prstTxWarp>
          </a:bodyPr>
          <a:lstStyle/>
          <a:p>
            <a:endParaRPr lang="en-US"/>
          </a:p>
        </p:txBody>
      </p:sp>
      <p:sp>
        <p:nvSpPr>
          <p:cNvPr id="103433" name="Oval 11"/>
          <p:cNvSpPr>
            <a:spLocks noChangeArrowheads="1"/>
          </p:cNvSpPr>
          <p:nvPr/>
        </p:nvSpPr>
        <p:spPr bwMode="auto">
          <a:xfrm>
            <a:off x="4252913" y="58928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103434" name="Arc 12"/>
          <p:cNvSpPr>
            <a:spLocks/>
          </p:cNvSpPr>
          <p:nvPr/>
        </p:nvSpPr>
        <p:spPr bwMode="auto">
          <a:xfrm>
            <a:off x="4557713" y="4752975"/>
            <a:ext cx="1444625" cy="379413"/>
          </a:xfrm>
          <a:custGeom>
            <a:avLst/>
            <a:gdLst>
              <a:gd name="T0" fmla="*/ 0 w 21091"/>
              <a:gd name="T1" fmla="*/ 0 h 21600"/>
              <a:gd name="T2" fmla="*/ 1444625 w 21091"/>
              <a:gd name="T3" fmla="*/ 297558 h 21600"/>
              <a:gd name="T4" fmla="*/ 0 w 21091"/>
              <a:gd name="T5" fmla="*/ 379413 h 21600"/>
              <a:gd name="T6" fmla="*/ 0 60000 65536"/>
              <a:gd name="T7" fmla="*/ 0 60000 65536"/>
              <a:gd name="T8" fmla="*/ 0 60000 65536"/>
              <a:gd name="T9" fmla="*/ 0 w 21091"/>
              <a:gd name="T10" fmla="*/ 0 h 21600"/>
              <a:gd name="T11" fmla="*/ 21091 w 21091"/>
              <a:gd name="T12" fmla="*/ 21600 h 21600"/>
            </a:gdLst>
            <a:ahLst/>
            <a:cxnLst>
              <a:cxn ang="T6">
                <a:pos x="T0" y="T1"/>
              </a:cxn>
              <a:cxn ang="T7">
                <a:pos x="T2" y="T3"/>
              </a:cxn>
              <a:cxn ang="T8">
                <a:pos x="T4" y="T5"/>
              </a:cxn>
            </a:cxnLst>
            <a:rect l="T9" t="T10" r="T11" b="T12"/>
            <a:pathLst>
              <a:path w="21091" h="21600" fill="none" extrusionOk="0">
                <a:moveTo>
                  <a:pt x="0" y="-1"/>
                </a:moveTo>
                <a:cubicBezTo>
                  <a:pt x="10133" y="-1"/>
                  <a:pt x="18905" y="7044"/>
                  <a:pt x="21091" y="16939"/>
                </a:cubicBezTo>
              </a:path>
              <a:path w="21091" h="21600" stroke="0" extrusionOk="0">
                <a:moveTo>
                  <a:pt x="0" y="-1"/>
                </a:moveTo>
                <a:cubicBezTo>
                  <a:pt x="10133" y="-1"/>
                  <a:pt x="18905" y="7044"/>
                  <a:pt x="21091" y="16939"/>
                </a:cubicBezTo>
                <a:lnTo>
                  <a:pt x="0" y="21600"/>
                </a:lnTo>
                <a:close/>
              </a:path>
            </a:pathLst>
          </a:custGeom>
          <a:noFill/>
          <a:ln w="28575" cap="sq">
            <a:solidFill>
              <a:schemeClr val="tx2"/>
            </a:solidFill>
            <a:round/>
            <a:headEnd type="none" w="sm" len="sm"/>
            <a:tailEnd type="triangle" w="med" len="med"/>
          </a:ln>
        </p:spPr>
        <p:txBody>
          <a:bodyPr wrap="none" anchor="ctr">
            <a:prstTxWarp prst="textNoShape">
              <a:avLst/>
            </a:prstTxWarp>
          </a:bodyPr>
          <a:lstStyle/>
          <a:p>
            <a:endParaRPr lang="en-US"/>
          </a:p>
        </p:txBody>
      </p:sp>
      <p:sp>
        <p:nvSpPr>
          <p:cNvPr id="103435" name="Arc 13"/>
          <p:cNvSpPr>
            <a:spLocks/>
          </p:cNvSpPr>
          <p:nvPr/>
        </p:nvSpPr>
        <p:spPr bwMode="auto">
          <a:xfrm>
            <a:off x="4252913" y="4522788"/>
            <a:ext cx="1825625" cy="458787"/>
          </a:xfrm>
          <a:custGeom>
            <a:avLst/>
            <a:gdLst>
              <a:gd name="T0" fmla="*/ 306975 w 21600"/>
              <a:gd name="T1" fmla="*/ 0 h 21292"/>
              <a:gd name="T2" fmla="*/ 1825625 w 21600"/>
              <a:gd name="T3" fmla="*/ 458787 h 21292"/>
              <a:gd name="T4" fmla="*/ 0 w 21600"/>
              <a:gd name="T5" fmla="*/ 458787 h 21292"/>
              <a:gd name="T6" fmla="*/ 0 60000 65536"/>
              <a:gd name="T7" fmla="*/ 0 60000 65536"/>
              <a:gd name="T8" fmla="*/ 0 60000 65536"/>
              <a:gd name="T9" fmla="*/ 0 w 21600"/>
              <a:gd name="T10" fmla="*/ 0 h 21292"/>
              <a:gd name="T11" fmla="*/ 21600 w 21600"/>
              <a:gd name="T12" fmla="*/ 21292 h 21292"/>
            </a:gdLst>
            <a:ahLst/>
            <a:cxnLst>
              <a:cxn ang="T6">
                <a:pos x="T0" y="T1"/>
              </a:cxn>
              <a:cxn ang="T7">
                <a:pos x="T2" y="T3"/>
              </a:cxn>
              <a:cxn ang="T8">
                <a:pos x="T4" y="T5"/>
              </a:cxn>
            </a:cxnLst>
            <a:rect l="T9" t="T10" r="T11" b="T12"/>
            <a:pathLst>
              <a:path w="21600" h="21292" fill="none" extrusionOk="0">
                <a:moveTo>
                  <a:pt x="3632" y="-1"/>
                </a:moveTo>
                <a:cubicBezTo>
                  <a:pt x="14010" y="1769"/>
                  <a:pt x="21600" y="10764"/>
                  <a:pt x="21600" y="21292"/>
                </a:cubicBezTo>
              </a:path>
              <a:path w="21600" h="21292" stroke="0" extrusionOk="0">
                <a:moveTo>
                  <a:pt x="3632" y="-1"/>
                </a:moveTo>
                <a:cubicBezTo>
                  <a:pt x="14010" y="1769"/>
                  <a:pt x="21600" y="10764"/>
                  <a:pt x="21600" y="21292"/>
                </a:cubicBezTo>
                <a:lnTo>
                  <a:pt x="0" y="21292"/>
                </a:lnTo>
                <a:close/>
              </a:path>
            </a:pathLst>
          </a:custGeom>
          <a:noFill/>
          <a:ln w="28575" cap="sq">
            <a:solidFill>
              <a:schemeClr val="tx2"/>
            </a:solidFill>
            <a:round/>
            <a:headEnd type="none" w="sm" len="sm"/>
            <a:tailEnd type="triangle" w="med" len="med"/>
          </a:ln>
        </p:spPr>
        <p:txBody>
          <a:bodyPr wrap="none" anchor="ctr">
            <a:prstTxWarp prst="textNoShape">
              <a:avLst/>
            </a:prstTxWarp>
          </a:bodyPr>
          <a:lstStyle/>
          <a:p>
            <a:endParaRPr lang="en-US"/>
          </a:p>
        </p:txBody>
      </p:sp>
      <p:sp>
        <p:nvSpPr>
          <p:cNvPr id="103436" name="Oval 15"/>
          <p:cNvSpPr>
            <a:spLocks noChangeArrowheads="1"/>
          </p:cNvSpPr>
          <p:nvPr/>
        </p:nvSpPr>
        <p:spPr bwMode="auto">
          <a:xfrm>
            <a:off x="2351088" y="4903788"/>
            <a:ext cx="304800" cy="304800"/>
          </a:xfrm>
          <a:prstGeom prst="ellipse">
            <a:avLst/>
          </a:prstGeom>
          <a:solidFill>
            <a:srgbClr val="99FF66"/>
          </a:solidFill>
          <a:ln w="28575" cap="sq">
            <a:solidFill>
              <a:srgbClr val="008000"/>
            </a:solidFill>
            <a:round/>
            <a:headEnd type="none" w="sm" len="sm"/>
            <a:tailEnd type="none" w="sm" len="sm"/>
          </a:ln>
        </p:spPr>
        <p:txBody>
          <a:bodyPr wrap="none" anchor="ctr">
            <a:prstTxWarp prst="textNoShape">
              <a:avLst/>
            </a:prstTxWarp>
          </a:bodyPr>
          <a:lstStyle/>
          <a:p>
            <a:endParaRPr lang="en-US"/>
          </a:p>
        </p:txBody>
      </p:sp>
      <p:sp>
        <p:nvSpPr>
          <p:cNvPr id="103437" name="Arc 16"/>
          <p:cNvSpPr>
            <a:spLocks/>
          </p:cNvSpPr>
          <p:nvPr/>
        </p:nvSpPr>
        <p:spPr bwMode="auto">
          <a:xfrm flipV="1">
            <a:off x="4476750" y="5132388"/>
            <a:ext cx="1677988" cy="836612"/>
          </a:xfrm>
          <a:custGeom>
            <a:avLst/>
            <a:gdLst>
              <a:gd name="T0" fmla="*/ 0 w 21215"/>
              <a:gd name="T1" fmla="*/ 0 h 21600"/>
              <a:gd name="T2" fmla="*/ 1677988 w 21215"/>
              <a:gd name="T3" fmla="*/ 679282 h 21600"/>
              <a:gd name="T4" fmla="*/ 0 w 21215"/>
              <a:gd name="T5" fmla="*/ 836612 h 21600"/>
              <a:gd name="T6" fmla="*/ 0 60000 65536"/>
              <a:gd name="T7" fmla="*/ 0 60000 65536"/>
              <a:gd name="T8" fmla="*/ 0 60000 65536"/>
              <a:gd name="T9" fmla="*/ 0 w 21215"/>
              <a:gd name="T10" fmla="*/ 0 h 21600"/>
              <a:gd name="T11" fmla="*/ 21215 w 21215"/>
              <a:gd name="T12" fmla="*/ 21600 h 21600"/>
            </a:gdLst>
            <a:ahLst/>
            <a:cxnLst>
              <a:cxn ang="T6">
                <a:pos x="T0" y="T1"/>
              </a:cxn>
              <a:cxn ang="T7">
                <a:pos x="T2" y="T3"/>
              </a:cxn>
              <a:cxn ang="T8">
                <a:pos x="T4" y="T5"/>
              </a:cxn>
            </a:cxnLst>
            <a:rect l="T9" t="T10" r="T11" b="T12"/>
            <a:pathLst>
              <a:path w="21215" h="21600" fill="none" extrusionOk="0">
                <a:moveTo>
                  <a:pt x="0" y="-1"/>
                </a:moveTo>
                <a:cubicBezTo>
                  <a:pt x="10363" y="-1"/>
                  <a:pt x="19265" y="7359"/>
                  <a:pt x="21214" y="17538"/>
                </a:cubicBezTo>
              </a:path>
              <a:path w="21215" h="21600" stroke="0" extrusionOk="0">
                <a:moveTo>
                  <a:pt x="0" y="-1"/>
                </a:moveTo>
                <a:cubicBezTo>
                  <a:pt x="10363" y="-1"/>
                  <a:pt x="19265" y="7359"/>
                  <a:pt x="21214" y="17538"/>
                </a:cubicBezTo>
                <a:lnTo>
                  <a:pt x="0" y="21600"/>
                </a:lnTo>
                <a:close/>
              </a:path>
            </a:pathLst>
          </a:custGeom>
          <a:noFill/>
          <a:ln w="28575" cap="sq">
            <a:solidFill>
              <a:schemeClr val="tx1"/>
            </a:solidFill>
            <a:round/>
            <a:headEnd type="triangle" w="med" len="med"/>
            <a:tailEnd/>
          </a:ln>
        </p:spPr>
        <p:txBody>
          <a:bodyPr wrap="none" anchor="ctr">
            <a:prstTxWarp prst="textNoShape">
              <a:avLst/>
            </a:prstTxWarp>
          </a:bodyPr>
          <a:lstStyle/>
          <a:p>
            <a:endParaRPr lang="en-US"/>
          </a:p>
        </p:txBody>
      </p:sp>
      <p:sp>
        <p:nvSpPr>
          <p:cNvPr id="103438" name="Arc 17"/>
          <p:cNvSpPr>
            <a:spLocks/>
          </p:cNvSpPr>
          <p:nvPr/>
        </p:nvSpPr>
        <p:spPr bwMode="auto">
          <a:xfrm flipH="1" flipV="1">
            <a:off x="2543175" y="5130800"/>
            <a:ext cx="1746250" cy="844550"/>
          </a:xfrm>
          <a:custGeom>
            <a:avLst/>
            <a:gdLst>
              <a:gd name="T0" fmla="*/ 67058 w 21562"/>
              <a:gd name="T1" fmla="*/ 0 h 21584"/>
              <a:gd name="T2" fmla="*/ 1746250 w 21562"/>
              <a:gd name="T3" fmla="*/ 794113 h 21584"/>
              <a:gd name="T4" fmla="*/ 0 w 21562"/>
              <a:gd name="T5" fmla="*/ 844550 h 21584"/>
              <a:gd name="T6" fmla="*/ 0 60000 65536"/>
              <a:gd name="T7" fmla="*/ 0 60000 65536"/>
              <a:gd name="T8" fmla="*/ 0 60000 65536"/>
              <a:gd name="T9" fmla="*/ 0 w 21562"/>
              <a:gd name="T10" fmla="*/ 0 h 21584"/>
              <a:gd name="T11" fmla="*/ 21562 w 21562"/>
              <a:gd name="T12" fmla="*/ 21584 h 21584"/>
            </a:gdLst>
            <a:ahLst/>
            <a:cxnLst>
              <a:cxn ang="T6">
                <a:pos x="T0" y="T1"/>
              </a:cxn>
              <a:cxn ang="T7">
                <a:pos x="T2" y="T3"/>
              </a:cxn>
              <a:cxn ang="T8">
                <a:pos x="T4" y="T5"/>
              </a:cxn>
            </a:cxnLst>
            <a:rect l="T9" t="T10" r="T11" b="T12"/>
            <a:pathLst>
              <a:path w="21562" h="21584" fill="none" extrusionOk="0">
                <a:moveTo>
                  <a:pt x="828" y="-1"/>
                </a:moveTo>
                <a:cubicBezTo>
                  <a:pt x="11930" y="425"/>
                  <a:pt x="20898" y="9204"/>
                  <a:pt x="21561" y="20295"/>
                </a:cubicBezTo>
              </a:path>
              <a:path w="21562" h="21584" stroke="0" extrusionOk="0">
                <a:moveTo>
                  <a:pt x="828" y="-1"/>
                </a:moveTo>
                <a:cubicBezTo>
                  <a:pt x="11930" y="425"/>
                  <a:pt x="20898" y="9204"/>
                  <a:pt x="21561" y="20295"/>
                </a:cubicBezTo>
                <a:lnTo>
                  <a:pt x="0" y="21584"/>
                </a:lnTo>
                <a:close/>
              </a:path>
            </a:pathLst>
          </a:custGeom>
          <a:noFill/>
          <a:ln w="28575" cap="sq">
            <a:solidFill>
              <a:schemeClr val="tx2"/>
            </a:solidFill>
            <a:round/>
            <a:headEnd type="none" w="sm" len="sm"/>
            <a:tailEnd type="triangle" w="med" len="med"/>
          </a:ln>
        </p:spPr>
        <p:txBody>
          <a:bodyPr wrap="none" anchor="ctr">
            <a:prstTxWarp prst="textNoShape">
              <a:avLst/>
            </a:prstTxWarp>
          </a:bodyPr>
          <a:lstStyle/>
          <a:p>
            <a:endParaRPr lang="en-US"/>
          </a:p>
        </p:txBody>
      </p:sp>
      <p:sp>
        <p:nvSpPr>
          <p:cNvPr id="103439" name="Oval 20"/>
          <p:cNvSpPr>
            <a:spLocks noChangeArrowheads="1"/>
          </p:cNvSpPr>
          <p:nvPr/>
        </p:nvSpPr>
        <p:spPr bwMode="auto">
          <a:xfrm>
            <a:off x="4252913" y="6121400"/>
            <a:ext cx="152400" cy="150813"/>
          </a:xfrm>
          <a:prstGeom prst="ellipse">
            <a:avLst/>
          </a:prstGeom>
          <a:solidFill>
            <a:schemeClr val="accent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103440" name="Line 21"/>
          <p:cNvSpPr>
            <a:spLocks noChangeShapeType="1"/>
          </p:cNvSpPr>
          <p:nvPr/>
        </p:nvSpPr>
        <p:spPr bwMode="auto">
          <a:xfrm>
            <a:off x="4413250" y="6200775"/>
            <a:ext cx="1452563" cy="217488"/>
          </a:xfrm>
          <a:prstGeom prst="line">
            <a:avLst/>
          </a:prstGeom>
          <a:noFill/>
          <a:ln w="28575" cap="sq">
            <a:solidFill>
              <a:schemeClr val="tx2"/>
            </a:solidFill>
            <a:round/>
            <a:headEnd type="none" w="sm" len="sm"/>
            <a:tailEnd type="triangle" w="med" len="med"/>
          </a:ln>
        </p:spPr>
        <p:txBody>
          <a:bodyPr wrap="none">
            <a:prstTxWarp prst="textNoShape">
              <a:avLst/>
            </a:prstTxWarp>
          </a:bodyPr>
          <a:lstStyle/>
          <a:p>
            <a:endParaRPr lang="en-US"/>
          </a:p>
        </p:txBody>
      </p:sp>
      <p:sp>
        <p:nvSpPr>
          <p:cNvPr id="103441" name="Oval 22"/>
          <p:cNvSpPr>
            <a:spLocks noChangeArrowheads="1"/>
          </p:cNvSpPr>
          <p:nvPr/>
        </p:nvSpPr>
        <p:spPr bwMode="auto">
          <a:xfrm>
            <a:off x="5857875" y="6272213"/>
            <a:ext cx="304800" cy="304800"/>
          </a:xfrm>
          <a:prstGeom prst="ellipse">
            <a:avLst/>
          </a:prstGeom>
          <a:solidFill>
            <a:srgbClr val="99FF66"/>
          </a:solidFill>
          <a:ln w="28575" cap="sq">
            <a:solidFill>
              <a:srgbClr val="008000"/>
            </a:solidFill>
            <a:round/>
            <a:headEnd type="none" w="sm" len="sm"/>
            <a:tailEnd type="none" w="sm" len="sm"/>
          </a:ln>
        </p:spPr>
        <p:txBody>
          <a:bodyPr wrap="none" anchor="ctr">
            <a:prstTxWarp prst="textNoShape">
              <a:avLst/>
            </a:prstTxWarp>
          </a:bodyPr>
          <a:lstStyle/>
          <a:p>
            <a:endParaRPr lang="en-US"/>
          </a:p>
        </p:txBody>
      </p:sp>
      <p:sp>
        <p:nvSpPr>
          <p:cNvPr id="103442" name="Text Box 23"/>
          <p:cNvSpPr txBox="1">
            <a:spLocks noChangeArrowheads="1"/>
          </p:cNvSpPr>
          <p:nvPr/>
        </p:nvSpPr>
        <p:spPr bwMode="auto">
          <a:xfrm>
            <a:off x="4968875" y="5502275"/>
            <a:ext cx="896938" cy="274638"/>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i="1"/>
              <a:t>waiting</a:t>
            </a:r>
          </a:p>
        </p:txBody>
      </p:sp>
      <p:sp>
        <p:nvSpPr>
          <p:cNvPr id="103443" name="Text Box 24"/>
          <p:cNvSpPr txBox="1">
            <a:spLocks noChangeArrowheads="1"/>
          </p:cNvSpPr>
          <p:nvPr/>
        </p:nvSpPr>
        <p:spPr bwMode="auto">
          <a:xfrm>
            <a:off x="3048000" y="4343400"/>
            <a:ext cx="896938" cy="274638"/>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i="1"/>
              <a:t>waiting</a:t>
            </a:r>
          </a:p>
        </p:txBody>
      </p:sp>
      <p:sp>
        <p:nvSpPr>
          <p:cNvPr id="103444" name="Text Box 25"/>
          <p:cNvSpPr txBox="1">
            <a:spLocks noChangeArrowheads="1"/>
          </p:cNvSpPr>
          <p:nvPr/>
        </p:nvSpPr>
        <p:spPr bwMode="auto">
          <a:xfrm>
            <a:off x="2976563" y="5502275"/>
            <a:ext cx="896937" cy="274638"/>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i="1">
                <a:solidFill>
                  <a:schemeClr val="tx2"/>
                </a:solidFill>
              </a:rPr>
              <a:t>holding</a:t>
            </a:r>
          </a:p>
        </p:txBody>
      </p:sp>
      <p:sp>
        <p:nvSpPr>
          <p:cNvPr id="103445" name="Text Box 26"/>
          <p:cNvSpPr txBox="1">
            <a:spLocks noChangeArrowheads="1"/>
          </p:cNvSpPr>
          <p:nvPr/>
        </p:nvSpPr>
        <p:spPr bwMode="auto">
          <a:xfrm>
            <a:off x="4565650" y="6386513"/>
            <a:ext cx="896938" cy="274637"/>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i="1">
                <a:solidFill>
                  <a:schemeClr val="tx2"/>
                </a:solidFill>
              </a:rPr>
              <a:t>holding</a:t>
            </a:r>
          </a:p>
        </p:txBody>
      </p:sp>
      <p:sp>
        <p:nvSpPr>
          <p:cNvPr id="103446" name="Text Box 27"/>
          <p:cNvSpPr txBox="1">
            <a:spLocks noChangeArrowheads="1"/>
          </p:cNvSpPr>
          <p:nvPr/>
        </p:nvSpPr>
        <p:spPr bwMode="auto">
          <a:xfrm>
            <a:off x="4860925" y="4249738"/>
            <a:ext cx="898525" cy="273050"/>
          </a:xfrm>
          <a:prstGeom prst="rect">
            <a:avLst/>
          </a:prstGeom>
          <a:noFill/>
          <a:ln w="28575">
            <a:noFill/>
            <a:miter lim="800000"/>
            <a:headEnd/>
            <a:tailEnd/>
          </a:ln>
        </p:spPr>
        <p:txBody>
          <a:bodyPr lIns="91294" tIns="45647" rIns="91294" bIns="45647" anchor="b">
            <a:prstTxWarp prst="textNoShape">
              <a:avLst/>
            </a:prstTxWarp>
            <a:spAutoFit/>
          </a:bodyPr>
          <a:lstStyle/>
          <a:p>
            <a:pPr algn="ctr" defTabSz="912813" eaLnBrk="0" hangingPunct="0">
              <a:spcBef>
                <a:spcPct val="50000"/>
              </a:spcBef>
            </a:pPr>
            <a:r>
              <a:rPr lang="en-US" sz="1200" i="1">
                <a:solidFill>
                  <a:schemeClr val="tx2"/>
                </a:solidFill>
              </a:rPr>
              <a:t>holding</a:t>
            </a:r>
          </a:p>
        </p:txBody>
      </p:sp>
      <p:sp>
        <p:nvSpPr>
          <p:cNvPr id="103447" name="Text Box 29"/>
          <p:cNvSpPr txBox="1">
            <a:spLocks noChangeArrowheads="1"/>
          </p:cNvSpPr>
          <p:nvPr/>
        </p:nvSpPr>
        <p:spPr bwMode="auto">
          <a:xfrm>
            <a:off x="6013450" y="4975225"/>
            <a:ext cx="282575" cy="304800"/>
          </a:xfrm>
          <a:prstGeom prst="rect">
            <a:avLst/>
          </a:prstGeom>
          <a:noFill/>
          <a:ln w="9525">
            <a:noFill/>
            <a:miter lim="800000"/>
            <a:headEnd/>
            <a:tailEnd/>
          </a:ln>
        </p:spPr>
        <p:txBody>
          <a:bodyPr wrap="none">
            <a:prstTxWarp prst="textNoShape">
              <a:avLst/>
            </a:prstTxWarp>
            <a:spAutoFit/>
          </a:bodyPr>
          <a:lstStyle/>
          <a:p>
            <a:r>
              <a:rPr lang="en-US" sz="1400"/>
              <a:t>2</a:t>
            </a:r>
          </a:p>
        </p:txBody>
      </p:sp>
      <p:sp>
        <p:nvSpPr>
          <p:cNvPr id="103448" name="Text Box 30"/>
          <p:cNvSpPr txBox="1">
            <a:spLocks noChangeArrowheads="1"/>
          </p:cNvSpPr>
          <p:nvPr/>
        </p:nvSpPr>
        <p:spPr bwMode="auto">
          <a:xfrm>
            <a:off x="5873750" y="6269038"/>
            <a:ext cx="282575" cy="304800"/>
          </a:xfrm>
          <a:prstGeom prst="rect">
            <a:avLst/>
          </a:prstGeom>
          <a:noFill/>
          <a:ln w="9525">
            <a:noFill/>
            <a:miter lim="800000"/>
            <a:headEnd/>
            <a:tailEnd/>
          </a:ln>
        </p:spPr>
        <p:txBody>
          <a:bodyPr wrap="none">
            <a:prstTxWarp prst="textNoShape">
              <a:avLst/>
            </a:prstTxWarp>
            <a:spAutoFit/>
          </a:bodyPr>
          <a:lstStyle/>
          <a:p>
            <a:r>
              <a:rPr lang="en-US" sz="1400"/>
              <a:t>3</a:t>
            </a:r>
          </a:p>
        </p:txBody>
      </p:sp>
      <p:sp>
        <p:nvSpPr>
          <p:cNvPr id="103449" name="Text Box 31"/>
          <p:cNvSpPr txBox="1">
            <a:spLocks noChangeArrowheads="1"/>
          </p:cNvSpPr>
          <p:nvPr/>
        </p:nvSpPr>
        <p:spPr bwMode="auto">
          <a:xfrm>
            <a:off x="2346325" y="4903788"/>
            <a:ext cx="282575" cy="304800"/>
          </a:xfrm>
          <a:prstGeom prst="rect">
            <a:avLst/>
          </a:prstGeom>
          <a:noFill/>
          <a:ln w="9525">
            <a:noFill/>
            <a:miter lim="800000"/>
            <a:headEnd/>
            <a:tailEnd/>
          </a:ln>
        </p:spPr>
        <p:txBody>
          <a:bodyPr wrap="none">
            <a:prstTxWarp prst="textNoShape">
              <a:avLst/>
            </a:prstTxWarp>
            <a:spAutoFit/>
          </a:bodyPr>
          <a:lstStyle/>
          <a:p>
            <a:r>
              <a:rPr lang="en-US" sz="1400"/>
              <a:t>4</a:t>
            </a:r>
          </a:p>
        </p:txBody>
      </p:sp>
      <p:cxnSp>
        <p:nvCxnSpPr>
          <p:cNvPr id="103450" name="AutoShape 32"/>
          <p:cNvCxnSpPr>
            <a:cxnSpLocks noChangeShapeType="1"/>
            <a:stCxn id="103449" idx="0"/>
            <a:endCxn id="103429" idx="1"/>
          </p:cNvCxnSpPr>
          <p:nvPr/>
        </p:nvCxnSpPr>
        <p:spPr bwMode="auto">
          <a:xfrm rot="-5400000">
            <a:off x="3261519" y="3850482"/>
            <a:ext cx="279400" cy="1827212"/>
          </a:xfrm>
          <a:prstGeom prst="curvedConnector2">
            <a:avLst/>
          </a:prstGeom>
          <a:noFill/>
          <a:ln w="28575">
            <a:solidFill>
              <a:schemeClr val="tx1"/>
            </a:solidFill>
            <a:round/>
            <a:headEnd/>
            <a:tailEnd type="triangle" w="med" len="med"/>
          </a:ln>
        </p:spPr>
      </p:cxnSp>
    </p:spTree>
  </p:cSld>
  <p:clrMapOvr>
    <a:masterClrMapping/>
  </p:clrMapOvr>
  <p:transition advTm="13237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06499"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0036"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6522"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6523"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6524"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6525"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6526"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6527"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6528"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0065"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6551"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6552"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6553"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6554"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6555"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6556"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6557"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0094"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6568"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6569"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6570"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06571"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06572"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06573"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Tree>
  </p:cSld>
  <p:clrMapOvr>
    <a:masterClrMapping/>
  </p:clrMapOvr>
  <mc:AlternateContent xmlns:mc="http://schemas.openxmlformats.org/markup-compatibility/2006" xmlns:p14="http://schemas.microsoft.com/office/powerpoint/2010/main">
    <mc:Choice Requires="p14">
      <p:transition spd="slow" p14:dur="2000" advTm="263543"/>
    </mc:Choice>
    <mc:Fallback xmlns="">
      <p:transition xmlns:p14="http://schemas.microsoft.com/office/powerpoint/2010/main" spd="slow" advTm="26354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07523"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solidFill>
                  <a:srgbClr val="FF0000"/>
                </a:solidFill>
              </a:rPr>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1060"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7546"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7547"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7548"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7549"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7550"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7551"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7552"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1089"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7575"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7576"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7577"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7578"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7579"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7580"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7581"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1118"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592"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7593"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7594"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07595"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07596"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07597"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07598" name="Rectangle 79"/>
          <p:cNvSpPr>
            <a:spLocks noChangeArrowheads="1"/>
          </p:cNvSpPr>
          <p:nvPr/>
        </p:nvSpPr>
        <p:spPr bwMode="auto">
          <a:xfrm>
            <a:off x="5624513" y="2117725"/>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300"/>
    </mc:Choice>
    <mc:Fallback xmlns="">
      <p:transition xmlns:p14="http://schemas.microsoft.com/office/powerpoint/2010/main" spd="slow" advTm="253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08547"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solidFill>
                  <a:srgbClr val="FF0000"/>
                </a:solidFill>
              </a:rPr>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2084"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8570"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8571"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8572"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8573"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8574"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8575"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8576"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2113"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8599"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8600"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8601"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8602"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8603"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8604"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8605"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2142"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8616"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8617"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8618"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08619"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08620"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08621"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08622" name="Rectangle 79"/>
          <p:cNvSpPr>
            <a:spLocks noChangeArrowheads="1"/>
          </p:cNvSpPr>
          <p:nvPr/>
        </p:nvSpPr>
        <p:spPr bwMode="auto">
          <a:xfrm>
            <a:off x="5624513" y="2117725"/>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393"/>
    </mc:Choice>
    <mc:Fallback xmlns="">
      <p:transition xmlns:p14="http://schemas.microsoft.com/office/powerpoint/2010/main" spd="slow" advTm="15393"/>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09571"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solidFill>
                  <a:srgbClr val="FF0000"/>
                </a:solidFill>
              </a:rPr>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3108"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9594"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9595"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9596"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9597"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9598"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9599"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9600"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3137"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9623"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09624"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09625"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09626"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09627"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9628"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9629"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3166"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640"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09641"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09642"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09643"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09644"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09645"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09646" name="Rectangle 79"/>
          <p:cNvSpPr>
            <a:spLocks noChangeArrowheads="1"/>
          </p:cNvSpPr>
          <p:nvPr/>
        </p:nvSpPr>
        <p:spPr bwMode="auto">
          <a:xfrm>
            <a:off x="5624513" y="2924175"/>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09647" name="Text Box 80"/>
          <p:cNvSpPr txBox="1">
            <a:spLocks noChangeArrowheads="1"/>
          </p:cNvSpPr>
          <p:nvPr/>
        </p:nvSpPr>
        <p:spPr bwMode="auto">
          <a:xfrm>
            <a:off x="5464175" y="2127250"/>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Tree>
  </p:cSld>
  <p:clrMapOvr>
    <a:masterClrMapping/>
  </p:clrMapOvr>
  <mc:AlternateContent xmlns:mc="http://schemas.openxmlformats.org/markup-compatibility/2006" xmlns:p14="http://schemas.microsoft.com/office/powerpoint/2010/main">
    <mc:Choice Requires="p14">
      <p:transition spd="slow" p14:dur="2000" advTm="22011"/>
    </mc:Choice>
    <mc:Fallback xmlns="">
      <p:transition xmlns:p14="http://schemas.microsoft.com/office/powerpoint/2010/main" spd="slow" advTm="220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10595"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solidFill>
                  <a:srgbClr val="FF0000"/>
                </a:solidFill>
              </a:rPr>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4132"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0618"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0619"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0620"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0621"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0622"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0623"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0624"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4161"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0647"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0648"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0649"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0650"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0651"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0652"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0653"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4190"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0664"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0665"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0666"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10667"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10668"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10669"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10670" name="Rectangle 79"/>
          <p:cNvSpPr>
            <a:spLocks noChangeArrowheads="1"/>
          </p:cNvSpPr>
          <p:nvPr/>
        </p:nvSpPr>
        <p:spPr bwMode="auto">
          <a:xfrm>
            <a:off x="5616575" y="252095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0671" name="Text Box 80"/>
          <p:cNvSpPr txBox="1">
            <a:spLocks noChangeArrowheads="1"/>
          </p:cNvSpPr>
          <p:nvPr/>
        </p:nvSpPr>
        <p:spPr bwMode="auto">
          <a:xfrm>
            <a:off x="5464175" y="2127250"/>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
        <p:nvSpPr>
          <p:cNvPr id="110672" name="Text Box 81"/>
          <p:cNvSpPr txBox="1">
            <a:spLocks noChangeArrowheads="1"/>
          </p:cNvSpPr>
          <p:nvPr/>
        </p:nvSpPr>
        <p:spPr bwMode="auto">
          <a:xfrm>
            <a:off x="5462588" y="2968625"/>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Tree>
  </p:cSld>
  <p:clrMapOvr>
    <a:masterClrMapping/>
  </p:clrMapOvr>
  <mc:AlternateContent xmlns:mc="http://schemas.openxmlformats.org/markup-compatibility/2006" xmlns:p14="http://schemas.microsoft.com/office/powerpoint/2010/main">
    <mc:Choice Requires="p14">
      <p:transition spd="slow" p14:dur="2000" advTm="33599"/>
    </mc:Choice>
    <mc:Fallback xmlns="">
      <p:transition xmlns:p14="http://schemas.microsoft.com/office/powerpoint/2010/main" spd="slow" advTm="33599"/>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11619"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solidFill>
                  <a:srgbClr val="FF0000"/>
                </a:solidFill>
              </a:rPr>
              <a:t>If no such process exists, the algorithm terminates</a:t>
            </a:r>
          </a:p>
          <a:p>
            <a:pPr marL="381000" indent="-381000" eaLnBrk="1" hangingPunct="1">
              <a:buFontTx/>
              <a:buAutoNum type="arabicPeriod"/>
            </a:pPr>
            <a:r>
              <a:rPr lang="en-US" sz="2000">
                <a:solidFill>
                  <a:srgbClr val="FF0000"/>
                </a:solidFill>
              </a:rPr>
              <a:t>All unmarked processes are deadlocked</a:t>
            </a:r>
          </a:p>
        </p:txBody>
      </p:sp>
      <p:graphicFrame>
        <p:nvGraphicFramePr>
          <p:cNvPr id="305156"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1642"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1643"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1644"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1645"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1646"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1647"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1648"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5185"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1671"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1672"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1673"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1674"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1675"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1676"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1677"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5214"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1688"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1689"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1690"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11691"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11692"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11693"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11694" name="Rectangle 79"/>
          <p:cNvSpPr>
            <a:spLocks noChangeArrowheads="1"/>
          </p:cNvSpPr>
          <p:nvPr/>
        </p:nvSpPr>
        <p:spPr bwMode="auto">
          <a:xfrm>
            <a:off x="5616575" y="332740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
        <p:nvSpPr>
          <p:cNvPr id="111695" name="Text Box 80"/>
          <p:cNvSpPr txBox="1">
            <a:spLocks noChangeArrowheads="1"/>
          </p:cNvSpPr>
          <p:nvPr/>
        </p:nvSpPr>
        <p:spPr bwMode="auto">
          <a:xfrm>
            <a:off x="5464175" y="2127250"/>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
        <p:nvSpPr>
          <p:cNvPr id="111696" name="Text Box 81"/>
          <p:cNvSpPr txBox="1">
            <a:spLocks noChangeArrowheads="1"/>
          </p:cNvSpPr>
          <p:nvPr/>
        </p:nvSpPr>
        <p:spPr bwMode="auto">
          <a:xfrm>
            <a:off x="5462588" y="2968625"/>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
        <p:nvSpPr>
          <p:cNvPr id="111697" name="Text Box 82"/>
          <p:cNvSpPr txBox="1">
            <a:spLocks noChangeArrowheads="1"/>
          </p:cNvSpPr>
          <p:nvPr/>
        </p:nvSpPr>
        <p:spPr bwMode="auto">
          <a:xfrm>
            <a:off x="5462588" y="2519363"/>
            <a:ext cx="336550" cy="366712"/>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
        <p:nvSpPr>
          <p:cNvPr id="111698" name="Text Box 83"/>
          <p:cNvSpPr txBox="1">
            <a:spLocks noChangeArrowheads="1"/>
          </p:cNvSpPr>
          <p:nvPr/>
        </p:nvSpPr>
        <p:spPr bwMode="auto">
          <a:xfrm>
            <a:off x="6416675" y="6056313"/>
            <a:ext cx="1492250" cy="366712"/>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No Deadlock</a:t>
            </a:r>
          </a:p>
        </p:txBody>
      </p:sp>
    </p:spTree>
  </p:cSld>
  <p:clrMapOvr>
    <a:masterClrMapping/>
  </p:clrMapOvr>
  <mc:AlternateContent xmlns:mc="http://schemas.openxmlformats.org/markup-compatibility/2006" xmlns:p14="http://schemas.microsoft.com/office/powerpoint/2010/main">
    <mc:Choice Requires="p14">
      <p:transition spd="slow" p14:dur="2000" advTm="33873"/>
    </mc:Choice>
    <mc:Fallback xmlns="">
      <p:transition xmlns:p14="http://schemas.microsoft.com/office/powerpoint/2010/main" spd="slow" advTm="33873"/>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12643"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6180"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666"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2667"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2668"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2669"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2670"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2671"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2672"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6209"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695"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2696"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2697"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2698"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2699"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2700"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2701"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6238"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712"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2713"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2714"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12715"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12716"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12717"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12718" name="Line 79"/>
          <p:cNvSpPr>
            <a:spLocks noChangeShapeType="1"/>
          </p:cNvSpPr>
          <p:nvPr/>
        </p:nvSpPr>
        <p:spPr bwMode="auto">
          <a:xfrm>
            <a:off x="7154863" y="2652713"/>
            <a:ext cx="0" cy="228600"/>
          </a:xfrm>
          <a:prstGeom prst="line">
            <a:avLst/>
          </a:prstGeom>
          <a:noFill/>
          <a:ln w="19050">
            <a:solidFill>
              <a:srgbClr val="FF0000"/>
            </a:solidFill>
            <a:round/>
            <a:headEnd/>
            <a:tailEnd type="triangle" w="med" len="med"/>
          </a:ln>
        </p:spPr>
        <p:txBody>
          <a:bodyPr>
            <a:prstTxWarp prst="textNoShape">
              <a:avLst/>
            </a:prstTxWarp>
          </a:bodyPr>
          <a:lstStyle/>
          <a:p>
            <a:endParaRPr lang="en-US"/>
          </a:p>
        </p:txBody>
      </p:sp>
      <p:sp>
        <p:nvSpPr>
          <p:cNvPr id="112719" name="Line 84"/>
          <p:cNvSpPr>
            <a:spLocks noChangeShapeType="1"/>
          </p:cNvSpPr>
          <p:nvPr/>
        </p:nvSpPr>
        <p:spPr bwMode="auto">
          <a:xfrm>
            <a:off x="7153275" y="3030538"/>
            <a:ext cx="0" cy="228600"/>
          </a:xfrm>
          <a:prstGeom prst="line">
            <a:avLst/>
          </a:prstGeom>
          <a:noFill/>
          <a:ln w="19050">
            <a:solidFill>
              <a:srgbClr val="FF0000"/>
            </a:solidFill>
            <a:round/>
            <a:headEnd type="triangle" w="med" len="med"/>
            <a:tailEnd/>
          </a:ln>
        </p:spPr>
        <p:txBody>
          <a:bodyP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4915"/>
    </mc:Choice>
    <mc:Fallback xmlns="">
      <p:transition xmlns:p14="http://schemas.microsoft.com/office/powerpoint/2010/main" spd="slow" advTm="549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a:t>Necessary Conditions for Deadlock</a:t>
            </a:r>
          </a:p>
        </p:txBody>
      </p:sp>
      <p:sp>
        <p:nvSpPr>
          <p:cNvPr id="23555" name="Rectangle 3"/>
          <p:cNvSpPr>
            <a:spLocks noGrp="1" noChangeArrowheads="1"/>
          </p:cNvSpPr>
          <p:nvPr>
            <p:ph type="body" idx="1"/>
          </p:nvPr>
        </p:nvSpPr>
        <p:spPr/>
        <p:txBody>
          <a:bodyPr/>
          <a:lstStyle/>
          <a:p>
            <a:pPr marL="609600" indent="-609600" eaLnBrk="1" hangingPunct="1">
              <a:buFontTx/>
              <a:buAutoNum type="arabicPeriod"/>
            </a:pPr>
            <a:r>
              <a:rPr lang="en-US" sz="2400"/>
              <a:t>Mutual exclusion – Only one process may use a resource at a time</a:t>
            </a:r>
          </a:p>
          <a:p>
            <a:pPr marL="609600" indent="-609600" eaLnBrk="1" hangingPunct="1">
              <a:buFontTx/>
              <a:buAutoNum type="arabicPeriod"/>
            </a:pPr>
            <a:r>
              <a:rPr lang="en-US" sz="2400"/>
              <a:t>Hold and wait – A process may hold allocated resources while awaiting assignment of others</a:t>
            </a:r>
          </a:p>
          <a:p>
            <a:pPr marL="609600" indent="-609600" eaLnBrk="1" hangingPunct="1">
              <a:buFontTx/>
              <a:buAutoNum type="arabicPeriod"/>
            </a:pPr>
            <a:r>
              <a:rPr lang="en-US" sz="2400"/>
              <a:t>No preemption – Previously granted resources may not be taken away</a:t>
            </a:r>
          </a:p>
          <a:p>
            <a:pPr marL="609600" indent="-609600" eaLnBrk="1" hangingPunct="1">
              <a:buFontTx/>
              <a:buAutoNum type="arabicPeriod"/>
            </a:pPr>
            <a:r>
              <a:rPr lang="en-US" sz="2400"/>
              <a:t>Circular wait – A chain of processes exists, such that each process holds at least one resource needed by the next process in the chain</a:t>
            </a:r>
          </a:p>
        </p:txBody>
      </p:sp>
    </p:spTree>
  </p:cSld>
  <p:clrMapOvr>
    <a:masterClrMapping/>
  </p:clrMapOvr>
  <mc:AlternateContent xmlns:mc="http://schemas.openxmlformats.org/markup-compatibility/2006" xmlns:p14="http://schemas.microsoft.com/office/powerpoint/2010/main">
    <mc:Choice Requires="p14">
      <p:transition spd="slow" p14:dur="2000" advTm="231904"/>
    </mc:Choice>
    <mc:Fallback xmlns="">
      <p:transition xmlns:p14="http://schemas.microsoft.com/office/powerpoint/2010/main" spd="slow" advTm="231904"/>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13667"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7204"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3690"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3691"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3692"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3693"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3694"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3695"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3696"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7233"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3719"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3720"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3721"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3722"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3723"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3724"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3725"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7262"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3736"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3737"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3738"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13739"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13740"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13741"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13742" name="Rectangle 81"/>
          <p:cNvSpPr>
            <a:spLocks noChangeArrowheads="1"/>
          </p:cNvSpPr>
          <p:nvPr/>
        </p:nvSpPr>
        <p:spPr bwMode="auto">
          <a:xfrm>
            <a:off x="5616575" y="2127250"/>
            <a:ext cx="3365500" cy="406400"/>
          </a:xfrm>
          <a:prstGeom prst="rect">
            <a:avLst/>
          </a:prstGeom>
          <a:noFill/>
          <a:ln w="25400">
            <a:solidFill>
              <a:srgbClr val="FF0000"/>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6524"/>
    </mc:Choice>
    <mc:Fallback xmlns="">
      <p:transition xmlns:p14="http://schemas.microsoft.com/office/powerpoint/2010/main" spd="slow" advTm="1652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152400"/>
            <a:ext cx="8229600" cy="1143000"/>
          </a:xfrm>
        </p:spPr>
        <p:txBody>
          <a:bodyPr/>
          <a:lstStyle/>
          <a:p>
            <a:pPr eaLnBrk="1" hangingPunct="1"/>
            <a:r>
              <a:rPr lang="en-US" sz="3600"/>
              <a:t>Deadlock Detection</a:t>
            </a:r>
            <a:br>
              <a:rPr lang="en-US" sz="3600"/>
            </a:br>
            <a:r>
              <a:rPr lang="en-US" sz="3600"/>
              <a:t>Multiple Resource Instances</a:t>
            </a:r>
          </a:p>
        </p:txBody>
      </p:sp>
      <p:sp>
        <p:nvSpPr>
          <p:cNvPr id="114691" name="Rectangle 3"/>
          <p:cNvSpPr>
            <a:spLocks noGrp="1" noChangeArrowheads="1"/>
          </p:cNvSpPr>
          <p:nvPr>
            <p:ph type="body" sz="half" idx="1"/>
          </p:nvPr>
        </p:nvSpPr>
        <p:spPr>
          <a:xfrm>
            <a:off x="304800" y="1600200"/>
            <a:ext cx="5181600" cy="4876800"/>
          </a:xfrm>
        </p:spPr>
        <p:txBody>
          <a:bodyPr/>
          <a:lstStyle/>
          <a:p>
            <a:pPr marL="381000" indent="-381000" eaLnBrk="1" hangingPunct="1">
              <a:buFontTx/>
              <a:buAutoNum type="arabicPeriod"/>
            </a:pPr>
            <a:r>
              <a:rPr lang="en-US" sz="2000"/>
              <a:t>Look for an unmarked process Pi, for which the ith row of R is less than or equal to A</a:t>
            </a:r>
          </a:p>
          <a:p>
            <a:pPr marL="381000" indent="-381000" eaLnBrk="1" hangingPunct="1">
              <a:buFontTx/>
              <a:buAutoNum type="arabicPeriod"/>
            </a:pPr>
            <a:r>
              <a:rPr lang="en-US" sz="2000"/>
              <a:t>If such a process is found, add the ith row of C to A, mark the process and go back to Step 1</a:t>
            </a:r>
          </a:p>
          <a:p>
            <a:pPr marL="381000" indent="-381000" eaLnBrk="1" hangingPunct="1">
              <a:buFontTx/>
              <a:buAutoNum type="arabicPeriod"/>
            </a:pPr>
            <a:r>
              <a:rPr lang="en-US" sz="2000"/>
              <a:t>If no such process exists, the algorithm terminates</a:t>
            </a:r>
          </a:p>
          <a:p>
            <a:pPr marL="381000" indent="-381000" eaLnBrk="1" hangingPunct="1">
              <a:buFontTx/>
              <a:buAutoNum type="arabicPeriod"/>
            </a:pPr>
            <a:r>
              <a:rPr lang="en-US" sz="2000"/>
              <a:t>All unmarked processes are deadlocked</a:t>
            </a:r>
          </a:p>
        </p:txBody>
      </p:sp>
      <p:graphicFrame>
        <p:nvGraphicFramePr>
          <p:cNvPr id="308228" name="Group 4"/>
          <p:cNvGraphicFramePr>
            <a:graphicFrameLocks noGrp="1"/>
          </p:cNvGraphicFramePr>
          <p:nvPr>
            <p:ph sz="half" idx="2"/>
          </p:nvPr>
        </p:nvGraphicFramePr>
        <p:xfrm>
          <a:off x="77724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4714" name="Text Box 26"/>
          <p:cNvSpPr txBox="1">
            <a:spLocks noChangeArrowheads="1"/>
          </p:cNvSpPr>
          <p:nvPr/>
        </p:nvSpPr>
        <p:spPr bwMode="auto">
          <a:xfrm>
            <a:off x="73215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4715" name="Text Box 27"/>
          <p:cNvSpPr txBox="1">
            <a:spLocks noChangeArrowheads="1"/>
          </p:cNvSpPr>
          <p:nvPr/>
        </p:nvSpPr>
        <p:spPr bwMode="auto">
          <a:xfrm>
            <a:off x="73215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4716" name="Text Box 28"/>
          <p:cNvSpPr txBox="1">
            <a:spLocks noChangeArrowheads="1"/>
          </p:cNvSpPr>
          <p:nvPr/>
        </p:nvSpPr>
        <p:spPr bwMode="auto">
          <a:xfrm>
            <a:off x="73215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4717" name="Text Box 29"/>
          <p:cNvSpPr txBox="1">
            <a:spLocks noChangeArrowheads="1"/>
          </p:cNvSpPr>
          <p:nvPr/>
        </p:nvSpPr>
        <p:spPr bwMode="auto">
          <a:xfrm>
            <a:off x="73215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4718" name="Text Box 30"/>
          <p:cNvSpPr txBox="1">
            <a:spLocks noChangeArrowheads="1"/>
          </p:cNvSpPr>
          <p:nvPr/>
        </p:nvSpPr>
        <p:spPr bwMode="auto">
          <a:xfrm rot="-5400000">
            <a:off x="76033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4719" name="Text Box 31"/>
          <p:cNvSpPr txBox="1">
            <a:spLocks noChangeArrowheads="1"/>
          </p:cNvSpPr>
          <p:nvPr/>
        </p:nvSpPr>
        <p:spPr bwMode="auto">
          <a:xfrm rot="-5400000">
            <a:off x="80795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4720" name="Text Box 32"/>
          <p:cNvSpPr txBox="1">
            <a:spLocks noChangeArrowheads="1"/>
          </p:cNvSpPr>
          <p:nvPr/>
        </p:nvSpPr>
        <p:spPr bwMode="auto">
          <a:xfrm rot="-5400000">
            <a:off x="82891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8257" name="Group 33"/>
          <p:cNvGraphicFramePr>
            <a:graphicFrameLocks noGrp="1"/>
          </p:cNvGraphicFramePr>
          <p:nvPr/>
        </p:nvGraphicFramePr>
        <p:xfrm>
          <a:off x="6096000" y="2133600"/>
          <a:ext cx="1143000" cy="159639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4743" name="Text Box 55"/>
          <p:cNvSpPr txBox="1">
            <a:spLocks noChangeArrowheads="1"/>
          </p:cNvSpPr>
          <p:nvPr/>
        </p:nvSpPr>
        <p:spPr bwMode="auto">
          <a:xfrm>
            <a:off x="5645150" y="2133600"/>
            <a:ext cx="463550" cy="366713"/>
          </a:xfrm>
          <a:prstGeom prst="rect">
            <a:avLst/>
          </a:prstGeom>
          <a:noFill/>
          <a:ln w="9525">
            <a:noFill/>
            <a:miter lim="800000"/>
            <a:headEnd/>
            <a:tailEnd/>
          </a:ln>
        </p:spPr>
        <p:txBody>
          <a:bodyPr wrap="none">
            <a:prstTxWarp prst="textNoShape">
              <a:avLst/>
            </a:prstTxWarp>
            <a:spAutoFit/>
          </a:bodyPr>
          <a:lstStyle/>
          <a:p>
            <a:r>
              <a:rPr lang="en-US"/>
              <a:t>P1</a:t>
            </a:r>
          </a:p>
        </p:txBody>
      </p:sp>
      <p:sp>
        <p:nvSpPr>
          <p:cNvPr id="114744" name="Text Box 56"/>
          <p:cNvSpPr txBox="1">
            <a:spLocks noChangeArrowheads="1"/>
          </p:cNvSpPr>
          <p:nvPr/>
        </p:nvSpPr>
        <p:spPr bwMode="auto">
          <a:xfrm>
            <a:off x="5645150" y="2514600"/>
            <a:ext cx="463550" cy="366713"/>
          </a:xfrm>
          <a:prstGeom prst="rect">
            <a:avLst/>
          </a:prstGeom>
          <a:noFill/>
          <a:ln w="9525">
            <a:noFill/>
            <a:miter lim="800000"/>
            <a:headEnd/>
            <a:tailEnd/>
          </a:ln>
        </p:spPr>
        <p:txBody>
          <a:bodyPr wrap="none">
            <a:prstTxWarp prst="textNoShape">
              <a:avLst/>
            </a:prstTxWarp>
            <a:spAutoFit/>
          </a:bodyPr>
          <a:lstStyle/>
          <a:p>
            <a:r>
              <a:rPr lang="en-US"/>
              <a:t>P2</a:t>
            </a:r>
          </a:p>
        </p:txBody>
      </p:sp>
      <p:sp>
        <p:nvSpPr>
          <p:cNvPr id="114745" name="Text Box 57"/>
          <p:cNvSpPr txBox="1">
            <a:spLocks noChangeArrowheads="1"/>
          </p:cNvSpPr>
          <p:nvPr/>
        </p:nvSpPr>
        <p:spPr bwMode="auto">
          <a:xfrm>
            <a:off x="5645150" y="2971800"/>
            <a:ext cx="463550" cy="366713"/>
          </a:xfrm>
          <a:prstGeom prst="rect">
            <a:avLst/>
          </a:prstGeom>
          <a:noFill/>
          <a:ln w="9525">
            <a:noFill/>
            <a:miter lim="800000"/>
            <a:headEnd/>
            <a:tailEnd/>
          </a:ln>
        </p:spPr>
        <p:txBody>
          <a:bodyPr wrap="none">
            <a:prstTxWarp prst="textNoShape">
              <a:avLst/>
            </a:prstTxWarp>
            <a:spAutoFit/>
          </a:bodyPr>
          <a:lstStyle/>
          <a:p>
            <a:r>
              <a:rPr lang="en-US"/>
              <a:t>P3</a:t>
            </a:r>
          </a:p>
        </p:txBody>
      </p:sp>
      <p:sp>
        <p:nvSpPr>
          <p:cNvPr id="114746" name="Text Box 58"/>
          <p:cNvSpPr txBox="1">
            <a:spLocks noChangeArrowheads="1"/>
          </p:cNvSpPr>
          <p:nvPr/>
        </p:nvSpPr>
        <p:spPr bwMode="auto">
          <a:xfrm>
            <a:off x="5645150" y="3352800"/>
            <a:ext cx="463550" cy="366713"/>
          </a:xfrm>
          <a:prstGeom prst="rect">
            <a:avLst/>
          </a:prstGeom>
          <a:noFill/>
          <a:ln w="9525">
            <a:noFill/>
            <a:miter lim="800000"/>
            <a:headEnd/>
            <a:tailEnd/>
          </a:ln>
        </p:spPr>
        <p:txBody>
          <a:bodyPr wrap="none">
            <a:prstTxWarp prst="textNoShape">
              <a:avLst/>
            </a:prstTxWarp>
            <a:spAutoFit/>
          </a:bodyPr>
          <a:lstStyle/>
          <a:p>
            <a:r>
              <a:rPr lang="en-US"/>
              <a:t>P4</a:t>
            </a:r>
          </a:p>
        </p:txBody>
      </p:sp>
      <p:sp>
        <p:nvSpPr>
          <p:cNvPr id="114747" name="Text Box 59"/>
          <p:cNvSpPr txBox="1">
            <a:spLocks noChangeArrowheads="1"/>
          </p:cNvSpPr>
          <p:nvPr/>
        </p:nvSpPr>
        <p:spPr bwMode="auto">
          <a:xfrm rot="-5400000">
            <a:off x="5926932" y="16168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4748" name="Text Box 60"/>
          <p:cNvSpPr txBox="1">
            <a:spLocks noChangeArrowheads="1"/>
          </p:cNvSpPr>
          <p:nvPr/>
        </p:nvSpPr>
        <p:spPr bwMode="auto">
          <a:xfrm rot="-5400000">
            <a:off x="6403182" y="16740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4749" name="Text Box 61"/>
          <p:cNvSpPr txBox="1">
            <a:spLocks noChangeArrowheads="1"/>
          </p:cNvSpPr>
          <p:nvPr/>
        </p:nvSpPr>
        <p:spPr bwMode="auto">
          <a:xfrm rot="-5400000">
            <a:off x="6612732" y="15406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graphicFrame>
        <p:nvGraphicFramePr>
          <p:cNvPr id="308286" name="Group 62"/>
          <p:cNvGraphicFramePr>
            <a:graphicFrameLocks noGrp="1"/>
          </p:cNvGraphicFramePr>
          <p:nvPr/>
        </p:nvGraphicFramePr>
        <p:xfrm>
          <a:off x="6934200" y="5105400"/>
          <a:ext cx="1111250" cy="396240"/>
        </p:xfrm>
        <a:graphic>
          <a:graphicData uri="http://schemas.openxmlformats.org/drawingml/2006/table">
            <a:tbl>
              <a:tblPr/>
              <a:tblGrid>
                <a:gridCol w="369888">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69887">
                  <a:extLst>
                    <a:ext uri="{9D8B030D-6E8A-4147-A177-3AD203B41FA5}">
                      <a16:colId xmlns:a16="http://schemas.microsoft.com/office/drawing/2014/main" val="20002"/>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4760" name="Text Box 72"/>
          <p:cNvSpPr txBox="1">
            <a:spLocks noChangeArrowheads="1"/>
          </p:cNvSpPr>
          <p:nvPr/>
        </p:nvSpPr>
        <p:spPr bwMode="auto">
          <a:xfrm rot="-5400000">
            <a:off x="6765132" y="4588668"/>
            <a:ext cx="704850" cy="366713"/>
          </a:xfrm>
          <a:prstGeom prst="rect">
            <a:avLst/>
          </a:prstGeom>
          <a:noFill/>
          <a:ln w="9525">
            <a:noFill/>
            <a:miter lim="800000"/>
            <a:headEnd/>
            <a:tailEnd/>
          </a:ln>
        </p:spPr>
        <p:txBody>
          <a:bodyPr wrap="none">
            <a:prstTxWarp prst="textNoShape">
              <a:avLst/>
            </a:prstTxWarp>
            <a:spAutoFit/>
          </a:bodyPr>
          <a:lstStyle/>
          <a:p>
            <a:r>
              <a:rPr lang="en-US"/>
              <a:t>Tape</a:t>
            </a:r>
          </a:p>
        </p:txBody>
      </p:sp>
      <p:sp>
        <p:nvSpPr>
          <p:cNvPr id="114761" name="Text Box 73"/>
          <p:cNvSpPr txBox="1">
            <a:spLocks noChangeArrowheads="1"/>
          </p:cNvSpPr>
          <p:nvPr/>
        </p:nvSpPr>
        <p:spPr bwMode="auto">
          <a:xfrm rot="-5400000">
            <a:off x="7241382" y="4645818"/>
            <a:ext cx="514350" cy="366713"/>
          </a:xfrm>
          <a:prstGeom prst="rect">
            <a:avLst/>
          </a:prstGeom>
          <a:noFill/>
          <a:ln w="9525">
            <a:noFill/>
            <a:miter lim="800000"/>
            <a:headEnd/>
            <a:tailEnd/>
          </a:ln>
        </p:spPr>
        <p:txBody>
          <a:bodyPr wrap="none">
            <a:prstTxWarp prst="textNoShape">
              <a:avLst/>
            </a:prstTxWarp>
            <a:spAutoFit/>
          </a:bodyPr>
          <a:lstStyle/>
          <a:p>
            <a:r>
              <a:rPr lang="en-US"/>
              <a:t>CD</a:t>
            </a:r>
          </a:p>
        </p:txBody>
      </p:sp>
      <p:sp>
        <p:nvSpPr>
          <p:cNvPr id="114762" name="Text Box 74"/>
          <p:cNvSpPr txBox="1">
            <a:spLocks noChangeArrowheads="1"/>
          </p:cNvSpPr>
          <p:nvPr/>
        </p:nvSpPr>
        <p:spPr bwMode="auto">
          <a:xfrm rot="-5400000">
            <a:off x="7450932" y="4512468"/>
            <a:ext cx="857250" cy="366713"/>
          </a:xfrm>
          <a:prstGeom prst="rect">
            <a:avLst/>
          </a:prstGeom>
          <a:noFill/>
          <a:ln w="9525">
            <a:noFill/>
            <a:miter lim="800000"/>
            <a:headEnd/>
            <a:tailEnd/>
          </a:ln>
        </p:spPr>
        <p:txBody>
          <a:bodyPr wrap="none">
            <a:prstTxWarp prst="textNoShape">
              <a:avLst/>
            </a:prstTxWarp>
            <a:spAutoFit/>
          </a:bodyPr>
          <a:lstStyle/>
          <a:p>
            <a:r>
              <a:rPr lang="en-US"/>
              <a:t>Printer</a:t>
            </a:r>
          </a:p>
        </p:txBody>
      </p:sp>
      <p:sp>
        <p:nvSpPr>
          <p:cNvPr id="114763" name="Text Box 75"/>
          <p:cNvSpPr txBox="1">
            <a:spLocks noChangeArrowheads="1"/>
          </p:cNvSpPr>
          <p:nvPr/>
        </p:nvSpPr>
        <p:spPr bwMode="auto">
          <a:xfrm>
            <a:off x="5943600" y="3733800"/>
            <a:ext cx="1416050" cy="366713"/>
          </a:xfrm>
          <a:prstGeom prst="rect">
            <a:avLst/>
          </a:prstGeom>
          <a:noFill/>
          <a:ln w="9525">
            <a:noFill/>
            <a:miter lim="800000"/>
            <a:headEnd/>
            <a:tailEnd/>
          </a:ln>
        </p:spPr>
        <p:txBody>
          <a:bodyPr wrap="none">
            <a:prstTxWarp prst="textNoShape">
              <a:avLst/>
            </a:prstTxWarp>
            <a:spAutoFit/>
          </a:bodyPr>
          <a:lstStyle/>
          <a:p>
            <a:r>
              <a:rPr lang="en-US"/>
              <a:t>Request (R)</a:t>
            </a:r>
          </a:p>
        </p:txBody>
      </p:sp>
      <p:sp>
        <p:nvSpPr>
          <p:cNvPr id="114764" name="Text Box 76"/>
          <p:cNvSpPr txBox="1">
            <a:spLocks noChangeArrowheads="1"/>
          </p:cNvSpPr>
          <p:nvPr/>
        </p:nvSpPr>
        <p:spPr bwMode="auto">
          <a:xfrm>
            <a:off x="7696200" y="3733800"/>
            <a:ext cx="1327150" cy="366713"/>
          </a:xfrm>
          <a:prstGeom prst="rect">
            <a:avLst/>
          </a:prstGeom>
          <a:noFill/>
          <a:ln w="9525">
            <a:noFill/>
            <a:miter lim="800000"/>
            <a:headEnd/>
            <a:tailEnd/>
          </a:ln>
        </p:spPr>
        <p:txBody>
          <a:bodyPr>
            <a:prstTxWarp prst="textNoShape">
              <a:avLst/>
            </a:prstTxWarp>
            <a:spAutoFit/>
          </a:bodyPr>
          <a:lstStyle/>
          <a:p>
            <a:r>
              <a:rPr lang="en-US"/>
              <a:t>Current (C)</a:t>
            </a:r>
          </a:p>
        </p:txBody>
      </p:sp>
      <p:sp>
        <p:nvSpPr>
          <p:cNvPr id="114765" name="Text Box 77"/>
          <p:cNvSpPr txBox="1">
            <a:spLocks noChangeArrowheads="1"/>
          </p:cNvSpPr>
          <p:nvPr/>
        </p:nvSpPr>
        <p:spPr bwMode="auto">
          <a:xfrm>
            <a:off x="6781800" y="5486400"/>
            <a:ext cx="1479550" cy="366713"/>
          </a:xfrm>
          <a:prstGeom prst="rect">
            <a:avLst/>
          </a:prstGeom>
          <a:noFill/>
          <a:ln w="9525">
            <a:noFill/>
            <a:miter lim="800000"/>
            <a:headEnd/>
            <a:tailEnd/>
          </a:ln>
        </p:spPr>
        <p:txBody>
          <a:bodyPr wrap="none">
            <a:prstTxWarp prst="textNoShape">
              <a:avLst/>
            </a:prstTxWarp>
            <a:spAutoFit/>
          </a:bodyPr>
          <a:lstStyle/>
          <a:p>
            <a:r>
              <a:rPr lang="en-US"/>
              <a:t>Available (A)</a:t>
            </a:r>
          </a:p>
        </p:txBody>
      </p:sp>
      <p:sp>
        <p:nvSpPr>
          <p:cNvPr id="114766" name="Text Box 80"/>
          <p:cNvSpPr txBox="1">
            <a:spLocks noChangeArrowheads="1"/>
          </p:cNvSpPr>
          <p:nvPr/>
        </p:nvSpPr>
        <p:spPr bwMode="auto">
          <a:xfrm>
            <a:off x="5462588" y="2133600"/>
            <a:ext cx="336550" cy="366713"/>
          </a:xfrm>
          <a:prstGeom prst="rect">
            <a:avLst/>
          </a:prstGeom>
          <a:noFill/>
          <a:ln w="9525">
            <a:noFill/>
            <a:miter lim="800000"/>
            <a:headEnd/>
            <a:tailEnd/>
          </a:ln>
        </p:spPr>
        <p:txBody>
          <a:bodyPr wrap="none">
            <a:prstTxWarp prst="textNoShape">
              <a:avLst/>
            </a:prstTxWarp>
            <a:spAutoFit/>
          </a:bodyPr>
          <a:lstStyle/>
          <a:p>
            <a:r>
              <a:rPr lang="en-US">
                <a:solidFill>
                  <a:srgbClr val="FF0000"/>
                </a:solidFill>
              </a:rPr>
              <a:t>X</a:t>
            </a:r>
          </a:p>
        </p:txBody>
      </p:sp>
      <p:sp>
        <p:nvSpPr>
          <p:cNvPr id="114767" name="Text Box 81"/>
          <p:cNvSpPr txBox="1">
            <a:spLocks noChangeArrowheads="1"/>
          </p:cNvSpPr>
          <p:nvPr/>
        </p:nvSpPr>
        <p:spPr bwMode="auto">
          <a:xfrm>
            <a:off x="6870700" y="6019800"/>
            <a:ext cx="1263650" cy="366713"/>
          </a:xfrm>
          <a:prstGeom prst="rect">
            <a:avLst/>
          </a:prstGeom>
          <a:noFill/>
          <a:ln w="9525">
            <a:noFill/>
            <a:miter lim="800000"/>
            <a:headEnd/>
            <a:tailEnd/>
          </a:ln>
        </p:spPr>
        <p:txBody>
          <a:bodyPr wrap="none">
            <a:prstTxWarp prst="textNoShape">
              <a:avLst/>
            </a:prstTxWarp>
            <a:spAutoFit/>
          </a:bodyPr>
          <a:lstStyle/>
          <a:p>
            <a:pPr algn="ctr"/>
            <a:r>
              <a:rPr lang="en-US">
                <a:solidFill>
                  <a:srgbClr val="FF0000"/>
                </a:solidFill>
              </a:rPr>
              <a:t>Deadlock!!</a:t>
            </a:r>
          </a:p>
        </p:txBody>
      </p:sp>
    </p:spTree>
  </p:cSld>
  <p:clrMapOvr>
    <a:masterClrMapping/>
  </p:clrMapOvr>
  <mc:AlternateContent xmlns:mc="http://schemas.openxmlformats.org/markup-compatibility/2006" xmlns:p14="http://schemas.microsoft.com/office/powerpoint/2010/main">
    <mc:Choice Requires="p14">
      <p:transition spd="slow" p14:dur="2000" advTm="112903"/>
    </mc:Choice>
    <mc:Fallback xmlns="">
      <p:transition xmlns:p14="http://schemas.microsoft.com/office/powerpoint/2010/main" spd="slow" advTm="11290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sz="3600"/>
              <a:t>Recovery from Deadlock</a:t>
            </a:r>
          </a:p>
        </p:txBody>
      </p:sp>
      <p:sp>
        <p:nvSpPr>
          <p:cNvPr id="117763" name="Rectangle 3"/>
          <p:cNvSpPr>
            <a:spLocks noGrp="1" noChangeArrowheads="1"/>
          </p:cNvSpPr>
          <p:nvPr>
            <p:ph type="body" idx="1"/>
          </p:nvPr>
        </p:nvSpPr>
        <p:spPr>
          <a:xfrm>
            <a:off x="457200" y="1600200"/>
            <a:ext cx="8534400" cy="4525963"/>
          </a:xfrm>
        </p:spPr>
        <p:txBody>
          <a:bodyPr/>
          <a:lstStyle/>
          <a:p>
            <a:pPr eaLnBrk="1" hangingPunct="1">
              <a:lnSpc>
                <a:spcPct val="89000"/>
              </a:lnSpc>
              <a:buFontTx/>
              <a:buNone/>
            </a:pPr>
            <a:r>
              <a:rPr lang="en-US" sz="2800"/>
              <a:t>Process Termination</a:t>
            </a:r>
          </a:p>
          <a:p>
            <a:pPr lvl="1" eaLnBrk="1" hangingPunct="1">
              <a:lnSpc>
                <a:spcPct val="89000"/>
              </a:lnSpc>
            </a:pPr>
            <a:r>
              <a:rPr lang="en-US" sz="2400"/>
              <a:t>Abort all deadlocked processes and reclaim resources</a:t>
            </a:r>
          </a:p>
          <a:p>
            <a:pPr lvl="1" eaLnBrk="1" hangingPunct="1">
              <a:lnSpc>
                <a:spcPct val="89000"/>
              </a:lnSpc>
            </a:pPr>
            <a:r>
              <a:rPr lang="en-US" sz="2400"/>
              <a:t>Abort one process at a time until deadlock cycle is eliminated</a:t>
            </a:r>
          </a:p>
          <a:p>
            <a:pPr lvl="2" eaLnBrk="1" hangingPunct="1">
              <a:lnSpc>
                <a:spcPct val="89000"/>
              </a:lnSpc>
              <a:buFontTx/>
              <a:buNone/>
            </a:pPr>
            <a:r>
              <a:rPr lang="en-US" sz="2000"/>
              <a:t>Where to start?</a:t>
            </a:r>
          </a:p>
          <a:p>
            <a:pPr lvl="3" eaLnBrk="1" hangingPunct="1">
              <a:lnSpc>
                <a:spcPct val="89000"/>
              </a:lnSpc>
            </a:pPr>
            <a:r>
              <a:rPr lang="en-US" sz="1800"/>
              <a:t>Low priority process</a:t>
            </a:r>
          </a:p>
          <a:p>
            <a:pPr lvl="3" eaLnBrk="1" hangingPunct="1">
              <a:lnSpc>
                <a:spcPct val="89000"/>
              </a:lnSpc>
            </a:pPr>
            <a:r>
              <a:rPr lang="en-US" sz="1800"/>
              <a:t>How long process has been executing</a:t>
            </a:r>
          </a:p>
          <a:p>
            <a:pPr lvl="3" eaLnBrk="1" hangingPunct="1">
              <a:lnSpc>
                <a:spcPct val="89000"/>
              </a:lnSpc>
            </a:pPr>
            <a:r>
              <a:rPr lang="en-US" sz="1800"/>
              <a:t>How many resources a process holds</a:t>
            </a:r>
          </a:p>
          <a:p>
            <a:pPr lvl="3" eaLnBrk="1" hangingPunct="1">
              <a:lnSpc>
                <a:spcPct val="89000"/>
              </a:lnSpc>
            </a:pPr>
            <a:r>
              <a:rPr lang="en-US" sz="1800"/>
              <a:t>Batch or interactive</a:t>
            </a:r>
          </a:p>
          <a:p>
            <a:pPr lvl="3" eaLnBrk="1" hangingPunct="1">
              <a:lnSpc>
                <a:spcPct val="89000"/>
              </a:lnSpc>
            </a:pPr>
            <a:r>
              <a:rPr lang="en-US" sz="1800"/>
              <a:t>Number of processes that must be terminated</a:t>
            </a:r>
          </a:p>
        </p:txBody>
      </p:sp>
    </p:spTree>
  </p:cSld>
  <p:clrMapOvr>
    <a:masterClrMapping/>
  </p:clrMapOvr>
  <p:transition advTm="249468"/>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z="3600"/>
              <a:t>Recovery from Deadlock</a:t>
            </a:r>
          </a:p>
        </p:txBody>
      </p:sp>
      <p:sp>
        <p:nvSpPr>
          <p:cNvPr id="119811" name="Rectangle 3"/>
          <p:cNvSpPr>
            <a:spLocks noGrp="1" noChangeArrowheads="1"/>
          </p:cNvSpPr>
          <p:nvPr>
            <p:ph type="body" idx="1"/>
          </p:nvPr>
        </p:nvSpPr>
        <p:spPr>
          <a:xfrm>
            <a:off x="457200" y="1600200"/>
            <a:ext cx="8534400" cy="4525963"/>
          </a:xfrm>
        </p:spPr>
        <p:txBody>
          <a:bodyPr/>
          <a:lstStyle/>
          <a:p>
            <a:pPr eaLnBrk="1" hangingPunct="1">
              <a:lnSpc>
                <a:spcPct val="89000"/>
              </a:lnSpc>
              <a:buFontTx/>
              <a:buNone/>
            </a:pPr>
            <a:r>
              <a:rPr lang="en-US" sz="2800" dirty="0"/>
              <a:t>Resource Preemption</a:t>
            </a:r>
          </a:p>
          <a:p>
            <a:pPr lvl="1" eaLnBrk="1" hangingPunct="1">
              <a:lnSpc>
                <a:spcPct val="89000"/>
              </a:lnSpc>
            </a:pPr>
            <a:r>
              <a:rPr lang="en-US" sz="2400" dirty="0"/>
              <a:t>Take resources away from one process and give to other processes until no deadlock</a:t>
            </a:r>
          </a:p>
          <a:p>
            <a:pPr lvl="1" eaLnBrk="1" hangingPunct="1">
              <a:lnSpc>
                <a:spcPct val="89000"/>
              </a:lnSpc>
            </a:pPr>
            <a:r>
              <a:rPr lang="en-US" sz="2400" dirty="0"/>
              <a:t>Issues</a:t>
            </a:r>
          </a:p>
          <a:p>
            <a:pPr lvl="2" eaLnBrk="1" hangingPunct="1">
              <a:lnSpc>
                <a:spcPct val="89000"/>
              </a:lnSpc>
            </a:pPr>
            <a:r>
              <a:rPr lang="en-US" sz="2000" dirty="0"/>
              <a:t>Victim selection</a:t>
            </a:r>
          </a:p>
          <a:p>
            <a:pPr lvl="3" eaLnBrk="1" hangingPunct="1">
              <a:lnSpc>
                <a:spcPct val="89000"/>
              </a:lnSpc>
              <a:buFontTx/>
              <a:buNone/>
            </a:pPr>
            <a:r>
              <a:rPr lang="en-US" sz="1800" dirty="0"/>
              <a:t>Similar to termination</a:t>
            </a:r>
          </a:p>
          <a:p>
            <a:pPr lvl="2" eaLnBrk="1" hangingPunct="1">
              <a:lnSpc>
                <a:spcPct val="89000"/>
              </a:lnSpc>
            </a:pPr>
            <a:r>
              <a:rPr lang="en-US" sz="2000" dirty="0"/>
              <a:t>Rollback</a:t>
            </a:r>
          </a:p>
          <a:p>
            <a:pPr lvl="3" eaLnBrk="1" hangingPunct="1">
              <a:lnSpc>
                <a:spcPct val="89000"/>
              </a:lnSpc>
              <a:buFontTx/>
              <a:buNone/>
            </a:pPr>
            <a:r>
              <a:rPr lang="en-US" sz="1800" dirty="0"/>
              <a:t>Periodically save process state checkpoints to move back to, releasing resources acquired since checkpoint</a:t>
            </a:r>
          </a:p>
          <a:p>
            <a:pPr lvl="2" eaLnBrk="1" hangingPunct="1">
              <a:lnSpc>
                <a:spcPct val="89000"/>
              </a:lnSpc>
            </a:pPr>
            <a:r>
              <a:rPr lang="en-US" sz="2000" dirty="0"/>
              <a:t>Starvation</a:t>
            </a:r>
          </a:p>
          <a:p>
            <a:pPr lvl="3" eaLnBrk="1" hangingPunct="1">
              <a:lnSpc>
                <a:spcPct val="89000"/>
              </a:lnSpc>
              <a:buFontTx/>
              <a:buNone/>
            </a:pPr>
            <a:r>
              <a:rPr lang="en-US" sz="1800" dirty="0"/>
              <a:t>How do we avoid starvation through repeated preemption?</a:t>
            </a:r>
          </a:p>
        </p:txBody>
      </p:sp>
    </p:spTree>
  </p:cSld>
  <p:clrMapOvr>
    <a:masterClrMapping/>
  </p:clrMapOvr>
  <p:transition advTm="200795"/>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sz="3600"/>
              <a:t>Deadlock Detection Issues</a:t>
            </a:r>
          </a:p>
        </p:txBody>
      </p:sp>
      <p:sp>
        <p:nvSpPr>
          <p:cNvPr id="115715" name="Rectangle 3"/>
          <p:cNvSpPr>
            <a:spLocks noGrp="1" noChangeArrowheads="1"/>
          </p:cNvSpPr>
          <p:nvPr>
            <p:ph type="body" idx="1"/>
          </p:nvPr>
        </p:nvSpPr>
        <p:spPr/>
        <p:txBody>
          <a:bodyPr/>
          <a:lstStyle/>
          <a:p>
            <a:pPr lvl="3" eaLnBrk="1" hangingPunct="1"/>
            <a:endParaRPr lang="en-US"/>
          </a:p>
          <a:p>
            <a:pPr eaLnBrk="1" hangingPunct="1">
              <a:buFontTx/>
              <a:buNone/>
            </a:pPr>
            <a:r>
              <a:rPr lang="en-US"/>
              <a:t>How often should the algorithm run?</a:t>
            </a:r>
          </a:p>
          <a:p>
            <a:pPr lvl="1" eaLnBrk="1" hangingPunct="1"/>
            <a:r>
              <a:rPr lang="en-US"/>
              <a:t>After every resource request?</a:t>
            </a:r>
          </a:p>
          <a:p>
            <a:pPr lvl="1" eaLnBrk="1" hangingPunct="1"/>
            <a:r>
              <a:rPr lang="en-US"/>
              <a:t>Periodically?</a:t>
            </a:r>
          </a:p>
          <a:p>
            <a:pPr lvl="1" eaLnBrk="1" hangingPunct="1"/>
            <a:r>
              <a:rPr lang="en-US"/>
              <a:t>When CPU utilization is low?</a:t>
            </a:r>
          </a:p>
          <a:p>
            <a:pPr lvl="1" eaLnBrk="1" hangingPunct="1"/>
            <a:r>
              <a:rPr lang="en-US"/>
              <a:t>When we suspect deadlock because some thread has been asleep for a long period of time?</a:t>
            </a:r>
          </a:p>
        </p:txBody>
      </p:sp>
    </p:spTree>
  </p:cSld>
  <p:clrMapOvr>
    <a:masterClrMapping/>
  </p:clrMapOvr>
  <p:transition advTm="143713"/>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z="3600"/>
              <a:t>Deadlock Avoidance</a:t>
            </a:r>
          </a:p>
        </p:txBody>
      </p:sp>
      <p:sp>
        <p:nvSpPr>
          <p:cNvPr id="121859" name="Rectangle 3"/>
          <p:cNvSpPr>
            <a:spLocks noGrp="1" noChangeArrowheads="1"/>
          </p:cNvSpPr>
          <p:nvPr>
            <p:ph type="body" idx="1"/>
          </p:nvPr>
        </p:nvSpPr>
        <p:spPr>
          <a:xfrm>
            <a:off x="457200" y="1600200"/>
            <a:ext cx="8305800" cy="4876800"/>
          </a:xfrm>
        </p:spPr>
        <p:txBody>
          <a:bodyPr/>
          <a:lstStyle/>
          <a:p>
            <a:pPr eaLnBrk="1" hangingPunct="1">
              <a:buFontTx/>
              <a:buNone/>
            </a:pPr>
            <a:r>
              <a:rPr lang="en-US" sz="2800" dirty="0"/>
              <a:t>Detection vs. avoidance… </a:t>
            </a:r>
          </a:p>
          <a:p>
            <a:pPr eaLnBrk="1" hangingPunct="1"/>
            <a:r>
              <a:rPr lang="en-US" sz="2800" dirty="0"/>
              <a:t>Avoidance – Pessimistic approach</a:t>
            </a:r>
          </a:p>
          <a:p>
            <a:pPr lvl="1" eaLnBrk="1" hangingPunct="1"/>
            <a:r>
              <a:rPr lang="en-US" sz="2400" dirty="0"/>
              <a:t>Don’t allocate resource if it may lead to deadlock</a:t>
            </a:r>
          </a:p>
          <a:p>
            <a:pPr lvl="1" eaLnBrk="1" hangingPunct="1"/>
            <a:r>
              <a:rPr lang="en-US" sz="2400" dirty="0"/>
              <a:t>If a process requests a resource...</a:t>
            </a:r>
          </a:p>
          <a:p>
            <a:pPr lvl="1" eaLnBrk="1" hangingPunct="1">
              <a:buFontTx/>
              <a:buNone/>
            </a:pPr>
            <a:r>
              <a:rPr lang="en-US" sz="2400" dirty="0"/>
              <a:t>  ... make </a:t>
            </a:r>
            <a:r>
              <a:rPr lang="en-US" sz="2400"/>
              <a:t>it wait </a:t>
            </a:r>
            <a:r>
              <a:rPr lang="en-US" sz="2400" dirty="0"/>
              <a:t>until you are sure it’s OK</a:t>
            </a:r>
          </a:p>
          <a:p>
            <a:pPr eaLnBrk="1" hangingPunct="1"/>
            <a:r>
              <a:rPr lang="en-US" sz="2800" dirty="0"/>
              <a:t>Detection – Optimistic approach</a:t>
            </a:r>
          </a:p>
          <a:p>
            <a:pPr lvl="1" eaLnBrk="1" hangingPunct="1"/>
            <a:r>
              <a:rPr lang="en-US" sz="2400" dirty="0"/>
              <a:t>Allocate resources when requested</a:t>
            </a:r>
          </a:p>
          <a:p>
            <a:pPr lvl="1" eaLnBrk="1" hangingPunct="1"/>
            <a:r>
              <a:rPr lang="en-US" sz="2400" dirty="0"/>
              <a:t>Detect presence of deadlock</a:t>
            </a:r>
          </a:p>
          <a:p>
            <a:pPr lvl="1" eaLnBrk="1" hangingPunct="1"/>
            <a:r>
              <a:rPr lang="en-US" sz="2400" dirty="0"/>
              <a:t>Kill processes and steal resources to fix it</a:t>
            </a:r>
          </a:p>
          <a:p>
            <a:pPr eaLnBrk="1" hangingPunct="1"/>
            <a:r>
              <a:rPr lang="en-US" sz="2800" dirty="0"/>
              <a:t>Which one to use depends upon the application</a:t>
            </a:r>
          </a:p>
        </p:txBody>
      </p:sp>
    </p:spTree>
  </p:cSld>
  <p:clrMapOvr>
    <a:masterClrMapping/>
  </p:clrMapOvr>
  <p:transition advTm="18053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eaLnBrk="1" hangingPunct="1"/>
            <a:r>
              <a:rPr lang="en-US" dirty="0"/>
              <a:t>If no cycle, then no deadlock</a:t>
            </a:r>
          </a:p>
          <a:p>
            <a:pPr eaLnBrk="1" hangingPunct="1"/>
            <a:r>
              <a:rPr lang="en-US" dirty="0"/>
              <a:t>If cycle, then deadlock </a:t>
            </a:r>
            <a:r>
              <a:rPr lang="en-US" u="sng" dirty="0"/>
              <a:t>may</a:t>
            </a:r>
            <a:r>
              <a:rPr lang="en-US" dirty="0"/>
              <a:t> exist</a:t>
            </a:r>
          </a:p>
          <a:p>
            <a:pPr eaLnBrk="1" hangingPunct="1"/>
            <a:r>
              <a:rPr lang="en-US" dirty="0"/>
              <a:t>Special case:  If cycle and each resource type has only one instance, then deadlock</a:t>
            </a:r>
          </a:p>
        </p:txBody>
      </p:sp>
      <p:sp>
        <p:nvSpPr>
          <p:cNvPr id="24579" name="Rectangle 3"/>
          <p:cNvSpPr>
            <a:spLocks noGrp="1" noChangeArrowheads="1"/>
          </p:cNvSpPr>
          <p:nvPr>
            <p:ph type="title"/>
          </p:nvPr>
        </p:nvSpPr>
        <p:spPr/>
        <p:txBody>
          <a:bodyPr/>
          <a:lstStyle/>
          <a:p>
            <a:pPr eaLnBrk="1" hangingPunct="1"/>
            <a:r>
              <a:rPr lang="en-US" sz="3600"/>
              <a:t>Resource-Allocation Graph</a:t>
            </a:r>
          </a:p>
        </p:txBody>
      </p:sp>
      <p:grpSp>
        <p:nvGrpSpPr>
          <p:cNvPr id="24580" name="Group 41"/>
          <p:cNvGrpSpPr>
            <a:grpSpLocks/>
          </p:cNvGrpSpPr>
          <p:nvPr/>
        </p:nvGrpSpPr>
        <p:grpSpPr bwMode="auto">
          <a:xfrm>
            <a:off x="685800" y="4800600"/>
            <a:ext cx="457200" cy="457200"/>
            <a:chOff x="1603" y="3072"/>
            <a:chExt cx="288" cy="288"/>
          </a:xfrm>
        </p:grpSpPr>
        <p:sp>
          <p:nvSpPr>
            <p:cNvPr id="24597" name="Text Box 42"/>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1</a:t>
              </a:r>
            </a:p>
          </p:txBody>
        </p:sp>
        <p:sp>
          <p:nvSpPr>
            <p:cNvPr id="24598" name="Oval 43"/>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24581" name="Group 44"/>
          <p:cNvGrpSpPr>
            <a:grpSpLocks/>
          </p:cNvGrpSpPr>
          <p:nvPr/>
        </p:nvGrpSpPr>
        <p:grpSpPr bwMode="auto">
          <a:xfrm>
            <a:off x="3657600" y="4800600"/>
            <a:ext cx="457200" cy="457200"/>
            <a:chOff x="1603" y="3072"/>
            <a:chExt cx="288" cy="288"/>
          </a:xfrm>
        </p:grpSpPr>
        <p:sp>
          <p:nvSpPr>
            <p:cNvPr id="24595" name="Text Box 45"/>
            <p:cNvSpPr txBox="1">
              <a:spLocks noChangeArrowheads="1"/>
            </p:cNvSpPr>
            <p:nvPr/>
          </p:nvSpPr>
          <p:spPr bwMode="auto">
            <a:xfrm>
              <a:off x="1622" y="3095"/>
              <a:ext cx="265" cy="231"/>
            </a:xfrm>
            <a:prstGeom prst="rect">
              <a:avLst/>
            </a:prstGeom>
            <a:noFill/>
            <a:ln w="9525">
              <a:noFill/>
              <a:miter lim="800000"/>
              <a:headEnd/>
              <a:tailEnd/>
            </a:ln>
          </p:spPr>
          <p:txBody>
            <a:bodyPr wrap="none">
              <a:prstTxWarp prst="textNoShape">
                <a:avLst/>
              </a:prstTxWarp>
              <a:spAutoFit/>
            </a:bodyPr>
            <a:lstStyle/>
            <a:p>
              <a:r>
                <a:rPr lang="en-US"/>
                <a:t>P</a:t>
              </a:r>
              <a:r>
                <a:rPr lang="en-US" baseline="-25000"/>
                <a:t>2</a:t>
              </a:r>
            </a:p>
          </p:txBody>
        </p:sp>
        <p:sp>
          <p:nvSpPr>
            <p:cNvPr id="24596" name="Oval 46"/>
            <p:cNvSpPr>
              <a:spLocks noChangeArrowheads="1"/>
            </p:cNvSpPr>
            <p:nvPr/>
          </p:nvSpPr>
          <p:spPr bwMode="auto">
            <a:xfrm>
              <a:off x="1603" y="3072"/>
              <a:ext cx="288" cy="28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4582" name="Line 47"/>
          <p:cNvSpPr>
            <a:spLocks noChangeShapeType="1"/>
          </p:cNvSpPr>
          <p:nvPr/>
        </p:nvSpPr>
        <p:spPr bwMode="auto">
          <a:xfrm flipV="1">
            <a:off x="1112838" y="4419600"/>
            <a:ext cx="1096962" cy="47466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583" name="Line 48"/>
          <p:cNvSpPr>
            <a:spLocks noChangeShapeType="1"/>
          </p:cNvSpPr>
          <p:nvPr/>
        </p:nvSpPr>
        <p:spPr bwMode="auto">
          <a:xfrm>
            <a:off x="2593975" y="4413250"/>
            <a:ext cx="1092200" cy="4953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584" name="Line 49"/>
          <p:cNvSpPr>
            <a:spLocks noChangeShapeType="1"/>
          </p:cNvSpPr>
          <p:nvPr/>
        </p:nvSpPr>
        <p:spPr bwMode="auto">
          <a:xfrm flipH="1">
            <a:off x="2667000" y="5172075"/>
            <a:ext cx="1027113" cy="69532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585" name="Line 50"/>
          <p:cNvSpPr>
            <a:spLocks noChangeShapeType="1"/>
          </p:cNvSpPr>
          <p:nvPr/>
        </p:nvSpPr>
        <p:spPr bwMode="auto">
          <a:xfrm flipH="1" flipV="1">
            <a:off x="1066800" y="5181600"/>
            <a:ext cx="1216025" cy="68103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24586" name="Group 51"/>
          <p:cNvGrpSpPr>
            <a:grpSpLocks/>
          </p:cNvGrpSpPr>
          <p:nvPr/>
        </p:nvGrpSpPr>
        <p:grpSpPr bwMode="auto">
          <a:xfrm>
            <a:off x="2209800" y="4038600"/>
            <a:ext cx="795338" cy="376238"/>
            <a:chOff x="1836" y="1760"/>
            <a:chExt cx="501" cy="237"/>
          </a:xfrm>
        </p:grpSpPr>
        <p:sp>
          <p:nvSpPr>
            <p:cNvPr id="24593" name="Text Box 52"/>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4594" name="Text Box 53"/>
            <p:cNvSpPr txBox="1">
              <a:spLocks noChangeArrowheads="1"/>
            </p:cNvSpPr>
            <p:nvPr/>
          </p:nvSpPr>
          <p:spPr bwMode="auto">
            <a:xfrm>
              <a:off x="2064" y="1762"/>
              <a:ext cx="273" cy="231"/>
            </a:xfrm>
            <a:prstGeom prst="rect">
              <a:avLst/>
            </a:prstGeom>
            <a:noFill/>
            <a:ln w="9525">
              <a:noFill/>
              <a:miter lim="800000"/>
              <a:headEnd/>
              <a:tailEnd/>
            </a:ln>
          </p:spPr>
          <p:txBody>
            <a:bodyPr wrap="none">
              <a:prstTxWarp prst="textNoShape">
                <a:avLst/>
              </a:prstTxWarp>
              <a:spAutoFit/>
            </a:bodyPr>
            <a:lstStyle/>
            <a:p>
              <a:r>
                <a:rPr lang="en-US"/>
                <a:t>R</a:t>
              </a:r>
              <a:r>
                <a:rPr lang="en-US" baseline="-25000"/>
                <a:t>1</a:t>
              </a:r>
            </a:p>
          </p:txBody>
        </p:sp>
      </p:grpSp>
      <p:grpSp>
        <p:nvGrpSpPr>
          <p:cNvPr id="24587" name="Group 54"/>
          <p:cNvGrpSpPr>
            <a:grpSpLocks/>
          </p:cNvGrpSpPr>
          <p:nvPr/>
        </p:nvGrpSpPr>
        <p:grpSpPr bwMode="auto">
          <a:xfrm>
            <a:off x="2286000" y="5867400"/>
            <a:ext cx="798513" cy="376238"/>
            <a:chOff x="1836" y="1760"/>
            <a:chExt cx="503" cy="237"/>
          </a:xfrm>
        </p:grpSpPr>
        <p:sp>
          <p:nvSpPr>
            <p:cNvPr id="24591" name="Text Box 55"/>
            <p:cNvSpPr txBox="1">
              <a:spLocks noChangeArrowheads="1"/>
            </p:cNvSpPr>
            <p:nvPr/>
          </p:nvSpPr>
          <p:spPr bwMode="auto">
            <a:xfrm>
              <a:off x="1836" y="1760"/>
              <a:ext cx="242" cy="237"/>
            </a:xfrm>
            <a:prstGeom prst="rect">
              <a:avLst/>
            </a:prstGeom>
            <a:noFill/>
            <a:ln w="9525">
              <a:solidFill>
                <a:schemeClr val="tx1"/>
              </a:solidFill>
              <a:miter lim="800000"/>
              <a:headEnd/>
              <a:tailEnd/>
            </a:ln>
          </p:spPr>
          <p:txBody>
            <a:bodyPr wrap="none">
              <a:prstTxWarp prst="textNoShape">
                <a:avLst/>
              </a:prstTxWarp>
              <a:spAutoFit/>
            </a:bodyPr>
            <a:lstStyle/>
            <a:p>
              <a:r>
                <a:rPr lang="en-US"/>
                <a:t>   </a:t>
              </a:r>
              <a:endParaRPr lang="en-US" baseline="-25000"/>
            </a:p>
          </p:txBody>
        </p:sp>
        <p:sp>
          <p:nvSpPr>
            <p:cNvPr id="24592" name="Text Box 56"/>
            <p:cNvSpPr txBox="1">
              <a:spLocks noChangeArrowheads="1"/>
            </p:cNvSpPr>
            <p:nvPr/>
          </p:nvSpPr>
          <p:spPr bwMode="auto">
            <a:xfrm>
              <a:off x="2064" y="1762"/>
              <a:ext cx="275" cy="233"/>
            </a:xfrm>
            <a:prstGeom prst="rect">
              <a:avLst/>
            </a:prstGeom>
            <a:noFill/>
            <a:ln w="9525">
              <a:noFill/>
              <a:miter lim="800000"/>
              <a:headEnd/>
              <a:tailEnd/>
            </a:ln>
          </p:spPr>
          <p:txBody>
            <a:bodyPr wrap="none">
              <a:prstTxWarp prst="textNoShape">
                <a:avLst/>
              </a:prstTxWarp>
              <a:spAutoFit/>
            </a:bodyPr>
            <a:lstStyle/>
            <a:p>
              <a:r>
                <a:rPr lang="en-US" dirty="0"/>
                <a:t>R</a:t>
              </a:r>
              <a:r>
                <a:rPr lang="en-US" baseline="-25000" dirty="0"/>
                <a:t>2</a:t>
              </a:r>
            </a:p>
          </p:txBody>
        </p:sp>
      </p:grpSp>
      <p:pic>
        <p:nvPicPr>
          <p:cNvPr id="24588" name="Picture 57" descr="fg7_04"/>
          <p:cNvPicPr preferRelativeResize="0">
            <a:picLocks noChangeAspect="1" noChangeArrowheads="1"/>
          </p:cNvPicPr>
          <p:nvPr>
            <p:custDataLst>
              <p:tags r:id="rId1"/>
            </p:custDataLst>
          </p:nvPr>
        </p:nvPicPr>
        <p:blipFill>
          <a:blip r:embed="rId3"/>
          <a:srcRect/>
          <a:stretch>
            <a:fillRect/>
          </a:stretch>
        </p:blipFill>
        <p:spPr bwMode="auto">
          <a:xfrm>
            <a:off x="5867400" y="3810000"/>
            <a:ext cx="2036763" cy="2590800"/>
          </a:xfrm>
          <a:prstGeom prst="rect">
            <a:avLst/>
          </a:prstGeom>
          <a:noFill/>
          <a:ln w="9525">
            <a:noFill/>
            <a:miter lim="800000"/>
            <a:headEnd/>
            <a:tailEnd/>
          </a:ln>
        </p:spPr>
      </p:pic>
      <p:sp>
        <p:nvSpPr>
          <p:cNvPr id="24589" name="Text Box 58"/>
          <p:cNvSpPr txBox="1">
            <a:spLocks noChangeArrowheads="1"/>
          </p:cNvSpPr>
          <p:nvPr/>
        </p:nvSpPr>
        <p:spPr bwMode="auto">
          <a:xfrm>
            <a:off x="1905000" y="6437313"/>
            <a:ext cx="1136650" cy="366712"/>
          </a:xfrm>
          <a:prstGeom prst="rect">
            <a:avLst/>
          </a:prstGeom>
          <a:noFill/>
          <a:ln w="9525">
            <a:noFill/>
            <a:miter lim="800000"/>
            <a:headEnd/>
            <a:tailEnd/>
          </a:ln>
        </p:spPr>
        <p:txBody>
          <a:bodyPr wrap="none">
            <a:prstTxWarp prst="textNoShape">
              <a:avLst/>
            </a:prstTxWarp>
            <a:spAutoFit/>
          </a:bodyPr>
          <a:lstStyle/>
          <a:p>
            <a:r>
              <a:rPr lang="en-US"/>
              <a:t>Deadlock</a:t>
            </a:r>
          </a:p>
        </p:txBody>
      </p:sp>
      <p:sp>
        <p:nvSpPr>
          <p:cNvPr id="24590" name="Text Box 61"/>
          <p:cNvSpPr txBox="1">
            <a:spLocks noChangeArrowheads="1"/>
          </p:cNvSpPr>
          <p:nvPr/>
        </p:nvSpPr>
        <p:spPr bwMode="auto">
          <a:xfrm>
            <a:off x="6242050" y="6442075"/>
            <a:ext cx="1492250" cy="366713"/>
          </a:xfrm>
          <a:prstGeom prst="rect">
            <a:avLst/>
          </a:prstGeom>
          <a:noFill/>
          <a:ln w="9525">
            <a:noFill/>
            <a:miter lim="800000"/>
            <a:headEnd/>
            <a:tailEnd/>
          </a:ln>
        </p:spPr>
        <p:txBody>
          <a:bodyPr wrap="none">
            <a:prstTxWarp prst="textNoShape">
              <a:avLst/>
            </a:prstTxWarp>
            <a:spAutoFit/>
          </a:bodyPr>
          <a:lstStyle/>
          <a:p>
            <a:r>
              <a:rPr lang="en-US"/>
              <a:t>No Deadlock</a:t>
            </a:r>
          </a:p>
        </p:txBody>
      </p:sp>
    </p:spTree>
  </p:cSld>
  <p:clrMapOvr>
    <a:masterClrMapping/>
  </p:clrMapOvr>
  <mc:AlternateContent xmlns:mc="http://schemas.openxmlformats.org/markup-compatibility/2006" xmlns:p14="http://schemas.microsoft.com/office/powerpoint/2010/main">
    <mc:Choice Requires="p14">
      <p:transition spd="slow" p14:dur="2000" advTm="251455"/>
    </mc:Choice>
    <mc:Fallback xmlns="">
      <p:transition xmlns:p14="http://schemas.microsoft.com/office/powerpoint/2010/main" spd="slow" advTm="2514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a:t> Handling Deadlock</a:t>
            </a:r>
          </a:p>
        </p:txBody>
      </p:sp>
      <p:sp>
        <p:nvSpPr>
          <p:cNvPr id="25603" name="Rectangle 3"/>
          <p:cNvSpPr>
            <a:spLocks noGrp="1" noChangeArrowheads="1"/>
          </p:cNvSpPr>
          <p:nvPr>
            <p:ph type="body" idx="1"/>
          </p:nvPr>
        </p:nvSpPr>
        <p:spPr>
          <a:xfrm>
            <a:off x="457200" y="1600200"/>
            <a:ext cx="8305800" cy="4953000"/>
          </a:xfrm>
        </p:spPr>
        <p:txBody>
          <a:bodyPr/>
          <a:lstStyle/>
          <a:p>
            <a:pPr eaLnBrk="1" hangingPunct="1">
              <a:lnSpc>
                <a:spcPct val="89000"/>
              </a:lnSpc>
            </a:pPr>
            <a:r>
              <a:rPr lang="en-US" sz="2400" dirty="0"/>
              <a:t>Ignore</a:t>
            </a:r>
          </a:p>
          <a:p>
            <a:pPr lvl="1" eaLnBrk="1" hangingPunct="1">
              <a:lnSpc>
                <a:spcPct val="89000"/>
              </a:lnSpc>
            </a:pPr>
            <a:r>
              <a:rPr lang="en-US" sz="2000" dirty="0"/>
              <a:t>Easiest and most common approach</a:t>
            </a:r>
          </a:p>
          <a:p>
            <a:pPr eaLnBrk="1" hangingPunct="1">
              <a:lnSpc>
                <a:spcPct val="89000"/>
              </a:lnSpc>
            </a:pPr>
            <a:r>
              <a:rPr lang="en-US" sz="2400" dirty="0"/>
              <a:t>Deadlock prevention</a:t>
            </a:r>
          </a:p>
          <a:p>
            <a:pPr lvl="1" eaLnBrk="1" hangingPunct="1">
              <a:lnSpc>
                <a:spcPct val="89000"/>
              </a:lnSpc>
            </a:pPr>
            <a:r>
              <a:rPr lang="en-US" sz="2000" dirty="0"/>
              <a:t>Ensure deadlock does not happen</a:t>
            </a:r>
          </a:p>
          <a:p>
            <a:pPr lvl="1" eaLnBrk="1" hangingPunct="1">
              <a:lnSpc>
                <a:spcPct val="89000"/>
              </a:lnSpc>
            </a:pPr>
            <a:r>
              <a:rPr lang="en-US" sz="2000" dirty="0"/>
              <a:t>Avoid at least one of 4 necessary conditions for deadlock</a:t>
            </a:r>
          </a:p>
          <a:p>
            <a:pPr lvl="2" eaLnBrk="1" hangingPunct="1">
              <a:lnSpc>
                <a:spcPct val="89000"/>
              </a:lnSpc>
            </a:pPr>
            <a:r>
              <a:rPr lang="en-US" sz="1800" dirty="0"/>
              <a:t>Mutual exclusion, Hold &amp; wait, No preemption, Circular wait</a:t>
            </a:r>
          </a:p>
          <a:p>
            <a:pPr lvl="2" eaLnBrk="1" hangingPunct="1">
              <a:lnSpc>
                <a:spcPct val="89000"/>
              </a:lnSpc>
            </a:pPr>
            <a:r>
              <a:rPr lang="en-US" sz="1800" dirty="0"/>
              <a:t>System built so deadlock cannot happen</a:t>
            </a:r>
          </a:p>
          <a:p>
            <a:pPr eaLnBrk="1" hangingPunct="1">
              <a:lnSpc>
                <a:spcPct val="89000"/>
              </a:lnSpc>
            </a:pPr>
            <a:r>
              <a:rPr lang="en-US" sz="2400" dirty="0"/>
              <a:t>Deadlock avoidance</a:t>
            </a:r>
          </a:p>
          <a:p>
            <a:pPr lvl="1" eaLnBrk="1" hangingPunct="1">
              <a:lnSpc>
                <a:spcPct val="89000"/>
              </a:lnSpc>
            </a:pPr>
            <a:r>
              <a:rPr lang="en-US" sz="2000" dirty="0"/>
              <a:t>Ensure deadlock does not happen</a:t>
            </a:r>
          </a:p>
          <a:p>
            <a:pPr lvl="1" eaLnBrk="1" hangingPunct="1">
              <a:lnSpc>
                <a:spcPct val="89000"/>
              </a:lnSpc>
            </a:pPr>
            <a:r>
              <a:rPr lang="en-US" sz="2000" dirty="0"/>
              <a:t>Use information about resource requests to dynamically avoid </a:t>
            </a:r>
            <a:r>
              <a:rPr lang="en-US" sz="2000" dirty="0">
                <a:solidFill>
                  <a:schemeClr val="tx2"/>
                </a:solidFill>
              </a:rPr>
              <a:t>unsafe</a:t>
            </a:r>
            <a:r>
              <a:rPr lang="en-US" sz="2000" dirty="0"/>
              <a:t> situations</a:t>
            </a:r>
          </a:p>
          <a:p>
            <a:pPr eaLnBrk="1" hangingPunct="1">
              <a:lnSpc>
                <a:spcPct val="89000"/>
              </a:lnSpc>
            </a:pPr>
            <a:r>
              <a:rPr lang="en-US" sz="2400" dirty="0"/>
              <a:t>Deadlock detection and recovery</a:t>
            </a:r>
          </a:p>
          <a:p>
            <a:pPr lvl="1" eaLnBrk="1" hangingPunct="1">
              <a:lnSpc>
                <a:spcPct val="89000"/>
              </a:lnSpc>
            </a:pPr>
            <a:r>
              <a:rPr lang="en-US" sz="2000" dirty="0"/>
              <a:t>Allow deadlocks but detect</a:t>
            </a:r>
          </a:p>
          <a:p>
            <a:pPr lvl="1" eaLnBrk="1" hangingPunct="1">
              <a:lnSpc>
                <a:spcPct val="89000"/>
              </a:lnSpc>
            </a:pPr>
            <a:r>
              <a:rPr lang="en-US" sz="2000" dirty="0"/>
              <a:t>When deadlock occurs, recover and continue</a:t>
            </a:r>
          </a:p>
        </p:txBody>
      </p:sp>
    </p:spTree>
  </p:cSld>
  <p:clrMapOvr>
    <a:masterClrMapping/>
  </p:clrMapOvr>
  <p:transition advTm="28413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600"/>
              <a:t>Deadlock Prevention</a:t>
            </a:r>
          </a:p>
        </p:txBody>
      </p:sp>
      <p:sp>
        <p:nvSpPr>
          <p:cNvPr id="27651" name="Rectangle 3"/>
          <p:cNvSpPr>
            <a:spLocks noGrp="1" noChangeArrowheads="1"/>
          </p:cNvSpPr>
          <p:nvPr>
            <p:ph type="body" idx="1"/>
          </p:nvPr>
        </p:nvSpPr>
        <p:spPr>
          <a:xfrm>
            <a:off x="457200" y="1600200"/>
            <a:ext cx="8305800" cy="3581400"/>
          </a:xfrm>
        </p:spPr>
        <p:txBody>
          <a:bodyPr/>
          <a:lstStyle/>
          <a:p>
            <a:pPr marL="301625" indent="-301625" defTabSz="968375" eaLnBrk="1" hangingPunct="1">
              <a:lnSpc>
                <a:spcPct val="89000"/>
              </a:lnSpc>
            </a:pPr>
            <a:r>
              <a:rPr lang="en-US"/>
              <a:t>Idea</a:t>
            </a:r>
          </a:p>
          <a:p>
            <a:pPr marL="965200" lvl="1" indent="-508000" defTabSz="968375" eaLnBrk="1" hangingPunct="1">
              <a:lnSpc>
                <a:spcPct val="89000"/>
              </a:lnSpc>
              <a:buFontTx/>
              <a:buNone/>
            </a:pPr>
            <a:r>
              <a:rPr lang="en-US"/>
              <a:t>Ensure 1 of 4 conditions cannot occur </a:t>
            </a:r>
          </a:p>
          <a:p>
            <a:pPr marL="301625" indent="-301625" defTabSz="968375" eaLnBrk="1" hangingPunct="1">
              <a:lnSpc>
                <a:spcPct val="89000"/>
              </a:lnSpc>
            </a:pPr>
            <a:r>
              <a:rPr lang="en-US"/>
              <a:t>Necessary Conditions</a:t>
            </a:r>
          </a:p>
          <a:p>
            <a:pPr marL="965200" lvl="1" indent="-508000" defTabSz="968375" eaLnBrk="1" hangingPunct="1">
              <a:lnSpc>
                <a:spcPct val="89000"/>
              </a:lnSpc>
              <a:buFontTx/>
              <a:buAutoNum type="arabicPeriod"/>
            </a:pPr>
            <a:r>
              <a:rPr lang="en-US"/>
              <a:t>Mutual exclusion</a:t>
            </a:r>
          </a:p>
          <a:p>
            <a:pPr marL="965200" lvl="1" indent="-508000" defTabSz="968375" eaLnBrk="1" hangingPunct="1">
              <a:lnSpc>
                <a:spcPct val="89000"/>
              </a:lnSpc>
              <a:buFontTx/>
              <a:buAutoNum type="arabicPeriod"/>
            </a:pPr>
            <a:r>
              <a:rPr lang="en-US"/>
              <a:t>Hold and wait</a:t>
            </a:r>
          </a:p>
          <a:p>
            <a:pPr marL="965200" lvl="1" indent="-508000" defTabSz="968375" eaLnBrk="1" hangingPunct="1">
              <a:lnSpc>
                <a:spcPct val="89000"/>
              </a:lnSpc>
              <a:buFontTx/>
              <a:buAutoNum type="arabicPeriod"/>
            </a:pPr>
            <a:r>
              <a:rPr lang="en-US"/>
              <a:t>No preemption</a:t>
            </a:r>
          </a:p>
          <a:p>
            <a:pPr marL="965200" lvl="1" indent="-508000" defTabSz="968375" eaLnBrk="1" hangingPunct="1">
              <a:lnSpc>
                <a:spcPct val="89000"/>
              </a:lnSpc>
              <a:buFontTx/>
              <a:buAutoNum type="arabicPeriod"/>
            </a:pPr>
            <a:r>
              <a:rPr lang="en-US"/>
              <a:t>Circular wait</a:t>
            </a:r>
          </a:p>
        </p:txBody>
      </p:sp>
    </p:spTree>
  </p:cSld>
  <p:clrMapOvr>
    <a:masterClrMapping/>
  </p:clrMapOvr>
  <mc:AlternateContent xmlns:mc="http://schemas.openxmlformats.org/markup-compatibility/2006" xmlns:p14="http://schemas.microsoft.com/office/powerpoint/2010/main">
    <mc:Choice Requires="p14">
      <p:transition spd="slow" p14:dur="2000" advTm="47792"/>
    </mc:Choice>
    <mc:Fallback xmlns="">
      <p:transition xmlns:p14="http://schemas.microsoft.com/office/powerpoint/2010/main" spd="slow" advTm="4779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15071</TotalTime>
  <Words>4633</Words>
  <Application>Microsoft Office PowerPoint</Application>
  <PresentationFormat>全屏显示(4:3)</PresentationFormat>
  <Paragraphs>1761</Paragraphs>
  <Slides>65</Slides>
  <Notes>40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ＭＳ Ｐゴシック</vt:lpstr>
      <vt:lpstr>Arial</vt:lpstr>
      <vt:lpstr>Comic Sans MS</vt:lpstr>
      <vt:lpstr>Courier New</vt:lpstr>
      <vt:lpstr>Times</vt:lpstr>
      <vt:lpstr>Times New Roman</vt:lpstr>
      <vt:lpstr>Default Design</vt:lpstr>
      <vt:lpstr>Deadlock</vt:lpstr>
      <vt:lpstr>Deadlock in (In)action</vt:lpstr>
      <vt:lpstr>Example: Two Threads?</vt:lpstr>
      <vt:lpstr>Resources</vt:lpstr>
      <vt:lpstr>Resource-Allocation Graph</vt:lpstr>
      <vt:lpstr>Necessary Conditions for Deadlock</vt:lpstr>
      <vt:lpstr>Resource-Allocation Graph</vt:lpstr>
      <vt:lpstr> Handling Deadlock</vt:lpstr>
      <vt:lpstr>Deadlock Prevention</vt:lpstr>
      <vt:lpstr>Deadlock Prevention  Eliminate Mutual Exclusion</vt:lpstr>
      <vt:lpstr>Deadlock Prevention Eliminate Hold and Wait</vt:lpstr>
      <vt:lpstr>Deadlock Prevention Eliminate Hold and Wait</vt:lpstr>
      <vt:lpstr>Deadlock Prevention No Preemption</vt:lpstr>
      <vt:lpstr>Deadlock Prevention Circular Wait</vt:lpstr>
      <vt:lpstr>Deadlock Avoidance</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Process-resource Trajectories</vt:lpstr>
      <vt:lpstr>Safe states</vt:lpstr>
      <vt:lpstr>Safe vs. Unsafe States</vt:lpstr>
      <vt:lpstr>Unsafe/Safe State?</vt:lpstr>
      <vt:lpstr>Unsafe State</vt:lpstr>
      <vt:lpstr>Deadlock Avoidance</vt:lpstr>
      <vt:lpstr>The Banker’s Algorithm</vt:lpstr>
      <vt:lpstr>Banker’s with Multiple Resource Types</vt:lpstr>
      <vt:lpstr>Banker’s with Multiple Resource Types</vt:lpstr>
      <vt:lpstr>Banker’s with Multiple Resource Types</vt:lpstr>
      <vt:lpstr>Banker’s with Multiple Resource Types</vt:lpstr>
      <vt:lpstr>Banker’s with Multiple Resource Types</vt:lpstr>
      <vt:lpstr>Banker’s with Multiple Resource Types</vt:lpstr>
      <vt:lpstr>Banker’s with Multiple Resource Types</vt:lpstr>
      <vt:lpstr>Banker’s with Multiple Resource Types</vt:lpstr>
      <vt:lpstr>Banker’s with Multiple Resource Types</vt:lpstr>
      <vt:lpstr>Deadlock Avoidance</vt:lpstr>
      <vt:lpstr>Deadlock Detection &amp; Recovery</vt:lpstr>
      <vt:lpstr>Deadlock Detection Single Instance of Each Resource Type</vt:lpstr>
      <vt:lpstr>Deadlock Detection with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Deadlock Detection Multiple Resource Instances</vt:lpstr>
      <vt:lpstr>Recovery from Deadlock</vt:lpstr>
      <vt:lpstr>Recovery from Deadlock</vt:lpstr>
      <vt:lpstr>Deadlock Detection Issues</vt:lpstr>
      <vt:lpstr>Deadlock Avoidance</vt:lpstr>
    </vt:vector>
  </TitlesOfParts>
  <Company>Baylor University 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donahoo</dc:creator>
  <cp:lastModifiedBy>Yang, Yu</cp:lastModifiedBy>
  <cp:revision>107</cp:revision>
  <dcterms:created xsi:type="dcterms:W3CDTF">2009-10-02T12:44:34Z</dcterms:created>
  <dcterms:modified xsi:type="dcterms:W3CDTF">2018-03-01T04:29:03Z</dcterms:modified>
</cp:coreProperties>
</file>