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9" r:id="rId4"/>
    <p:sldId id="260" r:id="rId5"/>
    <p:sldId id="261" r:id="rId6"/>
    <p:sldId id="269" r:id="rId7"/>
    <p:sldId id="268" r:id="rId8"/>
    <p:sldId id="270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67" r:id="rId21"/>
    <p:sldId id="282" r:id="rId22"/>
    <p:sldId id="283" r:id="rId23"/>
    <p:sldId id="284" r:id="rId24"/>
    <p:sldId id="285" r:id="rId25"/>
    <p:sldId id="289" r:id="rId26"/>
    <p:sldId id="313" r:id="rId27"/>
    <p:sldId id="293" r:id="rId28"/>
    <p:sldId id="291" r:id="rId29"/>
    <p:sldId id="294" r:id="rId30"/>
    <p:sldId id="299" r:id="rId31"/>
    <p:sldId id="300" r:id="rId32"/>
    <p:sldId id="295" r:id="rId33"/>
    <p:sldId id="296" r:id="rId34"/>
    <p:sldId id="297" r:id="rId35"/>
    <p:sldId id="298" r:id="rId36"/>
    <p:sldId id="301" r:id="rId37"/>
    <p:sldId id="311" r:id="rId38"/>
    <p:sldId id="312" r:id="rId39"/>
    <p:sldId id="304" r:id="rId40"/>
    <p:sldId id="305" r:id="rId41"/>
    <p:sldId id="306" r:id="rId42"/>
    <p:sldId id="307" r:id="rId43"/>
    <p:sldId id="308" r:id="rId44"/>
    <p:sldId id="309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EFF"/>
    <a:srgbClr val="D6D6D6"/>
    <a:srgbClr val="DAEBF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499CF05-EFA6-0843-9804-EDDDFCBD8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9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50C4645D-97CD-A043-AF11-C618877AB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7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12EA-2C0D-914C-B8F0-A6A9420BC320}" type="slidenum">
              <a:rPr lang="en-US"/>
              <a:pPr/>
              <a:t>26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 memory cannot be as faster as registers because of expense</a:t>
            </a:r>
          </a:p>
        </p:txBody>
      </p:sp>
    </p:spTree>
    <p:extLst>
      <p:ext uri="{BB962C8B-B14F-4D97-AF65-F5344CB8AC3E}">
        <p14:creationId xmlns:p14="http://schemas.microsoft.com/office/powerpoint/2010/main" val="98427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593336-FAF7-8440-9F0C-A903EA92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009E12-6FE5-994D-A543-AE4BA42CBC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9EA7DE-991C-AF4E-B796-1F93197F8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C2C2733B-5906-874A-8089-22B3803EA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267EDEAB-17DF-0847-BB9B-4F89C75FA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15F704-395A-BE4A-B7FF-9099D3938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B3AA3-B2D2-3443-9049-AE7579F8F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ECD911-61DD-2F48-B27F-F350AE7517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41DDD8-A6C5-6146-B684-3D251351F0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5C8404-FD1F-474B-B64B-302F7E6E2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22C990-79CB-2348-A3C2-C0E4DA1DB4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C42938-3FE1-7446-A995-2017839F20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83D0C0-3303-6442-AA6A-E46C35A176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B089BE-37F8-A249-98A6-FBE9EEBA22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/>
              <a:t>Memory Overload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2286000"/>
          </a:xfrm>
        </p:spPr>
        <p:txBody>
          <a:bodyPr/>
          <a:lstStyle/>
          <a:p>
            <a:r>
              <a:rPr lang="en-US" sz="2800"/>
              <a:t>Many processes loaded; few (one) executing</a:t>
            </a:r>
          </a:p>
          <a:p>
            <a:r>
              <a:rPr lang="en-US" sz="2800"/>
              <a:t>Most idle (e.g., waiting on iPhone connection)</a:t>
            </a:r>
          </a:p>
          <a:p>
            <a:r>
              <a:rPr lang="en-US" sz="2800"/>
              <a:t>Not enough memory for all</a:t>
            </a:r>
          </a:p>
          <a:p>
            <a:r>
              <a:rPr lang="en-US" sz="2800"/>
              <a:t>Solution:  Swap idle processes to backing store</a:t>
            </a:r>
          </a:p>
        </p:txBody>
      </p:sp>
      <p:pic>
        <p:nvPicPr>
          <p:cNvPr id="329732" name="Picture 4" descr="fg8_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886200"/>
            <a:ext cx="3733800" cy="278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Swapping sBits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There can be problems</a:t>
            </a:r>
          </a:p>
          <a:p>
            <a:pPr>
              <a:lnSpc>
                <a:spcPct val="90000"/>
              </a:lnSpc>
            </a:pPr>
            <a:r>
              <a:rPr lang="en-US"/>
              <a:t>Swapping is expensive</a:t>
            </a:r>
          </a:p>
          <a:p>
            <a:pPr lvl="1">
              <a:lnSpc>
                <a:spcPct val="90000"/>
              </a:lnSpc>
            </a:pPr>
            <a:r>
              <a:rPr lang="en-US"/>
              <a:t>Two user processes with 100MBs @ 50MBps</a:t>
            </a:r>
          </a:p>
          <a:p>
            <a:pPr lvl="1">
              <a:lnSpc>
                <a:spcPct val="90000"/>
              </a:lnSpc>
            </a:pPr>
            <a:r>
              <a:rPr lang="en-US"/>
              <a:t>8ms disk latency</a:t>
            </a:r>
          </a:p>
          <a:p>
            <a:pPr lvl="1">
              <a:lnSpc>
                <a:spcPct val="90000"/>
              </a:lnSpc>
            </a:pPr>
            <a:r>
              <a:rPr lang="en-US"/>
              <a:t>2008ms in + 2008ms out = 4016ms</a:t>
            </a:r>
          </a:p>
          <a:p>
            <a:pPr>
              <a:lnSpc>
                <a:spcPct val="90000"/>
              </a:lnSpc>
            </a:pPr>
            <a:r>
              <a:rPr lang="en-US"/>
              <a:t>Need to swap before given processor</a:t>
            </a:r>
          </a:p>
          <a:p>
            <a:pPr>
              <a:lnSpc>
                <a:spcPct val="90000"/>
              </a:lnSpc>
            </a:pPr>
            <a:r>
              <a:rPr lang="en-US"/>
              <a:t>Problem</a:t>
            </a:r>
          </a:p>
          <a:p>
            <a:pPr lvl="1">
              <a:lnSpc>
                <a:spcPct val="90000"/>
              </a:lnSpc>
            </a:pPr>
            <a:r>
              <a:rPr lang="en-US"/>
              <a:t>Process with pending I/O swapped out so…</a:t>
            </a:r>
          </a:p>
          <a:p>
            <a:pPr lvl="1">
              <a:lnSpc>
                <a:spcPct val="90000"/>
              </a:lnSpc>
            </a:pPr>
            <a:r>
              <a:rPr lang="en-US"/>
              <a:t>No memory for I/O completion</a:t>
            </a:r>
          </a:p>
          <a:p>
            <a:pPr lvl="1">
              <a:lnSpc>
                <a:spcPct val="90000"/>
              </a:lnSpc>
            </a:pPr>
            <a:r>
              <a:rPr lang="en-US"/>
              <a:t>Solution:  Don’t swap or have OS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/>
          <a:lstStyle/>
          <a:p>
            <a:r>
              <a:rPr lang="en-US" sz="3600"/>
              <a:t>Memory Placement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05800" cy="3810000"/>
          </a:xfrm>
        </p:spPr>
        <p:txBody>
          <a:bodyPr/>
          <a:lstStyle/>
          <a:p>
            <a:r>
              <a:rPr lang="en-US"/>
              <a:t>We need to place process memory</a:t>
            </a:r>
          </a:p>
          <a:p>
            <a:pPr lvl="1"/>
            <a:r>
              <a:rPr lang="en-US"/>
              <a:t>New process</a:t>
            </a:r>
          </a:p>
          <a:p>
            <a:pPr lvl="1"/>
            <a:r>
              <a:rPr lang="en-US"/>
              <a:t>Swap in</a:t>
            </a:r>
          </a:p>
          <a:p>
            <a:r>
              <a:rPr lang="en-US"/>
              <a:t>Contiguous memory allocation</a:t>
            </a:r>
          </a:p>
          <a:p>
            <a:pPr lvl="1"/>
            <a:r>
              <a:rPr lang="en-US"/>
              <a:t>Start (base register)</a:t>
            </a:r>
          </a:p>
          <a:p>
            <a:pPr lvl="1"/>
            <a:r>
              <a:rPr lang="en-US"/>
              <a:t>Finish (base register + limit register)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3048000" y="1219200"/>
            <a:ext cx="302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Location, Location, Location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Fixed-Size Partitions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/>
              <a:t>Divide memory into fixed-size chunks</a:t>
            </a:r>
          </a:p>
          <a:p>
            <a:pPr lvl="1">
              <a:buFontTx/>
              <a:buNone/>
            </a:pPr>
            <a:r>
              <a:rPr lang="en-US"/>
              <a:t>Limit is the same for all processes</a:t>
            </a:r>
          </a:p>
          <a:p>
            <a:r>
              <a:rPr lang="en-US"/>
              <a:t>New/Swapped-in process gets a chunk</a:t>
            </a:r>
          </a:p>
          <a:p>
            <a:r>
              <a:rPr lang="en-US"/>
              <a:t>Problem:  Partition size</a:t>
            </a:r>
          </a:p>
          <a:p>
            <a:pPr lvl="1"/>
            <a:r>
              <a:rPr lang="en-US"/>
              <a:t>Too big - Wastes space for smaller processes</a:t>
            </a:r>
          </a:p>
          <a:p>
            <a:pPr lvl="1"/>
            <a:r>
              <a:rPr lang="en-US"/>
              <a:t>Too small - Limits size of process</a:t>
            </a:r>
          </a:p>
          <a:p>
            <a:pPr lvl="1"/>
            <a:r>
              <a:rPr lang="en-US"/>
              <a:t>Internal fragmentation – Unused memory within a partition (Partition minus Needed 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Variable-Size Partitions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/>
              <a:t>Process requests memory size it needs</a:t>
            </a:r>
          </a:p>
          <a:p>
            <a:r>
              <a:rPr lang="en-US"/>
              <a:t>Placement depends on availability</a:t>
            </a:r>
          </a:p>
          <a:p>
            <a:r>
              <a:rPr lang="en-US"/>
              <a:t>Process exit creates holes</a:t>
            </a:r>
          </a:p>
          <a:p>
            <a:r>
              <a:rPr lang="en-US"/>
              <a:t>Coalescing – Combining adjacent holes</a:t>
            </a:r>
          </a:p>
          <a:p>
            <a:r>
              <a:rPr lang="en-US"/>
              <a:t>OS must decide where new requests go</a:t>
            </a:r>
          </a:p>
        </p:txBody>
      </p:sp>
      <p:sp>
        <p:nvSpPr>
          <p:cNvPr id="333843" name="Rectangle 19"/>
          <p:cNvSpPr>
            <a:spLocks noChangeArrowheads="1"/>
          </p:cNvSpPr>
          <p:nvPr/>
        </p:nvSpPr>
        <p:spPr bwMode="auto">
          <a:xfrm>
            <a:off x="1565275" y="4651375"/>
            <a:ext cx="914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46" name="Text Box 22"/>
          <p:cNvSpPr txBox="1">
            <a:spLocks noChangeArrowheads="1"/>
          </p:cNvSpPr>
          <p:nvPr/>
        </p:nvSpPr>
        <p:spPr bwMode="auto">
          <a:xfrm>
            <a:off x="1589088" y="5862638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Operating</a:t>
            </a:r>
          </a:p>
          <a:p>
            <a:pPr algn="ctr"/>
            <a:r>
              <a:rPr lang="en-US" sz="1200"/>
              <a:t>System</a:t>
            </a:r>
          </a:p>
        </p:txBody>
      </p:sp>
      <p:sp>
        <p:nvSpPr>
          <p:cNvPr id="333847" name="Line 23"/>
          <p:cNvSpPr>
            <a:spLocks noChangeShapeType="1"/>
          </p:cNvSpPr>
          <p:nvPr/>
        </p:nvSpPr>
        <p:spPr bwMode="auto">
          <a:xfrm>
            <a:off x="1573213" y="58705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1892300" y="5495925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333851" name="Rectangle 27" descr="Dark upward diagonal"/>
          <p:cNvSpPr>
            <a:spLocks noChangeArrowheads="1"/>
          </p:cNvSpPr>
          <p:nvPr/>
        </p:nvSpPr>
        <p:spPr bwMode="auto">
          <a:xfrm>
            <a:off x="1562100" y="4649788"/>
            <a:ext cx="917575" cy="722312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52" name="Rectangle 28"/>
          <p:cNvSpPr>
            <a:spLocks noChangeArrowheads="1"/>
          </p:cNvSpPr>
          <p:nvPr/>
        </p:nvSpPr>
        <p:spPr bwMode="auto">
          <a:xfrm>
            <a:off x="3176588" y="4652963"/>
            <a:ext cx="914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53" name="Text Box 29"/>
          <p:cNvSpPr txBox="1">
            <a:spLocks noChangeArrowheads="1"/>
          </p:cNvSpPr>
          <p:nvPr/>
        </p:nvSpPr>
        <p:spPr bwMode="auto">
          <a:xfrm>
            <a:off x="3200400" y="5864225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Operating</a:t>
            </a:r>
          </a:p>
          <a:p>
            <a:pPr algn="ctr"/>
            <a:r>
              <a:rPr lang="en-US" sz="1200"/>
              <a:t>System</a:t>
            </a:r>
          </a:p>
        </p:txBody>
      </p:sp>
      <p:sp>
        <p:nvSpPr>
          <p:cNvPr id="333854" name="Line 30"/>
          <p:cNvSpPr>
            <a:spLocks noChangeShapeType="1"/>
          </p:cNvSpPr>
          <p:nvPr/>
        </p:nvSpPr>
        <p:spPr bwMode="auto">
          <a:xfrm>
            <a:off x="3184525" y="5872163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3505200" y="5497513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333856" name="Rectangle 32" descr="Dark upward diagonal"/>
          <p:cNvSpPr>
            <a:spLocks noChangeArrowheads="1"/>
          </p:cNvSpPr>
          <p:nvPr/>
        </p:nvSpPr>
        <p:spPr bwMode="auto">
          <a:xfrm>
            <a:off x="3173413" y="4648200"/>
            <a:ext cx="914400" cy="4603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57" name="Line 33"/>
          <p:cNvSpPr>
            <a:spLocks noChangeShapeType="1"/>
          </p:cNvSpPr>
          <p:nvPr/>
        </p:nvSpPr>
        <p:spPr bwMode="auto">
          <a:xfrm>
            <a:off x="3173413" y="53879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58" name="Text Box 34"/>
          <p:cNvSpPr txBox="1">
            <a:spLocks noChangeArrowheads="1"/>
          </p:cNvSpPr>
          <p:nvPr/>
        </p:nvSpPr>
        <p:spPr bwMode="auto">
          <a:xfrm>
            <a:off x="3506788" y="5106988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</a:t>
            </a:r>
          </a:p>
        </p:txBody>
      </p:sp>
      <p:sp>
        <p:nvSpPr>
          <p:cNvPr id="333867" name="Rectangle 43"/>
          <p:cNvSpPr>
            <a:spLocks noChangeArrowheads="1"/>
          </p:cNvSpPr>
          <p:nvPr/>
        </p:nvSpPr>
        <p:spPr bwMode="auto">
          <a:xfrm>
            <a:off x="4700588" y="4656138"/>
            <a:ext cx="914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68" name="Text Box 44"/>
          <p:cNvSpPr txBox="1">
            <a:spLocks noChangeArrowheads="1"/>
          </p:cNvSpPr>
          <p:nvPr/>
        </p:nvSpPr>
        <p:spPr bwMode="auto">
          <a:xfrm>
            <a:off x="4724400" y="5867400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Operating</a:t>
            </a:r>
          </a:p>
          <a:p>
            <a:pPr algn="ctr"/>
            <a:r>
              <a:rPr lang="en-US" sz="1200"/>
              <a:t>System</a:t>
            </a:r>
          </a:p>
        </p:txBody>
      </p:sp>
      <p:sp>
        <p:nvSpPr>
          <p:cNvPr id="333869" name="Line 45"/>
          <p:cNvSpPr>
            <a:spLocks noChangeShapeType="1"/>
          </p:cNvSpPr>
          <p:nvPr/>
        </p:nvSpPr>
        <p:spPr bwMode="auto">
          <a:xfrm>
            <a:off x="4708525" y="5875338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71" name="Rectangle 47" descr="Dark upward diagonal"/>
          <p:cNvSpPr>
            <a:spLocks noChangeArrowheads="1"/>
          </p:cNvSpPr>
          <p:nvPr/>
        </p:nvSpPr>
        <p:spPr bwMode="auto">
          <a:xfrm>
            <a:off x="4697413" y="4651375"/>
            <a:ext cx="914400" cy="4603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72" name="Line 48"/>
          <p:cNvSpPr>
            <a:spLocks noChangeShapeType="1"/>
          </p:cNvSpPr>
          <p:nvPr/>
        </p:nvSpPr>
        <p:spPr bwMode="auto">
          <a:xfrm>
            <a:off x="4697413" y="5391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73" name="Text Box 49"/>
          <p:cNvSpPr txBox="1">
            <a:spLocks noChangeArrowheads="1"/>
          </p:cNvSpPr>
          <p:nvPr/>
        </p:nvSpPr>
        <p:spPr bwMode="auto">
          <a:xfrm>
            <a:off x="5030788" y="5110163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</a:t>
            </a:r>
          </a:p>
        </p:txBody>
      </p:sp>
      <p:sp>
        <p:nvSpPr>
          <p:cNvPr id="333874" name="Rectangle 50" descr="Dark upward diagonal"/>
          <p:cNvSpPr>
            <a:spLocks noChangeArrowheads="1"/>
          </p:cNvSpPr>
          <p:nvPr/>
        </p:nvSpPr>
        <p:spPr bwMode="auto">
          <a:xfrm>
            <a:off x="4705350" y="5387975"/>
            <a:ext cx="908050" cy="48101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3877" name="Group 53"/>
          <p:cNvGrpSpPr>
            <a:grpSpLocks/>
          </p:cNvGrpSpPr>
          <p:nvPr/>
        </p:nvGrpSpPr>
        <p:grpSpPr bwMode="auto">
          <a:xfrm>
            <a:off x="6297613" y="5032375"/>
            <a:ext cx="914400" cy="457200"/>
            <a:chOff x="3936" y="2592"/>
            <a:chExt cx="576" cy="288"/>
          </a:xfrm>
        </p:grpSpPr>
        <p:sp>
          <p:nvSpPr>
            <p:cNvPr id="333875" name="Rectangle 51"/>
            <p:cNvSpPr>
              <a:spLocks noChangeArrowheads="1"/>
            </p:cNvSpPr>
            <p:nvPr/>
          </p:nvSpPr>
          <p:spPr bwMode="auto">
            <a:xfrm>
              <a:off x="3936" y="2592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876" name="Text Box 52"/>
            <p:cNvSpPr txBox="1">
              <a:spLocks noChangeArrowheads="1"/>
            </p:cNvSpPr>
            <p:nvPr/>
          </p:nvSpPr>
          <p:spPr bwMode="auto">
            <a:xfrm>
              <a:off x="4132" y="2649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C</a:t>
              </a:r>
            </a:p>
          </p:txBody>
        </p:sp>
      </p:grpSp>
      <p:sp>
        <p:nvSpPr>
          <p:cNvPr id="333878" name="Line 54"/>
          <p:cNvSpPr>
            <a:spLocks noChangeShapeType="1"/>
          </p:cNvSpPr>
          <p:nvPr/>
        </p:nvSpPr>
        <p:spPr bwMode="auto">
          <a:xfrm flipH="1" flipV="1">
            <a:off x="5611813" y="48799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79" name="Line 55"/>
          <p:cNvSpPr>
            <a:spLocks noChangeShapeType="1"/>
          </p:cNvSpPr>
          <p:nvPr/>
        </p:nvSpPr>
        <p:spPr bwMode="auto">
          <a:xfrm flipH="1">
            <a:off x="5611813" y="52609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880" name="Text Box 56"/>
          <p:cNvSpPr txBox="1">
            <a:spLocks noChangeArrowheads="1"/>
          </p:cNvSpPr>
          <p:nvPr/>
        </p:nvSpPr>
        <p:spPr bwMode="auto">
          <a:xfrm>
            <a:off x="5764213" y="51085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715962"/>
          </a:xfrm>
        </p:spPr>
        <p:txBody>
          <a:bodyPr/>
          <a:lstStyle/>
          <a:p>
            <a:r>
              <a:rPr lang="en-US" sz="3600"/>
              <a:t>Partition Placement Strategy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525963"/>
          </a:xfrm>
        </p:spPr>
        <p:txBody>
          <a:bodyPr/>
          <a:lstStyle/>
          <a:p>
            <a:r>
              <a:rPr lang="en-US"/>
              <a:t>Keep list of available memory holes</a:t>
            </a:r>
          </a:p>
          <a:p>
            <a:pPr lvl="1"/>
            <a:r>
              <a:rPr lang="en-US"/>
              <a:t>Linked list</a:t>
            </a:r>
          </a:p>
          <a:p>
            <a:pPr lvl="1"/>
            <a:r>
              <a:rPr lang="en-US"/>
              <a:t>Map</a:t>
            </a:r>
          </a:p>
          <a:p>
            <a:r>
              <a:rPr lang="en-US"/>
              <a:t>Placement</a:t>
            </a:r>
          </a:p>
          <a:p>
            <a:pPr lvl="1"/>
            <a:r>
              <a:rPr lang="en-US"/>
              <a:t>First-fit – First hole in list that is big enough</a:t>
            </a:r>
          </a:p>
          <a:p>
            <a:pPr lvl="1"/>
            <a:r>
              <a:rPr lang="en-US"/>
              <a:t>Best-fit – Smallest hole in list that is big enough</a:t>
            </a:r>
          </a:p>
          <a:p>
            <a:pPr lvl="1"/>
            <a:r>
              <a:rPr lang="en-US"/>
              <a:t>Worst-fit – Largest hole in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3600"/>
              <a:t>Fragmentation</a:t>
            </a:r>
          </a:p>
        </p:txBody>
      </p:sp>
      <p:sp>
        <p:nvSpPr>
          <p:cNvPr id="337950" name="Line 30"/>
          <p:cNvSpPr>
            <a:spLocks noChangeShapeType="1"/>
          </p:cNvSpPr>
          <p:nvPr/>
        </p:nvSpPr>
        <p:spPr bwMode="auto">
          <a:xfrm flipH="1">
            <a:off x="3746500" y="5292725"/>
            <a:ext cx="17303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1" name="Text Box 31"/>
          <p:cNvSpPr txBox="1">
            <a:spLocks noChangeArrowheads="1"/>
          </p:cNvSpPr>
          <p:nvPr/>
        </p:nvSpPr>
        <p:spPr bwMode="auto">
          <a:xfrm>
            <a:off x="3824288" y="5153025"/>
            <a:ext cx="698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Useful?</a:t>
            </a:r>
          </a:p>
        </p:txBody>
      </p:sp>
      <p:grpSp>
        <p:nvGrpSpPr>
          <p:cNvPr id="337980" name="Group 60"/>
          <p:cNvGrpSpPr>
            <a:grpSpLocks/>
          </p:cNvGrpSpPr>
          <p:nvPr/>
        </p:nvGrpSpPr>
        <p:grpSpPr bwMode="auto">
          <a:xfrm>
            <a:off x="6096000" y="4800600"/>
            <a:ext cx="966788" cy="304800"/>
            <a:chOff x="3761" y="2830"/>
            <a:chExt cx="609" cy="192"/>
          </a:xfrm>
        </p:grpSpPr>
        <p:sp>
          <p:nvSpPr>
            <p:cNvPr id="337976" name="Rectangle 56"/>
            <p:cNvSpPr>
              <a:spLocks noChangeArrowheads="1"/>
            </p:cNvSpPr>
            <p:nvPr/>
          </p:nvSpPr>
          <p:spPr bwMode="auto">
            <a:xfrm>
              <a:off x="3761" y="2830"/>
              <a:ext cx="60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77" name="Text Box 57"/>
            <p:cNvSpPr txBox="1">
              <a:spLocks noChangeArrowheads="1"/>
            </p:cNvSpPr>
            <p:nvPr/>
          </p:nvSpPr>
          <p:spPr bwMode="auto">
            <a:xfrm>
              <a:off x="3976" y="2839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E</a:t>
              </a:r>
            </a:p>
          </p:txBody>
        </p:sp>
      </p:grpSp>
      <p:sp>
        <p:nvSpPr>
          <p:cNvPr id="337979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sz="2800"/>
              <a:t>Loading and reloading creates fragments</a:t>
            </a:r>
          </a:p>
          <a:p>
            <a:pPr lvl="1">
              <a:buFontTx/>
              <a:buNone/>
            </a:pPr>
            <a:r>
              <a:rPr lang="en-US" sz="2400"/>
              <a:t>Unusably small segments of memory</a:t>
            </a:r>
          </a:p>
          <a:p>
            <a:r>
              <a:rPr lang="en-US" sz="2800"/>
              <a:t>For first-fit, statistical analysis shows that for N allocated blocks typically N/2 blocks are wasted (50-percent rule)</a:t>
            </a:r>
          </a:p>
          <a:p>
            <a:r>
              <a:rPr lang="en-US" sz="2800"/>
              <a:t>Compaction – Dynamic relocation of process memory to eliminate fragments</a:t>
            </a:r>
          </a:p>
        </p:txBody>
      </p:sp>
      <p:sp>
        <p:nvSpPr>
          <p:cNvPr id="337981" name="Line 61"/>
          <p:cNvSpPr>
            <a:spLocks noChangeShapeType="1"/>
          </p:cNvSpPr>
          <p:nvPr/>
        </p:nvSpPr>
        <p:spPr bwMode="auto">
          <a:xfrm flipH="1" flipV="1">
            <a:off x="5715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2" name="Line 62"/>
          <p:cNvSpPr>
            <a:spLocks noChangeShapeType="1"/>
          </p:cNvSpPr>
          <p:nvPr/>
        </p:nvSpPr>
        <p:spPr bwMode="auto">
          <a:xfrm flipH="1">
            <a:off x="5715000" y="4953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3" name="Text Box 63"/>
          <p:cNvSpPr txBox="1">
            <a:spLocks noChangeArrowheads="1"/>
          </p:cNvSpPr>
          <p:nvPr/>
        </p:nvSpPr>
        <p:spPr bwMode="auto">
          <a:xfrm>
            <a:off x="5694363" y="47688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7995" name="Rectangle 75" descr="Dark upward diagonal"/>
          <p:cNvSpPr>
            <a:spLocks noChangeArrowheads="1"/>
          </p:cNvSpPr>
          <p:nvPr/>
        </p:nvSpPr>
        <p:spPr bwMode="auto">
          <a:xfrm>
            <a:off x="838200" y="4495800"/>
            <a:ext cx="990600" cy="16764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8000" name="Group 80"/>
          <p:cNvGrpSpPr>
            <a:grpSpLocks/>
          </p:cNvGrpSpPr>
          <p:nvPr/>
        </p:nvGrpSpPr>
        <p:grpSpPr bwMode="auto">
          <a:xfrm>
            <a:off x="838200" y="4953000"/>
            <a:ext cx="990600" cy="304800"/>
            <a:chOff x="1152" y="3984"/>
            <a:chExt cx="624" cy="192"/>
          </a:xfrm>
        </p:grpSpPr>
        <p:sp>
          <p:nvSpPr>
            <p:cNvPr id="337996" name="Rectangle 76"/>
            <p:cNvSpPr>
              <a:spLocks noChangeArrowheads="1"/>
            </p:cNvSpPr>
            <p:nvPr/>
          </p:nvSpPr>
          <p:spPr bwMode="auto">
            <a:xfrm>
              <a:off x="1152" y="39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97" name="Text Box 77"/>
            <p:cNvSpPr txBox="1">
              <a:spLocks noChangeArrowheads="1"/>
            </p:cNvSpPr>
            <p:nvPr/>
          </p:nvSpPr>
          <p:spPr bwMode="auto">
            <a:xfrm>
              <a:off x="1374" y="3993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B</a:t>
              </a:r>
            </a:p>
          </p:txBody>
        </p:sp>
      </p:grpSp>
      <p:grpSp>
        <p:nvGrpSpPr>
          <p:cNvPr id="338003" name="Group 83"/>
          <p:cNvGrpSpPr>
            <a:grpSpLocks/>
          </p:cNvGrpSpPr>
          <p:nvPr/>
        </p:nvGrpSpPr>
        <p:grpSpPr bwMode="auto">
          <a:xfrm>
            <a:off x="838200" y="5715000"/>
            <a:ext cx="990600" cy="458788"/>
            <a:chOff x="1278" y="3936"/>
            <a:chExt cx="624" cy="289"/>
          </a:xfrm>
        </p:grpSpPr>
        <p:sp>
          <p:nvSpPr>
            <p:cNvPr id="337998" name="Rectangle 78"/>
            <p:cNvSpPr>
              <a:spLocks noChangeArrowheads="1"/>
            </p:cNvSpPr>
            <p:nvPr/>
          </p:nvSpPr>
          <p:spPr bwMode="auto">
            <a:xfrm>
              <a:off x="1278" y="3937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99" name="Text Box 79"/>
            <p:cNvSpPr txBox="1">
              <a:spLocks noChangeArrowheads="1"/>
            </p:cNvSpPr>
            <p:nvPr/>
          </p:nvSpPr>
          <p:spPr bwMode="auto">
            <a:xfrm>
              <a:off x="1322" y="393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Operating</a:t>
              </a:r>
            </a:p>
            <a:p>
              <a:pPr algn="ctr"/>
              <a:r>
                <a:rPr lang="en-US" sz="1200"/>
                <a:t>System</a:t>
              </a:r>
            </a:p>
          </p:txBody>
        </p:sp>
      </p:grpSp>
      <p:sp>
        <p:nvSpPr>
          <p:cNvPr id="338006" name="Rectangle 86" descr="Dark upward diagonal"/>
          <p:cNvSpPr>
            <a:spLocks noChangeArrowheads="1"/>
          </p:cNvSpPr>
          <p:nvPr/>
        </p:nvSpPr>
        <p:spPr bwMode="auto">
          <a:xfrm>
            <a:off x="2743200" y="4495800"/>
            <a:ext cx="990600" cy="16764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8007" name="Group 87"/>
          <p:cNvGrpSpPr>
            <a:grpSpLocks/>
          </p:cNvGrpSpPr>
          <p:nvPr/>
        </p:nvGrpSpPr>
        <p:grpSpPr bwMode="auto">
          <a:xfrm>
            <a:off x="2743200" y="4953000"/>
            <a:ext cx="990600" cy="304800"/>
            <a:chOff x="1152" y="3984"/>
            <a:chExt cx="624" cy="192"/>
          </a:xfrm>
        </p:grpSpPr>
        <p:sp>
          <p:nvSpPr>
            <p:cNvPr id="338008" name="Rectangle 88"/>
            <p:cNvSpPr>
              <a:spLocks noChangeArrowheads="1"/>
            </p:cNvSpPr>
            <p:nvPr/>
          </p:nvSpPr>
          <p:spPr bwMode="auto">
            <a:xfrm>
              <a:off x="1152" y="39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09" name="Text Box 89"/>
            <p:cNvSpPr txBox="1">
              <a:spLocks noChangeArrowheads="1"/>
            </p:cNvSpPr>
            <p:nvPr/>
          </p:nvSpPr>
          <p:spPr bwMode="auto">
            <a:xfrm>
              <a:off x="1374" y="3993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B</a:t>
              </a:r>
            </a:p>
          </p:txBody>
        </p:sp>
      </p:grpSp>
      <p:grpSp>
        <p:nvGrpSpPr>
          <p:cNvPr id="338010" name="Group 90"/>
          <p:cNvGrpSpPr>
            <a:grpSpLocks/>
          </p:cNvGrpSpPr>
          <p:nvPr/>
        </p:nvGrpSpPr>
        <p:grpSpPr bwMode="auto">
          <a:xfrm>
            <a:off x="2743200" y="5715000"/>
            <a:ext cx="990600" cy="458788"/>
            <a:chOff x="1278" y="3936"/>
            <a:chExt cx="624" cy="289"/>
          </a:xfrm>
        </p:grpSpPr>
        <p:sp>
          <p:nvSpPr>
            <p:cNvPr id="338011" name="Rectangle 91"/>
            <p:cNvSpPr>
              <a:spLocks noChangeArrowheads="1"/>
            </p:cNvSpPr>
            <p:nvPr/>
          </p:nvSpPr>
          <p:spPr bwMode="auto">
            <a:xfrm>
              <a:off x="1278" y="3937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12" name="Text Box 92"/>
            <p:cNvSpPr txBox="1">
              <a:spLocks noChangeArrowheads="1"/>
            </p:cNvSpPr>
            <p:nvPr/>
          </p:nvSpPr>
          <p:spPr bwMode="auto">
            <a:xfrm>
              <a:off x="1322" y="393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Operating</a:t>
              </a:r>
            </a:p>
            <a:p>
              <a:pPr algn="ctr"/>
              <a:r>
                <a:rPr lang="en-US" sz="1200"/>
                <a:t>System</a:t>
              </a:r>
            </a:p>
          </p:txBody>
        </p:sp>
      </p:grpSp>
      <p:sp>
        <p:nvSpPr>
          <p:cNvPr id="338014" name="Rectangle 94"/>
          <p:cNvSpPr>
            <a:spLocks noChangeArrowheads="1"/>
          </p:cNvSpPr>
          <p:nvPr/>
        </p:nvSpPr>
        <p:spPr bwMode="auto">
          <a:xfrm>
            <a:off x="2743200" y="53340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5" name="Text Box 95"/>
          <p:cNvSpPr txBox="1">
            <a:spLocks noChangeArrowheads="1"/>
          </p:cNvSpPr>
          <p:nvPr/>
        </p:nvSpPr>
        <p:spPr bwMode="auto">
          <a:xfrm>
            <a:off x="3092450" y="5386388"/>
            <a:ext cx="293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</a:t>
            </a:r>
          </a:p>
        </p:txBody>
      </p:sp>
      <p:sp>
        <p:nvSpPr>
          <p:cNvPr id="338017" name="Rectangle 97"/>
          <p:cNvSpPr>
            <a:spLocks noChangeArrowheads="1"/>
          </p:cNvSpPr>
          <p:nvPr/>
        </p:nvSpPr>
        <p:spPr bwMode="auto">
          <a:xfrm>
            <a:off x="27432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8" name="Text Box 98"/>
          <p:cNvSpPr txBox="1">
            <a:spLocks noChangeArrowheads="1"/>
          </p:cNvSpPr>
          <p:nvPr/>
        </p:nvSpPr>
        <p:spPr bwMode="auto">
          <a:xfrm>
            <a:off x="3098800" y="4692650"/>
            <a:ext cx="293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D</a:t>
            </a:r>
          </a:p>
        </p:txBody>
      </p:sp>
      <p:sp>
        <p:nvSpPr>
          <p:cNvPr id="338019" name="Rectangle 99" descr="Dark upward diagonal"/>
          <p:cNvSpPr>
            <a:spLocks noChangeArrowheads="1"/>
          </p:cNvSpPr>
          <p:nvPr/>
        </p:nvSpPr>
        <p:spPr bwMode="auto">
          <a:xfrm>
            <a:off x="4724400" y="4495800"/>
            <a:ext cx="990600" cy="16764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8020" name="Group 100"/>
          <p:cNvGrpSpPr>
            <a:grpSpLocks/>
          </p:cNvGrpSpPr>
          <p:nvPr/>
        </p:nvGrpSpPr>
        <p:grpSpPr bwMode="auto">
          <a:xfrm>
            <a:off x="4724400" y="4953000"/>
            <a:ext cx="990600" cy="304800"/>
            <a:chOff x="1152" y="3984"/>
            <a:chExt cx="624" cy="192"/>
          </a:xfrm>
        </p:grpSpPr>
        <p:sp>
          <p:nvSpPr>
            <p:cNvPr id="338021" name="Rectangle 101"/>
            <p:cNvSpPr>
              <a:spLocks noChangeArrowheads="1"/>
            </p:cNvSpPr>
            <p:nvPr/>
          </p:nvSpPr>
          <p:spPr bwMode="auto">
            <a:xfrm>
              <a:off x="1152" y="39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22" name="Text Box 102"/>
            <p:cNvSpPr txBox="1">
              <a:spLocks noChangeArrowheads="1"/>
            </p:cNvSpPr>
            <p:nvPr/>
          </p:nvSpPr>
          <p:spPr bwMode="auto">
            <a:xfrm>
              <a:off x="1374" y="3993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B</a:t>
              </a:r>
            </a:p>
          </p:txBody>
        </p:sp>
      </p:grpSp>
      <p:grpSp>
        <p:nvGrpSpPr>
          <p:cNvPr id="338023" name="Group 103"/>
          <p:cNvGrpSpPr>
            <a:grpSpLocks/>
          </p:cNvGrpSpPr>
          <p:nvPr/>
        </p:nvGrpSpPr>
        <p:grpSpPr bwMode="auto">
          <a:xfrm>
            <a:off x="4724400" y="5715000"/>
            <a:ext cx="990600" cy="458788"/>
            <a:chOff x="1278" y="3936"/>
            <a:chExt cx="624" cy="289"/>
          </a:xfrm>
        </p:grpSpPr>
        <p:sp>
          <p:nvSpPr>
            <p:cNvPr id="338024" name="Rectangle 104"/>
            <p:cNvSpPr>
              <a:spLocks noChangeArrowheads="1"/>
            </p:cNvSpPr>
            <p:nvPr/>
          </p:nvSpPr>
          <p:spPr bwMode="auto">
            <a:xfrm>
              <a:off x="1278" y="3937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25" name="Text Box 105"/>
            <p:cNvSpPr txBox="1">
              <a:spLocks noChangeArrowheads="1"/>
            </p:cNvSpPr>
            <p:nvPr/>
          </p:nvSpPr>
          <p:spPr bwMode="auto">
            <a:xfrm>
              <a:off x="1322" y="393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Operating</a:t>
              </a:r>
            </a:p>
            <a:p>
              <a:pPr algn="ctr"/>
              <a:r>
                <a:rPr lang="en-US" sz="1200"/>
                <a:t>System</a:t>
              </a:r>
            </a:p>
          </p:txBody>
        </p:sp>
      </p:grpSp>
      <p:sp>
        <p:nvSpPr>
          <p:cNvPr id="338026" name="Rectangle 106"/>
          <p:cNvSpPr>
            <a:spLocks noChangeArrowheads="1"/>
          </p:cNvSpPr>
          <p:nvPr/>
        </p:nvSpPr>
        <p:spPr bwMode="auto">
          <a:xfrm>
            <a:off x="4724400" y="53340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7" name="Text Box 107"/>
          <p:cNvSpPr txBox="1">
            <a:spLocks noChangeArrowheads="1"/>
          </p:cNvSpPr>
          <p:nvPr/>
        </p:nvSpPr>
        <p:spPr bwMode="auto">
          <a:xfrm>
            <a:off x="5073650" y="5386388"/>
            <a:ext cx="293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</a:t>
            </a:r>
          </a:p>
        </p:txBody>
      </p:sp>
      <p:sp>
        <p:nvSpPr>
          <p:cNvPr id="338028" name="Rectangle 108"/>
          <p:cNvSpPr>
            <a:spLocks noChangeArrowheads="1"/>
          </p:cNvSpPr>
          <p:nvPr/>
        </p:nvSpPr>
        <p:spPr bwMode="auto">
          <a:xfrm>
            <a:off x="47244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9" name="Text Box 109"/>
          <p:cNvSpPr txBox="1">
            <a:spLocks noChangeArrowheads="1"/>
          </p:cNvSpPr>
          <p:nvPr/>
        </p:nvSpPr>
        <p:spPr bwMode="auto">
          <a:xfrm>
            <a:off x="5080000" y="4692650"/>
            <a:ext cx="293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D</a:t>
            </a:r>
          </a:p>
        </p:txBody>
      </p:sp>
      <p:sp>
        <p:nvSpPr>
          <p:cNvPr id="338033" name="Rectangle 113" descr="Dark upward diagonal"/>
          <p:cNvSpPr>
            <a:spLocks noChangeArrowheads="1"/>
          </p:cNvSpPr>
          <p:nvPr/>
        </p:nvSpPr>
        <p:spPr bwMode="auto">
          <a:xfrm>
            <a:off x="7696200" y="4495800"/>
            <a:ext cx="990600" cy="16764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8034" name="Group 114"/>
          <p:cNvGrpSpPr>
            <a:grpSpLocks/>
          </p:cNvGrpSpPr>
          <p:nvPr/>
        </p:nvGrpSpPr>
        <p:grpSpPr bwMode="auto">
          <a:xfrm>
            <a:off x="7696200" y="5029200"/>
            <a:ext cx="990600" cy="304800"/>
            <a:chOff x="1152" y="3984"/>
            <a:chExt cx="624" cy="192"/>
          </a:xfrm>
        </p:grpSpPr>
        <p:sp>
          <p:nvSpPr>
            <p:cNvPr id="338035" name="Rectangle 115"/>
            <p:cNvSpPr>
              <a:spLocks noChangeArrowheads="1"/>
            </p:cNvSpPr>
            <p:nvPr/>
          </p:nvSpPr>
          <p:spPr bwMode="auto">
            <a:xfrm>
              <a:off x="1152" y="39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36" name="Text Box 116"/>
            <p:cNvSpPr txBox="1">
              <a:spLocks noChangeArrowheads="1"/>
            </p:cNvSpPr>
            <p:nvPr/>
          </p:nvSpPr>
          <p:spPr bwMode="auto">
            <a:xfrm>
              <a:off x="1374" y="3993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B</a:t>
              </a:r>
            </a:p>
          </p:txBody>
        </p:sp>
      </p:grpSp>
      <p:grpSp>
        <p:nvGrpSpPr>
          <p:cNvPr id="338037" name="Group 117"/>
          <p:cNvGrpSpPr>
            <a:grpSpLocks/>
          </p:cNvGrpSpPr>
          <p:nvPr/>
        </p:nvGrpSpPr>
        <p:grpSpPr bwMode="auto">
          <a:xfrm>
            <a:off x="7696200" y="5715000"/>
            <a:ext cx="990600" cy="458788"/>
            <a:chOff x="1278" y="3936"/>
            <a:chExt cx="624" cy="289"/>
          </a:xfrm>
        </p:grpSpPr>
        <p:sp>
          <p:nvSpPr>
            <p:cNvPr id="338038" name="Rectangle 118"/>
            <p:cNvSpPr>
              <a:spLocks noChangeArrowheads="1"/>
            </p:cNvSpPr>
            <p:nvPr/>
          </p:nvSpPr>
          <p:spPr bwMode="auto">
            <a:xfrm>
              <a:off x="1278" y="3937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39" name="Text Box 119"/>
            <p:cNvSpPr txBox="1">
              <a:spLocks noChangeArrowheads="1"/>
            </p:cNvSpPr>
            <p:nvPr/>
          </p:nvSpPr>
          <p:spPr bwMode="auto">
            <a:xfrm>
              <a:off x="1322" y="393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Operating</a:t>
              </a:r>
            </a:p>
            <a:p>
              <a:pPr algn="ctr"/>
              <a:r>
                <a:rPr lang="en-US" sz="1200"/>
                <a:t>System</a:t>
              </a:r>
            </a:p>
          </p:txBody>
        </p:sp>
      </p:grpSp>
      <p:sp>
        <p:nvSpPr>
          <p:cNvPr id="338040" name="Rectangle 120"/>
          <p:cNvSpPr>
            <a:spLocks noChangeArrowheads="1"/>
          </p:cNvSpPr>
          <p:nvPr/>
        </p:nvSpPr>
        <p:spPr bwMode="auto">
          <a:xfrm>
            <a:off x="7696200" y="53340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1" name="Text Box 121"/>
          <p:cNvSpPr txBox="1">
            <a:spLocks noChangeArrowheads="1"/>
          </p:cNvSpPr>
          <p:nvPr/>
        </p:nvSpPr>
        <p:spPr bwMode="auto">
          <a:xfrm>
            <a:off x="8045450" y="5386388"/>
            <a:ext cx="293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</a:t>
            </a:r>
          </a:p>
        </p:txBody>
      </p:sp>
      <p:sp>
        <p:nvSpPr>
          <p:cNvPr id="338042" name="Rectangle 122"/>
          <p:cNvSpPr>
            <a:spLocks noChangeArrowheads="1"/>
          </p:cNvSpPr>
          <p:nvPr/>
        </p:nvSpPr>
        <p:spPr bwMode="auto">
          <a:xfrm>
            <a:off x="76962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3" name="Text Box 123"/>
          <p:cNvSpPr txBox="1">
            <a:spLocks noChangeArrowheads="1"/>
          </p:cNvSpPr>
          <p:nvPr/>
        </p:nvSpPr>
        <p:spPr bwMode="auto">
          <a:xfrm>
            <a:off x="8043863" y="4786313"/>
            <a:ext cx="293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D</a:t>
            </a:r>
          </a:p>
        </p:txBody>
      </p:sp>
      <p:grpSp>
        <p:nvGrpSpPr>
          <p:cNvPr id="338047" name="Group 127"/>
          <p:cNvGrpSpPr>
            <a:grpSpLocks/>
          </p:cNvGrpSpPr>
          <p:nvPr/>
        </p:nvGrpSpPr>
        <p:grpSpPr bwMode="auto">
          <a:xfrm>
            <a:off x="7696200" y="4495800"/>
            <a:ext cx="990600" cy="304800"/>
            <a:chOff x="3761" y="2830"/>
            <a:chExt cx="609" cy="192"/>
          </a:xfrm>
        </p:grpSpPr>
        <p:sp>
          <p:nvSpPr>
            <p:cNvPr id="338048" name="Rectangle 128"/>
            <p:cNvSpPr>
              <a:spLocks noChangeArrowheads="1"/>
            </p:cNvSpPr>
            <p:nvPr/>
          </p:nvSpPr>
          <p:spPr bwMode="auto">
            <a:xfrm>
              <a:off x="3761" y="2830"/>
              <a:ext cx="60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49" name="Text Box 129"/>
            <p:cNvSpPr txBox="1">
              <a:spLocks noChangeArrowheads="1"/>
            </p:cNvSpPr>
            <p:nvPr/>
          </p:nvSpPr>
          <p:spPr bwMode="auto">
            <a:xfrm>
              <a:off x="3978" y="2839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E</a:t>
              </a:r>
            </a:p>
          </p:txBody>
        </p:sp>
      </p:grpSp>
      <p:sp>
        <p:nvSpPr>
          <p:cNvPr id="338050" name="Line 130"/>
          <p:cNvSpPr>
            <a:spLocks noChangeShapeType="1"/>
          </p:cNvSpPr>
          <p:nvPr/>
        </p:nvSpPr>
        <p:spPr bwMode="auto">
          <a:xfrm flipV="1">
            <a:off x="7059613" y="4648200"/>
            <a:ext cx="6365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Comparison of Allocation Strategies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/>
              <a:t>No optimal algorithm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sz="2000"/>
              <a:t>Fragmentation highly dependent on workload</a:t>
            </a:r>
          </a:p>
          <a:p>
            <a:pPr>
              <a:lnSpc>
                <a:spcPct val="89000"/>
              </a:lnSpc>
            </a:pPr>
            <a:r>
              <a:rPr lang="en-US" sz="2400"/>
              <a:t>Best-fit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Tends to leave some very large holes and very small holes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Cannot use very small holes easily</a:t>
            </a:r>
          </a:p>
          <a:p>
            <a:pPr>
              <a:lnSpc>
                <a:spcPct val="89000"/>
              </a:lnSpc>
            </a:pPr>
            <a:r>
              <a:rPr lang="en-US" sz="2400"/>
              <a:t>First-fit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Tends to leave “average” sized holes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Advantage: Faster than best-fit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Next-fit (starts where it left off) used often in practice</a:t>
            </a:r>
          </a:p>
          <a:p>
            <a:pPr>
              <a:lnSpc>
                <a:spcPct val="89000"/>
              </a:lnSpc>
            </a:pPr>
            <a:r>
              <a:rPr lang="en-US" sz="2400">
                <a:solidFill>
                  <a:schemeClr val="tx2"/>
                </a:solidFill>
              </a:rPr>
              <a:t>Buddy allocation (Linux)</a:t>
            </a: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chemeClr val="tx2"/>
                </a:solidFill>
              </a:rPr>
              <a:t>Minimizes external fragmentation</a:t>
            </a: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chemeClr val="tx2"/>
                </a:solidFill>
              </a:rPr>
              <a:t>Disadvantage: Internal fragmentation when request size not a power of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/>
              <a:t>Buddy Allocation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 dirty="0"/>
              <a:t>Consider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Fixed-size allocation always too large/small (int. </a:t>
            </a:r>
            <a:r>
              <a:rPr lang="en-US" sz="2000" dirty="0" err="1"/>
              <a:t>frag</a:t>
            </a:r>
            <a:r>
              <a:rPr lang="en-US" sz="2000" dirty="0"/>
              <a:t>.)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Variable-size allocation creates odd-sized fragments (ext. </a:t>
            </a:r>
            <a:r>
              <a:rPr lang="en-US" sz="2000" dirty="0" err="1"/>
              <a:t>frag</a:t>
            </a:r>
            <a:r>
              <a:rPr lang="en-US" sz="2000" dirty="0"/>
              <a:t>.)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Compromise:  Allocate blocks of 2</a:t>
            </a:r>
            <a:r>
              <a:rPr lang="en-US" sz="2400" baseline="30000" dirty="0"/>
              <a:t>n</a:t>
            </a:r>
            <a:r>
              <a:rPr lang="en-US" sz="2400" dirty="0"/>
              <a:t> bytes</a:t>
            </a:r>
            <a:endParaRPr lang="en-US" sz="2400" dirty="0" smtClean="0"/>
          </a:p>
          <a:p>
            <a:pPr>
              <a:lnSpc>
                <a:spcPct val="89000"/>
              </a:lnSpc>
            </a:pPr>
            <a:r>
              <a:rPr lang="en-US" sz="2400" dirty="0" smtClean="0"/>
              <a:t>To allocate </a:t>
            </a:r>
            <a:r>
              <a:rPr lang="en-US" sz="2400" dirty="0"/>
              <a:t>R bytes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Find the smallest free block, B, that is larger than R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While (R &gt; B/2)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Divide B into two blocks, B1 and B2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B = B1 and B2 (“Buddy” block) remains free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Allocate B (Size of B = 2</a:t>
            </a:r>
            <a:r>
              <a:rPr lang="en-US" sz="2000" baseline="30000" dirty="0"/>
              <a:t>n</a:t>
            </a:r>
            <a:r>
              <a:rPr lang="en-US" sz="2000" dirty="0"/>
              <a:t> such that R &lt; 2</a:t>
            </a:r>
            <a:r>
              <a:rPr lang="en-US" sz="2000" baseline="30000" dirty="0"/>
              <a:t>n</a:t>
            </a:r>
            <a:r>
              <a:rPr lang="en-US" sz="2000" dirty="0"/>
              <a:t> and </a:t>
            </a:r>
            <a:r>
              <a:rPr lang="en-US" sz="2000" dirty="0" err="1"/>
              <a:t>n</a:t>
            </a:r>
            <a:r>
              <a:rPr lang="en-US" sz="2000" dirty="0"/>
              <a:t> is minimized)</a:t>
            </a:r>
          </a:p>
          <a:p>
            <a:pPr>
              <a:lnSpc>
                <a:spcPct val="89000"/>
              </a:lnSpc>
            </a:pPr>
            <a:r>
              <a:rPr lang="en-US" sz="2400" dirty="0" err="1"/>
              <a:t>Deallocate</a:t>
            </a:r>
            <a:endParaRPr lang="en-US" sz="2400" dirty="0"/>
          </a:p>
          <a:p>
            <a:pPr lvl="1">
              <a:lnSpc>
                <a:spcPct val="89000"/>
              </a:lnSpc>
            </a:pPr>
            <a:r>
              <a:rPr lang="en-US" sz="2000" dirty="0"/>
              <a:t>Mark block as free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Recursively coalesce block with buddy (if buddy is free)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1800" dirty="0"/>
              <a:t>May coalesce lazily (later, in background) to avoid overhead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600"/>
              <a:t>Buddy Algorithm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8153400" cy="2743200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sz="1800"/>
              <a:t>Initially 64KB of memory </a:t>
            </a:r>
          </a:p>
          <a:p>
            <a:pPr marL="800100" lvl="1" indent="-342900">
              <a:buFontTx/>
              <a:buAutoNum type="arabicPeriod"/>
            </a:pPr>
            <a:r>
              <a:rPr lang="en-US" sz="1600"/>
              <a:t>First request is for 5KB</a:t>
            </a:r>
          </a:p>
          <a:p>
            <a:pPr marL="800100" lvl="1" indent="-342900">
              <a:buFont typeface="Arial" pitchFamily="-111" charset="0"/>
              <a:buAutoNum type="arabicPeriod"/>
            </a:pPr>
            <a:r>
              <a:rPr lang="en-US" sz="1600"/>
              <a:t>Divide 64 block chunk into half (again and again) until desired block size and return to caller (shaded area)</a:t>
            </a:r>
          </a:p>
          <a:p>
            <a:pPr marL="800100" lvl="1" indent="-342900">
              <a:buFont typeface="Arial" pitchFamily="-111" charset="0"/>
              <a:buAutoNum type="arabicPeriod"/>
            </a:pPr>
            <a:r>
              <a:rPr lang="en-US" sz="1600"/>
              <a:t>Second request is for 8KB so return remaining chunk</a:t>
            </a:r>
          </a:p>
          <a:p>
            <a:pPr marL="800100" lvl="1" indent="-342900">
              <a:buFont typeface="Arial" pitchFamily="-111" charset="0"/>
              <a:buAutoNum type="arabicPeriod"/>
            </a:pPr>
            <a:r>
              <a:rPr lang="en-US" sz="1600"/>
              <a:t>Third request is for 4KB -- split block again and again and return to caller</a:t>
            </a:r>
          </a:p>
          <a:p>
            <a:pPr marL="800100" lvl="1" indent="-342900">
              <a:buFont typeface="Arial" pitchFamily="-111" charset="0"/>
              <a:buAutoNum type="arabicPeriod"/>
            </a:pPr>
            <a:r>
              <a:rPr lang="en-US" sz="1600"/>
              <a:t>8KB is released and returned</a:t>
            </a:r>
          </a:p>
          <a:p>
            <a:pPr marL="800100" lvl="1" indent="-342900">
              <a:buFont typeface="Arial" pitchFamily="-111" charset="0"/>
              <a:buAutoNum type="arabicPeriod"/>
            </a:pPr>
            <a:r>
              <a:rPr lang="en-US" sz="1600"/>
              <a:t>5KB is released and coalesced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467475" y="1384300"/>
            <a:ext cx="609600" cy="10017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6467475" y="2387600"/>
            <a:ext cx="609600" cy="2460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6467475" y="2884488"/>
            <a:ext cx="609600" cy="2476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6467475" y="3125788"/>
            <a:ext cx="609600" cy="24606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6503988" y="1817688"/>
            <a:ext cx="5349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</a:t>
            </a:r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5734050" y="1384300"/>
            <a:ext cx="608013" cy="10017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5734050" y="2387600"/>
            <a:ext cx="608013" cy="2460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5734050" y="2884488"/>
            <a:ext cx="608013" cy="24765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8" name="Rectangle 12"/>
          <p:cNvSpPr>
            <a:spLocks noChangeArrowheads="1"/>
          </p:cNvSpPr>
          <p:nvPr/>
        </p:nvSpPr>
        <p:spPr bwMode="auto">
          <a:xfrm>
            <a:off x="5734050" y="3125788"/>
            <a:ext cx="608013" cy="24606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5770563" y="1817688"/>
            <a:ext cx="5334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</a:t>
            </a:r>
          </a:p>
        </p:txBody>
      </p:sp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1335088" y="1384300"/>
            <a:ext cx="608012" cy="1987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1371600" y="2257425"/>
            <a:ext cx="533400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64</a:t>
            </a:r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2066925" y="1384300"/>
            <a:ext cx="609600" cy="10017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2066925" y="2387600"/>
            <a:ext cx="609600" cy="9921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2103438" y="1817688"/>
            <a:ext cx="5349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 </a:t>
            </a:r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2801938" y="1384300"/>
            <a:ext cx="608012" cy="10017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36" name="Rectangle 20"/>
          <p:cNvSpPr>
            <a:spLocks noChangeArrowheads="1"/>
          </p:cNvSpPr>
          <p:nvPr/>
        </p:nvSpPr>
        <p:spPr bwMode="auto">
          <a:xfrm>
            <a:off x="2801938" y="2387600"/>
            <a:ext cx="608012" cy="4953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2801938" y="2884488"/>
            <a:ext cx="608012" cy="4873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38" name="Text Box 22"/>
          <p:cNvSpPr txBox="1">
            <a:spLocks noChangeArrowheads="1"/>
          </p:cNvSpPr>
          <p:nvPr/>
        </p:nvSpPr>
        <p:spPr bwMode="auto">
          <a:xfrm>
            <a:off x="2836863" y="1817688"/>
            <a:ext cx="5349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</a:t>
            </a:r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3533775" y="1384300"/>
            <a:ext cx="608013" cy="10017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0" name="Rectangle 24"/>
          <p:cNvSpPr>
            <a:spLocks noChangeArrowheads="1"/>
          </p:cNvSpPr>
          <p:nvPr/>
        </p:nvSpPr>
        <p:spPr bwMode="auto">
          <a:xfrm>
            <a:off x="3533775" y="2884488"/>
            <a:ext cx="608013" cy="2476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3533775" y="3125788"/>
            <a:ext cx="608013" cy="24606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2" name="Text Box 26"/>
          <p:cNvSpPr txBox="1">
            <a:spLocks noChangeArrowheads="1"/>
          </p:cNvSpPr>
          <p:nvPr/>
        </p:nvSpPr>
        <p:spPr bwMode="auto">
          <a:xfrm>
            <a:off x="3570288" y="1817688"/>
            <a:ext cx="5334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</a:t>
            </a:r>
          </a:p>
        </p:txBody>
      </p:sp>
      <p:sp>
        <p:nvSpPr>
          <p:cNvPr id="342043" name="Rectangle 27"/>
          <p:cNvSpPr>
            <a:spLocks noChangeArrowheads="1"/>
          </p:cNvSpPr>
          <p:nvPr/>
        </p:nvSpPr>
        <p:spPr bwMode="auto">
          <a:xfrm>
            <a:off x="4267200" y="1384300"/>
            <a:ext cx="609600" cy="10017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4" name="Rectangle 28"/>
          <p:cNvSpPr>
            <a:spLocks noChangeArrowheads="1"/>
          </p:cNvSpPr>
          <p:nvPr/>
        </p:nvSpPr>
        <p:spPr bwMode="auto">
          <a:xfrm>
            <a:off x="4267200" y="2387600"/>
            <a:ext cx="609600" cy="4953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5" name="Rectangle 29"/>
          <p:cNvSpPr>
            <a:spLocks noChangeArrowheads="1"/>
          </p:cNvSpPr>
          <p:nvPr/>
        </p:nvSpPr>
        <p:spPr bwMode="auto">
          <a:xfrm>
            <a:off x="4267200" y="2884488"/>
            <a:ext cx="609600" cy="24765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6" name="Rectangle 30"/>
          <p:cNvSpPr>
            <a:spLocks noChangeArrowheads="1"/>
          </p:cNvSpPr>
          <p:nvPr/>
        </p:nvSpPr>
        <p:spPr bwMode="auto">
          <a:xfrm>
            <a:off x="4267200" y="3125788"/>
            <a:ext cx="609600" cy="24606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7" name="Text Box 31"/>
          <p:cNvSpPr txBox="1">
            <a:spLocks noChangeArrowheads="1"/>
          </p:cNvSpPr>
          <p:nvPr/>
        </p:nvSpPr>
        <p:spPr bwMode="auto">
          <a:xfrm>
            <a:off x="4303713" y="1817688"/>
            <a:ext cx="5349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</a:t>
            </a:r>
          </a:p>
        </p:txBody>
      </p:sp>
      <p:sp>
        <p:nvSpPr>
          <p:cNvPr id="342048" name="Rectangle 32"/>
          <p:cNvSpPr>
            <a:spLocks noChangeArrowheads="1"/>
          </p:cNvSpPr>
          <p:nvPr/>
        </p:nvSpPr>
        <p:spPr bwMode="auto">
          <a:xfrm>
            <a:off x="5002213" y="1384300"/>
            <a:ext cx="608012" cy="10017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9" name="Rectangle 33"/>
          <p:cNvSpPr>
            <a:spLocks noChangeArrowheads="1"/>
          </p:cNvSpPr>
          <p:nvPr/>
        </p:nvSpPr>
        <p:spPr bwMode="auto">
          <a:xfrm>
            <a:off x="5002213" y="2387600"/>
            <a:ext cx="608012" cy="2460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0" name="Rectangle 34"/>
          <p:cNvSpPr>
            <a:spLocks noChangeArrowheads="1"/>
          </p:cNvSpPr>
          <p:nvPr/>
        </p:nvSpPr>
        <p:spPr bwMode="auto">
          <a:xfrm>
            <a:off x="5002213" y="2635250"/>
            <a:ext cx="608012" cy="2476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1" name="Rectangle 35"/>
          <p:cNvSpPr>
            <a:spLocks noChangeArrowheads="1"/>
          </p:cNvSpPr>
          <p:nvPr/>
        </p:nvSpPr>
        <p:spPr bwMode="auto">
          <a:xfrm>
            <a:off x="5002213" y="2884488"/>
            <a:ext cx="608012" cy="24765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2" name="Rectangle 36"/>
          <p:cNvSpPr>
            <a:spLocks noChangeArrowheads="1"/>
          </p:cNvSpPr>
          <p:nvPr/>
        </p:nvSpPr>
        <p:spPr bwMode="auto">
          <a:xfrm>
            <a:off x="5002213" y="3125788"/>
            <a:ext cx="608012" cy="24606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3" name="Text Box 37"/>
          <p:cNvSpPr txBox="1">
            <a:spLocks noChangeArrowheads="1"/>
          </p:cNvSpPr>
          <p:nvPr/>
        </p:nvSpPr>
        <p:spPr bwMode="auto">
          <a:xfrm>
            <a:off x="5038725" y="1817688"/>
            <a:ext cx="5334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</a:t>
            </a:r>
          </a:p>
        </p:txBody>
      </p:sp>
      <p:sp>
        <p:nvSpPr>
          <p:cNvPr id="342054" name="Rectangle 38"/>
          <p:cNvSpPr>
            <a:spLocks noChangeArrowheads="1"/>
          </p:cNvSpPr>
          <p:nvPr/>
        </p:nvSpPr>
        <p:spPr bwMode="auto">
          <a:xfrm>
            <a:off x="7202488" y="1392238"/>
            <a:ext cx="608012" cy="10017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5" name="Rectangle 39"/>
          <p:cNvSpPr>
            <a:spLocks noChangeArrowheads="1"/>
          </p:cNvSpPr>
          <p:nvPr/>
        </p:nvSpPr>
        <p:spPr bwMode="auto">
          <a:xfrm>
            <a:off x="7202488" y="2395538"/>
            <a:ext cx="608012" cy="2460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6" name="Rectangle 40"/>
          <p:cNvSpPr>
            <a:spLocks noChangeArrowheads="1"/>
          </p:cNvSpPr>
          <p:nvPr/>
        </p:nvSpPr>
        <p:spPr bwMode="auto">
          <a:xfrm>
            <a:off x="7202488" y="2643188"/>
            <a:ext cx="608012" cy="2476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7" name="Rectangle 41"/>
          <p:cNvSpPr>
            <a:spLocks noChangeArrowheads="1"/>
          </p:cNvSpPr>
          <p:nvPr/>
        </p:nvSpPr>
        <p:spPr bwMode="auto">
          <a:xfrm>
            <a:off x="7202488" y="2890838"/>
            <a:ext cx="608012" cy="4889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58" name="Text Box 42"/>
          <p:cNvSpPr txBox="1">
            <a:spLocks noChangeArrowheads="1"/>
          </p:cNvSpPr>
          <p:nvPr/>
        </p:nvSpPr>
        <p:spPr bwMode="auto">
          <a:xfrm>
            <a:off x="7239000" y="1825625"/>
            <a:ext cx="5334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</a:t>
            </a:r>
          </a:p>
        </p:txBody>
      </p:sp>
      <p:sp>
        <p:nvSpPr>
          <p:cNvPr id="342059" name="Line 43"/>
          <p:cNvSpPr>
            <a:spLocks noChangeShapeType="1"/>
          </p:cNvSpPr>
          <p:nvPr/>
        </p:nvSpPr>
        <p:spPr bwMode="auto">
          <a:xfrm>
            <a:off x="7202488" y="2767013"/>
            <a:ext cx="6080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2060" name="Group 44"/>
          <p:cNvGrpSpPr>
            <a:grpSpLocks/>
          </p:cNvGrpSpPr>
          <p:nvPr/>
        </p:nvGrpSpPr>
        <p:grpSpPr bwMode="auto">
          <a:xfrm>
            <a:off x="6467475" y="2643188"/>
            <a:ext cx="609600" cy="247650"/>
            <a:chOff x="4267" y="2697"/>
            <a:chExt cx="384" cy="156"/>
          </a:xfrm>
        </p:grpSpPr>
        <p:sp>
          <p:nvSpPr>
            <p:cNvPr id="342061" name="Rectangle 45"/>
            <p:cNvSpPr>
              <a:spLocks noChangeArrowheads="1"/>
            </p:cNvSpPr>
            <p:nvPr/>
          </p:nvSpPr>
          <p:spPr bwMode="auto">
            <a:xfrm>
              <a:off x="4267" y="2697"/>
              <a:ext cx="384" cy="15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62" name="Line 46"/>
            <p:cNvSpPr>
              <a:spLocks noChangeShapeType="1"/>
            </p:cNvSpPr>
            <p:nvPr/>
          </p:nvSpPr>
          <p:spPr bwMode="auto">
            <a:xfrm>
              <a:off x="4267" y="2775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2063" name="Group 47"/>
          <p:cNvGrpSpPr>
            <a:grpSpLocks/>
          </p:cNvGrpSpPr>
          <p:nvPr/>
        </p:nvGrpSpPr>
        <p:grpSpPr bwMode="auto">
          <a:xfrm>
            <a:off x="5734050" y="2643188"/>
            <a:ext cx="608013" cy="247650"/>
            <a:chOff x="4267" y="2697"/>
            <a:chExt cx="384" cy="156"/>
          </a:xfrm>
        </p:grpSpPr>
        <p:sp>
          <p:nvSpPr>
            <p:cNvPr id="342064" name="Rectangle 48"/>
            <p:cNvSpPr>
              <a:spLocks noChangeArrowheads="1"/>
            </p:cNvSpPr>
            <p:nvPr/>
          </p:nvSpPr>
          <p:spPr bwMode="auto">
            <a:xfrm>
              <a:off x="4267" y="2697"/>
              <a:ext cx="384" cy="15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65" name="Line 49"/>
            <p:cNvSpPr>
              <a:spLocks noChangeShapeType="1"/>
            </p:cNvSpPr>
            <p:nvPr/>
          </p:nvSpPr>
          <p:spPr bwMode="auto">
            <a:xfrm>
              <a:off x="4267" y="2775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2066" name="Rectangle 50"/>
          <p:cNvSpPr>
            <a:spLocks noChangeArrowheads="1"/>
          </p:cNvSpPr>
          <p:nvPr/>
        </p:nvSpPr>
        <p:spPr bwMode="auto">
          <a:xfrm>
            <a:off x="3533775" y="2395538"/>
            <a:ext cx="608013" cy="4953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67" name="Text Box 51"/>
          <p:cNvSpPr txBox="1">
            <a:spLocks noChangeArrowheads="1"/>
          </p:cNvSpPr>
          <p:nvPr/>
        </p:nvSpPr>
        <p:spPr bwMode="auto">
          <a:xfrm>
            <a:off x="2103438" y="2744788"/>
            <a:ext cx="5349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32 </a:t>
            </a:r>
          </a:p>
        </p:txBody>
      </p:sp>
      <p:sp>
        <p:nvSpPr>
          <p:cNvPr id="342068" name="Text Box 52"/>
          <p:cNvSpPr txBox="1">
            <a:spLocks noChangeArrowheads="1"/>
          </p:cNvSpPr>
          <p:nvPr/>
        </p:nvSpPr>
        <p:spPr bwMode="auto">
          <a:xfrm>
            <a:off x="2836863" y="2470150"/>
            <a:ext cx="5349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16</a:t>
            </a:r>
          </a:p>
        </p:txBody>
      </p:sp>
      <p:sp>
        <p:nvSpPr>
          <p:cNvPr id="342069" name="Text Box 53"/>
          <p:cNvSpPr txBox="1">
            <a:spLocks noChangeArrowheads="1"/>
          </p:cNvSpPr>
          <p:nvPr/>
        </p:nvSpPr>
        <p:spPr bwMode="auto">
          <a:xfrm>
            <a:off x="2836863" y="3019425"/>
            <a:ext cx="5349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16</a:t>
            </a:r>
          </a:p>
        </p:txBody>
      </p:sp>
      <p:sp>
        <p:nvSpPr>
          <p:cNvPr id="342070" name="Text Box 54"/>
          <p:cNvSpPr txBox="1">
            <a:spLocks noChangeArrowheads="1"/>
          </p:cNvSpPr>
          <p:nvPr/>
        </p:nvSpPr>
        <p:spPr bwMode="auto">
          <a:xfrm>
            <a:off x="3568700" y="2506663"/>
            <a:ext cx="5334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16</a:t>
            </a:r>
          </a:p>
        </p:txBody>
      </p:sp>
      <p:sp>
        <p:nvSpPr>
          <p:cNvPr id="342071" name="Text Box 55"/>
          <p:cNvSpPr txBox="1">
            <a:spLocks noChangeArrowheads="1"/>
          </p:cNvSpPr>
          <p:nvPr/>
        </p:nvSpPr>
        <p:spPr bwMode="auto">
          <a:xfrm>
            <a:off x="3565525" y="2890838"/>
            <a:ext cx="5334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8</a:t>
            </a:r>
          </a:p>
        </p:txBody>
      </p:sp>
      <p:sp>
        <p:nvSpPr>
          <p:cNvPr id="342072" name="Text Box 56"/>
          <p:cNvSpPr txBox="1">
            <a:spLocks noChangeArrowheads="1"/>
          </p:cNvSpPr>
          <p:nvPr/>
        </p:nvSpPr>
        <p:spPr bwMode="auto">
          <a:xfrm>
            <a:off x="3557588" y="3125788"/>
            <a:ext cx="533400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8</a:t>
            </a:r>
          </a:p>
        </p:txBody>
      </p:sp>
      <p:sp>
        <p:nvSpPr>
          <p:cNvPr id="342073" name="Text Box 57"/>
          <p:cNvSpPr txBox="1">
            <a:spLocks noChangeArrowheads="1"/>
          </p:cNvSpPr>
          <p:nvPr/>
        </p:nvSpPr>
        <p:spPr bwMode="auto">
          <a:xfrm>
            <a:off x="1371600" y="1066800"/>
            <a:ext cx="5334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1</a:t>
            </a:r>
          </a:p>
        </p:txBody>
      </p:sp>
      <p:sp>
        <p:nvSpPr>
          <p:cNvPr id="342074" name="Text Box 58"/>
          <p:cNvSpPr txBox="1">
            <a:spLocks noChangeArrowheads="1"/>
          </p:cNvSpPr>
          <p:nvPr/>
        </p:nvSpPr>
        <p:spPr bwMode="auto">
          <a:xfrm>
            <a:off x="2066925" y="1066800"/>
            <a:ext cx="5349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2</a:t>
            </a:r>
          </a:p>
        </p:txBody>
      </p:sp>
      <p:sp>
        <p:nvSpPr>
          <p:cNvPr id="342075" name="Text Box 59"/>
          <p:cNvSpPr txBox="1">
            <a:spLocks noChangeArrowheads="1"/>
          </p:cNvSpPr>
          <p:nvPr/>
        </p:nvSpPr>
        <p:spPr bwMode="auto">
          <a:xfrm>
            <a:off x="2754313" y="1066800"/>
            <a:ext cx="5334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2</a:t>
            </a:r>
          </a:p>
        </p:txBody>
      </p:sp>
      <p:sp>
        <p:nvSpPr>
          <p:cNvPr id="342076" name="Text Box 60"/>
          <p:cNvSpPr txBox="1">
            <a:spLocks noChangeArrowheads="1"/>
          </p:cNvSpPr>
          <p:nvPr/>
        </p:nvSpPr>
        <p:spPr bwMode="auto">
          <a:xfrm>
            <a:off x="3570288" y="1066800"/>
            <a:ext cx="5334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2</a:t>
            </a:r>
          </a:p>
        </p:txBody>
      </p:sp>
      <p:sp>
        <p:nvSpPr>
          <p:cNvPr id="342077" name="Text Box 61"/>
          <p:cNvSpPr txBox="1">
            <a:spLocks noChangeArrowheads="1"/>
          </p:cNvSpPr>
          <p:nvPr/>
        </p:nvSpPr>
        <p:spPr bwMode="auto">
          <a:xfrm>
            <a:off x="4303713" y="1066800"/>
            <a:ext cx="5349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3</a:t>
            </a:r>
          </a:p>
        </p:txBody>
      </p:sp>
      <p:sp>
        <p:nvSpPr>
          <p:cNvPr id="342078" name="Text Box 62"/>
          <p:cNvSpPr txBox="1">
            <a:spLocks noChangeArrowheads="1"/>
          </p:cNvSpPr>
          <p:nvPr/>
        </p:nvSpPr>
        <p:spPr bwMode="auto">
          <a:xfrm>
            <a:off x="4303713" y="2520950"/>
            <a:ext cx="5349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16</a:t>
            </a:r>
          </a:p>
        </p:txBody>
      </p:sp>
      <p:sp>
        <p:nvSpPr>
          <p:cNvPr id="342079" name="Text Box 63"/>
          <p:cNvSpPr txBox="1">
            <a:spLocks noChangeArrowheads="1"/>
          </p:cNvSpPr>
          <p:nvPr/>
        </p:nvSpPr>
        <p:spPr bwMode="auto">
          <a:xfrm>
            <a:off x="4303713" y="2873375"/>
            <a:ext cx="5349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8</a:t>
            </a:r>
          </a:p>
        </p:txBody>
      </p:sp>
      <p:sp>
        <p:nvSpPr>
          <p:cNvPr id="342080" name="Rectangle 64"/>
          <p:cNvSpPr>
            <a:spLocks noChangeArrowheads="1"/>
          </p:cNvSpPr>
          <p:nvPr/>
        </p:nvSpPr>
        <p:spPr bwMode="auto">
          <a:xfrm>
            <a:off x="5734050" y="2781300"/>
            <a:ext cx="608013" cy="109538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81" name="Rectangle 65"/>
          <p:cNvSpPr>
            <a:spLocks noChangeArrowheads="1"/>
          </p:cNvSpPr>
          <p:nvPr/>
        </p:nvSpPr>
        <p:spPr bwMode="auto">
          <a:xfrm>
            <a:off x="6467475" y="2781300"/>
            <a:ext cx="609600" cy="109538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82" name="Text Box 66"/>
          <p:cNvSpPr txBox="1">
            <a:spLocks noChangeArrowheads="1"/>
          </p:cNvSpPr>
          <p:nvPr/>
        </p:nvSpPr>
        <p:spPr bwMode="auto">
          <a:xfrm>
            <a:off x="5038725" y="1066800"/>
            <a:ext cx="5334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4</a:t>
            </a:r>
          </a:p>
        </p:txBody>
      </p:sp>
      <p:sp>
        <p:nvSpPr>
          <p:cNvPr id="342083" name="Text Box 67"/>
          <p:cNvSpPr txBox="1">
            <a:spLocks noChangeArrowheads="1"/>
          </p:cNvSpPr>
          <p:nvPr/>
        </p:nvSpPr>
        <p:spPr bwMode="auto">
          <a:xfrm>
            <a:off x="5808663" y="1066800"/>
            <a:ext cx="5334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4</a:t>
            </a:r>
          </a:p>
        </p:txBody>
      </p:sp>
      <p:sp>
        <p:nvSpPr>
          <p:cNvPr id="342084" name="Text Box 68"/>
          <p:cNvSpPr txBox="1">
            <a:spLocks noChangeArrowheads="1"/>
          </p:cNvSpPr>
          <p:nvPr/>
        </p:nvSpPr>
        <p:spPr bwMode="auto">
          <a:xfrm>
            <a:off x="6542088" y="1066800"/>
            <a:ext cx="5349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5</a:t>
            </a:r>
          </a:p>
        </p:txBody>
      </p:sp>
      <p:sp>
        <p:nvSpPr>
          <p:cNvPr id="342085" name="Rectangle 69"/>
          <p:cNvSpPr>
            <a:spLocks noChangeArrowheads="1"/>
          </p:cNvSpPr>
          <p:nvPr/>
        </p:nvSpPr>
        <p:spPr bwMode="auto">
          <a:xfrm>
            <a:off x="7202488" y="2773363"/>
            <a:ext cx="608012" cy="109537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86" name="Text Box 70"/>
          <p:cNvSpPr txBox="1">
            <a:spLocks noChangeArrowheads="1"/>
          </p:cNvSpPr>
          <p:nvPr/>
        </p:nvSpPr>
        <p:spPr bwMode="auto">
          <a:xfrm>
            <a:off x="7202488" y="1066800"/>
            <a:ext cx="53340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>
                <a:solidFill>
                  <a:srgbClr val="000080"/>
                </a:solidFill>
              </a:rPr>
              <a:t>6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 sz="3600"/>
              <a:t>Single Process Allocation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6783388" cy="960438"/>
          </a:xfrm>
        </p:spPr>
        <p:txBody>
          <a:bodyPr/>
          <a:lstStyle/>
          <a:p>
            <a:r>
              <a:rPr lang="en-US" sz="240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Process may not need all of the space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Only one process runs at a time (Blocking on I/O?)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Process can destroy OS</a:t>
            </a:r>
            <a:endParaRPr lang="en-US" sz="2000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2443163" y="2746375"/>
            <a:ext cx="2359025" cy="2130425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2400"/>
              <a:t>User </a:t>
            </a:r>
            <a:br>
              <a:rPr lang="en-US" sz="2400"/>
            </a:br>
            <a:r>
              <a:rPr lang="en-US" sz="2400"/>
              <a:t>Process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443163" y="1681163"/>
            <a:ext cx="2359025" cy="106521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2400"/>
              <a:t>OS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1225550" y="1681163"/>
            <a:ext cx="104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>
              <a:spcBef>
                <a:spcPct val="50000"/>
              </a:spcBef>
            </a:pPr>
            <a:r>
              <a:rPr lang="en-US" sz="1600"/>
              <a:t>Physical Memory</a:t>
            </a: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4878388" y="4533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/>
              <a:t>0</a:t>
            </a:r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4862513" y="1528763"/>
            <a:ext cx="598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-1</a:t>
            </a:r>
            <a:endParaRPr lang="en-US" sz="2400"/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6324600" y="1985963"/>
            <a:ext cx="2206625" cy="2967037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6324600" y="1985963"/>
            <a:ext cx="2206625" cy="760412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2400"/>
              <a:t>Stack</a:t>
            </a:r>
          </a:p>
        </p:txBody>
      </p:sp>
      <p:sp>
        <p:nvSpPr>
          <p:cNvPr id="313355" name="Rectangle 11"/>
          <p:cNvSpPr>
            <a:spLocks noChangeArrowheads="1"/>
          </p:cNvSpPr>
          <p:nvPr/>
        </p:nvSpPr>
        <p:spPr bwMode="auto">
          <a:xfrm>
            <a:off x="6324600" y="4419600"/>
            <a:ext cx="2206625" cy="533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2400"/>
              <a:t>Code</a:t>
            </a: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auto">
          <a:xfrm>
            <a:off x="6324600" y="3582988"/>
            <a:ext cx="2206625" cy="836612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2400"/>
              <a:t>Heap</a:t>
            </a: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7389813" y="2746375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7389813" y="3279775"/>
            <a:ext cx="0" cy="3032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 flipV="1">
            <a:off x="4802188" y="1985963"/>
            <a:ext cx="1446212" cy="760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4802188" y="4876800"/>
            <a:ext cx="1522412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4862513" y="346075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/>
              <a:t>Address</a:t>
            </a:r>
            <a:br>
              <a:rPr lang="en-US"/>
            </a:br>
            <a:r>
              <a:rPr lang="en-US"/>
              <a:t>Space</a:t>
            </a:r>
          </a:p>
        </p:txBody>
      </p:sp>
      <p:sp>
        <p:nvSpPr>
          <p:cNvPr id="313362" name="Rectangle 18"/>
          <p:cNvSpPr>
            <a:spLocks noChangeArrowheads="1"/>
          </p:cNvSpPr>
          <p:nvPr/>
        </p:nvSpPr>
        <p:spPr bwMode="auto">
          <a:xfrm>
            <a:off x="838200" y="990600"/>
            <a:ext cx="754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89000"/>
              </a:lnSpc>
              <a:spcBef>
                <a:spcPct val="20000"/>
              </a:spcBef>
            </a:pPr>
            <a:endParaRPr lang="en-US" sz="2000" b="1" i="1" dirty="0"/>
          </a:p>
        </p:txBody>
      </p:sp>
      <p:sp>
        <p:nvSpPr>
          <p:cNvPr id="313363" name="Text Box 19"/>
          <p:cNvSpPr txBox="1">
            <a:spLocks noChangeArrowheads="1"/>
          </p:cNvSpPr>
          <p:nvPr/>
        </p:nvSpPr>
        <p:spPr bwMode="auto">
          <a:xfrm>
            <a:off x="8618538" y="1798638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600">
                <a:latin typeface="Times New Roman" pitchFamily="-111" charset="0"/>
              </a:rPr>
              <a:t>0</a:t>
            </a:r>
          </a:p>
        </p:txBody>
      </p:sp>
      <p:sp>
        <p:nvSpPr>
          <p:cNvPr id="313365" name="Text Box 21"/>
          <p:cNvSpPr txBox="1">
            <a:spLocks noChangeArrowheads="1"/>
          </p:cNvSpPr>
          <p:nvPr/>
        </p:nvSpPr>
        <p:spPr bwMode="auto">
          <a:xfrm>
            <a:off x="0" y="3886200"/>
            <a:ext cx="231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 pitchFamily="-111" charset="0"/>
              </a:rPr>
              <a:t>LOAD REGISTER1, 1000</a:t>
            </a:r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1752600" y="305276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3733800" y="6477000"/>
            <a:ext cx="285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 want to </a:t>
            </a:r>
            <a:r>
              <a:rPr lang="en-US" u="sng"/>
              <a:t>share</a:t>
            </a:r>
            <a:r>
              <a:rPr lang="en-US"/>
              <a:t> memory</a:t>
            </a:r>
          </a:p>
        </p:txBody>
      </p:sp>
      <p:sp>
        <p:nvSpPr>
          <p:cNvPr id="313370" name="Line 26"/>
          <p:cNvSpPr>
            <a:spLocks noChangeShapeType="1"/>
          </p:cNvSpPr>
          <p:nvPr/>
        </p:nvSpPr>
        <p:spPr bwMode="auto">
          <a:xfrm flipV="1">
            <a:off x="1371600" y="3276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Continuous Allocation Considered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635125"/>
            <a:ext cx="5267325" cy="4938713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/>
              <a:t>Advantages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Provides protection (both read and write) across address spaces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Supports dynamic relocation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Simple, inexpensive - Few registers, little logic in MMU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Fast - Add and compare can be done in parallel</a:t>
            </a:r>
          </a:p>
          <a:p>
            <a:pPr>
              <a:lnSpc>
                <a:spcPct val="89000"/>
              </a:lnSpc>
            </a:pPr>
            <a:r>
              <a:rPr lang="en-US" sz="2400"/>
              <a:t>Disadvantages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Fixed size – Cannot get the size right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Variable size – Cannot get place right (fragmentation)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No partial sharing - Cannot share limited parts of address space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6126163" y="1709738"/>
            <a:ext cx="1355725" cy="4640262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6126163" y="1709738"/>
            <a:ext cx="1355725" cy="83661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600" b="1"/>
              <a:t>Operating </a:t>
            </a:r>
          </a:p>
          <a:p>
            <a:pPr algn="ctr" defTabSz="912813" eaLnBrk="0" hangingPunct="0"/>
            <a:r>
              <a:rPr lang="en-US" sz="1600" b="1"/>
              <a:t>System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6126163" y="4903788"/>
            <a:ext cx="1355725" cy="1141412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600" b="1">
                <a:solidFill>
                  <a:schemeClr val="tx2"/>
                </a:solidFill>
              </a:rPr>
              <a:t>Process</a:t>
            </a: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126163" y="3678238"/>
            <a:ext cx="1355725" cy="38735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600" b="1">
                <a:solidFill>
                  <a:schemeClr val="hlink"/>
                </a:solidFill>
              </a:rPr>
              <a:t>Process</a:t>
            </a:r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6126163" y="2774950"/>
            <a:ext cx="1355725" cy="684213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600" b="1">
                <a:solidFill>
                  <a:srgbClr val="008000"/>
                </a:solidFill>
              </a:rPr>
              <a:t>Process  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5611813" y="1541463"/>
            <a:ext cx="395287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 eaLnBrk="0" hangingPunct="0">
              <a:spcBef>
                <a:spcPct val="50000"/>
              </a:spcBef>
            </a:pPr>
            <a:r>
              <a:rPr lang="en-US" sz="1400">
                <a:latin typeface="Times" pitchFamily="-111" charset="0"/>
              </a:rPr>
              <a:t>0</a:t>
            </a:r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 flipH="1">
            <a:off x="7481888" y="2776538"/>
            <a:ext cx="55880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5289550" y="2624138"/>
            <a:ext cx="844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 eaLnBrk="0" hangingPunct="0">
              <a:spcBef>
                <a:spcPct val="50000"/>
              </a:spcBef>
            </a:pPr>
            <a:r>
              <a:rPr lang="en-US" sz="1400">
                <a:latin typeface="Times" pitchFamily="-111" charset="0"/>
              </a:rPr>
              <a:t>30004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5289550" y="3306763"/>
            <a:ext cx="844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r" defTabSz="912813" eaLnBrk="0" hangingPunct="0">
              <a:spcBef>
                <a:spcPct val="50000"/>
              </a:spcBef>
            </a:pPr>
            <a:r>
              <a:rPr lang="en-US" sz="1400">
                <a:latin typeface="Times" pitchFamily="-111" charset="0"/>
              </a:rPr>
              <a:t>42094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8040688" y="2617788"/>
            <a:ext cx="842962" cy="333375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  <a:latin typeface="Times" pitchFamily="-111" charset="0"/>
              </a:rPr>
              <a:t>30004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8040688" y="3278188"/>
            <a:ext cx="842962" cy="333375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400">
                <a:latin typeface="Times" pitchFamily="-111" charset="0"/>
              </a:rPr>
              <a:t>12090</a:t>
            </a:r>
          </a:p>
        </p:txBody>
      </p:sp>
      <p:sp>
        <p:nvSpPr>
          <p:cNvPr id="324623" name="Line 15"/>
          <p:cNvSpPr>
            <a:spLocks noChangeShapeType="1"/>
          </p:cNvSpPr>
          <p:nvPr/>
        </p:nvSpPr>
        <p:spPr bwMode="auto">
          <a:xfrm flipH="1">
            <a:off x="7481888" y="3451225"/>
            <a:ext cx="55880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8088313" y="2928938"/>
            <a:ext cx="747712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" pitchFamily="-111" charset="0"/>
              </a:rPr>
              <a:t>base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8088313" y="3614738"/>
            <a:ext cx="747712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" pitchFamily="-111" charset="0"/>
              </a:rPr>
              <a:t>limit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z="3600"/>
              <a:t>Paging</a:t>
            </a: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5410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Observation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Memory allocation need not be continuous</a:t>
            </a:r>
          </a:p>
          <a:p>
            <a:pPr>
              <a:lnSpc>
                <a:spcPct val="90000"/>
              </a:lnSpc>
            </a:pPr>
            <a:r>
              <a:rPr lang="en-US" sz="2400"/>
              <a:t>Idea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Divide memory into fixed-sized chunks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Allocate chunks as needed to process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Chunk Size: 2</a:t>
            </a:r>
            <a:r>
              <a:rPr lang="en-US" sz="2000" baseline="30000"/>
              <a:t>n</a:t>
            </a:r>
            <a:r>
              <a:rPr lang="en-US" sz="2000"/>
              <a:t>, Example: 4KB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Physical page: frame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Logical page: page</a:t>
            </a:r>
          </a:p>
          <a:p>
            <a:pPr>
              <a:lnSpc>
                <a:spcPct val="90000"/>
              </a:lnSpc>
            </a:pPr>
            <a:r>
              <a:rPr lang="en-US" sz="240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Need to map logical address</a:t>
            </a:r>
            <a:br>
              <a:rPr lang="en-US" sz="2000"/>
            </a:br>
            <a:r>
              <a:rPr lang="en-US" sz="2000"/>
              <a:t>to physical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Logical addresses must be</a:t>
            </a:r>
            <a:br>
              <a:rPr lang="en-US" sz="2000"/>
            </a:br>
            <a:r>
              <a:rPr lang="en-US" sz="2000"/>
              <a:t>contiguous even if physical</a:t>
            </a:r>
            <a:br>
              <a:rPr lang="en-US" sz="2000"/>
            </a:br>
            <a:r>
              <a:rPr lang="en-US" sz="2000"/>
              <a:t>addresses are not</a:t>
            </a:r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7608888" y="1606550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7608888" y="1914525"/>
            <a:ext cx="762000" cy="3032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7608888" y="2222500"/>
            <a:ext cx="762000" cy="304800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7608888" y="2841625"/>
            <a:ext cx="762000" cy="303213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7608888" y="2532063"/>
            <a:ext cx="762000" cy="304800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7608888" y="3149600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7608888" y="3457575"/>
            <a:ext cx="762000" cy="304800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7608888" y="3767138"/>
            <a:ext cx="762000" cy="3032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7608888" y="4075113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7608888" y="4694238"/>
            <a:ext cx="762000" cy="303212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7608888" y="4384675"/>
            <a:ext cx="762000" cy="304800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7608888" y="5000625"/>
            <a:ext cx="762000" cy="304800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7608888" y="5310188"/>
            <a:ext cx="762000" cy="3032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7608888" y="5618163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59" name="Rectangle 19"/>
          <p:cNvSpPr>
            <a:spLocks noChangeArrowheads="1"/>
          </p:cNvSpPr>
          <p:nvPr/>
        </p:nvSpPr>
        <p:spPr bwMode="auto">
          <a:xfrm>
            <a:off x="7608888" y="5927725"/>
            <a:ext cx="762000" cy="304800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7608888" y="6237288"/>
            <a:ext cx="762000" cy="3032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endParaRPr lang="en-US" sz="1200">
              <a:solidFill>
                <a:srgbClr val="FFC5CF"/>
              </a:solidFill>
              <a:latin typeface="Courier New" pitchFamily="-111" charset="0"/>
            </a:endParaRPr>
          </a:p>
        </p:txBody>
      </p:sp>
      <p:sp>
        <p:nvSpPr>
          <p:cNvPr id="343061" name="Text Box 21"/>
          <p:cNvSpPr txBox="1">
            <a:spLocks noChangeArrowheads="1"/>
          </p:cNvSpPr>
          <p:nvPr/>
        </p:nvSpPr>
        <p:spPr bwMode="auto">
          <a:xfrm rot="-5400000">
            <a:off x="7290594" y="3425031"/>
            <a:ext cx="27622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2000">
                <a:solidFill>
                  <a:schemeClr val="tx2"/>
                </a:solidFill>
              </a:rPr>
              <a:t>Physical View (frames)</a:t>
            </a:r>
          </a:p>
        </p:txBody>
      </p:sp>
      <p:sp>
        <p:nvSpPr>
          <p:cNvPr id="343062" name="Rectangle 22"/>
          <p:cNvSpPr>
            <a:spLocks noChangeArrowheads="1"/>
          </p:cNvSpPr>
          <p:nvPr/>
        </p:nvSpPr>
        <p:spPr bwMode="auto">
          <a:xfrm>
            <a:off x="5300663" y="4541838"/>
            <a:ext cx="762000" cy="3032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5300663" y="4845050"/>
            <a:ext cx="762000" cy="304800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4" name="Rectangle 24"/>
          <p:cNvSpPr>
            <a:spLocks noChangeArrowheads="1"/>
          </p:cNvSpPr>
          <p:nvPr/>
        </p:nvSpPr>
        <p:spPr bwMode="auto">
          <a:xfrm>
            <a:off x="5300663" y="5145088"/>
            <a:ext cx="762000" cy="3032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5300663" y="5753100"/>
            <a:ext cx="762000" cy="304800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5300663" y="5448300"/>
            <a:ext cx="762000" cy="304800"/>
          </a:xfrm>
          <a:prstGeom prst="rect">
            <a:avLst/>
          </a:prstGeom>
          <a:solidFill>
            <a:srgbClr val="FFC5CF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 flipV="1">
            <a:off x="6062663" y="2401888"/>
            <a:ext cx="1546225" cy="22875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 flipV="1">
            <a:off x="6062663" y="3592513"/>
            <a:ext cx="1546225" cy="1376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 flipV="1">
            <a:off x="6065838" y="2644775"/>
            <a:ext cx="1543050" cy="26352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 flipV="1">
            <a:off x="6064250" y="5454650"/>
            <a:ext cx="1544638" cy="13811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71" name="Line 31"/>
          <p:cNvSpPr>
            <a:spLocks noChangeShapeType="1"/>
          </p:cNvSpPr>
          <p:nvPr/>
        </p:nvSpPr>
        <p:spPr bwMode="auto">
          <a:xfrm>
            <a:off x="6064250" y="5889625"/>
            <a:ext cx="1544638" cy="477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78" name="Rectangle 38"/>
          <p:cNvSpPr>
            <a:spLocks noChangeArrowheads="1"/>
          </p:cNvSpPr>
          <p:nvPr/>
        </p:nvSpPr>
        <p:spPr bwMode="auto">
          <a:xfrm>
            <a:off x="5953125" y="2324100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79" name="Rectangle 39"/>
          <p:cNvSpPr>
            <a:spLocks noChangeArrowheads="1"/>
          </p:cNvSpPr>
          <p:nvPr/>
        </p:nvSpPr>
        <p:spPr bwMode="auto">
          <a:xfrm>
            <a:off x="5953125" y="1716088"/>
            <a:ext cx="762000" cy="303212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80" name="Rectangle 40"/>
          <p:cNvSpPr>
            <a:spLocks noChangeArrowheads="1"/>
          </p:cNvSpPr>
          <p:nvPr/>
        </p:nvSpPr>
        <p:spPr bwMode="auto">
          <a:xfrm>
            <a:off x="5953125" y="2019300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81" name="Rectangle 41"/>
          <p:cNvSpPr>
            <a:spLocks noChangeArrowheads="1"/>
          </p:cNvSpPr>
          <p:nvPr/>
        </p:nvSpPr>
        <p:spPr bwMode="auto">
          <a:xfrm>
            <a:off x="5953125" y="2628900"/>
            <a:ext cx="762000" cy="303213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82" name="Rectangle 42"/>
          <p:cNvSpPr>
            <a:spLocks noChangeArrowheads="1"/>
          </p:cNvSpPr>
          <p:nvPr/>
        </p:nvSpPr>
        <p:spPr bwMode="auto">
          <a:xfrm>
            <a:off x="5953125" y="3236913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83" name="Rectangle 43"/>
          <p:cNvSpPr>
            <a:spLocks noChangeArrowheads="1"/>
          </p:cNvSpPr>
          <p:nvPr/>
        </p:nvSpPr>
        <p:spPr bwMode="auto">
          <a:xfrm>
            <a:off x="5953125" y="2932113"/>
            <a:ext cx="762000" cy="304800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5867400" y="1371600"/>
            <a:ext cx="903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200" b="1"/>
              <a:t>Process 1</a:t>
            </a:r>
          </a:p>
        </p:txBody>
      </p:sp>
      <p:sp>
        <p:nvSpPr>
          <p:cNvPr id="343086" name="Text Box 46"/>
          <p:cNvSpPr txBox="1">
            <a:spLocks noChangeArrowheads="1"/>
          </p:cNvSpPr>
          <p:nvPr/>
        </p:nvSpPr>
        <p:spPr bwMode="auto">
          <a:xfrm>
            <a:off x="5181600" y="4191000"/>
            <a:ext cx="901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200" b="1"/>
              <a:t>Process 3</a:t>
            </a:r>
          </a:p>
        </p:txBody>
      </p:sp>
      <p:sp>
        <p:nvSpPr>
          <p:cNvPr id="343087" name="Text Box 47"/>
          <p:cNvSpPr txBox="1">
            <a:spLocks noChangeArrowheads="1"/>
          </p:cNvSpPr>
          <p:nvPr/>
        </p:nvSpPr>
        <p:spPr bwMode="auto">
          <a:xfrm>
            <a:off x="5008563" y="6389688"/>
            <a:ext cx="254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2000">
                <a:solidFill>
                  <a:schemeClr val="tx2"/>
                </a:solidFill>
              </a:rPr>
              <a:t>Logical View (pages)</a:t>
            </a:r>
          </a:p>
        </p:txBody>
      </p:sp>
      <p:sp>
        <p:nvSpPr>
          <p:cNvPr id="343089" name="Text Box 49"/>
          <p:cNvSpPr txBox="1">
            <a:spLocks noChangeArrowheads="1"/>
          </p:cNvSpPr>
          <p:nvPr/>
        </p:nvSpPr>
        <p:spPr bwMode="auto">
          <a:xfrm>
            <a:off x="3048000" y="762000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If it doesn’t fit, you mustn’t quit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Paging Address Translation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Translate logical address to physical address</a:t>
            </a:r>
          </a:p>
          <a:p>
            <a:pPr lvl="1"/>
            <a:r>
              <a:rPr lang="en-US" sz="2400"/>
              <a:t>High-order bits of address designate page number</a:t>
            </a:r>
          </a:p>
          <a:p>
            <a:pPr lvl="1"/>
            <a:r>
              <a:rPr lang="en-US" sz="2400"/>
              <a:t>Low-order bits of address designate offset within page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663575" y="4237038"/>
            <a:ext cx="3576638" cy="608012"/>
          </a:xfrm>
          <a:prstGeom prst="rect">
            <a:avLst/>
          </a:prstGeom>
          <a:solidFill>
            <a:srgbClr val="FFC5C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/>
              <a:t>page</a:t>
            </a:r>
            <a:r>
              <a:rPr lang="en-US" sz="1400">
                <a:solidFill>
                  <a:schemeClr val="folHlink"/>
                </a:solidFill>
              </a:rPr>
              <a:t> </a:t>
            </a:r>
            <a:r>
              <a:rPr lang="en-US" sz="1400"/>
              <a:t>number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663575" y="5834063"/>
            <a:ext cx="3576638" cy="608012"/>
          </a:xfrm>
          <a:prstGeom prst="rect">
            <a:avLst/>
          </a:prstGeom>
          <a:solidFill>
            <a:srgbClr val="66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solidFill>
                  <a:srgbClr val="008000"/>
                </a:solidFill>
              </a:rPr>
              <a:t>frame number</a:t>
            </a: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4240213" y="4237038"/>
            <a:ext cx="1674812" cy="608012"/>
          </a:xfrm>
          <a:prstGeom prst="rect">
            <a:avLst/>
          </a:prstGeom>
          <a:solidFill>
            <a:srgbClr val="C1CE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solidFill>
                  <a:schemeClr val="tx2"/>
                </a:solidFill>
              </a:rPr>
              <a:t>page offset</a:t>
            </a: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4240213" y="5834063"/>
            <a:ext cx="1674812" cy="608012"/>
          </a:xfrm>
          <a:prstGeom prst="rect">
            <a:avLst/>
          </a:prstGeom>
          <a:solidFill>
            <a:srgbClr val="C1CE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solidFill>
                  <a:schemeClr val="tx2"/>
                </a:solidFill>
              </a:rPr>
              <a:t>page offset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6354763" y="4333875"/>
            <a:ext cx="160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600">
                <a:solidFill>
                  <a:schemeClr val="tx2"/>
                </a:solidFill>
              </a:rPr>
              <a:t>Logical address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370638" y="5973763"/>
            <a:ext cx="1719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600">
                <a:solidFill>
                  <a:schemeClr val="tx2"/>
                </a:solidFill>
              </a:rPr>
              <a:t>Physical address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6751638" y="3863975"/>
            <a:ext cx="855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32 bits</a:t>
            </a:r>
          </a:p>
        </p:txBody>
      </p:sp>
      <p:sp>
        <p:nvSpPr>
          <p:cNvPr id="344075" name="AutoShape 11"/>
          <p:cNvSpPr>
            <a:spLocks noChangeArrowheads="1"/>
          </p:cNvSpPr>
          <p:nvPr/>
        </p:nvSpPr>
        <p:spPr bwMode="auto">
          <a:xfrm>
            <a:off x="1196975" y="5073650"/>
            <a:ext cx="1978025" cy="457200"/>
          </a:xfrm>
          <a:prstGeom prst="flowChartInternalStorage">
            <a:avLst/>
          </a:prstGeom>
          <a:solidFill>
            <a:srgbClr val="F0FF9B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solidFill>
                  <a:schemeClr val="hlink"/>
                </a:solidFill>
              </a:rPr>
              <a:t>page table</a:t>
            </a:r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2185988" y="484505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77" name="Line 13"/>
          <p:cNvSpPr>
            <a:spLocks noChangeShapeType="1"/>
          </p:cNvSpPr>
          <p:nvPr/>
        </p:nvSpPr>
        <p:spPr bwMode="auto">
          <a:xfrm>
            <a:off x="2185988" y="5530850"/>
            <a:ext cx="0" cy="30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2017713" y="3863975"/>
            <a:ext cx="855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20 bits</a:t>
            </a:r>
          </a:p>
        </p:txBody>
      </p:sp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4392613" y="3863975"/>
            <a:ext cx="855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12 bits</a:t>
            </a:r>
          </a:p>
        </p:txBody>
      </p:sp>
      <p:sp>
        <p:nvSpPr>
          <p:cNvPr id="344080" name="Line 16"/>
          <p:cNvSpPr>
            <a:spLocks noChangeShapeType="1"/>
          </p:cNvSpPr>
          <p:nvPr/>
        </p:nvSpPr>
        <p:spPr bwMode="auto">
          <a:xfrm>
            <a:off x="5078413" y="4921250"/>
            <a:ext cx="0" cy="912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/>
          <a:srcRect l="563" t="10751" r="656" b="10751"/>
          <a:stretch>
            <a:fillRect/>
          </a:stretch>
        </p:blipFill>
        <p:spPr bwMode="auto">
          <a:xfrm>
            <a:off x="1905000" y="2590800"/>
            <a:ext cx="6696075" cy="39862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600"/>
              <a:t>Paging Address Translation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686800" cy="2185988"/>
          </a:xfrm>
        </p:spPr>
        <p:txBody>
          <a:bodyPr/>
          <a:lstStyle/>
          <a:p>
            <a:r>
              <a:rPr lang="en-US" sz="2800"/>
              <a:t>Translate logical address to physical address</a:t>
            </a:r>
          </a:p>
          <a:p>
            <a:pPr lvl="1"/>
            <a:r>
              <a:rPr lang="en-US" sz="2000"/>
              <a:t>High-order bits (p) of address designate page number</a:t>
            </a:r>
          </a:p>
          <a:p>
            <a:pPr lvl="1"/>
            <a:r>
              <a:rPr lang="en-US" sz="2000"/>
              <a:t>Low-order bits (d) of address designate offset within page</a:t>
            </a:r>
          </a:p>
          <a:p>
            <a:r>
              <a:rPr lang="en-US" sz="2800"/>
              <a:t>Page table per process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600"/>
              <a:t>Paging Model</a:t>
            </a:r>
          </a:p>
        </p:txBody>
      </p:sp>
      <p:sp>
        <p:nvSpPr>
          <p:cNvPr id="34612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229600" cy="218598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Address spaces</a:t>
            </a:r>
          </a:p>
          <a:p>
            <a:r>
              <a:rPr lang="en-US" sz="2800"/>
              <a:t>Logical - Contiguous range of addresses</a:t>
            </a:r>
          </a:p>
          <a:p>
            <a:r>
              <a:rPr lang="en-US" sz="2800"/>
              <a:t>Physical – Frames are placed where available</a:t>
            </a:r>
          </a:p>
        </p:txBody>
      </p:sp>
      <p:pic>
        <p:nvPicPr>
          <p:cNvPr id="346116" name="Picture 4" descr="fg8_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14400" y="3200400"/>
            <a:ext cx="30353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6117" name="Picture 5" descr="fg8_0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048000"/>
            <a:ext cx="25781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1828800" y="649128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Logical</a:t>
            </a: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6553200" y="6491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r>
              <a:rPr lang="en-US" sz="3200"/>
              <a:t>Frame </a:t>
            </a:r>
            <a:r>
              <a:rPr lang="en-US" sz="3600"/>
              <a:t>Allocation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2185988"/>
          </a:xfrm>
        </p:spPr>
        <p:txBody>
          <a:bodyPr/>
          <a:lstStyle/>
          <a:p>
            <a:r>
              <a:rPr lang="en-US" sz="2800"/>
              <a:t>Exiting/Swapped out processes release frames</a:t>
            </a:r>
          </a:p>
          <a:p>
            <a:r>
              <a:rPr lang="en-US" sz="2800"/>
              <a:t>OS maintains list of free frames</a:t>
            </a:r>
          </a:p>
          <a:p>
            <a:r>
              <a:rPr lang="en-US" sz="2800"/>
              <a:t>Simplified by no physical memory continuity requirement</a:t>
            </a:r>
          </a:p>
        </p:txBody>
      </p:sp>
      <p:pic>
        <p:nvPicPr>
          <p:cNvPr id="355335" name="Picture 7" descr="fg8_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4678"/>
          <a:stretch>
            <a:fillRect/>
          </a:stretch>
        </p:blipFill>
        <p:spPr bwMode="auto">
          <a:xfrm>
            <a:off x="2057400" y="3276600"/>
            <a:ext cx="510540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Cache</a:t>
            </a:r>
            <a:endParaRPr lang="en-US" sz="36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Problem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Processor fetches instruction/operands and stores result in memory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Processor vs. memory speed mismatch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Observation:  Locality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Solution:  Faster memory to temporarily hold recently-accessed data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Divided into fixed-size </a:t>
            </a:r>
            <a:r>
              <a:rPr lang="en-US" sz="1800" i="1" dirty="0"/>
              <a:t>cache lines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Types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L1 – Always inside CPU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L2 – Slower and may be shared among cores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Cache checked first to determine if information is there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If it is (</a:t>
            </a:r>
            <a:r>
              <a:rPr lang="en-US" sz="1600" i="1" dirty="0"/>
              <a:t>cache hit</a:t>
            </a:r>
            <a:r>
              <a:rPr lang="en-US" sz="1600" dirty="0"/>
              <a:t>), information used directly from the cache (fast)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If not, data copied to cache and used there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Cache smaller than storage being cached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Cache/Block size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Replacement policy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Write policy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Cache coherency (multiple caches)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676400" y="6019800"/>
            <a:ext cx="1222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810000" y="6019800"/>
            <a:ext cx="854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562600" y="6019800"/>
            <a:ext cx="1577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Main Memory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2895600" y="60960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895600" y="632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4675188" y="6316663"/>
            <a:ext cx="887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/>
              <a:t>Translation Look-Aside Buffer (TLB)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 dirty="0"/>
              <a:t>Problem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Page tables are large and must be stored in main memory 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Requires 2 accesses for one byte (page table + frame)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Idea: Hardware cache of recently used page table entries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Associative memory (search all keys at once)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Typical size: 64 to 1024 entries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Does not contain complete page table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TLB Miss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TLB does not have referenced page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Look up in actual page table in main memory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Hit ratio – Percentage of time a page number is found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Why does this work? 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Process references only few unique pages in time interval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Spatial, temporal locality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How does page size impact TLB performance?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/>
              <a:t>Paging With TLB</a:t>
            </a:r>
          </a:p>
        </p:txBody>
      </p:sp>
      <p:pic>
        <p:nvPicPr>
          <p:cNvPr id="358404" name="Picture 4" descr="fg8_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6553200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Page Size Tradeoffs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/>
              <a:t>Internal fragmentation</a:t>
            </a:r>
          </a:p>
          <a:p>
            <a:pPr lvl="1">
              <a:buFontTx/>
              <a:buNone/>
            </a:pPr>
            <a:r>
              <a:rPr lang="en-US"/>
              <a:t>Smaller page size decreases internal fragmentation</a:t>
            </a:r>
          </a:p>
          <a:p>
            <a:r>
              <a:rPr lang="en-US"/>
              <a:t>Number of pages</a:t>
            </a:r>
          </a:p>
          <a:p>
            <a:pPr lvl="1">
              <a:buFontTx/>
              <a:buNone/>
            </a:pPr>
            <a:r>
              <a:rPr lang="en-US"/>
              <a:t>Smaller page size increases page count, resulting in larger page tables and smaller TLB hit ratio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Multiprogramming Goals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75600" cy="4876800"/>
          </a:xfrm>
        </p:spPr>
        <p:txBody>
          <a:bodyPr/>
          <a:lstStyle/>
          <a:p>
            <a:r>
              <a:rPr lang="en-US" sz="2400"/>
              <a:t>Sharing</a:t>
            </a:r>
          </a:p>
          <a:p>
            <a:pPr lvl="1"/>
            <a:r>
              <a:rPr lang="en-US" sz="2000"/>
              <a:t>Several processes coexist in main memory</a:t>
            </a:r>
          </a:p>
          <a:p>
            <a:pPr lvl="1"/>
            <a:r>
              <a:rPr lang="en-US" sz="2000"/>
              <a:t>Cooperating processes can share portions of address space</a:t>
            </a:r>
          </a:p>
          <a:p>
            <a:r>
              <a:rPr lang="en-US" sz="2400"/>
              <a:t>Transparency</a:t>
            </a:r>
          </a:p>
          <a:p>
            <a:pPr lvl="1"/>
            <a:r>
              <a:rPr lang="en-US" sz="2000"/>
              <a:t>Processes are not aware that memory is shared</a:t>
            </a:r>
          </a:p>
          <a:p>
            <a:pPr lvl="1"/>
            <a:r>
              <a:rPr lang="en-US" sz="2000"/>
              <a:t>Works regardless of number and/or location of processes</a:t>
            </a:r>
          </a:p>
          <a:p>
            <a:r>
              <a:rPr lang="en-US" sz="2400"/>
              <a:t>Protection</a:t>
            </a:r>
          </a:p>
          <a:p>
            <a:pPr lvl="1"/>
            <a:r>
              <a:rPr lang="en-US" sz="2000"/>
              <a:t>Cannot corrupt OS or other processes</a:t>
            </a:r>
          </a:p>
          <a:p>
            <a:pPr lvl="1"/>
            <a:r>
              <a:rPr lang="en-US" sz="2000"/>
              <a:t>Privacy: Cannot read data of other processes</a:t>
            </a:r>
          </a:p>
          <a:p>
            <a:r>
              <a:rPr lang="en-US" sz="2400"/>
              <a:t>Efficiency</a:t>
            </a:r>
          </a:p>
          <a:p>
            <a:pPr lvl="1"/>
            <a:r>
              <a:rPr lang="en-US" sz="2000"/>
              <a:t>Do not waste CPU or memory resources</a:t>
            </a:r>
          </a:p>
          <a:p>
            <a:pPr lvl="1"/>
            <a:r>
              <a:rPr lang="en-US" sz="2000"/>
              <a:t>Keep fragmentation low (later)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600"/>
              <a:t>Advantages of Paging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800" dirty="0"/>
              <a:t>No external fragmentation</a:t>
            </a:r>
          </a:p>
          <a:p>
            <a:pPr lvl="1"/>
            <a:r>
              <a:rPr lang="en-US" sz="2400" dirty="0"/>
              <a:t>Any page can be placed in any frame in physical memory</a:t>
            </a:r>
          </a:p>
          <a:p>
            <a:pPr lvl="1"/>
            <a:r>
              <a:rPr lang="en-US" sz="2400" dirty="0"/>
              <a:t>Fast to allocate and free</a:t>
            </a:r>
          </a:p>
          <a:p>
            <a:pPr lvl="2"/>
            <a:r>
              <a:rPr lang="en-US" sz="2000" dirty="0"/>
              <a:t>Allocate - No searching for suitable free space</a:t>
            </a:r>
          </a:p>
          <a:p>
            <a:pPr lvl="2"/>
            <a:r>
              <a:rPr lang="en-US" sz="2000" dirty="0"/>
              <a:t>Free – Do not have to coalesce with adjacent free space</a:t>
            </a:r>
          </a:p>
          <a:p>
            <a:r>
              <a:rPr lang="en-US" sz="2800" dirty="0"/>
              <a:t>Enables sharing of portions of address space</a:t>
            </a:r>
          </a:p>
          <a:p>
            <a:pPr lvl="1"/>
            <a:r>
              <a:rPr lang="en-US" sz="2400" dirty="0"/>
              <a:t>To share a page, have entries from page tables of different processes point to the same frame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/>
              <a:t>Disadvantages of Paging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dirty="0"/>
              <a:t>Internal fragmentation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Page size may not match size needed by process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Wasted memory grows with larger pages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Large vs. small page size</a:t>
            </a:r>
          </a:p>
          <a:p>
            <a:pPr>
              <a:lnSpc>
                <a:spcPct val="89000"/>
              </a:lnSpc>
            </a:pPr>
            <a:r>
              <a:rPr lang="en-US" dirty="0"/>
              <a:t>Page table memory reference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Complexity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Less efficient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Page table must be stored </a:t>
            </a:r>
            <a:r>
              <a:rPr lang="en-US"/>
              <a:t>in </a:t>
            </a:r>
            <a:r>
              <a:rPr lang="en-US" smtClean="0"/>
              <a:t>memory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sz="3600"/>
              <a:t>Page Tables Living Large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Large address spaces and/or small frames can create large page tables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Example</a:t>
            </a:r>
          </a:p>
          <a:p>
            <a:pPr lvl="1">
              <a:lnSpc>
                <a:spcPct val="90000"/>
              </a:lnSpc>
            </a:pPr>
            <a:r>
              <a:rPr lang="en-US"/>
              <a:t>32-bit addresses with 4KB pages creates…</a:t>
            </a:r>
          </a:p>
          <a:p>
            <a:pPr lvl="1">
              <a:lnSpc>
                <a:spcPct val="90000"/>
              </a:lnSpc>
            </a:pPr>
            <a:r>
              <a:rPr lang="en-US"/>
              <a:t>Page table of 10</a:t>
            </a:r>
            <a:r>
              <a:rPr lang="en-US" baseline="30000"/>
              <a:t>6</a:t>
            </a:r>
            <a:r>
              <a:rPr lang="en-US"/>
              <a:t> entries so with…</a:t>
            </a:r>
          </a:p>
          <a:p>
            <a:pPr lvl="1">
              <a:lnSpc>
                <a:spcPct val="90000"/>
              </a:lnSpc>
            </a:pPr>
            <a:r>
              <a:rPr lang="en-US"/>
              <a:t>32 bits per entry creates a </a:t>
            </a:r>
            <a:r>
              <a:rPr lang="en-US" u="sng"/>
              <a:t>4MB</a:t>
            </a:r>
            <a:r>
              <a:rPr lang="en-US"/>
              <a:t> page table</a:t>
            </a:r>
          </a:p>
          <a:p>
            <a:pPr>
              <a:lnSpc>
                <a:spcPct val="90000"/>
              </a:lnSpc>
            </a:pPr>
            <a:r>
              <a:rPr lang="en-US"/>
              <a:t>Cannot easily allocate such a large page table in contiguous memory</a:t>
            </a:r>
          </a:p>
          <a:p>
            <a:pPr>
              <a:lnSpc>
                <a:spcPct val="90000"/>
              </a:lnSpc>
            </a:pPr>
            <a:r>
              <a:rPr lang="en-US"/>
              <a:t>Solutions…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600"/>
              <a:t>Two-level Page Tables</a:t>
            </a:r>
          </a:p>
        </p:txBody>
      </p:sp>
      <p:sp>
        <p:nvSpPr>
          <p:cNvPr id="36352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5344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Page the page table</a:t>
            </a:r>
          </a:p>
          <a:p>
            <a:pPr>
              <a:lnSpc>
                <a:spcPct val="90000"/>
              </a:lnSpc>
            </a:pPr>
            <a:r>
              <a:rPr lang="en-US" sz="2400"/>
              <a:t>Use outer page table to find actual page table</a:t>
            </a:r>
          </a:p>
          <a:p>
            <a:pPr>
              <a:lnSpc>
                <a:spcPct val="90000"/>
              </a:lnSpc>
            </a:pPr>
            <a:r>
              <a:rPr lang="en-US" sz="2400"/>
              <a:t>Second page table works as before</a:t>
            </a:r>
          </a:p>
          <a:p>
            <a:pPr>
              <a:lnSpc>
                <a:spcPct val="90000"/>
              </a:lnSpc>
            </a:pPr>
            <a:r>
              <a:rPr lang="en-US" sz="2400"/>
              <a:t>Address parts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Outer page table offset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Actual page table offset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Frame offset</a:t>
            </a:r>
          </a:p>
          <a:p>
            <a:pPr>
              <a:lnSpc>
                <a:spcPct val="90000"/>
              </a:lnSpc>
            </a:pPr>
            <a:r>
              <a:rPr lang="en-US" sz="2400"/>
              <a:t>Individual page tables smaller</a:t>
            </a:r>
          </a:p>
        </p:txBody>
      </p:sp>
      <p:pic>
        <p:nvPicPr>
          <p:cNvPr id="363524" name="Picture 4" descr="fg8_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590800"/>
            <a:ext cx="40417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3525" name="Picture 5" descr="fg8_15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04800" y="4267200"/>
            <a:ext cx="44958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r>
              <a:rPr lang="en-US" sz="3600"/>
              <a:t>Hashed Page Table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2590800"/>
          </a:xfrm>
        </p:spPr>
        <p:txBody>
          <a:bodyPr/>
          <a:lstStyle/>
          <a:p>
            <a:r>
              <a:rPr lang="en-US" sz="2800"/>
              <a:t>Hash virtual page number (p)</a:t>
            </a:r>
          </a:p>
          <a:p>
            <a:r>
              <a:rPr lang="en-US" sz="2800"/>
              <a:t>Search linked list of collisions to find frame physical starting address</a:t>
            </a:r>
          </a:p>
          <a:p>
            <a:r>
              <a:rPr lang="en-US" sz="2800"/>
              <a:t>Use frame offset (d) to get byte</a:t>
            </a:r>
          </a:p>
          <a:p>
            <a:r>
              <a:rPr lang="en-US" sz="2800"/>
              <a:t>Control size of hash table with hash function</a:t>
            </a:r>
          </a:p>
        </p:txBody>
      </p:sp>
      <p:pic>
        <p:nvPicPr>
          <p:cNvPr id="365573" name="Picture 5" descr="fg8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503613"/>
            <a:ext cx="6172200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858000" cy="792163"/>
          </a:xfrm>
        </p:spPr>
        <p:txBody>
          <a:bodyPr/>
          <a:lstStyle/>
          <a:p>
            <a:r>
              <a:rPr lang="en-US" sz="3600"/>
              <a:t>Inverted Page Table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r>
              <a:rPr lang="en-US" sz="2800"/>
              <a:t>Only one entry per real frame and one page table</a:t>
            </a:r>
          </a:p>
          <a:p>
            <a:r>
              <a:rPr lang="en-US" sz="2800"/>
              <a:t>Find virtual address in page table and use offset</a:t>
            </a:r>
          </a:p>
          <a:p>
            <a:r>
              <a:rPr lang="en-US" sz="2800"/>
              <a:t>Adv:  Single page table with size O(real frames)</a:t>
            </a:r>
          </a:p>
          <a:p>
            <a:r>
              <a:rPr lang="en-US" sz="2800"/>
              <a:t>Dis:  Must search page table</a:t>
            </a:r>
          </a:p>
        </p:txBody>
      </p:sp>
      <p:pic>
        <p:nvPicPr>
          <p:cNvPr id="366596" name="Picture 4" descr="fg8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9138" y="3017838"/>
            <a:ext cx="54864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83" name="Picture 19" descr="fg8_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t="21315" r="16229" b="21315"/>
          <a:stretch>
            <a:fillRect/>
          </a:stretch>
        </p:blipFill>
        <p:spPr bwMode="auto">
          <a:xfrm>
            <a:off x="1752600" y="3733800"/>
            <a:ext cx="5105400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762000"/>
          </a:xfrm>
        </p:spPr>
        <p:txBody>
          <a:bodyPr/>
          <a:lstStyle/>
          <a:p>
            <a:r>
              <a:rPr lang="en-US" sz="3600" dirty="0"/>
              <a:t>Juiced Page Tables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4754563"/>
          </a:xfrm>
        </p:spPr>
        <p:txBody>
          <a:bodyPr/>
          <a:lstStyle/>
          <a:p>
            <a:r>
              <a:rPr lang="en-US" sz="2800" dirty="0"/>
              <a:t>Most processes do not need all frames</a:t>
            </a:r>
          </a:p>
          <a:p>
            <a:r>
              <a:rPr lang="en-US" sz="2800" dirty="0"/>
              <a:t>Not all frames need to be in memory (later)</a:t>
            </a:r>
          </a:p>
          <a:p>
            <a:r>
              <a:rPr lang="en-US" sz="2800" dirty="0"/>
              <a:t>Want to control frame access permission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14-bit address space (0 to 16383) with 2KB page size</a:t>
            </a:r>
          </a:p>
          <a:p>
            <a:pPr lvl="1"/>
            <a:r>
              <a:rPr lang="en-US" sz="2400" dirty="0"/>
              <a:t>Only use 0 </a:t>
            </a:r>
            <a:r>
              <a:rPr lang="en-US" sz="2400"/>
              <a:t>to </a:t>
            </a:r>
            <a:r>
              <a:rPr lang="en-US" sz="2400" smtClean="0"/>
              <a:t>10468</a:t>
            </a:r>
            <a:endParaRPr lang="en-US" sz="2400" dirty="0"/>
          </a:p>
        </p:txBody>
      </p:sp>
      <p:graphicFrame>
        <p:nvGraphicFramePr>
          <p:cNvPr id="369715" name="Group 51"/>
          <p:cNvGraphicFramePr>
            <a:graphicFrameLocks noGrp="1"/>
          </p:cNvGraphicFramePr>
          <p:nvPr/>
        </p:nvGraphicFramePr>
        <p:xfrm>
          <a:off x="5218113" y="4329113"/>
          <a:ext cx="420687" cy="2071690"/>
        </p:xfrm>
        <a:graphic>
          <a:graphicData uri="http://schemas.openxmlformats.org/drawingml/2006/table">
            <a:tbl>
              <a:tblPr/>
              <a:tblGrid>
                <a:gridCol w="420687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RW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RW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RW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RW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RW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BFB"/>
                    </a:solidFill>
                  </a:tcPr>
                </a:tc>
              </a:tr>
            </a:tbl>
          </a:graphicData>
        </a:graphic>
      </p:graphicFrame>
      <p:sp>
        <p:nvSpPr>
          <p:cNvPr id="369717" name="Line 53"/>
          <p:cNvSpPr>
            <a:spLocks noChangeShapeType="1"/>
          </p:cNvSpPr>
          <p:nvPr/>
        </p:nvSpPr>
        <p:spPr bwMode="auto">
          <a:xfrm flipH="1">
            <a:off x="56388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718" name="Text Box 54"/>
          <p:cNvSpPr txBox="1">
            <a:spLocks noChangeArrowheads="1"/>
          </p:cNvSpPr>
          <p:nvPr/>
        </p:nvSpPr>
        <p:spPr bwMode="auto">
          <a:xfrm>
            <a:off x="6689725" y="4049713"/>
            <a:ext cx="104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permission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/>
              <a:t>Segmentation</a:t>
            </a:r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867400" cy="5029200"/>
          </a:xfrm>
        </p:spPr>
        <p:txBody>
          <a:bodyPr/>
          <a:lstStyle/>
          <a:p>
            <a:r>
              <a:rPr lang="en-US" sz="2400"/>
              <a:t>Physical memory need not be contiguous</a:t>
            </a:r>
          </a:p>
          <a:p>
            <a:r>
              <a:rPr lang="en-US" sz="2400"/>
              <a:t>Not all memory need be logical contiguous</a:t>
            </a:r>
          </a:p>
          <a:p>
            <a:r>
              <a:rPr lang="en-US" sz="2400"/>
              <a:t>Code, Global variables, Heap, Stack, etc.</a:t>
            </a:r>
          </a:p>
          <a:p>
            <a:r>
              <a:rPr lang="en-US" sz="2400"/>
              <a:t>Divide logical address space into logical </a:t>
            </a:r>
            <a:r>
              <a:rPr lang="en-US" sz="2400" i="1"/>
              <a:t>segments</a:t>
            </a:r>
          </a:p>
          <a:p>
            <a:r>
              <a:rPr lang="en-US" sz="2400"/>
              <a:t>Each segment can independently</a:t>
            </a:r>
          </a:p>
          <a:p>
            <a:pPr lvl="1"/>
            <a:r>
              <a:rPr lang="en-US" sz="2000"/>
              <a:t>be placed separately in physical memory</a:t>
            </a:r>
          </a:p>
          <a:p>
            <a:pPr lvl="1"/>
            <a:r>
              <a:rPr lang="en-US" sz="2000"/>
              <a:t>grow and shrink</a:t>
            </a:r>
          </a:p>
          <a:p>
            <a:pPr lvl="1"/>
            <a:r>
              <a:rPr lang="en-US" sz="2000"/>
              <a:t>be protected (separate read/write/execute protection bits)</a:t>
            </a:r>
          </a:p>
        </p:txBody>
      </p:sp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6216650" y="1204913"/>
            <a:ext cx="2665413" cy="4206875"/>
          </a:xfrm>
          <a:prstGeom prst="ellipse">
            <a:avLst/>
          </a:prstGeom>
          <a:solidFill>
            <a:srgbClr val="C1CEFF">
              <a:alpha val="59000"/>
            </a:srgb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972" name="Rectangle 20"/>
          <p:cNvSpPr>
            <a:spLocks noChangeArrowheads="1"/>
          </p:cNvSpPr>
          <p:nvPr/>
        </p:nvSpPr>
        <p:spPr bwMode="auto">
          <a:xfrm>
            <a:off x="6967538" y="1544638"/>
            <a:ext cx="1092200" cy="112395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solidFill>
                  <a:schemeClr val="hlink"/>
                </a:solidFill>
                <a:latin typeface="Times" pitchFamily="-111" charset="0"/>
              </a:rPr>
              <a:t>subroutine</a:t>
            </a:r>
          </a:p>
        </p:txBody>
      </p:sp>
      <p:sp>
        <p:nvSpPr>
          <p:cNvPr id="381973" name="Rectangle 21"/>
          <p:cNvSpPr>
            <a:spLocks noChangeArrowheads="1"/>
          </p:cNvSpPr>
          <p:nvPr/>
        </p:nvSpPr>
        <p:spPr bwMode="auto">
          <a:xfrm>
            <a:off x="7569200" y="3884613"/>
            <a:ext cx="979488" cy="519112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latin typeface="Times" pitchFamily="-111" charset="0"/>
              </a:rPr>
              <a:t>stack</a:t>
            </a:r>
          </a:p>
        </p:txBody>
      </p:sp>
      <p:sp>
        <p:nvSpPr>
          <p:cNvPr id="381974" name="Rectangle 22"/>
          <p:cNvSpPr>
            <a:spLocks noChangeArrowheads="1"/>
          </p:cNvSpPr>
          <p:nvPr/>
        </p:nvSpPr>
        <p:spPr bwMode="auto">
          <a:xfrm>
            <a:off x="7683500" y="2895600"/>
            <a:ext cx="750888" cy="836613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solidFill>
                  <a:srgbClr val="008000"/>
                </a:solidFill>
                <a:latin typeface="Times" pitchFamily="-111" charset="0"/>
              </a:rPr>
              <a:t>symbol</a:t>
            </a:r>
          </a:p>
          <a:p>
            <a:pPr algn="ctr" defTabSz="912813" eaLnBrk="0" hangingPunct="0"/>
            <a:r>
              <a:rPr lang="en-US" sz="1400">
                <a:solidFill>
                  <a:srgbClr val="008000"/>
                </a:solidFill>
                <a:latin typeface="Times" pitchFamily="-111" charset="0"/>
              </a:rPr>
              <a:t>table</a:t>
            </a:r>
            <a:r>
              <a:rPr lang="en-US" sz="1400">
                <a:solidFill>
                  <a:schemeClr val="tx2"/>
                </a:solidFill>
                <a:latin typeface="Times" pitchFamily="-111" charset="0"/>
              </a:rPr>
              <a:t> </a:t>
            </a:r>
          </a:p>
          <a:p>
            <a:pPr algn="ctr" defTabSz="912813" eaLnBrk="0" hangingPunct="0"/>
            <a:r>
              <a:rPr lang="en-US" sz="1400">
                <a:solidFill>
                  <a:srgbClr val="66FF66"/>
                </a:solidFill>
                <a:latin typeface="Times" pitchFamily="-111" charset="0"/>
              </a:rPr>
              <a:t>table</a:t>
            </a:r>
            <a:endParaRPr lang="en-US" sz="1400">
              <a:latin typeface="Times" pitchFamily="-111" charset="0"/>
            </a:endParaRPr>
          </a:p>
        </p:txBody>
      </p:sp>
      <p:sp>
        <p:nvSpPr>
          <p:cNvPr id="381975" name="Rectangle 23"/>
          <p:cNvSpPr>
            <a:spLocks noChangeArrowheads="1"/>
          </p:cNvSpPr>
          <p:nvPr/>
        </p:nvSpPr>
        <p:spPr bwMode="auto">
          <a:xfrm>
            <a:off x="6400800" y="2895600"/>
            <a:ext cx="1092200" cy="112236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latin typeface="Times" pitchFamily="-111" charset="0"/>
              </a:rPr>
              <a:t>main </a:t>
            </a:r>
          </a:p>
          <a:p>
            <a:pPr algn="ctr" defTabSz="912813" eaLnBrk="0" hangingPunct="0"/>
            <a:r>
              <a:rPr lang="en-US" sz="1400">
                <a:latin typeface="Times" pitchFamily="-111" charset="0"/>
              </a:rPr>
              <a:t>program</a:t>
            </a:r>
          </a:p>
        </p:txBody>
      </p:sp>
      <p:sp>
        <p:nvSpPr>
          <p:cNvPr id="381976" name="Rectangle 24"/>
          <p:cNvSpPr>
            <a:spLocks noChangeArrowheads="1"/>
          </p:cNvSpPr>
          <p:nvPr/>
        </p:nvSpPr>
        <p:spPr bwMode="auto">
          <a:xfrm>
            <a:off x="7307263" y="4559300"/>
            <a:ext cx="752475" cy="561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400">
                <a:latin typeface="Times" pitchFamily="-111" charset="0"/>
              </a:rPr>
              <a:t>heap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6442075" y="5622925"/>
            <a:ext cx="22510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Logical Address</a:t>
            </a:r>
          </a:p>
          <a:p>
            <a:pPr algn="ctr" defTabSz="9128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Space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9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010400" cy="487363"/>
          </a:xfrm>
        </p:spPr>
        <p:txBody>
          <a:bodyPr/>
          <a:lstStyle/>
          <a:p>
            <a:r>
              <a:rPr lang="en-US" sz="3600"/>
              <a:t>Segment Addressing</a:t>
            </a:r>
          </a:p>
        </p:txBody>
      </p:sp>
      <p:sp>
        <p:nvSpPr>
          <p:cNvPr id="383004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4525963"/>
          </a:xfrm>
        </p:spPr>
        <p:txBody>
          <a:bodyPr/>
          <a:lstStyle/>
          <a:p>
            <a:r>
              <a:rPr lang="en-US" sz="2800"/>
              <a:t>Address</a:t>
            </a:r>
          </a:p>
          <a:p>
            <a:pPr lvl="1"/>
            <a:r>
              <a:rPr lang="en-US" sz="2400"/>
              <a:t>Top bits of logical address select segment</a:t>
            </a:r>
          </a:p>
          <a:p>
            <a:pPr lvl="1"/>
            <a:r>
              <a:rPr lang="en-US" sz="2400"/>
              <a:t>Low bits of logical address select offset within segment</a:t>
            </a:r>
          </a:p>
          <a:p>
            <a:r>
              <a:rPr lang="en-US" sz="2800"/>
              <a:t>Bounds checking</a:t>
            </a:r>
          </a:p>
          <a:p>
            <a:endParaRPr lang="en-US"/>
          </a:p>
        </p:txBody>
      </p:sp>
      <p:pic>
        <p:nvPicPr>
          <p:cNvPr id="382980" name="Picture 4" descr="fg8_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971800"/>
            <a:ext cx="41148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83001" name="Group 25"/>
          <p:cNvGraphicFramePr>
            <a:graphicFrameLocks noGrp="1"/>
          </p:cNvGraphicFramePr>
          <p:nvPr>
            <p:ph idx="4294967295"/>
          </p:nvPr>
        </p:nvGraphicFramePr>
        <p:xfrm>
          <a:off x="1524000" y="5334000"/>
          <a:ext cx="1600200" cy="33528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Seg#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3003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Address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/>
              <a:t>Segmentation Implementation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962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MMU contains segment table (per process)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segment has own base and bounds, protection bits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14 bit logical address, 4 segments</a:t>
            </a:r>
          </a:p>
        </p:txBody>
      </p:sp>
      <p:graphicFrame>
        <p:nvGraphicFramePr>
          <p:cNvPr id="374821" name="Group 37"/>
          <p:cNvGraphicFramePr>
            <a:graphicFrameLocks noGrp="1"/>
          </p:cNvGraphicFramePr>
          <p:nvPr/>
        </p:nvGraphicFramePr>
        <p:xfrm>
          <a:off x="1254125" y="2686050"/>
          <a:ext cx="6088063" cy="2285270"/>
        </p:xfrm>
        <a:graphic>
          <a:graphicData uri="http://schemas.openxmlformats.org/drawingml/2006/table">
            <a:tbl>
              <a:tblPr/>
              <a:tblGrid>
                <a:gridCol w="1522413"/>
                <a:gridCol w="1522412"/>
                <a:gridCol w="1520825"/>
                <a:gridCol w="1522413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Segment</a:t>
                      </a:r>
                    </a:p>
                  </a:txBody>
                  <a:tcPr marL="91294" marR="91294" marT="45647" marB="45647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Base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Bounds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R W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</a:t>
                      </a:r>
                    </a:p>
                  </a:txBody>
                  <a:tcPr marL="91294" marR="91294" marT="45647" marB="45647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0x2000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0x06ff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1 0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</a:t>
                      </a:r>
                    </a:p>
                  </a:txBody>
                  <a:tcPr marL="91294" marR="91294" marT="45647" marB="45647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0x04ff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1 0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2</a:t>
                      </a:r>
                    </a:p>
                  </a:txBody>
                  <a:tcPr marL="91294" marR="91294" marT="45647" marB="45647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0x3000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0x0fff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1 1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3</a:t>
                      </a:r>
                    </a:p>
                  </a:txBody>
                  <a:tcPr marL="91294" marR="91294" marT="45647" marB="45647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0xffff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0 0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</a:tbl>
          </a:graphicData>
        </a:graphic>
      </p:graphicFrame>
      <p:sp>
        <p:nvSpPr>
          <p:cNvPr id="374820" name="Rectangle 36"/>
          <p:cNvSpPr>
            <a:spLocks noChangeArrowheads="1"/>
          </p:cNvSpPr>
          <p:nvPr/>
        </p:nvSpPr>
        <p:spPr bwMode="auto">
          <a:xfrm>
            <a:off x="317500" y="5127625"/>
            <a:ext cx="8507413" cy="1420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Translate logical addresses </a:t>
            </a:r>
            <a:r>
              <a:rPr lang="en-US">
                <a:latin typeface="Courier" pitchFamily="-111" charset="0"/>
                <a:sym typeface="Symbol" pitchFamily="-111" charset="2"/>
              </a:rPr>
              <a:t> </a:t>
            </a:r>
            <a:r>
              <a:rPr lang="en-US" sz="2400"/>
              <a:t>physical addresses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Courier New" pitchFamily="-111" charset="0"/>
                <a:ea typeface="ＭＳ Ｐゴシック" pitchFamily="-111" charset="-128"/>
              </a:rPr>
              <a:t>0x0240: 0</a:t>
            </a:r>
            <a:r>
              <a:rPr lang="en-US" sz="1600" baseline="30000">
                <a:latin typeface="Courier New" pitchFamily="-111" charset="0"/>
                <a:ea typeface="ＭＳ Ｐゴシック" pitchFamily="-111" charset="-128"/>
              </a:rPr>
              <a:t>th</a:t>
            </a:r>
            <a:r>
              <a:rPr lang="en-US" sz="1600">
                <a:latin typeface="Courier New" pitchFamily="-111" charset="0"/>
                <a:ea typeface="ＭＳ Ｐゴシック" pitchFamily="-111" charset="-128"/>
              </a:rPr>
              <a:t> segment 240 internal address within segment </a:t>
            </a:r>
            <a:r>
              <a:rPr lang="en-US" sz="1600">
                <a:latin typeface="Courier New" pitchFamily="-111" charset="0"/>
                <a:ea typeface="ＭＳ Ｐゴシック" pitchFamily="-111" charset="-128"/>
                <a:sym typeface="Symbol" pitchFamily="-111" charset="2"/>
              </a:rPr>
              <a:t> what address?</a:t>
            </a:r>
            <a:endParaRPr lang="en-US" sz="1600">
              <a:latin typeface="Courier New" pitchFamily="-111" charset="0"/>
              <a:ea typeface="ＭＳ Ｐゴシック" pitchFamily="-111" charset="-128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Courier New" pitchFamily="-111" charset="0"/>
                <a:ea typeface="ＭＳ Ｐゴシック" pitchFamily="-111" charset="-128"/>
              </a:rPr>
              <a:t>0x1108: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Courier New" pitchFamily="-111" charset="0"/>
                <a:ea typeface="ＭＳ Ｐゴシック" pitchFamily="-111" charset="-128"/>
              </a:rPr>
              <a:t>0x265c: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Courier New" pitchFamily="-111" charset="0"/>
                <a:ea typeface="ＭＳ Ｐゴシック" pitchFamily="-111" charset="-128"/>
              </a:rPr>
              <a:t>0x3002: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Static Relocation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019800" cy="4525963"/>
          </a:xfrm>
          <a:ln/>
        </p:spPr>
        <p:txBody>
          <a:bodyPr/>
          <a:lstStyle/>
          <a:p>
            <a:r>
              <a:rPr lang="en-US" sz="2800"/>
              <a:t>Idea: Allow transparent sharing</a:t>
            </a:r>
          </a:p>
          <a:p>
            <a:pPr lvl="1">
              <a:buFontTx/>
              <a:buNone/>
            </a:pPr>
            <a:r>
              <a:rPr lang="en-US" sz="2400"/>
              <a:t>Each process may be placed anywhere in memory</a:t>
            </a:r>
          </a:p>
          <a:p>
            <a:pPr lvl="1"/>
            <a:r>
              <a:rPr lang="en-US" sz="2400"/>
              <a:t>OS finds free space for new process</a:t>
            </a:r>
          </a:p>
          <a:p>
            <a:pPr lvl="1"/>
            <a:r>
              <a:rPr lang="en-US" sz="2400"/>
              <a:t>Modify addresses statically (similar to linker) when loading process</a:t>
            </a:r>
          </a:p>
          <a:p>
            <a:r>
              <a:rPr lang="en-US" sz="2800"/>
              <a:t>Advantages</a:t>
            </a:r>
          </a:p>
          <a:p>
            <a:pPr lvl="1"/>
            <a:r>
              <a:rPr lang="en-US" sz="2400"/>
              <a:t>Allows multiple processes to run</a:t>
            </a:r>
          </a:p>
          <a:p>
            <a:pPr lvl="1"/>
            <a:r>
              <a:rPr lang="en-US" sz="2400"/>
              <a:t>Requires no hardware support</a:t>
            </a:r>
          </a:p>
        </p:txBody>
      </p:sp>
      <p:sp>
        <p:nvSpPr>
          <p:cNvPr id="316426" name="Rectangle 10"/>
          <p:cNvSpPr>
            <a:spLocks noChangeArrowheads="1"/>
          </p:cNvSpPr>
          <p:nvPr/>
        </p:nvSpPr>
        <p:spPr bwMode="auto">
          <a:xfrm>
            <a:off x="6705600" y="1828800"/>
            <a:ext cx="17414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600" b="1"/>
              <a:t>System Memory</a:t>
            </a:r>
            <a:endParaRPr lang="en-US" sz="1600" b="1" baseline="-25000"/>
          </a:p>
        </p:txBody>
      </p:sp>
      <p:graphicFrame>
        <p:nvGraphicFramePr>
          <p:cNvPr id="316439" name="Group 23"/>
          <p:cNvGraphicFramePr>
            <a:graphicFrameLocks noGrp="1"/>
          </p:cNvGraphicFramePr>
          <p:nvPr>
            <p:ph sz="half" idx="2"/>
          </p:nvPr>
        </p:nvGraphicFramePr>
        <p:xfrm>
          <a:off x="6705600" y="2209800"/>
          <a:ext cx="1828800" cy="35052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OS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Process 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Process 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Process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/>
              <a:t>Segmentation Considered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4102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800" dirty="0"/>
              <a:t>Advantages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Enables sparse allocation of address space</a:t>
            </a:r>
          </a:p>
          <a:p>
            <a:pPr lvl="2">
              <a:lnSpc>
                <a:spcPct val="89000"/>
              </a:lnSpc>
            </a:pPr>
            <a:r>
              <a:rPr lang="en-US" sz="2000" dirty="0"/>
              <a:t>Stack and heap can grow independently</a:t>
            </a:r>
          </a:p>
          <a:p>
            <a:pPr lvl="2">
              <a:lnSpc>
                <a:spcPct val="89000"/>
              </a:lnSpc>
            </a:pPr>
            <a:r>
              <a:rPr lang="en-US" sz="2000" dirty="0"/>
              <a:t>Heap: If no data on free list, dynamic memory allocator requests more from OS (e.g., UNIX: </a:t>
            </a:r>
            <a:r>
              <a:rPr lang="en-US" sz="2000" dirty="0" err="1"/>
              <a:t>malloc</a:t>
            </a:r>
            <a:r>
              <a:rPr lang="en-US" sz="2000" dirty="0"/>
              <a:t> calls </a:t>
            </a:r>
            <a:r>
              <a:rPr lang="en-US" sz="2000" dirty="0" err="1"/>
              <a:t>sbrk</a:t>
            </a:r>
            <a:r>
              <a:rPr lang="en-US" sz="2000" dirty="0"/>
              <a:t>())</a:t>
            </a:r>
          </a:p>
          <a:p>
            <a:pPr lvl="2">
              <a:lnSpc>
                <a:spcPct val="89000"/>
              </a:lnSpc>
            </a:pPr>
            <a:r>
              <a:rPr lang="en-US" sz="2000" dirty="0"/>
              <a:t>Stack: OS recognizes reference outside legal segment, extends stack implicitly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Different protection for different segments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2000" dirty="0"/>
              <a:t>Read-only status for code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Enables sharing of selected segments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Supports dynamic relocation of each segment</a:t>
            </a:r>
          </a:p>
          <a:p>
            <a:pPr>
              <a:lnSpc>
                <a:spcPct val="89000"/>
              </a:lnSpc>
            </a:pPr>
            <a:r>
              <a:rPr lang="en-US" sz="2800" dirty="0"/>
              <a:t>Disadvantages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Each segment must be allocated contiguously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2000" dirty="0"/>
              <a:t>May not have sufficient physical memory for large segments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Combine Paging and Segmentation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Goal: More efficient support for sparse address spaces</a:t>
            </a:r>
          </a:p>
          <a:p>
            <a:pPr>
              <a:lnSpc>
                <a:spcPct val="90000"/>
              </a:lnSpc>
            </a:pPr>
            <a:r>
              <a:rPr lang="en-US" sz="2400"/>
              <a:t>Idea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Divide address space into segments (code, heap, stack)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/>
              <a:t>Segments can be variable length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Divide each segment into fixed-sized pages</a:t>
            </a:r>
          </a:p>
          <a:p>
            <a:pPr>
              <a:lnSpc>
                <a:spcPct val="90000"/>
              </a:lnSpc>
            </a:pPr>
            <a:r>
              <a:rPr lang="en-US" sz="2400"/>
              <a:t>Logical address divided into three portions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00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segment has a page table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segment track base (physical address) and bounds of page table</a:t>
            </a:r>
            <a:endParaRPr lang="en-US" sz="2000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4191000" y="3962400"/>
            <a:ext cx="3348038" cy="4556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600">
                <a:solidFill>
                  <a:schemeClr val="tx2"/>
                </a:solidFill>
              </a:rPr>
              <a:t>page offset (12 bits)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1984375" y="3962400"/>
            <a:ext cx="2206625" cy="4556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600">
                <a:solidFill>
                  <a:schemeClr val="tx2"/>
                </a:solidFill>
              </a:rPr>
              <a:t>page number (8 bits)</a:t>
            </a: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919163" y="3962400"/>
            <a:ext cx="1065212" cy="4556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r>
              <a:rPr lang="en-US" sz="1600">
                <a:solidFill>
                  <a:schemeClr val="tx2"/>
                </a:solidFill>
              </a:rPr>
              <a:t>seg #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(4 bits)</a:t>
            </a:r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749300" y="4895850"/>
            <a:ext cx="7399338" cy="164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Paging and Segmentation Example</a:t>
            </a:r>
          </a:p>
        </p:txBody>
      </p:sp>
      <p:graphicFrame>
        <p:nvGraphicFramePr>
          <p:cNvPr id="377924" name="Group 68"/>
          <p:cNvGraphicFramePr>
            <a:graphicFrameLocks noGrp="1"/>
          </p:cNvGraphicFramePr>
          <p:nvPr/>
        </p:nvGraphicFramePr>
        <p:xfrm>
          <a:off x="609600" y="2057400"/>
          <a:ext cx="4033838" cy="2159000"/>
        </p:xfrm>
        <a:graphic>
          <a:graphicData uri="http://schemas.openxmlformats.org/drawingml/2006/table">
            <a:tbl>
              <a:tblPr/>
              <a:tblGrid>
                <a:gridCol w="609600"/>
                <a:gridCol w="1408113"/>
                <a:gridCol w="1008062"/>
                <a:gridCol w="10080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seg 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base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bounds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R W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1400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5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1 0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6300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400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0 0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2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4300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1100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1 1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3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1100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5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1 1</a:t>
                      </a:r>
                    </a:p>
                  </a:txBody>
                  <a:tcPr marL="91294" marR="91294" marT="45647" marB="4564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926" name="Group 70"/>
          <p:cNvGraphicFramePr>
            <a:graphicFrameLocks noGrp="1"/>
          </p:cNvGraphicFramePr>
          <p:nvPr/>
        </p:nvGraphicFramePr>
        <p:xfrm>
          <a:off x="6553200" y="1447800"/>
          <a:ext cx="1979613" cy="5149222"/>
        </p:xfrm>
        <a:graphic>
          <a:graphicData uri="http://schemas.openxmlformats.org/drawingml/2006/table">
            <a:tbl>
              <a:tblPr/>
              <a:tblGrid>
                <a:gridCol w="197961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...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0x01f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0x011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0x003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0x02a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0x013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...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0x00c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0x007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0x004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0x00b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0x006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-111" charset="0"/>
                        </a:rPr>
                        <a:t>...</a:t>
                      </a:r>
                    </a:p>
                  </a:txBody>
                  <a:tcPr marL="91294" marR="91294" marT="45647" marB="45647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CEFF"/>
                    </a:solidFill>
                  </a:tcPr>
                </a:tc>
              </a:tr>
            </a:tbl>
          </a:graphicData>
        </a:graphic>
      </p:graphicFrame>
      <p:sp>
        <p:nvSpPr>
          <p:cNvPr id="377922" name="Text Box 66"/>
          <p:cNvSpPr txBox="1">
            <a:spLocks noChangeArrowheads="1"/>
          </p:cNvSpPr>
          <p:nvPr/>
        </p:nvSpPr>
        <p:spPr bwMode="auto">
          <a:xfrm>
            <a:off x="5786438" y="1812925"/>
            <a:ext cx="731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  <a:latin typeface="Courier" pitchFamily="-111" charset="0"/>
              </a:rPr>
              <a:t>1100</a:t>
            </a:r>
          </a:p>
        </p:txBody>
      </p:sp>
      <p:sp>
        <p:nvSpPr>
          <p:cNvPr id="377923" name="Text Box 67"/>
          <p:cNvSpPr txBox="1">
            <a:spLocks noChangeArrowheads="1"/>
          </p:cNvSpPr>
          <p:nvPr/>
        </p:nvSpPr>
        <p:spPr bwMode="auto">
          <a:xfrm>
            <a:off x="5776913" y="4016375"/>
            <a:ext cx="731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  <a:latin typeface="Courier" pitchFamily="-111" charset="0"/>
              </a:rPr>
              <a:t>1400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Paging and Segmentation Advantages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If segment not used, not need for page table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run process when some pages are swapped to disk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Increases flexibility of sharing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Share either single page or entire segment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868363"/>
          </a:xfrm>
        </p:spPr>
        <p:txBody>
          <a:bodyPr/>
          <a:lstStyle/>
          <a:p>
            <a:r>
              <a:rPr lang="en-US" sz="3600"/>
              <a:t>Paging and Segmentation Disadvantages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r>
              <a:rPr lang="en-US" dirty="0"/>
              <a:t>Overhead of accessing memory</a:t>
            </a:r>
          </a:p>
          <a:p>
            <a:pPr lvl="1"/>
            <a:r>
              <a:rPr lang="en-US" dirty="0"/>
              <a:t>Page tables reside in main memory</a:t>
            </a:r>
          </a:p>
          <a:p>
            <a:pPr lvl="1"/>
            <a:r>
              <a:rPr lang="en-US" dirty="0"/>
              <a:t>Overhead reference for every real memory reference</a:t>
            </a:r>
          </a:p>
          <a:p>
            <a:r>
              <a:rPr lang="en-US" dirty="0"/>
              <a:t>Large page tables</a:t>
            </a:r>
          </a:p>
          <a:p>
            <a:pPr lvl="1"/>
            <a:r>
              <a:rPr lang="en-US" dirty="0"/>
              <a:t>Must allocate page tables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/>
              <a:t>Page table size?</a:t>
            </a:r>
            <a:endParaRPr lang="en-US"/>
          </a:p>
          <a:p>
            <a:pPr lvl="2">
              <a:buNone/>
            </a:pPr>
            <a:r>
              <a:rPr lang="en-US"/>
              <a:t>Assume 2 bits for segment, 18 bits for page number, 12 bits for offset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Static Relocation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4225"/>
            <a:ext cx="6248400" cy="4408488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/>
              <a:t>Disadvantages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No protection</a:t>
            </a:r>
          </a:p>
          <a:p>
            <a:pPr lvl="2">
              <a:lnSpc>
                <a:spcPct val="89000"/>
              </a:lnSpc>
            </a:pPr>
            <a:r>
              <a:rPr lang="en-US" sz="1800"/>
              <a:t>Process can destroy OS or other processes</a:t>
            </a:r>
          </a:p>
          <a:p>
            <a:pPr lvl="2">
              <a:lnSpc>
                <a:spcPct val="89000"/>
              </a:lnSpc>
            </a:pPr>
            <a:r>
              <a:rPr lang="en-US" sz="1800"/>
              <a:t>No privacy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Address space must be allocated contiguously</a:t>
            </a:r>
          </a:p>
          <a:p>
            <a:pPr lvl="2">
              <a:lnSpc>
                <a:spcPct val="89000"/>
              </a:lnSpc>
            </a:pPr>
            <a:r>
              <a:rPr lang="en-US" sz="1800"/>
              <a:t>Allocate space for worst-case stack and heap</a:t>
            </a:r>
          </a:p>
          <a:p>
            <a:pPr lvl="2">
              <a:lnSpc>
                <a:spcPct val="89000"/>
              </a:lnSpc>
            </a:pPr>
            <a:r>
              <a:rPr lang="en-US" sz="1800"/>
              <a:t>Processes may not grow</a:t>
            </a:r>
          </a:p>
        </p:txBody>
      </p:sp>
      <p:sp>
        <p:nvSpPr>
          <p:cNvPr id="318475" name="Rectangle 11"/>
          <p:cNvSpPr>
            <a:spLocks noChangeArrowheads="1"/>
          </p:cNvSpPr>
          <p:nvPr/>
        </p:nvSpPr>
        <p:spPr bwMode="auto">
          <a:xfrm>
            <a:off x="6705600" y="1828800"/>
            <a:ext cx="17414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600" b="1"/>
              <a:t>System Memory</a:t>
            </a:r>
            <a:endParaRPr lang="en-US" sz="1600" b="1" baseline="-25000"/>
          </a:p>
        </p:txBody>
      </p:sp>
      <p:graphicFrame>
        <p:nvGraphicFramePr>
          <p:cNvPr id="318476" name="Group 12"/>
          <p:cNvGraphicFramePr>
            <a:graphicFrameLocks noGrp="1"/>
          </p:cNvGraphicFramePr>
          <p:nvPr/>
        </p:nvGraphicFramePr>
        <p:xfrm>
          <a:off x="6705600" y="2209800"/>
          <a:ext cx="1828800" cy="35052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OS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Process 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Process 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Process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4102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When do I bind the physical address?</a:t>
            </a:r>
          </a:p>
          <a:p>
            <a:pPr>
              <a:lnSpc>
                <a:spcPct val="90000"/>
              </a:lnSpc>
            </a:pPr>
            <a:r>
              <a:rPr lang="en-US" sz="2800"/>
              <a:t>Compile Time – Set the address when building executable</a:t>
            </a:r>
          </a:p>
          <a:p>
            <a:pPr>
              <a:lnSpc>
                <a:spcPct val="90000"/>
              </a:lnSpc>
            </a:pPr>
            <a:r>
              <a:rPr lang="en-US" sz="2800"/>
              <a:t>Load Time – Set the address when loading executable</a:t>
            </a:r>
          </a:p>
          <a:p>
            <a:pPr>
              <a:lnSpc>
                <a:spcPct val="90000"/>
              </a:lnSpc>
            </a:pPr>
            <a:r>
              <a:rPr lang="en-US" sz="2800"/>
              <a:t>Execution Time – Set the address at load and then change it if the process moves during execution</a:t>
            </a:r>
          </a:p>
        </p:txBody>
      </p:sp>
      <p:pic>
        <p:nvPicPr>
          <p:cNvPr id="326660" name="Picture 4" descr="fg8_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143000"/>
            <a:ext cx="28749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Static Address Binding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Address Spaces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r>
              <a:rPr lang="en-US" dirty="0"/>
              <a:t>Physical address references are problematic</a:t>
            </a:r>
          </a:p>
          <a:p>
            <a:pPr lvl="1"/>
            <a:r>
              <a:rPr lang="en-US" dirty="0"/>
              <a:t>Bounds violation</a:t>
            </a:r>
          </a:p>
          <a:p>
            <a:pPr lvl="1"/>
            <a:r>
              <a:rPr lang="en-US" dirty="0"/>
              <a:t>Privacy</a:t>
            </a:r>
          </a:p>
          <a:p>
            <a:r>
              <a:rPr lang="en-US" dirty="0"/>
              <a:t>Address space</a:t>
            </a:r>
          </a:p>
          <a:p>
            <a:pPr lvl="1"/>
            <a:r>
              <a:rPr lang="en-US" dirty="0"/>
              <a:t>Process references </a:t>
            </a:r>
            <a:r>
              <a:rPr lang="en-US" i="1" dirty="0"/>
              <a:t>logical</a:t>
            </a:r>
            <a:r>
              <a:rPr lang="en-US" dirty="0"/>
              <a:t> address space</a:t>
            </a:r>
          </a:p>
          <a:p>
            <a:pPr lvl="1"/>
            <a:r>
              <a:rPr lang="en-US" dirty="0"/>
              <a:t>Logical addresses start at 0</a:t>
            </a:r>
          </a:p>
          <a:p>
            <a:pPr lvl="1"/>
            <a:r>
              <a:rPr lang="en-US" dirty="0"/>
              <a:t>System is responsible for mapping logical to physical addresses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3600"/>
              <a:t>Dynamic Relocation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3505200"/>
          </a:xfrm>
          <a:ln/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/>
              <a:t>Goal: </a:t>
            </a:r>
            <a:r>
              <a:rPr lang="en-US" sz="2400" i="1"/>
              <a:t>Protect</a:t>
            </a:r>
            <a:r>
              <a:rPr lang="en-US" sz="2400"/>
              <a:t> processes from one another</a:t>
            </a:r>
          </a:p>
          <a:p>
            <a:pPr>
              <a:lnSpc>
                <a:spcPct val="89000"/>
              </a:lnSpc>
            </a:pPr>
            <a:r>
              <a:rPr lang="en-US" sz="2400"/>
              <a:t>Requires hardware support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sz="2000"/>
              <a:t>Memory Management Unit (MMU)</a:t>
            </a:r>
          </a:p>
          <a:p>
            <a:pPr>
              <a:lnSpc>
                <a:spcPct val="89000"/>
              </a:lnSpc>
            </a:pPr>
            <a:r>
              <a:rPr lang="en-US" sz="2400"/>
              <a:t>MMU dynamically changes process address </a:t>
            </a:r>
            <a:r>
              <a:rPr lang="en-US" sz="2400" b="1" i="1"/>
              <a:t>at every</a:t>
            </a:r>
            <a:r>
              <a:rPr lang="en-US" sz="2400"/>
              <a:t> memory reference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Process generates logical addresses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Memory hardware uses physical (“actual”) addresses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1800"/>
              <a:t>physical address = logical address + base register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Protection is provided by address range testing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1800"/>
              <a:t>logical address &lt; limit register</a:t>
            </a:r>
          </a:p>
        </p:txBody>
      </p:sp>
      <p:grpSp>
        <p:nvGrpSpPr>
          <p:cNvPr id="328731" name="Group 27"/>
          <p:cNvGrpSpPr>
            <a:grpSpLocks/>
          </p:cNvGrpSpPr>
          <p:nvPr/>
        </p:nvGrpSpPr>
        <p:grpSpPr bwMode="auto">
          <a:xfrm>
            <a:off x="2514600" y="4419600"/>
            <a:ext cx="4419600" cy="2295525"/>
            <a:chOff x="1584" y="2600"/>
            <a:chExt cx="2784" cy="1446"/>
          </a:xfrm>
        </p:grpSpPr>
        <p:pic>
          <p:nvPicPr>
            <p:cNvPr id="328719" name="Picture 15" descr="fg8_04"/>
            <p:cNvPicPr preferRelativeResize="0"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/>
            <a:srcRect t="15038" b="11278"/>
            <a:stretch>
              <a:fillRect/>
            </a:stretch>
          </p:blipFill>
          <p:spPr bwMode="auto">
            <a:xfrm>
              <a:off x="1584" y="2600"/>
              <a:ext cx="2784" cy="1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8720" name="Text Box 16"/>
            <p:cNvSpPr txBox="1">
              <a:spLocks noChangeArrowheads="1"/>
            </p:cNvSpPr>
            <p:nvPr/>
          </p:nvSpPr>
          <p:spPr bwMode="auto">
            <a:xfrm>
              <a:off x="2679" y="3696"/>
              <a:ext cx="329" cy="121"/>
            </a:xfrm>
            <a:prstGeom prst="rect">
              <a:avLst/>
            </a:prstGeom>
            <a:solidFill>
              <a:srgbClr val="DAEB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5720" tIns="0" rIns="45720" bIns="0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24000</a:t>
              </a:r>
            </a:p>
          </p:txBody>
        </p:sp>
        <p:sp>
          <p:nvSpPr>
            <p:cNvPr id="328721" name="Text Box 17"/>
            <p:cNvSpPr txBox="1">
              <a:spLocks noChangeArrowheads="1"/>
            </p:cNvSpPr>
            <p:nvPr/>
          </p:nvSpPr>
          <p:spPr bwMode="auto">
            <a:xfrm>
              <a:off x="2688" y="3552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Limit</a:t>
              </a:r>
            </a:p>
          </p:txBody>
        </p:sp>
        <p:sp>
          <p:nvSpPr>
            <p:cNvPr id="328722" name="Oval 18"/>
            <p:cNvSpPr>
              <a:spLocks noChangeArrowheads="1"/>
            </p:cNvSpPr>
            <p:nvPr/>
          </p:nvSpPr>
          <p:spPr bwMode="auto">
            <a:xfrm>
              <a:off x="2061" y="3393"/>
              <a:ext cx="33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23" name="Text Box 19"/>
            <p:cNvSpPr txBox="1">
              <a:spLocks noChangeArrowheads="1"/>
            </p:cNvSpPr>
            <p:nvPr/>
          </p:nvSpPr>
          <p:spPr bwMode="auto">
            <a:xfrm>
              <a:off x="1920" y="3648"/>
              <a:ext cx="5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Limited to</a:t>
              </a:r>
            </a:p>
            <a:p>
              <a:pPr algn="ctr"/>
              <a:r>
                <a:rPr lang="en-US" sz="1200"/>
                <a:t>24000</a:t>
              </a:r>
            </a:p>
          </p:txBody>
        </p:sp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V="1">
              <a:off x="2213" y="352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25" name="Line 21"/>
            <p:cNvSpPr>
              <a:spLocks noChangeShapeType="1"/>
            </p:cNvSpPr>
            <p:nvPr/>
          </p:nvSpPr>
          <p:spPr bwMode="auto">
            <a:xfrm>
              <a:off x="2415" y="3744"/>
              <a:ext cx="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26" name="Rectangle 22"/>
            <p:cNvSpPr>
              <a:spLocks noChangeArrowheads="1"/>
            </p:cNvSpPr>
            <p:nvPr/>
          </p:nvSpPr>
          <p:spPr bwMode="auto">
            <a:xfrm>
              <a:off x="2640" y="2736"/>
              <a:ext cx="432" cy="240"/>
            </a:xfrm>
            <a:prstGeom prst="rect">
              <a:avLst/>
            </a:prstGeom>
            <a:solidFill>
              <a:srgbClr val="D6D6D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27" name="Text Box 23"/>
            <p:cNvSpPr txBox="1">
              <a:spLocks noChangeArrowheads="1"/>
            </p:cNvSpPr>
            <p:nvPr/>
          </p:nvSpPr>
          <p:spPr bwMode="auto">
            <a:xfrm>
              <a:off x="2685" y="2749"/>
              <a:ext cx="2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00"/>
            </a:p>
            <a:p>
              <a:pPr algn="ctr"/>
              <a:r>
                <a:rPr lang="en-US" sz="1000"/>
                <a:t>Base</a:t>
              </a:r>
            </a:p>
          </p:txBody>
        </p:sp>
        <p:sp>
          <p:nvSpPr>
            <p:cNvPr id="328729" name="Line 25"/>
            <p:cNvSpPr>
              <a:spLocks noChangeShapeType="1"/>
            </p:cNvSpPr>
            <p:nvPr/>
          </p:nvSpPr>
          <p:spPr bwMode="auto">
            <a:xfrm>
              <a:off x="3762" y="4040"/>
              <a:ext cx="5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30" name="Line 26"/>
            <p:cNvSpPr>
              <a:spLocks noChangeShapeType="1"/>
            </p:cNvSpPr>
            <p:nvPr/>
          </p:nvSpPr>
          <p:spPr bwMode="auto">
            <a:xfrm>
              <a:off x="3770" y="2603"/>
              <a:ext cx="5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of Dynamic Relocation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sz="2400"/>
              <a:t>What are the physical addresses for the following 16-bit logical addresses?</a:t>
            </a:r>
          </a:p>
          <a:p>
            <a:pPr>
              <a:lnSpc>
                <a:spcPct val="89000"/>
              </a:lnSpc>
            </a:pPr>
            <a:r>
              <a:rPr lang="en-US" sz="2400"/>
              <a:t>Process 1: base:</a:t>
            </a:r>
            <a:r>
              <a:rPr lang="en-US" sz="2400">
                <a:latin typeface="Courier" pitchFamily="-111" charset="0"/>
              </a:rPr>
              <a:t> </a:t>
            </a:r>
            <a:r>
              <a:rPr lang="en-US" sz="2400">
                <a:solidFill>
                  <a:srgbClr val="000080"/>
                </a:solidFill>
                <a:latin typeface="Courier New" pitchFamily="-111" charset="0"/>
              </a:rPr>
              <a:t>0x4320</a:t>
            </a:r>
            <a:r>
              <a:rPr lang="en-US" sz="2400"/>
              <a:t>, limit:</a:t>
            </a:r>
            <a:r>
              <a:rPr lang="en-US" sz="2400">
                <a:latin typeface="Courier" pitchFamily="-111" charset="0"/>
              </a:rPr>
              <a:t> </a:t>
            </a:r>
            <a:r>
              <a:rPr lang="en-US" sz="2400">
                <a:solidFill>
                  <a:srgbClr val="000080"/>
                </a:solidFill>
                <a:latin typeface="Courier New" pitchFamily="-111" charset="0"/>
              </a:rPr>
              <a:t>0x2500</a:t>
            </a:r>
            <a:endParaRPr lang="en-US" sz="2400">
              <a:latin typeface="Courier New" pitchFamily="-111" charset="0"/>
            </a:endParaRP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0x0000</a:t>
            </a:r>
            <a:r>
              <a:rPr lang="en-US" sz="2000">
                <a:solidFill>
                  <a:srgbClr val="000080"/>
                </a:solidFill>
                <a:latin typeface="Courier" pitchFamily="-111" charset="0"/>
              </a:rPr>
              <a:t>:</a:t>
            </a: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0x1110</a:t>
            </a:r>
            <a:r>
              <a:rPr lang="en-US" sz="2000">
                <a:solidFill>
                  <a:srgbClr val="000080"/>
                </a:solidFill>
                <a:latin typeface="Courier" pitchFamily="-111" charset="0"/>
              </a:rPr>
              <a:t>:</a:t>
            </a: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0x3000</a:t>
            </a:r>
            <a:r>
              <a:rPr lang="en-US" sz="2000">
                <a:solidFill>
                  <a:srgbClr val="000080"/>
                </a:solidFill>
                <a:latin typeface="Courier" pitchFamily="-111" charset="0"/>
              </a:rPr>
              <a:t>:</a:t>
            </a:r>
            <a:endParaRPr lang="en-US" sz="2000">
              <a:latin typeface="Courier" pitchFamily="-111" charset="0"/>
            </a:endParaRPr>
          </a:p>
          <a:p>
            <a:pPr>
              <a:lnSpc>
                <a:spcPct val="89000"/>
              </a:lnSpc>
            </a:pPr>
            <a:r>
              <a:rPr lang="en-US" sz="2400"/>
              <a:t>Process 2: base:</a:t>
            </a:r>
            <a:r>
              <a:rPr lang="en-US" sz="2400">
                <a:latin typeface="Courier" pitchFamily="-111" charset="0"/>
              </a:rPr>
              <a:t> </a:t>
            </a:r>
            <a:r>
              <a:rPr lang="en-US" sz="2400">
                <a:solidFill>
                  <a:srgbClr val="000080"/>
                </a:solidFill>
                <a:latin typeface="Courier New" pitchFamily="-111" charset="0"/>
              </a:rPr>
              <a:t>0x8540</a:t>
            </a:r>
            <a:r>
              <a:rPr lang="en-US" sz="2400"/>
              <a:t>, limit:</a:t>
            </a:r>
            <a:r>
              <a:rPr lang="en-US" sz="2400">
                <a:latin typeface="Courier" pitchFamily="-111" charset="0"/>
              </a:rPr>
              <a:t> </a:t>
            </a:r>
            <a:r>
              <a:rPr lang="en-US" sz="2400">
                <a:solidFill>
                  <a:srgbClr val="000080"/>
                </a:solidFill>
                <a:latin typeface="Courier New" pitchFamily="-111" charset="0"/>
              </a:rPr>
              <a:t>0xB870</a:t>
            </a:r>
            <a:endParaRPr lang="en-US" sz="2400">
              <a:latin typeface="Courier New" pitchFamily="-111" charset="0"/>
            </a:endParaRP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0x0000</a:t>
            </a:r>
            <a:r>
              <a:rPr lang="en-US" sz="2000">
                <a:solidFill>
                  <a:srgbClr val="000080"/>
                </a:solidFill>
                <a:latin typeface="Courier" pitchFamily="-111" charset="0"/>
              </a:rPr>
              <a:t>: </a:t>
            </a: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0x1110</a:t>
            </a:r>
            <a:r>
              <a:rPr lang="en-US" sz="2000">
                <a:solidFill>
                  <a:srgbClr val="000080"/>
                </a:solidFill>
                <a:latin typeface="Courier" pitchFamily="-111" charset="0"/>
              </a:rPr>
              <a:t>:</a:t>
            </a: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0x3000</a:t>
            </a:r>
            <a:r>
              <a:rPr lang="en-US" sz="2000">
                <a:solidFill>
                  <a:srgbClr val="000080"/>
                </a:solidFill>
                <a:latin typeface="Courier" pitchFamily="-111" charset="0"/>
              </a:rPr>
              <a:t>:</a:t>
            </a:r>
            <a:endParaRPr lang="en-US" sz="2000">
              <a:latin typeface="Courier" pitchFamily="-111" charset="0"/>
            </a:endParaRPr>
          </a:p>
          <a:p>
            <a:pPr>
              <a:lnSpc>
                <a:spcPct val="89000"/>
              </a:lnSpc>
            </a:pPr>
            <a:r>
              <a:rPr lang="en-US" sz="2400"/>
              <a:t>Operating System</a:t>
            </a:r>
          </a:p>
          <a:p>
            <a:pPr lvl="1">
              <a:lnSpc>
                <a:spcPct val="89000"/>
              </a:lnSpc>
            </a:pPr>
            <a:r>
              <a:rPr lang="en-US" sz="2000">
                <a:solidFill>
                  <a:srgbClr val="000080"/>
                </a:solidFill>
                <a:latin typeface="Courier New" pitchFamily="-111" charset="0"/>
              </a:rPr>
              <a:t>0x0000</a:t>
            </a:r>
            <a:r>
              <a:rPr lang="en-US" sz="2000">
                <a:solidFill>
                  <a:srgbClr val="000080"/>
                </a:solidFill>
                <a:latin typeface="Courier" pitchFamily="-111" charset="0"/>
              </a:rPr>
              <a:t>: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10645</TotalTime>
  <Words>2356</Words>
  <Application>Microsoft Office PowerPoint</Application>
  <PresentationFormat>On-screen Show (4:3)</PresentationFormat>
  <Paragraphs>559</Paragraphs>
  <Slides>44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Courier</vt:lpstr>
      <vt:lpstr>Courier New</vt:lpstr>
      <vt:lpstr>Symbol</vt:lpstr>
      <vt:lpstr>Times</vt:lpstr>
      <vt:lpstr>Times New Roman</vt:lpstr>
      <vt:lpstr>Default Design</vt:lpstr>
      <vt:lpstr>Memory Management</vt:lpstr>
      <vt:lpstr>Single Process Allocation</vt:lpstr>
      <vt:lpstr>Multiprogramming Goals</vt:lpstr>
      <vt:lpstr>Static Relocation</vt:lpstr>
      <vt:lpstr>Static Relocation</vt:lpstr>
      <vt:lpstr>Static Address Binding</vt:lpstr>
      <vt:lpstr>Address Spaces</vt:lpstr>
      <vt:lpstr>Dynamic Relocation</vt:lpstr>
      <vt:lpstr>Example of Dynamic Relocation</vt:lpstr>
      <vt:lpstr>Memory Overload</vt:lpstr>
      <vt:lpstr>Swapping sBits</vt:lpstr>
      <vt:lpstr>Memory Placement</vt:lpstr>
      <vt:lpstr>Fixed-Size Partitions</vt:lpstr>
      <vt:lpstr>Variable-Size Partitions</vt:lpstr>
      <vt:lpstr>Partition Placement Strategy</vt:lpstr>
      <vt:lpstr>Fragmentation</vt:lpstr>
      <vt:lpstr>Comparison of Allocation Strategies</vt:lpstr>
      <vt:lpstr>Buddy Allocation</vt:lpstr>
      <vt:lpstr>Buddy Algorithm</vt:lpstr>
      <vt:lpstr>Continuous Allocation Considered</vt:lpstr>
      <vt:lpstr>Paging</vt:lpstr>
      <vt:lpstr>Paging Address Translation</vt:lpstr>
      <vt:lpstr>Paging Address Translation</vt:lpstr>
      <vt:lpstr>Paging Model</vt:lpstr>
      <vt:lpstr>Frame Allocation</vt:lpstr>
      <vt:lpstr>Cache</vt:lpstr>
      <vt:lpstr>Translation Look-Aside Buffer (TLB)</vt:lpstr>
      <vt:lpstr>Paging With TLB</vt:lpstr>
      <vt:lpstr>Page Size Tradeoffs</vt:lpstr>
      <vt:lpstr>Advantages of Paging</vt:lpstr>
      <vt:lpstr>Disadvantages of Paging</vt:lpstr>
      <vt:lpstr>Page Tables Living Large</vt:lpstr>
      <vt:lpstr>Two-level Page Tables</vt:lpstr>
      <vt:lpstr>Hashed Page Table</vt:lpstr>
      <vt:lpstr>Inverted Page Table</vt:lpstr>
      <vt:lpstr>Juiced Page Tables</vt:lpstr>
      <vt:lpstr>Segmentation</vt:lpstr>
      <vt:lpstr>Segment Addressing</vt:lpstr>
      <vt:lpstr>Segmentation Implementation</vt:lpstr>
      <vt:lpstr>Segmentation Considered</vt:lpstr>
      <vt:lpstr>Combine Paging and Segmentation</vt:lpstr>
      <vt:lpstr>Paging and Segmentation Example</vt:lpstr>
      <vt:lpstr>Paging and Segmentation Advantages</vt:lpstr>
      <vt:lpstr>Paging and Segmentation Disadvantages</vt:lpstr>
    </vt:vector>
  </TitlesOfParts>
  <Company>Baylor University 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donahoo</dc:creator>
  <cp:lastModifiedBy>Matthew Fendt</cp:lastModifiedBy>
  <cp:revision>118</cp:revision>
  <dcterms:created xsi:type="dcterms:W3CDTF">2010-03-04T16:56:18Z</dcterms:created>
  <dcterms:modified xsi:type="dcterms:W3CDTF">2018-02-26T14:21:11Z</dcterms:modified>
</cp:coreProperties>
</file>