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8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65" r:id="rId3"/>
    <p:sldId id="314" r:id="rId4"/>
    <p:sldId id="258" r:id="rId5"/>
    <p:sldId id="260" r:id="rId6"/>
    <p:sldId id="259" r:id="rId7"/>
    <p:sldId id="261" r:id="rId8"/>
    <p:sldId id="262" r:id="rId9"/>
    <p:sldId id="263" r:id="rId10"/>
    <p:sldId id="266" r:id="rId11"/>
    <p:sldId id="267" r:id="rId12"/>
    <p:sldId id="269" r:id="rId13"/>
    <p:sldId id="270" r:id="rId14"/>
    <p:sldId id="271" r:id="rId15"/>
    <p:sldId id="268" r:id="rId16"/>
    <p:sldId id="292" r:id="rId17"/>
    <p:sldId id="273" r:id="rId18"/>
    <p:sldId id="275" r:id="rId19"/>
    <p:sldId id="293" r:id="rId20"/>
    <p:sldId id="274" r:id="rId21"/>
    <p:sldId id="276" r:id="rId22"/>
    <p:sldId id="279" r:id="rId23"/>
    <p:sldId id="294" r:id="rId24"/>
    <p:sldId id="295" r:id="rId25"/>
    <p:sldId id="277" r:id="rId26"/>
    <p:sldId id="280" r:id="rId27"/>
    <p:sldId id="281" r:id="rId28"/>
    <p:sldId id="282" r:id="rId29"/>
    <p:sldId id="313" r:id="rId30"/>
    <p:sldId id="290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EFF"/>
    <a:srgbClr val="D6D6D6"/>
    <a:srgbClr val="DAEBF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</a:defRPr>
            </a:lvl1pPr>
          </a:lstStyle>
          <a:p>
            <a:pPr>
              <a:defRPr/>
            </a:pPr>
            <a:fld id="{27A9262E-4AAF-D04B-ACAA-0B2E37D68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52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</a:defRPr>
            </a:lvl1pPr>
          </a:lstStyle>
          <a:p>
            <a:pPr>
              <a:defRPr/>
            </a:pPr>
            <a:fld id="{149DFEBD-7FA8-454F-B6B8-4695DF857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11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66919-D088-A342-8528-63A51308E5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66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DD91D-3DF2-F549-BC42-142E1B05B97A}" type="slidenum">
              <a:rPr lang="en-US"/>
              <a:pPr/>
              <a:t>13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513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39350-3F2D-E94F-B07D-64C39543F59B}" type="slidenum">
              <a:rPr lang="en-US"/>
              <a:pPr/>
              <a:t>14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Is it worth it - pre-paging may cause more overhead than just serving existing overhead… I.e., it may 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Not really save page faults</a:t>
            </a:r>
          </a:p>
        </p:txBody>
      </p:sp>
    </p:spTree>
    <p:extLst>
      <p:ext uri="{BB962C8B-B14F-4D97-AF65-F5344CB8AC3E}">
        <p14:creationId xmlns:p14="http://schemas.microsoft.com/office/powerpoint/2010/main" val="2272565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0F85A9-B8B5-F641-B4AE-C6C611CBE398}" type="slidenum">
              <a:rPr lang="en-US"/>
              <a:pPr/>
              <a:t>15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6035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E52A5-E5D2-EA4F-869B-501F31473D9E}" type="slidenum">
              <a:rPr lang="en-US"/>
              <a:pPr/>
              <a:t>16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Freeze frame song?</a:t>
            </a:r>
          </a:p>
        </p:txBody>
      </p:sp>
    </p:spTree>
    <p:extLst>
      <p:ext uri="{BB962C8B-B14F-4D97-AF65-F5344CB8AC3E}">
        <p14:creationId xmlns:p14="http://schemas.microsoft.com/office/powerpoint/2010/main" val="2732064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7190A2-526D-594E-8B8F-37B7BD40F666}" type="slidenum">
              <a:rPr lang="en-US"/>
              <a:pPr/>
              <a:t>17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9493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33A700-5158-9E45-A099-FD7D06E2B7DD}" type="slidenum">
              <a:rPr lang="en-US"/>
              <a:pPr/>
              <a:t>18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105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4475D0-DC73-7041-A7C6-8C9EE83BF056}" type="slidenum">
              <a:rPr lang="en-US"/>
              <a:pPr/>
              <a:t>19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7103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A4055-8BAA-064A-B8F5-7AA9373A437D}" type="slidenum">
              <a:rPr lang="en-US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005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B3EA1-88A4-7A4C-83AD-896447A93142}" type="slidenum">
              <a:rPr lang="en-US"/>
              <a:pPr/>
              <a:t>21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379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FBD13-33B3-9045-A146-4937C3FE9205}" type="slidenum">
              <a:rPr lang="en-US"/>
              <a:pPr/>
              <a:t>22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851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F1D87-9D20-1044-A1A2-AC10AF33B1C3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6203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98953-2347-5F49-921A-FCA9207134CC}" type="slidenum">
              <a:rPr lang="en-US"/>
              <a:pPr/>
              <a:t>23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5807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E46CC-A1AB-8A41-ADD1-1A44465DCCD6}" type="slidenum">
              <a:rPr lang="en-US"/>
              <a:pPr/>
              <a:t>24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2045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80D42-FB8C-4E4E-885F-1216ABE9F638}" type="slidenum">
              <a:rPr lang="en-US"/>
              <a:pPr/>
              <a:t>25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9871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E597C8-5666-8B42-A698-6267849129FB}" type="slidenum">
              <a:rPr lang="en-US"/>
              <a:pPr/>
              <a:t>26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3969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27878-7859-2648-8F93-B2E31E7BBC92}" type="slidenum">
              <a:rPr lang="en-US"/>
              <a:pPr/>
              <a:t>27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4471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C0762A-0695-F849-87E6-E198DDC3B8E8}" type="slidenum">
              <a:rPr lang="en-US"/>
              <a:pPr/>
              <a:t>28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623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3F1128-BE01-DA44-B591-8398E1A69D62}" type="slidenum">
              <a:rPr lang="en-US"/>
              <a:pPr/>
              <a:t>29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321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B2F73-1018-704A-AB71-C9630FDEEB5A}" type="slidenum">
              <a:rPr lang="en-US"/>
              <a:pPr/>
              <a:t>30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4369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28302-3790-7740-B4AB-25ED8F06A68B}" type="slidenum">
              <a:rPr lang="en-US"/>
              <a:pPr/>
              <a:t>31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7290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F9B14-DF11-B54C-87CD-7F17394CBF3A}" type="slidenum">
              <a:rPr lang="en-US"/>
              <a:pPr/>
              <a:t>32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32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D5954E-342C-7C41-B950-DFBA3B1C7B5F}" type="slidenum">
              <a:rPr lang="en-US"/>
              <a:pPr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6021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9C2108-436A-B744-97C5-E37A9A2C208D}" type="slidenum">
              <a:rPr lang="en-US"/>
              <a:pPr/>
              <a:t>33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367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D16C7-D852-954C-87BC-F0F6C6855961}" type="slidenum">
              <a:rPr lang="en-US"/>
              <a:pPr/>
              <a:t>34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49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49E4E-EC1B-2442-AB17-1B3B0DF2F8D9}" type="slidenum">
              <a:rPr lang="en-US"/>
              <a:pPr/>
              <a:t>35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222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5F88F-BE67-8042-B342-8E908578F6C4}" type="slidenum">
              <a:rPr lang="en-US"/>
              <a:pPr/>
              <a:t>36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0892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BC30E-C86F-CE45-999C-2E6D784281D8}" type="slidenum">
              <a:rPr lang="en-US"/>
              <a:pPr/>
              <a:t>37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19577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43554-4531-A646-A9CC-EAA876FF63F7}" type="slidenum">
              <a:rPr lang="en-US"/>
              <a:pPr/>
              <a:t>38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981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F1ECB5-831C-9542-82E2-1076ABB352CE}" type="slidenum">
              <a:rPr lang="en-US"/>
              <a:pPr/>
              <a:t>39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45692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425D6-2E00-7943-AF67-DD06ECF31616}" type="slidenum">
              <a:rPr lang="en-US"/>
              <a:pPr/>
              <a:t>40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29920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B5612-854D-9546-9B5A-7BF2AF6E7C0B}" type="slidenum">
              <a:rPr lang="en-US"/>
              <a:pPr/>
              <a:t>41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12481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4E9A67-AAF4-ED48-BA03-2B14C393A3F4}" type="slidenum">
              <a:rPr lang="en-US"/>
              <a:pPr/>
              <a:t>42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665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C00CCE-9DC1-DC47-AA75-6F845EDFF043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7642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69580-FC17-734E-942A-8ED7D277215E}" type="slidenum">
              <a:rPr lang="en-US"/>
              <a:pPr/>
              <a:t>43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1993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00F4EC-286C-7D40-9A4C-216A81AE58EB}" type="slidenum">
              <a:rPr lang="en-US"/>
              <a:pPr/>
              <a:t>44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294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0CC640-5C34-CA4F-86BC-5708C6108C90}" type="slidenum">
              <a:rPr lang="en-US"/>
              <a:pPr/>
              <a:t>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9536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565CCF-5B70-BD4F-9CB7-6C9B3677F7E9}" type="slidenum">
              <a:rPr lang="en-US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15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5BEE0-4BA2-7D45-90EE-1C2F913FEC4F}" type="slidenum">
              <a:rPr lang="en-US"/>
              <a:pPr/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798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92C2E-ED3F-184C-9185-73EA37B8C3F8}" type="slidenum">
              <a:rPr lang="en-US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0256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EC0ED3-A34B-B44F-A9C1-4C8725710274}" type="slidenum">
              <a:rPr lang="en-US"/>
              <a:pPr/>
              <a:t>12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2150"/>
            <a:ext cx="4564062" cy="342423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947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291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914400"/>
            <a:ext cx="42291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2291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914400"/>
            <a:ext cx="8610600" cy="5638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2D0F166B-70ED-874E-8F4D-46D4326E0F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291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2291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Virtual Memory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3905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Virtual Address Space Mechanisms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4419600" cy="4572000"/>
          </a:xfrm>
          <a:noFill/>
        </p:spPr>
        <p:txBody>
          <a:bodyPr/>
          <a:lstStyle/>
          <a:p>
            <a:pPr marL="285750" indent="-285750"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Page table valid bit</a:t>
            </a:r>
          </a:p>
          <a:p>
            <a:pPr marL="285750" indent="-285750"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Address (page #,page offset)</a:t>
            </a:r>
          </a:p>
          <a:p>
            <a:pPr marL="285750" indent="-285750"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If valid, then normal paging</a:t>
            </a:r>
          </a:p>
          <a:p>
            <a:pPr marL="285750" indent="-285750"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If invalid, then page fault</a:t>
            </a:r>
          </a:p>
          <a:p>
            <a:pPr marL="285750" indent="-285750"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On page fault</a:t>
            </a:r>
          </a:p>
          <a:p>
            <a:pPr marL="628650" lvl="1" indent="-228600" eaLnBrk="1" hangingPunct="1">
              <a:lnSpc>
                <a:spcPct val="89000"/>
              </a:lnSpc>
            </a:pPr>
            <a:r>
              <a:rPr lang="en-US" sz="2000"/>
              <a:t>Fetch page from disk to frame</a:t>
            </a:r>
          </a:p>
          <a:p>
            <a:pPr marL="628650" lvl="1" indent="-228600" eaLnBrk="1" hangingPunct="1">
              <a:lnSpc>
                <a:spcPct val="89000"/>
              </a:lnSpc>
            </a:pPr>
            <a:r>
              <a:rPr lang="en-US" sz="2000"/>
              <a:t>Update page table</a:t>
            </a:r>
            <a:endParaRPr lang="en-US" sz="2000">
              <a:latin typeface="Courier" pitchFamily="-111" charset="0"/>
            </a:endParaRPr>
          </a:p>
        </p:txBody>
      </p:sp>
      <p:pic>
        <p:nvPicPr>
          <p:cNvPr id="31748" name="Picture 25"/>
          <p:cNvPicPr>
            <a:picLocks noChangeAspect="1" noChangeArrowheads="1"/>
          </p:cNvPicPr>
          <p:nvPr/>
        </p:nvPicPr>
        <p:blipFill>
          <a:blip r:embed="rId3"/>
          <a:srcRect l="10085" t="1556" r="9584" b="890"/>
          <a:stretch>
            <a:fillRect/>
          </a:stretch>
        </p:blipFill>
        <p:spPr bwMode="auto">
          <a:xfrm>
            <a:off x="4648200" y="1447800"/>
            <a:ext cx="4267200" cy="3883025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390525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Paging Down to a Fault</a:t>
            </a:r>
          </a:p>
        </p:txBody>
      </p:sp>
      <p:pic>
        <p:nvPicPr>
          <p:cNvPr id="33795" name="Picture 4" descr="fg9_0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295400"/>
            <a:ext cx="6438900" cy="53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7467600" y="5434013"/>
            <a:ext cx="1255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swap space</a:t>
            </a:r>
          </a:p>
        </p:txBody>
      </p:sp>
      <p:sp>
        <p:nvSpPr>
          <p:cNvPr id="33797" name="Line 6"/>
          <p:cNvSpPr>
            <a:spLocks noChangeShapeType="1"/>
          </p:cNvSpPr>
          <p:nvPr/>
        </p:nvSpPr>
        <p:spPr bwMode="auto">
          <a:xfrm flipH="1" flipV="1">
            <a:off x="7315200" y="3810000"/>
            <a:ext cx="304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Virtual Memory Policies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We need to decide page faults policies concerning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Page selection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When should a page (or pages) on disk be brought into memory?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Two cases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/>
              <a:t>When process starts, code pages begin on disk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/>
              <a:t>As process runs, code and data pages may be moved to disk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Page replacement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/>
              <a:t>Which resident page (or pages) in memory should be pushed out to disk when physical memory is exhausted?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Goal: Minimize number of page faults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Page faults require milliseconds to handle (Disk I/O)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Plenty of time for OS to make good decision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Page Selection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86400"/>
          </a:xfrm>
          <a:noFill/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When should a page be brought from disk into memory?</a:t>
            </a:r>
          </a:p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Request paging: User specifies which pages are needed for process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Problems</a:t>
            </a:r>
          </a:p>
          <a:p>
            <a:pPr lvl="2" eaLnBrk="1" hangingPunct="1">
              <a:lnSpc>
                <a:spcPct val="89000"/>
              </a:lnSpc>
            </a:pPr>
            <a:r>
              <a:rPr lang="en-US" sz="1800"/>
              <a:t>Manage memory by hand</a:t>
            </a:r>
          </a:p>
          <a:p>
            <a:pPr lvl="2" eaLnBrk="1" hangingPunct="1">
              <a:lnSpc>
                <a:spcPct val="89000"/>
              </a:lnSpc>
            </a:pPr>
            <a:r>
              <a:rPr lang="en-US" sz="1800"/>
              <a:t>Users do not always know future references</a:t>
            </a:r>
          </a:p>
          <a:p>
            <a:pPr lvl="2" eaLnBrk="1" hangingPunct="1">
              <a:lnSpc>
                <a:spcPct val="89000"/>
              </a:lnSpc>
            </a:pPr>
            <a:r>
              <a:rPr lang="en-US" sz="1800"/>
              <a:t>Users are not impartial</a:t>
            </a:r>
          </a:p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Demand paging: Load page only when page fault occurs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Intuition: Wait until page must absolutely be in memory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When process starts: No pages are loaded in memory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Advantage: Less work for user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Disadvantage: Pay cost of page fault for every newly accessed page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Page Selection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 dirty="0" err="1">
                <a:ea typeface="ＭＳ Ｐゴシック" pitchFamily="-111" charset="-128"/>
                <a:cs typeface="ＭＳ Ｐゴシック" pitchFamily="-111" charset="-128"/>
              </a:rPr>
              <a:t>Prepaging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 (anticipatory, prefetching): OS loads page into memory </a:t>
            </a:r>
            <a:r>
              <a:rPr lang="en-US" sz="2800" b="1" i="1" dirty="0">
                <a:ea typeface="ＭＳ Ｐゴシック" pitchFamily="-111" charset="-128"/>
                <a:cs typeface="ＭＳ Ｐゴシック" pitchFamily="-111" charset="-128"/>
              </a:rPr>
              <a:t>before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 page is referenced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 dirty="0"/>
              <a:t>OS predicts future accesses (oracle) and brings pages into memory ahead of time</a:t>
            </a:r>
          </a:p>
          <a:p>
            <a:pPr marL="1085850" lvl="2" eaLnBrk="1" hangingPunct="1">
              <a:lnSpc>
                <a:spcPct val="89000"/>
              </a:lnSpc>
            </a:pPr>
            <a:r>
              <a:rPr lang="en-US" sz="2000" dirty="0"/>
              <a:t>How?</a:t>
            </a:r>
          </a:p>
          <a:p>
            <a:pPr marL="1085850" lvl="2" eaLnBrk="1" hangingPunct="1">
              <a:lnSpc>
                <a:spcPct val="89000"/>
              </a:lnSpc>
            </a:pPr>
            <a:r>
              <a:rPr lang="en-US" sz="2000" dirty="0"/>
              <a:t>Works well for some access patterns (e.g., sequential)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 dirty="0"/>
              <a:t>Advantage: May avoid page faults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 dirty="0"/>
              <a:t>Problems:  May force out needed page for no reason</a:t>
            </a:r>
          </a:p>
          <a:p>
            <a:pPr eaLnBrk="1" hangingPunct="1">
              <a:lnSpc>
                <a:spcPct val="89000"/>
              </a:lnSpc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Hints: Combine </a:t>
            </a:r>
            <a:r>
              <a:rPr lang="en-US" sz="2800" i="1" dirty="0">
                <a:ea typeface="ＭＳ Ｐゴシック" pitchFamily="-111" charset="-128"/>
                <a:cs typeface="ＭＳ Ｐゴシック" pitchFamily="-111" charset="-128"/>
              </a:rPr>
              <a:t>demand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 or </a:t>
            </a:r>
            <a:r>
              <a:rPr lang="en-US" sz="2800" i="1" dirty="0" err="1">
                <a:ea typeface="ＭＳ Ｐゴシック" pitchFamily="-111" charset="-128"/>
                <a:cs typeface="ＭＳ Ｐゴシック" pitchFamily="-111" charset="-128"/>
              </a:rPr>
              <a:t>prepaging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 with user-supplied hints about page references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 dirty="0"/>
              <a:t>User specifies: may need page in future, don’t need this page anymore, or sequential access pattern, ...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 dirty="0"/>
              <a:t>Example: </a:t>
            </a:r>
            <a:r>
              <a:rPr lang="en-US" sz="2400" dirty="0" err="1">
                <a:latin typeface="Courier New" pitchFamily="-111" charset="0"/>
              </a:rPr>
              <a:t>madvise</a:t>
            </a:r>
            <a:r>
              <a:rPr lang="en-US" sz="2400" dirty="0">
                <a:latin typeface="Courier New" pitchFamily="-111" charset="0"/>
              </a:rPr>
              <a:t>()</a:t>
            </a:r>
            <a:r>
              <a:rPr lang="en-US" sz="2400" dirty="0"/>
              <a:t> in Unix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609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Virtual Memory Optimizations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458200" cy="2667000"/>
          </a:xfrm>
        </p:spPr>
        <p:txBody>
          <a:bodyPr/>
          <a:lstStyle/>
          <a:p>
            <a:pPr eaLnBrk="1" hangingPunct="1"/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When I fork() a process, must I copy all of the pages?  It’s hard!</a:t>
            </a:r>
          </a:p>
          <a:p>
            <a:pPr eaLnBrk="1" hangingPunct="1"/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Copy-on-Write - On process creation, allow parent and child to share the same page in memory until one modifies the page</a:t>
            </a:r>
          </a:p>
        </p:txBody>
      </p:sp>
      <p:sp>
        <p:nvSpPr>
          <p:cNvPr id="40964" name="Rectangle 7"/>
          <p:cNvSpPr>
            <a:spLocks noChangeArrowheads="1"/>
          </p:cNvSpPr>
          <p:nvPr/>
        </p:nvSpPr>
        <p:spPr bwMode="auto">
          <a:xfrm>
            <a:off x="5834063" y="5045075"/>
            <a:ext cx="355600" cy="13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5" name="Picture 9" descr="fg9_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724400" y="4191000"/>
            <a:ext cx="44196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10" descr="fg9_0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52400" y="4191000"/>
            <a:ext cx="4343400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Text Box 11"/>
          <p:cNvSpPr txBox="1">
            <a:spLocks noChangeArrowheads="1"/>
          </p:cNvSpPr>
          <p:nvPr/>
        </p:nvSpPr>
        <p:spPr bwMode="auto">
          <a:xfrm>
            <a:off x="1143000" y="6248400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Shared pages on fork()</a:t>
            </a:r>
          </a:p>
        </p:txBody>
      </p:sp>
      <p:sp>
        <p:nvSpPr>
          <p:cNvPr id="40968" name="Text Box 12"/>
          <p:cNvSpPr txBox="1">
            <a:spLocks noChangeArrowheads="1"/>
          </p:cNvSpPr>
          <p:nvPr/>
        </p:nvSpPr>
        <p:spPr bwMode="auto">
          <a:xfrm>
            <a:off x="5549900" y="6248400"/>
            <a:ext cx="254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Page C copied on write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What happens if there is no free frame?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153400" cy="2819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If every process has a large address space, we eventually run out of physical memory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Page replacement</a:t>
            </a:r>
          </a:p>
          <a:p>
            <a:pPr lvl="1" eaLnBrk="1" hangingPunct="1">
              <a:buFontTx/>
              <a:buNone/>
            </a:pPr>
            <a:r>
              <a:rPr lang="en-US"/>
              <a:t>Find some page in memory and swap it out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3"/>
          <a:srcRect l="1250" t="3000" r="1250" b="3000"/>
          <a:stretch>
            <a:fillRect/>
          </a:stretch>
        </p:blipFill>
        <p:spPr bwMode="auto">
          <a:xfrm>
            <a:off x="4343400" y="3962400"/>
            <a:ext cx="4332288" cy="2701925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</p:pic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381000" y="3733800"/>
            <a:ext cx="3673475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6075" indent="-346075">
              <a:spcBef>
                <a:spcPct val="20000"/>
              </a:spcBef>
              <a:buFontTx/>
              <a:buChar char="•"/>
            </a:pPr>
            <a:r>
              <a:rPr lang="en-US" sz="3200"/>
              <a:t>Same page may be brought into memory several times</a:t>
            </a:r>
          </a:p>
          <a:p>
            <a:pPr marL="346075" indent="-346075"/>
            <a:endParaRPr lang="en-US" sz="3200"/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6400800" y="6132513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We need M for User 1 so swap out B.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ea typeface="ＭＳ Ｐゴシック" pitchFamily="-111" charset="-128"/>
                <a:cs typeface="ＭＳ Ｐゴシック" pitchFamily="-111" charset="-128"/>
              </a:rPr>
              <a:t>Page Replacement Algorithm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5562600"/>
          </a:xfrm>
        </p:spPr>
        <p:txBody>
          <a:bodyPr/>
          <a:lstStyle/>
          <a:p>
            <a:pPr marL="457200" indent="-457200" eaLnBrk="1" hangingPunct="1">
              <a:lnSpc>
                <a:spcPct val="89000"/>
              </a:lnSpc>
              <a:buFontTx/>
              <a:buAutoNum type="arabicPeriod"/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Identify page to replace (“victim”)</a:t>
            </a:r>
          </a:p>
          <a:p>
            <a:pPr marL="838200" lvl="1" indent="-381000" eaLnBrk="1" hangingPunct="1">
              <a:lnSpc>
                <a:spcPct val="89000"/>
              </a:lnSpc>
              <a:buFontTx/>
              <a:buChar char="•"/>
            </a:pPr>
            <a:r>
              <a:rPr lang="en-US" sz="2000"/>
              <a:t>Optimal: Replace page not used for longest time in future</a:t>
            </a:r>
          </a:p>
          <a:p>
            <a:pPr marL="1257300" lvl="2" indent="-342900" eaLnBrk="1" hangingPunct="1">
              <a:lnSpc>
                <a:spcPct val="89000"/>
              </a:lnSpc>
            </a:pPr>
            <a:r>
              <a:rPr lang="en-US" sz="1800"/>
              <a:t>Guaranteed to minimize number of page faults</a:t>
            </a:r>
          </a:p>
          <a:p>
            <a:pPr marL="1257300" lvl="2" indent="-342900" eaLnBrk="1" hangingPunct="1">
              <a:lnSpc>
                <a:spcPct val="89000"/>
              </a:lnSpc>
            </a:pPr>
            <a:r>
              <a:rPr lang="en-US" sz="1800"/>
              <a:t>OS must predict the future</a:t>
            </a:r>
          </a:p>
          <a:p>
            <a:pPr marL="1257300" lvl="2" indent="-342900" eaLnBrk="1" hangingPunct="1">
              <a:lnSpc>
                <a:spcPct val="89000"/>
              </a:lnSpc>
            </a:pPr>
            <a:r>
              <a:rPr lang="en-US" sz="1800"/>
              <a:t>Not practical but good for comparison</a:t>
            </a:r>
          </a:p>
          <a:p>
            <a:pPr marL="838200" lvl="1" indent="-381000" eaLnBrk="1" hangingPunct="1">
              <a:lnSpc>
                <a:spcPct val="89000"/>
              </a:lnSpc>
              <a:buFontTx/>
              <a:buChar char="•"/>
            </a:pPr>
            <a:r>
              <a:rPr lang="en-US" sz="2000"/>
              <a:t>Random: Replace random page</a:t>
            </a:r>
          </a:p>
          <a:p>
            <a:pPr marL="1257300" lvl="2" indent="-342900" eaLnBrk="1" hangingPunct="1">
              <a:lnSpc>
                <a:spcPct val="89000"/>
              </a:lnSpc>
            </a:pPr>
            <a:r>
              <a:rPr lang="en-US" sz="1800"/>
              <a:t>Easy to implement</a:t>
            </a:r>
          </a:p>
          <a:p>
            <a:pPr marL="1257300" lvl="2" indent="-342900" eaLnBrk="1" hangingPunct="1">
              <a:lnSpc>
                <a:spcPct val="89000"/>
              </a:lnSpc>
            </a:pPr>
            <a:r>
              <a:rPr lang="en-US" sz="1800"/>
              <a:t>Works okay when memory is not severely over-committed</a:t>
            </a:r>
          </a:p>
          <a:p>
            <a:pPr marL="457200" indent="-457200" eaLnBrk="1" hangingPunct="1">
              <a:lnSpc>
                <a:spcPct val="89000"/>
              </a:lnSpc>
              <a:buFontTx/>
              <a:buAutoNum type="arabicPeriod"/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Write victim page to disk</a:t>
            </a:r>
          </a:p>
          <a:p>
            <a:pPr marL="838200" lvl="1" indent="-381000" eaLnBrk="1" hangingPunct="1">
              <a:lnSpc>
                <a:spcPct val="89000"/>
              </a:lnSpc>
              <a:buFontTx/>
              <a:buChar char="•"/>
            </a:pPr>
            <a:r>
              <a:rPr lang="en-US" sz="2000"/>
              <a:t>Not necessary if page hasn’t been altered since last load</a:t>
            </a:r>
          </a:p>
          <a:p>
            <a:pPr marL="838200" lvl="1" indent="-381000" eaLnBrk="1" hangingPunct="1">
              <a:lnSpc>
                <a:spcPct val="89000"/>
              </a:lnSpc>
              <a:buFontTx/>
              <a:buChar char="•"/>
            </a:pPr>
            <a:r>
              <a:rPr lang="en-US" sz="2000"/>
              <a:t>Add “dirty bit” to page table entry; set if page has been altered</a:t>
            </a:r>
          </a:p>
          <a:p>
            <a:pPr marL="1257300" lvl="2" indent="-342900" eaLnBrk="1" hangingPunct="1">
              <a:lnSpc>
                <a:spcPct val="89000"/>
              </a:lnSpc>
            </a:pPr>
            <a:r>
              <a:rPr lang="en-US" sz="1800"/>
              <a:t>Write out victim page to disk if modified (dirty bit set)</a:t>
            </a:r>
          </a:p>
          <a:p>
            <a:pPr marL="1257300" lvl="2" indent="-342900" eaLnBrk="1" hangingPunct="1">
              <a:lnSpc>
                <a:spcPct val="89000"/>
              </a:lnSpc>
            </a:pPr>
            <a:r>
              <a:rPr lang="en-US" sz="1800"/>
              <a:t>If victim page is not modified (clean), just discard</a:t>
            </a:r>
          </a:p>
          <a:p>
            <a:pPr marL="457200" indent="-457200" eaLnBrk="1" hangingPunct="1">
              <a:lnSpc>
                <a:spcPct val="89000"/>
              </a:lnSpc>
              <a:buFontTx/>
              <a:buAutoNum type="arabicPeriod"/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Read selected page into recently vacated frame</a:t>
            </a:r>
          </a:p>
          <a:p>
            <a:pPr marL="838200" lvl="1" indent="-381000" eaLnBrk="1" hangingPunct="1">
              <a:lnSpc>
                <a:spcPct val="89000"/>
              </a:lnSpc>
              <a:buFontTx/>
              <a:buChar char="•"/>
            </a:pPr>
            <a:endParaRPr lang="en-US" sz="2000"/>
          </a:p>
          <a:p>
            <a:pPr marL="457200" indent="-457200" eaLnBrk="1" hangingPunct="1">
              <a:lnSpc>
                <a:spcPct val="89000"/>
              </a:lnSpc>
            </a:pPr>
            <a:endParaRPr lang="en-US" sz="2400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534400" cy="76041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Page Replacement Algorithm Evaluation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41020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Want lowest page-fault rate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Evaluate algorithm by running it on a </a:t>
            </a:r>
            <a:r>
              <a:rPr lang="en-US" sz="2800">
                <a:solidFill>
                  <a:schemeClr val="tx2"/>
                </a:solidFill>
                <a:ea typeface="ＭＳ Ｐゴシック" pitchFamily="-111" charset="-128"/>
                <a:cs typeface="ＭＳ Ｐゴシック" pitchFamily="-111" charset="-128"/>
              </a:rPr>
              <a:t>particular string</a:t>
            </a: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 of memory references (reference string) and computing the number of page faults on that string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Reference String:  Convert address to page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400"/>
              <a:t>Example: Assume 100 bytes per page and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Consider the address sequence</a:t>
            </a:r>
          </a:p>
          <a:p>
            <a:pPr lvl="2" indent="3175" eaLnBrk="1" hangingPunct="1">
              <a:lnSpc>
                <a:spcPct val="89000"/>
              </a:lnSpc>
              <a:buFontTx/>
              <a:buNone/>
            </a:pPr>
            <a:r>
              <a:rPr lang="en-US" sz="2000"/>
              <a:t>0100, 0210, 0250, 0300, 0350, 0380, 0400, 0160, 0250, 0505, 0100, 0110, 0230, 0350, 0450, 0450, 0500, 0500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Convert address to a reference string</a:t>
            </a:r>
          </a:p>
          <a:p>
            <a:pPr lvl="2" indent="3175" eaLnBrk="1" hangingPunct="1">
              <a:lnSpc>
                <a:spcPct val="89000"/>
              </a:lnSpc>
              <a:buFontTx/>
              <a:buNone/>
            </a:pPr>
            <a:r>
              <a:rPr lang="en-US" sz="2000"/>
              <a:t>1, 2, 3, 4, 1, 2, 5, 1, 2, 3, 4, 5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We do not include back-to-back references to the same page because it will not cause a page fault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Page Replacement and Total Memory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05800" cy="5562600"/>
          </a:xfrm>
        </p:spPr>
        <p:txBody>
          <a:bodyPr/>
          <a:lstStyle/>
          <a:p>
            <a:pPr eaLnBrk="1" hangingPunct="1">
              <a:lnSpc>
                <a:spcPct val="89000"/>
              </a:lnSpc>
              <a:buFontTx/>
              <a:buNone/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Does increasing memory impact performance?</a:t>
            </a:r>
          </a:p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Ideally the numbers of page faults should should decrease as number of available frames increases</a:t>
            </a:r>
          </a:p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Example:  1, 2, 3, 4, 1, 2, 5, 1, 2, 3, 4, 5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If 1 page frame: Number of page faults?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1800"/>
              <a:t>12 page faults, one fault for every page (11 faults)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If 12 frames: Number of page faults?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1800"/>
              <a:t>5 page faults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 l="2750" t="12779" r="1334" b="12112"/>
          <a:stretch>
            <a:fillRect/>
          </a:stretch>
        </p:blipFill>
        <p:spPr bwMode="auto">
          <a:xfrm>
            <a:off x="3295650" y="3505200"/>
            <a:ext cx="5243513" cy="3076575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159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Memory Exhausted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We can slice (segment) and dice (page)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All of the process must fit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Limits number or size of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Locality - Much of the code/data not needed now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Idea:  Store some of the logical address space</a:t>
            </a:r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 elsewhere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Programmers can ignore machine-specific physical memory limitations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Larger programs with respect to code/data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More programs in main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Less I/O to swap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Less expensive sharing of system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FIFO Page Replacement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9000"/>
              </a:lnSpc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First In First Out</a:t>
            </a:r>
          </a:p>
          <a:p>
            <a:pPr eaLnBrk="1" hangingPunct="1">
              <a:lnSpc>
                <a:spcPct val="89000"/>
              </a:lnSpc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Replace page that has been in memory the longest</a:t>
            </a:r>
          </a:p>
          <a:p>
            <a:pPr eaLnBrk="1" hangingPunct="1">
              <a:lnSpc>
                <a:spcPct val="89000"/>
              </a:lnSpc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Intuition: First referenced long time ago; done with it now</a:t>
            </a:r>
          </a:p>
          <a:p>
            <a:pPr eaLnBrk="1" hangingPunct="1">
              <a:lnSpc>
                <a:spcPct val="89000"/>
              </a:lnSpc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Advantages</a:t>
            </a:r>
          </a:p>
          <a:p>
            <a:pPr lvl="1" eaLnBrk="1" hangingPunct="1">
              <a:lnSpc>
                <a:spcPct val="89000"/>
              </a:lnSpc>
            </a:pPr>
            <a:r>
              <a:rPr lang="en-US"/>
              <a:t>Fair: All pages receive equal residency</a:t>
            </a:r>
          </a:p>
          <a:p>
            <a:pPr lvl="1" eaLnBrk="1" hangingPunct="1">
              <a:lnSpc>
                <a:spcPct val="89000"/>
              </a:lnSpc>
            </a:pPr>
            <a:r>
              <a:rPr lang="en-US"/>
              <a:t>Easy to implement (circular buffer)</a:t>
            </a:r>
          </a:p>
          <a:p>
            <a:pPr eaLnBrk="1" hangingPunct="1">
              <a:lnSpc>
                <a:spcPct val="89000"/>
              </a:lnSpc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Disadvantage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/>
              <a:t>Some pages may always be needed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2" descr="fg9_1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33400" y="1676400"/>
            <a:ext cx="8229600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FIFO Page Replacement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Replace page that has been in memory the longest</a:t>
            </a:r>
          </a:p>
          <a:p>
            <a:pPr eaLnBrk="1" hangingPunct="1">
              <a:buFontTx/>
              <a:buNone/>
            </a:pPr>
            <a:endParaRPr lang="en-US" sz="280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Tx/>
              <a:buNone/>
            </a:pPr>
            <a:endParaRPr lang="en-US" sz="280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Tx/>
              <a:buNone/>
            </a:pPr>
            <a:endParaRPr lang="en-US" sz="280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Tx/>
              <a:buNone/>
            </a:pPr>
            <a:endParaRPr lang="en-US" sz="280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Tx/>
              <a:buNone/>
            </a:pPr>
            <a:endParaRPr lang="en-US" sz="280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Tx/>
              <a:buNone/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Optimal page replacement</a:t>
            </a: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 rot="5400000">
            <a:off x="2041525" y="29178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3254" name="Text Box 7"/>
          <p:cNvSpPr txBox="1">
            <a:spLocks noChangeArrowheads="1"/>
          </p:cNvSpPr>
          <p:nvPr/>
        </p:nvSpPr>
        <p:spPr bwMode="auto">
          <a:xfrm rot="5400000">
            <a:off x="4892675" y="29178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 rot="5400000">
            <a:off x="5273675" y="29178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3256" name="Text Box 9"/>
          <p:cNvSpPr txBox="1">
            <a:spLocks noChangeArrowheads="1"/>
          </p:cNvSpPr>
          <p:nvPr/>
        </p:nvSpPr>
        <p:spPr bwMode="auto">
          <a:xfrm rot="5400000">
            <a:off x="6492875" y="29178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3257" name="Text Box 10"/>
          <p:cNvSpPr txBox="1">
            <a:spLocks noChangeArrowheads="1"/>
          </p:cNvSpPr>
          <p:nvPr/>
        </p:nvSpPr>
        <p:spPr bwMode="auto">
          <a:xfrm rot="5400000">
            <a:off x="6873875" y="29178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pic>
        <p:nvPicPr>
          <p:cNvPr id="53258" name="Picture 13" descr="fg9_14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33400" y="4495800"/>
            <a:ext cx="82296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9" name="Text Box 14"/>
          <p:cNvSpPr txBox="1">
            <a:spLocks noChangeArrowheads="1"/>
          </p:cNvSpPr>
          <p:nvPr/>
        </p:nvSpPr>
        <p:spPr bwMode="auto">
          <a:xfrm rot="5400000">
            <a:off x="2225675" y="56991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3260" name="Text Box 15"/>
          <p:cNvSpPr txBox="1">
            <a:spLocks noChangeArrowheads="1"/>
          </p:cNvSpPr>
          <p:nvPr/>
        </p:nvSpPr>
        <p:spPr bwMode="auto">
          <a:xfrm rot="5400000">
            <a:off x="3063875" y="56991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3261" name="Text Box 16"/>
          <p:cNvSpPr txBox="1">
            <a:spLocks noChangeArrowheads="1"/>
          </p:cNvSpPr>
          <p:nvPr/>
        </p:nvSpPr>
        <p:spPr bwMode="auto">
          <a:xfrm rot="5400000">
            <a:off x="3902075" y="56991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3262" name="Text Box 17"/>
          <p:cNvSpPr txBox="1">
            <a:spLocks noChangeArrowheads="1"/>
          </p:cNvSpPr>
          <p:nvPr/>
        </p:nvSpPr>
        <p:spPr bwMode="auto">
          <a:xfrm rot="5400000">
            <a:off x="4283075" y="56991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3263" name="Text Box 18"/>
          <p:cNvSpPr txBox="1">
            <a:spLocks noChangeArrowheads="1"/>
          </p:cNvSpPr>
          <p:nvPr/>
        </p:nvSpPr>
        <p:spPr bwMode="auto">
          <a:xfrm rot="5400000">
            <a:off x="5121275" y="56991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3264" name="Text Box 19"/>
          <p:cNvSpPr txBox="1">
            <a:spLocks noChangeArrowheads="1"/>
          </p:cNvSpPr>
          <p:nvPr/>
        </p:nvSpPr>
        <p:spPr bwMode="auto">
          <a:xfrm rot="5400000">
            <a:off x="5502275" y="56991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3265" name="Text Box 20"/>
          <p:cNvSpPr txBox="1">
            <a:spLocks noChangeArrowheads="1"/>
          </p:cNvSpPr>
          <p:nvPr/>
        </p:nvSpPr>
        <p:spPr bwMode="auto">
          <a:xfrm rot="5400000">
            <a:off x="6340475" y="56991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3266" name="Text Box 21"/>
          <p:cNvSpPr txBox="1">
            <a:spLocks noChangeArrowheads="1"/>
          </p:cNvSpPr>
          <p:nvPr/>
        </p:nvSpPr>
        <p:spPr bwMode="auto">
          <a:xfrm rot="5400000">
            <a:off x="6721475" y="56991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3267" name="Text Box 22"/>
          <p:cNvSpPr txBox="1">
            <a:spLocks noChangeArrowheads="1"/>
          </p:cNvSpPr>
          <p:nvPr/>
        </p:nvSpPr>
        <p:spPr bwMode="auto">
          <a:xfrm rot="5400000">
            <a:off x="7102475" y="56991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3268" name="Text Box 23"/>
          <p:cNvSpPr txBox="1">
            <a:spLocks noChangeArrowheads="1"/>
          </p:cNvSpPr>
          <p:nvPr/>
        </p:nvSpPr>
        <p:spPr bwMode="auto">
          <a:xfrm rot="5400000">
            <a:off x="7940675" y="56991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3269" name="Text Box 24"/>
          <p:cNvSpPr txBox="1">
            <a:spLocks noChangeArrowheads="1"/>
          </p:cNvSpPr>
          <p:nvPr/>
        </p:nvSpPr>
        <p:spPr bwMode="auto">
          <a:xfrm rot="5400000">
            <a:off x="8321675" y="56991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First-In-First-Out (FIFO) Algorithm</a:t>
            </a:r>
            <a:br>
              <a:rPr lang="en-US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Add Memory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663" y="3743325"/>
            <a:ext cx="8148637" cy="669925"/>
          </a:xfrm>
        </p:spPr>
        <p:txBody>
          <a:bodyPr/>
          <a:lstStyle/>
          <a:p>
            <a:pPr marL="285750" indent="-285750"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4 frames</a:t>
            </a:r>
          </a:p>
          <a:p>
            <a:pPr marL="285750" indent="-285750" eaLnBrk="1" hangingPunct="1">
              <a:lnSpc>
                <a:spcPct val="89000"/>
              </a:lnSpc>
              <a:buFontTx/>
              <a:buNone/>
            </a:pPr>
            <a:endParaRPr lang="en-US" sz="2400">
              <a:ea typeface="ＭＳ Ｐゴシック" pitchFamily="-111" charset="-128"/>
              <a:cs typeface="ＭＳ Ｐゴシック" pitchFamily="-111" charset="-128"/>
            </a:endParaRP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2752725" y="2647950"/>
            <a:ext cx="1141413" cy="379413"/>
            <a:chOff x="2688" y="1428"/>
            <a:chExt cx="720" cy="240"/>
          </a:xfrm>
        </p:grpSpPr>
        <p:sp>
          <p:nvSpPr>
            <p:cNvPr id="55328" name="Rectangle 5"/>
            <p:cNvSpPr>
              <a:spLocks noChangeArrowheads="1"/>
            </p:cNvSpPr>
            <p:nvPr/>
          </p:nvSpPr>
          <p:spPr bwMode="auto">
            <a:xfrm>
              <a:off x="2688" y="1428"/>
              <a:ext cx="240" cy="240"/>
            </a:xfrm>
            <a:prstGeom prst="rect">
              <a:avLst/>
            </a:prstGeom>
            <a:solidFill>
              <a:srgbClr val="C1CE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 eaLnBrk="0" hangingPunct="0"/>
              <a:endParaRPr lang="en-US" sz="1200">
                <a:solidFill>
                  <a:srgbClr val="C1CEFF"/>
                </a:solidFill>
                <a:latin typeface="Courier New" pitchFamily="-111" charset="0"/>
              </a:endParaRPr>
            </a:p>
          </p:txBody>
        </p:sp>
        <p:sp>
          <p:nvSpPr>
            <p:cNvPr id="55329" name="Rectangle 6"/>
            <p:cNvSpPr>
              <a:spLocks noChangeArrowheads="1"/>
            </p:cNvSpPr>
            <p:nvPr/>
          </p:nvSpPr>
          <p:spPr bwMode="auto">
            <a:xfrm>
              <a:off x="2928" y="1428"/>
              <a:ext cx="240" cy="240"/>
            </a:xfrm>
            <a:prstGeom prst="rect">
              <a:avLst/>
            </a:prstGeom>
            <a:solidFill>
              <a:srgbClr val="C1CE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 eaLnBrk="0" hangingPunct="0"/>
              <a:endParaRPr lang="en-US" sz="1200">
                <a:solidFill>
                  <a:srgbClr val="C1CEFF"/>
                </a:solidFill>
                <a:latin typeface="Courier New" pitchFamily="-111" charset="0"/>
              </a:endParaRPr>
            </a:p>
          </p:txBody>
        </p:sp>
        <p:sp>
          <p:nvSpPr>
            <p:cNvPr id="55330" name="Rectangle 7"/>
            <p:cNvSpPr>
              <a:spLocks noChangeArrowheads="1"/>
            </p:cNvSpPr>
            <p:nvPr/>
          </p:nvSpPr>
          <p:spPr bwMode="auto">
            <a:xfrm>
              <a:off x="3168" y="1428"/>
              <a:ext cx="240" cy="240"/>
            </a:xfrm>
            <a:prstGeom prst="rect">
              <a:avLst/>
            </a:prstGeom>
            <a:solidFill>
              <a:srgbClr val="C1CE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1294" tIns="45647" rIns="91294" bIns="45647" anchor="ctr">
              <a:prstTxWarp prst="textNoShape">
                <a:avLst/>
              </a:prstTxWarp>
            </a:bodyPr>
            <a:lstStyle/>
            <a:p>
              <a:pPr algn="ctr" defTabSz="912813" eaLnBrk="0" hangingPunct="0"/>
              <a:endParaRPr lang="en-US" sz="1200">
                <a:solidFill>
                  <a:srgbClr val="C1CEFF"/>
                </a:solidFill>
                <a:latin typeface="Courier New" pitchFamily="-111" charset="0"/>
              </a:endParaRPr>
            </a:p>
          </p:txBody>
        </p:sp>
      </p:grpSp>
      <p:sp>
        <p:nvSpPr>
          <p:cNvPr id="55301" name="Text Box 8"/>
          <p:cNvSpPr txBox="1">
            <a:spLocks noChangeArrowheads="1"/>
          </p:cNvSpPr>
          <p:nvPr/>
        </p:nvSpPr>
        <p:spPr bwMode="auto">
          <a:xfrm>
            <a:off x="2811463" y="2700338"/>
            <a:ext cx="266700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1</a:t>
            </a:r>
          </a:p>
        </p:txBody>
      </p:sp>
      <p:sp>
        <p:nvSpPr>
          <p:cNvPr id="55302" name="Text Box 9"/>
          <p:cNvSpPr txBox="1">
            <a:spLocks noChangeArrowheads="1"/>
          </p:cNvSpPr>
          <p:nvPr/>
        </p:nvSpPr>
        <p:spPr bwMode="auto">
          <a:xfrm>
            <a:off x="3159125" y="2700338"/>
            <a:ext cx="268288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2</a:t>
            </a:r>
          </a:p>
        </p:txBody>
      </p:sp>
      <p:sp>
        <p:nvSpPr>
          <p:cNvPr id="55303" name="Text Box 10"/>
          <p:cNvSpPr txBox="1">
            <a:spLocks noChangeArrowheads="1"/>
          </p:cNvSpPr>
          <p:nvPr/>
        </p:nvSpPr>
        <p:spPr bwMode="auto">
          <a:xfrm>
            <a:off x="3541713" y="2700338"/>
            <a:ext cx="268287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3</a:t>
            </a:r>
          </a:p>
        </p:txBody>
      </p:sp>
      <p:sp>
        <p:nvSpPr>
          <p:cNvPr id="55304" name="Text Box 11"/>
          <p:cNvSpPr txBox="1">
            <a:spLocks noChangeArrowheads="1"/>
          </p:cNvSpPr>
          <p:nvPr/>
        </p:nvSpPr>
        <p:spPr bwMode="auto">
          <a:xfrm>
            <a:off x="2811463" y="3030538"/>
            <a:ext cx="266700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4</a:t>
            </a:r>
          </a:p>
        </p:txBody>
      </p:sp>
      <p:sp>
        <p:nvSpPr>
          <p:cNvPr id="55305" name="Text Box 12"/>
          <p:cNvSpPr txBox="1">
            <a:spLocks noChangeArrowheads="1"/>
          </p:cNvSpPr>
          <p:nvPr/>
        </p:nvSpPr>
        <p:spPr bwMode="auto">
          <a:xfrm>
            <a:off x="3194050" y="3032125"/>
            <a:ext cx="2682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1</a:t>
            </a:r>
          </a:p>
        </p:txBody>
      </p:sp>
      <p:sp>
        <p:nvSpPr>
          <p:cNvPr id="55306" name="Text Box 13"/>
          <p:cNvSpPr txBox="1">
            <a:spLocks noChangeArrowheads="1"/>
          </p:cNvSpPr>
          <p:nvPr/>
        </p:nvSpPr>
        <p:spPr bwMode="auto">
          <a:xfrm>
            <a:off x="3579813" y="3032125"/>
            <a:ext cx="268287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2</a:t>
            </a:r>
          </a:p>
        </p:txBody>
      </p:sp>
      <p:sp>
        <p:nvSpPr>
          <p:cNvPr id="55307" name="Text Box 14"/>
          <p:cNvSpPr txBox="1">
            <a:spLocks noChangeArrowheads="1"/>
          </p:cNvSpPr>
          <p:nvPr/>
        </p:nvSpPr>
        <p:spPr bwMode="auto">
          <a:xfrm>
            <a:off x="2811463" y="3284538"/>
            <a:ext cx="266700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5</a:t>
            </a:r>
          </a:p>
        </p:txBody>
      </p:sp>
      <p:sp>
        <p:nvSpPr>
          <p:cNvPr id="55308" name="Text Box 15"/>
          <p:cNvSpPr txBox="1">
            <a:spLocks noChangeArrowheads="1"/>
          </p:cNvSpPr>
          <p:nvPr/>
        </p:nvSpPr>
        <p:spPr bwMode="auto">
          <a:xfrm>
            <a:off x="3194050" y="3286125"/>
            <a:ext cx="26828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3</a:t>
            </a:r>
          </a:p>
        </p:txBody>
      </p:sp>
      <p:sp>
        <p:nvSpPr>
          <p:cNvPr id="55309" name="Text Box 16"/>
          <p:cNvSpPr txBox="1">
            <a:spLocks noChangeArrowheads="1"/>
          </p:cNvSpPr>
          <p:nvPr/>
        </p:nvSpPr>
        <p:spPr bwMode="auto">
          <a:xfrm>
            <a:off x="3579813" y="3286125"/>
            <a:ext cx="268287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4</a:t>
            </a:r>
          </a:p>
        </p:txBody>
      </p:sp>
      <p:sp>
        <p:nvSpPr>
          <p:cNvPr id="55310" name="Rectangle 17"/>
          <p:cNvSpPr>
            <a:spLocks noChangeArrowheads="1"/>
          </p:cNvSpPr>
          <p:nvPr/>
        </p:nvSpPr>
        <p:spPr bwMode="auto">
          <a:xfrm>
            <a:off x="982663" y="1752600"/>
            <a:ext cx="8148637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285750" indent="-285750">
              <a:lnSpc>
                <a:spcPct val="89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Reference string: 1, 2, 3, 4, 1, 2, 5, 1, 2, 3, 4, 5</a:t>
            </a:r>
          </a:p>
          <a:p>
            <a:pPr marL="285750" indent="-285750">
              <a:lnSpc>
                <a:spcPct val="89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3 frames</a:t>
            </a:r>
          </a:p>
        </p:txBody>
      </p:sp>
      <p:sp>
        <p:nvSpPr>
          <p:cNvPr id="55311" name="Rectangle 18"/>
          <p:cNvSpPr>
            <a:spLocks noChangeArrowheads="1"/>
          </p:cNvSpPr>
          <p:nvPr/>
        </p:nvSpPr>
        <p:spPr bwMode="auto">
          <a:xfrm>
            <a:off x="2508250" y="4222750"/>
            <a:ext cx="379413" cy="38100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endParaRPr lang="en-US" sz="1200">
              <a:solidFill>
                <a:srgbClr val="C1CEFF"/>
              </a:solidFill>
              <a:latin typeface="Courier New" pitchFamily="-111" charset="0"/>
            </a:endParaRPr>
          </a:p>
        </p:txBody>
      </p:sp>
      <p:sp>
        <p:nvSpPr>
          <p:cNvPr id="55312" name="Rectangle 19"/>
          <p:cNvSpPr>
            <a:spLocks noChangeArrowheads="1"/>
          </p:cNvSpPr>
          <p:nvPr/>
        </p:nvSpPr>
        <p:spPr bwMode="auto">
          <a:xfrm>
            <a:off x="2887663" y="4222750"/>
            <a:ext cx="381000" cy="38100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endParaRPr lang="en-US" sz="1200">
              <a:solidFill>
                <a:srgbClr val="C1CEFF"/>
              </a:solidFill>
              <a:latin typeface="Courier New" pitchFamily="-111" charset="0"/>
            </a:endParaRPr>
          </a:p>
        </p:txBody>
      </p:sp>
      <p:sp>
        <p:nvSpPr>
          <p:cNvPr id="55313" name="Rectangle 20"/>
          <p:cNvSpPr>
            <a:spLocks noChangeArrowheads="1"/>
          </p:cNvSpPr>
          <p:nvPr/>
        </p:nvSpPr>
        <p:spPr bwMode="auto">
          <a:xfrm>
            <a:off x="3268663" y="4222750"/>
            <a:ext cx="381000" cy="38100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endParaRPr lang="en-US" sz="1200">
              <a:solidFill>
                <a:srgbClr val="C1CEFF"/>
              </a:solidFill>
              <a:latin typeface="Courier New" pitchFamily="-111" charset="0"/>
            </a:endParaRPr>
          </a:p>
        </p:txBody>
      </p:sp>
      <p:sp>
        <p:nvSpPr>
          <p:cNvPr id="55314" name="Text Box 21"/>
          <p:cNvSpPr txBox="1">
            <a:spLocks noChangeArrowheads="1"/>
          </p:cNvSpPr>
          <p:nvPr/>
        </p:nvSpPr>
        <p:spPr bwMode="auto">
          <a:xfrm>
            <a:off x="2566988" y="4275138"/>
            <a:ext cx="268287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1</a:t>
            </a:r>
          </a:p>
        </p:txBody>
      </p:sp>
      <p:sp>
        <p:nvSpPr>
          <p:cNvPr id="55315" name="Text Box 22"/>
          <p:cNvSpPr txBox="1">
            <a:spLocks noChangeArrowheads="1"/>
          </p:cNvSpPr>
          <p:nvPr/>
        </p:nvSpPr>
        <p:spPr bwMode="auto">
          <a:xfrm>
            <a:off x="2914650" y="4275138"/>
            <a:ext cx="268288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2</a:t>
            </a:r>
          </a:p>
        </p:txBody>
      </p:sp>
      <p:sp>
        <p:nvSpPr>
          <p:cNvPr id="55316" name="Text Box 23"/>
          <p:cNvSpPr txBox="1">
            <a:spLocks noChangeArrowheads="1"/>
          </p:cNvSpPr>
          <p:nvPr/>
        </p:nvSpPr>
        <p:spPr bwMode="auto">
          <a:xfrm>
            <a:off x="3297238" y="4275138"/>
            <a:ext cx="268287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3</a:t>
            </a:r>
          </a:p>
        </p:txBody>
      </p:sp>
      <p:sp>
        <p:nvSpPr>
          <p:cNvPr id="55317" name="Rectangle 24"/>
          <p:cNvSpPr>
            <a:spLocks noChangeArrowheads="1"/>
          </p:cNvSpPr>
          <p:nvPr/>
        </p:nvSpPr>
        <p:spPr bwMode="auto">
          <a:xfrm>
            <a:off x="3644900" y="4224338"/>
            <a:ext cx="379413" cy="381000"/>
          </a:xfrm>
          <a:prstGeom prst="rect">
            <a:avLst/>
          </a:prstGeom>
          <a:solidFill>
            <a:srgbClr val="C1CE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endParaRPr lang="en-US" sz="1200">
              <a:solidFill>
                <a:srgbClr val="C1CEFF"/>
              </a:solidFill>
              <a:latin typeface="Courier New" pitchFamily="-111" charset="0"/>
            </a:endParaRPr>
          </a:p>
        </p:txBody>
      </p:sp>
      <p:sp>
        <p:nvSpPr>
          <p:cNvPr id="55318" name="Text Box 25"/>
          <p:cNvSpPr txBox="1">
            <a:spLocks noChangeArrowheads="1"/>
          </p:cNvSpPr>
          <p:nvPr/>
        </p:nvSpPr>
        <p:spPr bwMode="auto">
          <a:xfrm>
            <a:off x="3713163" y="4275138"/>
            <a:ext cx="268287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4</a:t>
            </a:r>
          </a:p>
        </p:txBody>
      </p:sp>
      <p:sp>
        <p:nvSpPr>
          <p:cNvPr id="55319" name="Text Box 26"/>
          <p:cNvSpPr txBox="1">
            <a:spLocks noChangeArrowheads="1"/>
          </p:cNvSpPr>
          <p:nvPr/>
        </p:nvSpPr>
        <p:spPr bwMode="auto">
          <a:xfrm>
            <a:off x="2543175" y="4714875"/>
            <a:ext cx="268288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5</a:t>
            </a:r>
          </a:p>
        </p:txBody>
      </p:sp>
      <p:sp>
        <p:nvSpPr>
          <p:cNvPr id="55320" name="Text Box 27"/>
          <p:cNvSpPr txBox="1">
            <a:spLocks noChangeArrowheads="1"/>
          </p:cNvSpPr>
          <p:nvPr/>
        </p:nvSpPr>
        <p:spPr bwMode="auto">
          <a:xfrm>
            <a:off x="2917825" y="4714875"/>
            <a:ext cx="268288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1</a:t>
            </a:r>
          </a:p>
        </p:txBody>
      </p:sp>
      <p:sp>
        <p:nvSpPr>
          <p:cNvPr id="55321" name="Text Box 28"/>
          <p:cNvSpPr txBox="1">
            <a:spLocks noChangeArrowheads="1"/>
          </p:cNvSpPr>
          <p:nvPr/>
        </p:nvSpPr>
        <p:spPr bwMode="auto">
          <a:xfrm>
            <a:off x="3294063" y="4714875"/>
            <a:ext cx="268287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2</a:t>
            </a:r>
          </a:p>
        </p:txBody>
      </p:sp>
      <p:sp>
        <p:nvSpPr>
          <p:cNvPr id="55322" name="Text Box 29"/>
          <p:cNvSpPr txBox="1">
            <a:spLocks noChangeArrowheads="1"/>
          </p:cNvSpPr>
          <p:nvPr/>
        </p:nvSpPr>
        <p:spPr bwMode="auto">
          <a:xfrm>
            <a:off x="3671888" y="4714875"/>
            <a:ext cx="268287" cy="273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3</a:t>
            </a:r>
          </a:p>
        </p:txBody>
      </p:sp>
      <p:sp>
        <p:nvSpPr>
          <p:cNvPr id="55323" name="Text Box 30"/>
          <p:cNvSpPr txBox="1">
            <a:spLocks noChangeArrowheads="1"/>
          </p:cNvSpPr>
          <p:nvPr/>
        </p:nvSpPr>
        <p:spPr bwMode="auto">
          <a:xfrm>
            <a:off x="2555875" y="4916488"/>
            <a:ext cx="268288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4</a:t>
            </a:r>
          </a:p>
        </p:txBody>
      </p:sp>
      <p:sp>
        <p:nvSpPr>
          <p:cNvPr id="55324" name="Text Box 31"/>
          <p:cNvSpPr txBox="1">
            <a:spLocks noChangeArrowheads="1"/>
          </p:cNvSpPr>
          <p:nvPr/>
        </p:nvSpPr>
        <p:spPr bwMode="auto">
          <a:xfrm>
            <a:off x="2930525" y="4916488"/>
            <a:ext cx="268288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 sz="1200" b="1"/>
              <a:t>5</a:t>
            </a:r>
          </a:p>
        </p:txBody>
      </p:sp>
      <p:sp>
        <p:nvSpPr>
          <p:cNvPr id="55325" name="Rectangle 32"/>
          <p:cNvSpPr>
            <a:spLocks noChangeArrowheads="1"/>
          </p:cNvSpPr>
          <p:nvPr/>
        </p:nvSpPr>
        <p:spPr bwMode="auto">
          <a:xfrm>
            <a:off x="995363" y="5356225"/>
            <a:ext cx="8148637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343" tIns="44379" rIns="90343" bIns="44379"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Tx/>
              <a:buChar char="•"/>
            </a:pPr>
            <a:r>
              <a:rPr lang="en-US" sz="2400"/>
              <a:t>FIFO Replacement – </a:t>
            </a:r>
            <a:r>
              <a:rPr lang="en-US" sz="2400">
                <a:solidFill>
                  <a:srgbClr val="0000FF"/>
                </a:solidFill>
              </a:rPr>
              <a:t>Belady’s</a:t>
            </a:r>
            <a:r>
              <a:rPr lang="en-US" sz="2400"/>
              <a:t> Anomaly</a:t>
            </a:r>
          </a:p>
          <a:p>
            <a:pPr marL="628650" lvl="1" indent="-228600">
              <a:spcBef>
                <a:spcPct val="20000"/>
              </a:spcBef>
            </a:pPr>
            <a:r>
              <a:rPr lang="en-US" sz="2000">
                <a:ea typeface="ＭＳ Ｐゴシック" pitchFamily="-111" charset="-128"/>
                <a:cs typeface="ＭＳ Ｐゴシック" pitchFamily="-111" charset="-128"/>
              </a:rPr>
              <a:t>More frames </a:t>
            </a:r>
            <a:r>
              <a:rPr lang="en-US" sz="2000">
                <a:ea typeface="ＭＳ Ｐゴシック" pitchFamily="-111" charset="-128"/>
                <a:cs typeface="ＭＳ Ｐゴシック" pitchFamily="-111" charset="-128"/>
                <a:sym typeface="Symbol" pitchFamily="-111" charset="2"/>
              </a:rPr>
              <a:t>create more page faults?!?!?!?</a:t>
            </a:r>
          </a:p>
        </p:txBody>
      </p:sp>
      <p:sp>
        <p:nvSpPr>
          <p:cNvPr id="55326" name="Text Box 33"/>
          <p:cNvSpPr txBox="1">
            <a:spLocks noChangeArrowheads="1"/>
          </p:cNvSpPr>
          <p:nvPr/>
        </p:nvSpPr>
        <p:spPr bwMode="auto">
          <a:xfrm>
            <a:off x="4251325" y="2855913"/>
            <a:ext cx="149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9 page faults</a:t>
            </a:r>
          </a:p>
        </p:txBody>
      </p:sp>
      <p:sp>
        <p:nvSpPr>
          <p:cNvPr id="55327" name="Text Box 34"/>
          <p:cNvSpPr txBox="1">
            <a:spLocks noChangeArrowheads="1"/>
          </p:cNvSpPr>
          <p:nvPr/>
        </p:nvSpPr>
        <p:spPr bwMode="auto">
          <a:xfrm>
            <a:off x="4267200" y="4419600"/>
            <a:ext cx="161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 page faults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LRU Page Replacement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9000"/>
              </a:lnSpc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Least Recently Used</a:t>
            </a:r>
          </a:p>
          <a:p>
            <a:pPr eaLnBrk="1" hangingPunct="1">
              <a:lnSpc>
                <a:spcPct val="89000"/>
              </a:lnSpc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Replace page </a:t>
            </a:r>
            <a:r>
              <a:rPr lang="en-US" b="1" i="1">
                <a:ea typeface="ＭＳ Ｐゴシック" pitchFamily="-111" charset="-128"/>
                <a:cs typeface="ＭＳ Ｐゴシック" pitchFamily="-111" charset="-128"/>
              </a:rPr>
              <a:t>not used</a:t>
            </a: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 for longest time in past</a:t>
            </a:r>
          </a:p>
          <a:p>
            <a:pPr eaLnBrk="1" hangingPunct="1">
              <a:lnSpc>
                <a:spcPct val="89000"/>
              </a:lnSpc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Intuition: Use past to predict the future</a:t>
            </a:r>
          </a:p>
          <a:p>
            <a:pPr eaLnBrk="1" hangingPunct="1">
              <a:lnSpc>
                <a:spcPct val="89000"/>
              </a:lnSpc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Advantage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/>
              <a:t>With locality, LRU approximates OPT</a:t>
            </a:r>
          </a:p>
          <a:p>
            <a:pPr eaLnBrk="1" hangingPunct="1">
              <a:lnSpc>
                <a:spcPct val="89000"/>
              </a:lnSpc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Disadvantages</a:t>
            </a:r>
          </a:p>
          <a:p>
            <a:pPr lvl="1" eaLnBrk="1" hangingPunct="1">
              <a:lnSpc>
                <a:spcPct val="89000"/>
              </a:lnSpc>
            </a:pPr>
            <a:r>
              <a:rPr lang="en-US"/>
              <a:t>Harder to implement, must track which pages have been accessed</a:t>
            </a:r>
          </a:p>
          <a:p>
            <a:pPr lvl="1" eaLnBrk="1" hangingPunct="1">
              <a:lnSpc>
                <a:spcPct val="89000"/>
              </a:lnSpc>
            </a:pPr>
            <a:r>
              <a:rPr lang="en-US"/>
              <a:t>Does not handle all workloads well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2" descr="fg9_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7200" y="2438400"/>
            <a:ext cx="82296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LRU Page Replacement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Replace page </a:t>
            </a:r>
            <a:r>
              <a:rPr lang="en-US" sz="2800" b="1" i="1">
                <a:ea typeface="ＭＳ Ｐゴシック" pitchFamily="-111" charset="-128"/>
                <a:cs typeface="ＭＳ Ｐゴシック" pitchFamily="-111" charset="-128"/>
              </a:rPr>
              <a:t>not used</a:t>
            </a: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 for longest time in past</a:t>
            </a:r>
            <a:endParaRPr lang="en-US" sz="200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 rot="5400000">
            <a:off x="2149475" y="36417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 rot="5400000">
            <a:off x="5045075" y="36417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 rot="5400000">
            <a:off x="5426075" y="36417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 rot="5400000">
            <a:off x="6264275" y="36417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 rot="5400000">
            <a:off x="7102475" y="36417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9402" name="Text Box 23"/>
          <p:cNvSpPr txBox="1">
            <a:spLocks noChangeArrowheads="1"/>
          </p:cNvSpPr>
          <p:nvPr/>
        </p:nvSpPr>
        <p:spPr bwMode="auto">
          <a:xfrm rot="5400000">
            <a:off x="2987675" y="36417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9403" name="Text Box 24"/>
          <p:cNvSpPr txBox="1">
            <a:spLocks noChangeArrowheads="1"/>
          </p:cNvSpPr>
          <p:nvPr/>
        </p:nvSpPr>
        <p:spPr bwMode="auto">
          <a:xfrm rot="5400000">
            <a:off x="8245475" y="36417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  <p:sp>
        <p:nvSpPr>
          <p:cNvPr id="59404" name="Text Box 25"/>
          <p:cNvSpPr txBox="1">
            <a:spLocks noChangeArrowheads="1"/>
          </p:cNvSpPr>
          <p:nvPr/>
        </p:nvSpPr>
        <p:spPr bwMode="auto">
          <a:xfrm rot="5400000">
            <a:off x="7864475" y="36417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No Fault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Page Replacement Example</a:t>
            </a:r>
          </a:p>
        </p:txBody>
      </p:sp>
      <p:graphicFrame>
        <p:nvGraphicFramePr>
          <p:cNvPr id="430477" name="Group 397"/>
          <p:cNvGraphicFramePr>
            <a:graphicFrameLocks noGrp="1"/>
          </p:cNvGraphicFramePr>
          <p:nvPr>
            <p:ph sz="half" idx="1"/>
          </p:nvPr>
        </p:nvGraphicFramePr>
        <p:xfrm>
          <a:off x="4314825" y="1998663"/>
          <a:ext cx="1095375" cy="4325940"/>
        </p:xfrm>
        <a:graphic>
          <a:graphicData uri="http://schemas.openxmlformats.org/drawingml/2006/table">
            <a:tbl>
              <a:tblPr/>
              <a:tblGrid>
                <a:gridCol w="365785"/>
                <a:gridCol w="363807"/>
                <a:gridCol w="365783"/>
              </a:tblGrid>
              <a:tr h="480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1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475" name="Group 395"/>
          <p:cNvGraphicFramePr>
            <a:graphicFrameLocks noGrp="1"/>
          </p:cNvGraphicFramePr>
          <p:nvPr>
            <p:ph sz="quarter" idx="2"/>
          </p:nvPr>
        </p:nvGraphicFramePr>
        <p:xfrm>
          <a:off x="2801938" y="2028825"/>
          <a:ext cx="1084262" cy="4295772"/>
        </p:xfrm>
        <a:graphic>
          <a:graphicData uri="http://schemas.openxmlformats.org/drawingml/2006/table">
            <a:tbl>
              <a:tblPr/>
              <a:tblGrid>
                <a:gridCol w="360777"/>
                <a:gridCol w="362707"/>
                <a:gridCol w="360778"/>
              </a:tblGrid>
              <a:tr h="47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1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27" name="Text Box 3"/>
          <p:cNvSpPr txBox="1">
            <a:spLocks noChangeArrowheads="1"/>
          </p:cNvSpPr>
          <p:nvPr/>
        </p:nvSpPr>
        <p:spPr bwMode="auto">
          <a:xfrm>
            <a:off x="2911475" y="16764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>
                <a:solidFill>
                  <a:schemeClr val="tx2"/>
                </a:solidFill>
              </a:rPr>
              <a:t>OPT</a:t>
            </a:r>
          </a:p>
        </p:txBody>
      </p:sp>
      <p:sp>
        <p:nvSpPr>
          <p:cNvPr id="61528" name="Text Box 4"/>
          <p:cNvSpPr txBox="1">
            <a:spLocks noChangeArrowheads="1"/>
          </p:cNvSpPr>
          <p:nvPr/>
        </p:nvSpPr>
        <p:spPr bwMode="auto">
          <a:xfrm>
            <a:off x="3962400" y="1676400"/>
            <a:ext cx="157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94" tIns="45647" rIns="91294" bIns="45647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FIFO</a:t>
            </a:r>
          </a:p>
        </p:txBody>
      </p:sp>
      <p:sp>
        <p:nvSpPr>
          <p:cNvPr id="61529" name="Text Box 5"/>
          <p:cNvSpPr txBox="1">
            <a:spLocks noChangeArrowheads="1"/>
          </p:cNvSpPr>
          <p:nvPr/>
        </p:nvSpPr>
        <p:spPr bwMode="auto">
          <a:xfrm>
            <a:off x="5921375" y="1676400"/>
            <a:ext cx="639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algn="ctr" defTabSz="912813" eaLnBrk="0" hangingPunct="0"/>
            <a:r>
              <a:rPr lang="en-US">
                <a:solidFill>
                  <a:schemeClr val="tx2"/>
                </a:solidFill>
              </a:rPr>
              <a:t>LRU</a:t>
            </a:r>
          </a:p>
        </p:txBody>
      </p:sp>
      <p:sp>
        <p:nvSpPr>
          <p:cNvPr id="61530" name="Text Box 6"/>
          <p:cNvSpPr txBox="1">
            <a:spLocks noChangeArrowheads="1"/>
          </p:cNvSpPr>
          <p:nvPr/>
        </p:nvSpPr>
        <p:spPr bwMode="auto">
          <a:xfrm>
            <a:off x="1798638" y="2047875"/>
            <a:ext cx="96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ABC</a:t>
            </a:r>
          </a:p>
        </p:txBody>
      </p:sp>
      <p:sp>
        <p:nvSpPr>
          <p:cNvPr id="61531" name="Text Box 7"/>
          <p:cNvSpPr txBox="1">
            <a:spLocks noChangeArrowheads="1"/>
          </p:cNvSpPr>
          <p:nvPr/>
        </p:nvSpPr>
        <p:spPr bwMode="auto">
          <a:xfrm>
            <a:off x="2112963" y="3008313"/>
            <a:ext cx="3365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61532" name="Text Box 8"/>
          <p:cNvSpPr txBox="1">
            <a:spLocks noChangeArrowheads="1"/>
          </p:cNvSpPr>
          <p:nvPr/>
        </p:nvSpPr>
        <p:spPr bwMode="auto">
          <a:xfrm>
            <a:off x="2103438" y="34544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1533" name="Text Box 9"/>
          <p:cNvSpPr txBox="1">
            <a:spLocks noChangeArrowheads="1"/>
          </p:cNvSpPr>
          <p:nvPr/>
        </p:nvSpPr>
        <p:spPr bwMode="auto">
          <a:xfrm>
            <a:off x="2103438" y="3902075"/>
            <a:ext cx="3365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61534" name="Text Box 10"/>
          <p:cNvSpPr txBox="1">
            <a:spLocks noChangeArrowheads="1"/>
          </p:cNvSpPr>
          <p:nvPr/>
        </p:nvSpPr>
        <p:spPr bwMode="auto">
          <a:xfrm>
            <a:off x="2103438" y="43878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61535" name="Text Box 11"/>
          <p:cNvSpPr txBox="1">
            <a:spLocks noChangeArrowheads="1"/>
          </p:cNvSpPr>
          <p:nvPr/>
        </p:nvSpPr>
        <p:spPr bwMode="auto">
          <a:xfrm>
            <a:off x="2112963" y="4859338"/>
            <a:ext cx="3365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61536" name="Text Box 12"/>
          <p:cNvSpPr txBox="1">
            <a:spLocks noChangeArrowheads="1"/>
          </p:cNvSpPr>
          <p:nvPr/>
        </p:nvSpPr>
        <p:spPr bwMode="auto">
          <a:xfrm>
            <a:off x="2109788" y="53292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61537" name="Text Box 13"/>
          <p:cNvSpPr txBox="1">
            <a:spLocks noChangeArrowheads="1"/>
          </p:cNvSpPr>
          <p:nvPr/>
        </p:nvSpPr>
        <p:spPr bwMode="auto">
          <a:xfrm>
            <a:off x="2112963" y="5816600"/>
            <a:ext cx="3365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61538" name="Text Box 14"/>
          <p:cNvSpPr txBox="1">
            <a:spLocks noChangeArrowheads="1"/>
          </p:cNvSpPr>
          <p:nvPr/>
        </p:nvSpPr>
        <p:spPr bwMode="auto">
          <a:xfrm>
            <a:off x="2103438" y="24907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294" tIns="45647" rIns="91294" bIns="45647">
            <a:prstTxWarp prst="textNoShape">
              <a:avLst/>
            </a:prstTxWarp>
            <a:spAutoFit/>
          </a:bodyPr>
          <a:lstStyle/>
          <a:p>
            <a:pPr defTabSz="912813" eaLnBrk="0" hangingPunct="0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61539" name="Rectangle 126"/>
          <p:cNvSpPr>
            <a:spLocks noChangeArrowheads="1"/>
          </p:cNvSpPr>
          <p:nvPr/>
        </p:nvSpPr>
        <p:spPr bwMode="auto">
          <a:xfrm>
            <a:off x="2286000" y="914400"/>
            <a:ext cx="4222750" cy="6429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lnSpc>
                <a:spcPct val="90000"/>
              </a:lnSpc>
              <a:spcBef>
                <a:spcPct val="20000"/>
              </a:spcBef>
            </a:pPr>
            <a:r>
              <a:rPr lang="en-US" i="1"/>
              <a:t>Page reference string: ABCABDADBCB</a:t>
            </a:r>
          </a:p>
          <a:p>
            <a:pPr defTabSz="912813">
              <a:lnSpc>
                <a:spcPct val="90000"/>
              </a:lnSpc>
              <a:spcBef>
                <a:spcPct val="20000"/>
              </a:spcBef>
            </a:pPr>
            <a:r>
              <a:rPr lang="en-US" i="1"/>
              <a:t>Three frames of physical memory</a:t>
            </a:r>
          </a:p>
        </p:txBody>
      </p:sp>
      <p:graphicFrame>
        <p:nvGraphicFramePr>
          <p:cNvPr id="430474" name="Group 394"/>
          <p:cNvGraphicFramePr>
            <a:graphicFrameLocks noGrp="1"/>
          </p:cNvGraphicFramePr>
          <p:nvPr>
            <p:ph sz="quarter" idx="3"/>
          </p:nvPr>
        </p:nvGraphicFramePr>
        <p:xfrm>
          <a:off x="5751513" y="1997075"/>
          <a:ext cx="1182687" cy="4327524"/>
        </p:xfrm>
        <a:graphic>
          <a:graphicData uri="http://schemas.openxmlformats.org/drawingml/2006/table">
            <a:tbl>
              <a:tblPr/>
              <a:tblGrid>
                <a:gridCol w="393556"/>
                <a:gridCol w="395574"/>
                <a:gridCol w="393557"/>
              </a:tblGrid>
              <a:tr h="48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-111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1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82" name="Text Box 400"/>
          <p:cNvSpPr txBox="1">
            <a:spLocks noChangeArrowheads="1"/>
          </p:cNvSpPr>
          <p:nvPr/>
        </p:nvSpPr>
        <p:spPr bwMode="auto">
          <a:xfrm>
            <a:off x="3124200" y="6324600"/>
            <a:ext cx="339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Compare number of page faults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Page Replacement Comparison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How does adding more physical memory impact performance?</a:t>
            </a:r>
          </a:p>
          <a:p>
            <a:pPr lvl="1" eaLnBrk="1" hangingPunct="1"/>
            <a:r>
              <a:rPr lang="en-US"/>
              <a:t>LRU, OPT: Add more memory, guaranteed to have fewer (or same number of) page faults</a:t>
            </a:r>
          </a:p>
          <a:p>
            <a:pPr lvl="1" eaLnBrk="1" hangingPunct="1"/>
            <a:r>
              <a:rPr lang="en-US"/>
              <a:t>FIFO: Add more memory, usually have fewer page faults</a:t>
            </a:r>
          </a:p>
          <a:p>
            <a:pPr lvl="2" eaLnBrk="1" hangingPunct="1">
              <a:buFontTx/>
              <a:buNone/>
            </a:pPr>
            <a:r>
              <a:rPr lang="en-US"/>
              <a:t>Belady’s anomaly: May actually have more page faults!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Implementing LRU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71500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Software Perfect LRU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OS maintains ordered list of physical pages by reference time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When page is referenced: Move page to front of list (top)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When need victim: Pick page at back of list (bottom)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Trade-off: Slow on memory reference, fast on replacement</a:t>
            </a:r>
          </a:p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Hardware Perfect LRU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Associate register with each page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When page is referenced: Store system clock in register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When need victim: Scan through registers to find </a:t>
            </a:r>
            <a:r>
              <a:rPr lang="en-US" sz="2000" i="1"/>
              <a:t>oldest</a:t>
            </a:r>
            <a:r>
              <a:rPr lang="en-US" sz="2000"/>
              <a:t> clock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Trade-off: Fast on memory reference, slow on replacement (especially as size of memory grows)</a:t>
            </a:r>
          </a:p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In practice, do not implement LRU precisely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LRU is an approximation anyway, so approximate more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Goal: Find an old page, but not necessarily the very oldest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11" charset="-128"/>
                <a:cs typeface="ＭＳ Ｐゴシック" pitchFamily="-111" charset="-128"/>
              </a:rPr>
              <a:t>Clock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9067800" cy="289560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LRU is expensive so we approximate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One approximation is the Clock Algorithm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Setup</a:t>
            </a:r>
          </a:p>
          <a:p>
            <a:pPr lvl="2" eaLnBrk="1" hangingPunct="1">
              <a:lnSpc>
                <a:spcPct val="89000"/>
              </a:lnSpc>
            </a:pPr>
            <a:r>
              <a:rPr lang="en-US" sz="2000"/>
              <a:t>Keep </a:t>
            </a:r>
            <a:r>
              <a:rPr lang="en-US" sz="2000">
                <a:latin typeface="Courier New" pitchFamily="-111" charset="0"/>
              </a:rPr>
              <a:t>reference</a:t>
            </a:r>
            <a:r>
              <a:rPr lang="en-US" sz="2000"/>
              <a:t> bit for each page frame initialized to 0</a:t>
            </a:r>
          </a:p>
          <a:p>
            <a:pPr lvl="2" eaLnBrk="1" hangingPunct="1">
              <a:lnSpc>
                <a:spcPct val="89000"/>
              </a:lnSpc>
            </a:pPr>
            <a:r>
              <a:rPr lang="en-US" sz="2000"/>
              <a:t>When page is referenced, set </a:t>
            </a:r>
            <a:r>
              <a:rPr lang="en-US" sz="2000">
                <a:latin typeface="Courier New" pitchFamily="-111" charset="0"/>
              </a:rPr>
              <a:t>reference</a:t>
            </a:r>
            <a:r>
              <a:rPr lang="en-US" sz="2000"/>
              <a:t> bit (1)</a:t>
            </a:r>
          </a:p>
          <a:p>
            <a:pPr lvl="2" eaLnBrk="1" hangingPunct="1">
              <a:lnSpc>
                <a:spcPct val="89000"/>
              </a:lnSpc>
            </a:pPr>
            <a:r>
              <a:rPr lang="en-US" sz="2000"/>
              <a:t>Organized allocated pages in a circular list</a:t>
            </a:r>
          </a:p>
          <a:p>
            <a:pPr lvl="2" eaLnBrk="1" hangingPunct="1">
              <a:lnSpc>
                <a:spcPct val="89000"/>
              </a:lnSpc>
            </a:pPr>
            <a:r>
              <a:rPr lang="en-US" sz="2000"/>
              <a:t>Keep a pointer to next victim frame</a:t>
            </a:r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222250" y="3505200"/>
            <a:ext cx="60261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742950" lvl="1" indent="-285750">
              <a:lnSpc>
                <a:spcPct val="89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Page replacement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000">
                <a:ea typeface="ＭＳ Ｐゴシック" pitchFamily="-111" charset="-128"/>
                <a:cs typeface="ＭＳ Ｐゴシック" pitchFamily="-111" charset="-128"/>
              </a:rPr>
              <a:t>Start search at the next victim frame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000">
                <a:ea typeface="ＭＳ Ｐゴシック" pitchFamily="-111" charset="-128"/>
                <a:cs typeface="ＭＳ Ｐゴシック" pitchFamily="-111" charset="-128"/>
              </a:rPr>
              <a:t>If reference bit set, clear it and continue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000">
                <a:ea typeface="ＭＳ Ｐゴシック" pitchFamily="-111" charset="-128"/>
                <a:cs typeface="ＭＳ Ｐゴシック" pitchFamily="-111" charset="-128"/>
              </a:rPr>
              <a:t>Stop at page with already cleared use bit and replace this page</a:t>
            </a:r>
          </a:p>
          <a:p>
            <a:pPr marL="228600" indent="-228600">
              <a:spcBef>
                <a:spcPct val="20000"/>
              </a:spcBef>
              <a:buFontTx/>
              <a:buChar char="•"/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Also called the Second-Chance Algorithm because a set use bit gives a page a 2</a:t>
            </a:r>
            <a:r>
              <a:rPr lang="en-US" sz="2800" baseline="30000">
                <a:ea typeface="ＭＳ Ｐゴシック" pitchFamily="-111" charset="-128"/>
                <a:cs typeface="ＭＳ Ｐゴシック" pitchFamily="-111" charset="-128"/>
              </a:rPr>
              <a:t>nd</a:t>
            </a: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 chance</a:t>
            </a:r>
          </a:p>
        </p:txBody>
      </p:sp>
      <p:pic>
        <p:nvPicPr>
          <p:cNvPr id="67589" name="Picture 6" descr="fg9_1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r="47688" b="3618"/>
          <a:stretch>
            <a:fillRect/>
          </a:stretch>
        </p:blipFill>
        <p:spPr bwMode="auto">
          <a:xfrm>
            <a:off x="6451600" y="2905125"/>
            <a:ext cx="23018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Problems with </a:t>
            </a:r>
            <a:br>
              <a:rPr lang="en-US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LRU-based Replacement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4572000"/>
          </a:xfrm>
        </p:spPr>
        <p:txBody>
          <a:bodyPr/>
          <a:lstStyle/>
          <a:p>
            <a:pPr eaLnBrk="1" hangingPunct="1">
              <a:lnSpc>
                <a:spcPct val="89000"/>
              </a:lnSpc>
              <a:defRPr/>
            </a:pPr>
            <a:r>
              <a:rPr lang="en-US" sz="2800" dirty="0"/>
              <a:t>Example: </a:t>
            </a:r>
            <a:r>
              <a:rPr lang="en-US" sz="2800" b="1" dirty="0"/>
              <a:t>2</a:t>
            </a:r>
            <a:r>
              <a:rPr lang="en-US" sz="2800" dirty="0"/>
              <a:t>, 1, 3, </a:t>
            </a:r>
            <a:r>
              <a:rPr lang="en-US" sz="2800" b="1" dirty="0"/>
              <a:t>2</a:t>
            </a:r>
            <a:r>
              <a:rPr lang="en-US" sz="2800" dirty="0"/>
              <a:t>, 4, </a:t>
            </a:r>
            <a:r>
              <a:rPr lang="en-US" sz="2800" b="1" dirty="0"/>
              <a:t>2</a:t>
            </a:r>
            <a:r>
              <a:rPr lang="en-US" sz="2800" dirty="0"/>
              <a:t>, 4, 1, 5, 6, </a:t>
            </a:r>
            <a:r>
              <a:rPr lang="en-US" sz="2800" b="1" dirty="0"/>
              <a:t>2</a:t>
            </a:r>
            <a:r>
              <a:rPr lang="en-US" sz="2800" dirty="0"/>
              <a:t>, …</a:t>
            </a:r>
          </a:p>
          <a:p>
            <a:pPr eaLnBrk="1" hangingPunct="1">
              <a:lnSpc>
                <a:spcPct val="89000"/>
              </a:lnSpc>
              <a:defRPr/>
            </a:pPr>
            <a:r>
              <a:rPr lang="en-US" sz="2800" dirty="0"/>
              <a:t>Problem</a:t>
            </a:r>
          </a:p>
          <a:p>
            <a:pPr lvl="1" eaLnBrk="1" hangingPunct="1">
              <a:lnSpc>
                <a:spcPct val="89000"/>
              </a:lnSpc>
              <a:defRPr/>
            </a:pPr>
            <a:r>
              <a:rPr lang="en-US" sz="2400" dirty="0"/>
              <a:t>Dislodges warm pages if a long sequence of one time page references occur.</a:t>
            </a:r>
          </a:p>
          <a:p>
            <a:pPr lvl="2" eaLnBrk="1" hangingPunct="1">
              <a:lnSpc>
                <a:spcPct val="89000"/>
              </a:lnSpc>
              <a:buFontTx/>
              <a:buNone/>
              <a:defRPr/>
            </a:pPr>
            <a:r>
              <a:rPr lang="en-US" sz="2000" dirty="0">
                <a:ea typeface="ＭＳ Ｐゴシック" pitchFamily="-110" charset="-128"/>
              </a:rPr>
              <a:t>EX:  Page 2 may get dislodged by the access pattern …, 4, 1, 5, 6, </a:t>
            </a:r>
          </a:p>
          <a:p>
            <a:pPr lvl="1" eaLnBrk="1" hangingPunct="1">
              <a:lnSpc>
                <a:spcPct val="89000"/>
              </a:lnSpc>
              <a:defRPr/>
            </a:pPr>
            <a:r>
              <a:rPr lang="en-US" sz="2400" dirty="0"/>
              <a:t>LRU does not consider frequency of accesses</a:t>
            </a:r>
            <a:endParaRPr lang="en-US" sz="2400" dirty="0" smtClean="0"/>
          </a:p>
          <a:p>
            <a:pPr marL="342900" lvl="1" indent="-342900" eaLnBrk="1" hangingPunct="1">
              <a:lnSpc>
                <a:spcPct val="89000"/>
              </a:lnSpc>
              <a:buFontTx/>
              <a:buChar char="•"/>
              <a:defRPr/>
            </a:pPr>
            <a:r>
              <a:rPr lang="en-US" dirty="0" smtClean="0"/>
              <a:t>Is a page that has been accessed once in the past as likely to be accessed in the future as one that has been accessed N times?</a:t>
            </a:r>
          </a:p>
          <a:p>
            <a:pPr eaLnBrk="1" hangingPunct="1">
              <a:lnSpc>
                <a:spcPct val="89000"/>
              </a:lnSpc>
              <a:defRPr/>
            </a:pPr>
            <a:r>
              <a:rPr lang="en-US" sz="2800" dirty="0" smtClean="0"/>
              <a:t>Solution</a:t>
            </a:r>
            <a:r>
              <a:rPr lang="en-US" sz="2800" dirty="0"/>
              <a:t>: Track frequency of accesses to page</a:t>
            </a:r>
          </a:p>
          <a:p>
            <a:pPr lvl="1" eaLnBrk="1" hangingPunct="1">
              <a:lnSpc>
                <a:spcPct val="89000"/>
              </a:lnSpc>
              <a:buFontTx/>
              <a:buNone/>
              <a:defRPr/>
            </a:pPr>
            <a:r>
              <a:rPr lang="en-US" sz="2400" dirty="0"/>
              <a:t>LFU (Least Frequently Used) replacement</a:t>
            </a:r>
          </a:p>
          <a:p>
            <a:pPr eaLnBrk="1" hangingPunct="1">
              <a:lnSpc>
                <a:spcPct val="89000"/>
              </a:lnSpc>
              <a:defRPr/>
            </a:pPr>
            <a:r>
              <a:rPr lang="en-US" sz="2800" dirty="0"/>
              <a:t>But LFU can never forget pages from the far past…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Memory </a:t>
            </a:r>
            <a:r>
              <a:rPr lang="en-US" sz="3600" dirty="0" smtClean="0">
                <a:solidFill>
                  <a:schemeClr val="tx1"/>
                </a:solidFill>
              </a:rPr>
              <a:t>Hierarchy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7543800" cy="4953000"/>
          </a:xfrm>
        </p:spPr>
        <p:txBody>
          <a:bodyPr/>
          <a:lstStyle/>
          <a:p>
            <a:r>
              <a:rPr lang="en-US" sz="2800" dirty="0"/>
              <a:t>Ideal </a:t>
            </a:r>
            <a:r>
              <a:rPr lang="en-US" sz="2800" dirty="0" smtClean="0"/>
              <a:t>speed</a:t>
            </a:r>
          </a:p>
          <a:p>
            <a:pPr>
              <a:buFontTx/>
              <a:buNone/>
            </a:pPr>
            <a:r>
              <a:rPr lang="en-US" sz="2800" dirty="0" smtClean="0"/>
              <a:t>	Memory = Processor</a:t>
            </a:r>
          </a:p>
          <a:p>
            <a:r>
              <a:rPr lang="en-US" sz="2800" dirty="0" smtClean="0"/>
              <a:t>Reality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	Fast memory = $$</a:t>
            </a:r>
            <a:r>
              <a:rPr lang="en-US" sz="2800" dirty="0" smtClean="0"/>
              <a:t>$</a:t>
            </a:r>
          </a:p>
          <a:p>
            <a:r>
              <a:rPr lang="en-US" sz="2800" dirty="0"/>
              <a:t>Memory tradeoff</a:t>
            </a:r>
          </a:p>
          <a:p>
            <a:pPr lvl="1"/>
            <a:r>
              <a:rPr lang="en-US" sz="2400" dirty="0"/>
              <a:t>Speed</a:t>
            </a:r>
          </a:p>
          <a:p>
            <a:pPr lvl="1"/>
            <a:r>
              <a:rPr lang="en-US" sz="2400" dirty="0"/>
              <a:t>Cost (and availability</a:t>
            </a:r>
            <a:r>
              <a:rPr lang="en-US" sz="2400" dirty="0" smtClean="0"/>
              <a:t>)</a:t>
            </a:r>
          </a:p>
          <a:p>
            <a:r>
              <a:rPr lang="en-US" sz="2800" dirty="0" smtClean="0">
                <a:ea typeface="ＭＳ Ｐゴシック" pitchFamily="-111" charset="-128"/>
                <a:cs typeface="ＭＳ Ｐゴシック" pitchFamily="-111" charset="-128"/>
              </a:rPr>
              <a:t>Each page in virtual address space maps to one of three locations</a:t>
            </a: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</a:rPr>
              <a:t>Physical main memory</a:t>
            </a:r>
            <a:r>
              <a:rPr lang="en-US" sz="2000" dirty="0" smtClean="0"/>
              <a:t>: Small, fast, expensive</a:t>
            </a: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</a:rPr>
              <a:t>Disk (backing store):</a:t>
            </a:r>
            <a:r>
              <a:rPr lang="en-US" sz="2000" dirty="0" smtClean="0"/>
              <a:t> Large, slow, cheap</a:t>
            </a: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</a:rPr>
              <a:t>Nothing (error):</a:t>
            </a:r>
            <a:r>
              <a:rPr lang="en-US" sz="2000" dirty="0" smtClean="0"/>
              <a:t> Free</a:t>
            </a:r>
          </a:p>
          <a:p>
            <a:endParaRPr lang="en-US" dirty="0"/>
          </a:p>
        </p:txBody>
      </p:sp>
      <p:pic>
        <p:nvPicPr>
          <p:cNvPr id="84996" name="Picture 4" descr="fg1_04"/>
          <p:cNvPicPr preferRelativeResize="0">
            <a:picLocks noGrp="1" noChangeAspect="1" noChangeArrowheads="1"/>
          </p:cNvPicPr>
          <p:nvPr>
            <p:ph sz="half" idx="2"/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4648200" y="1371600"/>
            <a:ext cx="4038600" cy="3357563"/>
          </a:xfrm>
          <a:noFill/>
          <a:ln/>
        </p:spPr>
      </p:pic>
      <p:sp>
        <p:nvSpPr>
          <p:cNvPr id="84997" name="Line 5"/>
          <p:cNvSpPr>
            <a:spLocks noChangeShapeType="1"/>
          </p:cNvSpPr>
          <p:nvPr/>
        </p:nvSpPr>
        <p:spPr bwMode="auto">
          <a:xfrm flipV="1">
            <a:off x="5105400" y="2057400"/>
            <a:ext cx="0" cy="1371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8229600" y="2057400"/>
            <a:ext cx="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 rot="16200000">
            <a:off x="4491832" y="2594768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Faster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 rot="16200000">
            <a:off x="7882732" y="2556668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Cheaper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Combine LRU and LFU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LRU-K: Combines recency and frequency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Idea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Keep time of last K references for each 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Remove page with oldest Kth reference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If  only one page has fewer than K references, remove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If multiple pages have fewer than K references, use LRU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LRU-1 is the classic LRU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Expensive to implement; LRU-2 used in databases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Allocating Memory Across Processes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53375" cy="4597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Problem</a:t>
            </a:r>
          </a:p>
          <a:p>
            <a:pPr lvl="1" eaLnBrk="1" hangingPunct="1"/>
            <a:r>
              <a:rPr lang="en-US"/>
              <a:t>2 processes and 25 free frames</a:t>
            </a:r>
          </a:p>
          <a:p>
            <a:pPr lvl="1" eaLnBrk="1" hangingPunct="1"/>
            <a:r>
              <a:rPr lang="en-US"/>
              <a:t>How are the frames divided up?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Three General Approaches</a:t>
            </a:r>
          </a:p>
          <a:p>
            <a:pPr lvl="1" eaLnBrk="1" hangingPunct="1"/>
            <a:r>
              <a:rPr lang="en-US"/>
              <a:t>Global Replacement</a:t>
            </a:r>
          </a:p>
          <a:p>
            <a:pPr lvl="1" eaLnBrk="1" hangingPunct="1"/>
            <a:r>
              <a:rPr lang="en-US"/>
              <a:t>Per-Process Replacement</a:t>
            </a:r>
          </a:p>
          <a:p>
            <a:pPr lvl="1" eaLnBrk="1" hangingPunct="1"/>
            <a:r>
              <a:rPr lang="en-US"/>
              <a:t>Per-User Replacement</a:t>
            </a: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Global Replacement	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Pages from all processes lumped into single replacement pool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400"/>
              <a:t>Example: Run clock over all page frames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Each process competes with other processes for frames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Advantages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Flexibility of allocation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Minimize total number of page faults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Disadvantages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One memory-intensive process can hog memory, hurting all processes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Paging behavior of one process depends on the behavior of other processes</a:t>
            </a:r>
          </a:p>
          <a:p>
            <a:pPr lvl="2" eaLnBrk="1" hangingPunct="1">
              <a:lnSpc>
                <a:spcPct val="89000"/>
              </a:lnSpc>
            </a:pP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Per-process replacement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Per-process free pool of pages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Equal, Fixed Allocation</a:t>
            </a:r>
          </a:p>
          <a:p>
            <a:pPr lvl="2" eaLnBrk="1" hangingPunct="1">
              <a:lnSpc>
                <a:spcPct val="89000"/>
              </a:lnSpc>
            </a:pPr>
            <a:r>
              <a:rPr lang="en-US" sz="2000"/>
              <a:t>Fixed number of pages per process or fraction of physical memory</a:t>
            </a:r>
          </a:p>
          <a:p>
            <a:pPr lvl="2" eaLnBrk="1" hangingPunct="1">
              <a:lnSpc>
                <a:spcPct val="89000"/>
              </a:lnSpc>
            </a:pPr>
            <a:r>
              <a:rPr lang="en-US" sz="2000"/>
              <a:t>100 frames and 5 processes, give each 20 pages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Proportional Allocation</a:t>
            </a:r>
          </a:p>
          <a:p>
            <a:pPr lvl="2" eaLnBrk="1" hangingPunct="1">
              <a:lnSpc>
                <a:spcPct val="89000"/>
              </a:lnSpc>
            </a:pPr>
            <a:r>
              <a:rPr lang="en-US" sz="2000"/>
              <a:t>Proportional to size of address space</a:t>
            </a:r>
          </a:p>
          <a:p>
            <a:pPr lvl="2" eaLnBrk="1" hangingPunct="1">
              <a:lnSpc>
                <a:spcPct val="89000"/>
              </a:lnSpc>
            </a:pPr>
            <a:r>
              <a:rPr lang="en-US" sz="2000"/>
              <a:t>Adjust size allocated if a process have higher priority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Page fault in one process only replaces frame of that process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Advantage: Relieves interference from other processes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Disadvantage: Potentially inefficient allocation of resources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Per-User Replacement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229600" cy="2362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Advantages: Users running more processes cannot hog memory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Disadvantage: Inefficient allocation</a:t>
            </a:r>
          </a:p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Over Committing Memory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When does the virtual memory illusion break?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Set of processes frequently referencing 33 important pages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Physical memory can fit 32 pages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What happens?  System Repeat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Reference page not in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Replace a page in memory with newly referenced page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Replace another page right away again, since all its pages are in active use…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Thrashing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Defn:  Process spends more time paging than execution (i.e., system reading and writing pages instead of executing useful instructions)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Average memory access time equals to disk access time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Illusion breaks: Memory appears slow as disk rather than disk appearing fast as memory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Adding more processes makes thrashing worse</a:t>
            </a: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/>
          <a:srcRect l="749" t="14064" r="600" b="14439"/>
          <a:stretch>
            <a:fillRect/>
          </a:stretch>
        </p:blipFill>
        <p:spPr bwMode="auto">
          <a:xfrm>
            <a:off x="2667000" y="4419600"/>
            <a:ext cx="4038600" cy="2343150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The OS Thrasher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077200" cy="403860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If a process does not have “enough” pages, the page-fault rate is very high.  This leads to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Low CPU utilization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Operating system thinks that it needs to increase the degree of multiprogramming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Another process added to the system</a:t>
            </a:r>
          </a:p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Why the CPU utilization decreases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Suppose a process need more frames, starts faulting, removing frames from others, in turn making the other processes fault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Processes queue up for the paging device; CPU decreases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OS adds processes that immediately need new frames further taking away pages from running processes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Thrashing: Solutions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556260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Limit thrashing using local replacement frame allocation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 dirty="0"/>
              <a:t>Process does not steal frames from other processes, causing them to thrash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 dirty="0"/>
              <a:t>Average service time for a page fault will still increase as paging queue lengthens</a:t>
            </a:r>
          </a:p>
          <a:p>
            <a:pPr eaLnBrk="1" hangingPunct="1">
              <a:lnSpc>
                <a:spcPct val="89000"/>
              </a:lnSpc>
            </a:pP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Admission Control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 dirty="0"/>
              <a:t>Determine how much memory each process needs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 dirty="0"/>
              <a:t>Long-term scheduling policy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1800" dirty="0"/>
              <a:t>Run only processes whose memory requirement can be satisfied</a:t>
            </a:r>
          </a:p>
          <a:p>
            <a:pPr eaLnBrk="1" hangingPunct="1">
              <a:lnSpc>
                <a:spcPct val="89000"/>
              </a:lnSpc>
            </a:pP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What if memory requirement of one process is too high?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 dirty="0"/>
              <a:t>Observation:  A process moves through different ``localities’’ through out is lifetime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 dirty="0"/>
              <a:t>Locality - Set of pages that are actively used together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 dirty="0"/>
              <a:t>Solution:   Allocate enough pages for current locality</a:t>
            </a:r>
          </a:p>
          <a:p>
            <a:pPr eaLnBrk="1" hangingPunct="1">
              <a:lnSpc>
                <a:spcPct val="89000"/>
              </a:lnSpc>
            </a:pP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How many pages are in the current locality…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572000"/>
            <a:ext cx="1847900" cy="12620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Motivation for Solution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Thrashing cannot be fixed with better replacement policies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Page replacement policies do not indicate that a page must be kept in memory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Only show which pages are better than others to replace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Student’s analogy to thrashing: Too many courses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Solution: Drop a course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OS solution: Admission control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Determine how much memory each process needs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Long-term scheduling policy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2000"/>
              <a:t>Run only those processes whose memory requirements can be satisfied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What if memory needs of one process are too large?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Virtual Memory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387850" cy="4676775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OS provides an </a:t>
            </a:r>
            <a:r>
              <a:rPr lang="en-US" sz="2400" b="1" i="1">
                <a:ea typeface="ＭＳ Ｐゴシック" pitchFamily="-111" charset="-128"/>
                <a:cs typeface="ＭＳ Ｐゴシック" pitchFamily="-111" charset="-128"/>
              </a:rPr>
              <a:t>illusion</a:t>
            </a: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 of more memory than is physically available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Large logical space but really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Small physical memory</a:t>
            </a:r>
          </a:p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Why does this work?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Only part of the program needs to be in memory (at any particular time) for execution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Relies on key properties of user processes (workload) and machine architecture (hardware)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 l="3500" t="999" r="3500" b="1445"/>
          <a:stretch>
            <a:fillRect/>
          </a:stretch>
        </p:blipFill>
        <p:spPr bwMode="auto">
          <a:xfrm>
            <a:off x="5099050" y="1981200"/>
            <a:ext cx="3729038" cy="2930525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Working Set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8001000" cy="4106863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Informal definition</a:t>
            </a:r>
          </a:p>
          <a:p>
            <a:pPr lvl="1" eaLnBrk="1" hangingPunct="1"/>
            <a:r>
              <a:rPr lang="en-US" sz="2000"/>
              <a:t>Collection of pages the process is referencing frequently</a:t>
            </a:r>
          </a:p>
          <a:p>
            <a:pPr lvl="1" eaLnBrk="1" hangingPunct="1"/>
            <a:r>
              <a:rPr lang="en-US" sz="2000"/>
              <a:t>Collection of pages that must be resident to avoid thrashing</a:t>
            </a:r>
          </a:p>
          <a:p>
            <a:pPr eaLnBrk="1" hangingPunct="1"/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Formal definition</a:t>
            </a:r>
          </a:p>
          <a:p>
            <a:pPr lvl="1" eaLnBrk="1" hangingPunct="1"/>
            <a:r>
              <a:rPr lang="en-US" sz="2000"/>
              <a:t>Assume locality; use recent past to predict future</a:t>
            </a:r>
          </a:p>
          <a:p>
            <a:pPr lvl="1" eaLnBrk="1" hangingPunct="1"/>
            <a:r>
              <a:rPr lang="en-US" sz="2000"/>
              <a:t>Pages referenced by process in last T seconds of execution</a:t>
            </a:r>
          </a:p>
          <a:p>
            <a:pPr lvl="1" eaLnBrk="1" hangingPunct="1"/>
            <a:r>
              <a:rPr lang="en-US" sz="2000"/>
              <a:t>Working set changes slowly over time</a:t>
            </a:r>
          </a:p>
          <a:p>
            <a:pPr eaLnBrk="1" hangingPunct="1"/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Example</a:t>
            </a:r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1290638" y="4572000"/>
            <a:ext cx="6181725" cy="1295400"/>
            <a:chOff x="641" y="3335"/>
            <a:chExt cx="3900" cy="818"/>
          </a:xfrm>
        </p:grpSpPr>
        <p:sp>
          <p:nvSpPr>
            <p:cNvPr id="93189" name="Text Box 5"/>
            <p:cNvSpPr txBox="1">
              <a:spLocks noChangeArrowheads="1"/>
            </p:cNvSpPr>
            <p:nvPr/>
          </p:nvSpPr>
          <p:spPr bwMode="auto">
            <a:xfrm>
              <a:off x="641" y="3588"/>
              <a:ext cx="38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294" tIns="45647" rIns="91294" bIns="45647" anchor="ctr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r>
                <a:rPr lang="en-US" b="1">
                  <a:solidFill>
                    <a:srgbClr val="0000FF"/>
                  </a:solidFill>
                  <a:latin typeface="Helvetica" pitchFamily="-111" charset="0"/>
                </a:rPr>
                <a:t>A A B C B B B C D C D E B B E E D F B  F D B B E D B </a:t>
              </a:r>
            </a:p>
          </p:txBody>
        </p:sp>
        <p:sp>
          <p:nvSpPr>
            <p:cNvPr id="93190" name="Line 6"/>
            <p:cNvSpPr>
              <a:spLocks noChangeShapeType="1"/>
            </p:cNvSpPr>
            <p:nvPr/>
          </p:nvSpPr>
          <p:spPr bwMode="auto">
            <a:xfrm>
              <a:off x="677" y="3850"/>
              <a:ext cx="11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91" name="Line 7"/>
            <p:cNvSpPr>
              <a:spLocks noChangeShapeType="1"/>
            </p:cNvSpPr>
            <p:nvPr/>
          </p:nvSpPr>
          <p:spPr bwMode="auto">
            <a:xfrm>
              <a:off x="2682" y="3850"/>
              <a:ext cx="11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92" name="Line 8"/>
            <p:cNvSpPr>
              <a:spLocks noChangeShapeType="1"/>
            </p:cNvSpPr>
            <p:nvPr/>
          </p:nvSpPr>
          <p:spPr bwMode="auto">
            <a:xfrm>
              <a:off x="1826" y="3544"/>
              <a:ext cx="0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93" name="Line 9"/>
            <p:cNvSpPr>
              <a:spLocks noChangeShapeType="1"/>
            </p:cNvSpPr>
            <p:nvPr/>
          </p:nvSpPr>
          <p:spPr bwMode="auto">
            <a:xfrm>
              <a:off x="3819" y="3532"/>
              <a:ext cx="11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94" name="Text Box 10"/>
            <p:cNvSpPr txBox="1">
              <a:spLocks noChangeArrowheads="1"/>
            </p:cNvSpPr>
            <p:nvPr/>
          </p:nvSpPr>
          <p:spPr bwMode="auto">
            <a:xfrm>
              <a:off x="991" y="3922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294" tIns="45647" rIns="91294" bIns="45647" anchor="ctr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r>
                <a:rPr lang="en-US">
                  <a:solidFill>
                    <a:srgbClr val="FF0000"/>
                  </a:solidFill>
                  <a:latin typeface="Helvetica" pitchFamily="-111" charset="0"/>
                </a:rPr>
                <a:t>A B C</a:t>
              </a:r>
            </a:p>
          </p:txBody>
        </p:sp>
        <p:sp>
          <p:nvSpPr>
            <p:cNvPr id="93195" name="Text Box 11"/>
            <p:cNvSpPr txBox="1">
              <a:spLocks noChangeArrowheads="1"/>
            </p:cNvSpPr>
            <p:nvPr/>
          </p:nvSpPr>
          <p:spPr bwMode="auto">
            <a:xfrm>
              <a:off x="2951" y="3906"/>
              <a:ext cx="6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294" tIns="45647" rIns="91294" bIns="45647" anchor="ctr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r>
                <a:rPr lang="en-US">
                  <a:solidFill>
                    <a:srgbClr val="FF0000"/>
                  </a:solidFill>
                  <a:latin typeface="Helvetica" pitchFamily="-111" charset="0"/>
                </a:rPr>
                <a:t> B D E F</a:t>
              </a:r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>
              <a:off x="674" y="3540"/>
              <a:ext cx="3867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stealth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97" name="Text Box 13"/>
            <p:cNvSpPr txBox="1">
              <a:spLocks noChangeArrowheads="1"/>
            </p:cNvSpPr>
            <p:nvPr/>
          </p:nvSpPr>
          <p:spPr bwMode="auto">
            <a:xfrm>
              <a:off x="4088" y="3356"/>
              <a:ext cx="34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294" tIns="45647" rIns="91294" bIns="45647" anchor="ctr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r>
                <a:rPr lang="en-US" sz="1100" b="1">
                  <a:solidFill>
                    <a:srgbClr val="000080"/>
                  </a:solidFill>
                  <a:latin typeface="Helvetica" pitchFamily="-111" charset="0"/>
                </a:rPr>
                <a:t>Time</a:t>
              </a:r>
            </a:p>
          </p:txBody>
        </p:sp>
        <p:sp>
          <p:nvSpPr>
            <p:cNvPr id="93198" name="Text Box 14"/>
            <p:cNvSpPr txBox="1">
              <a:spLocks noChangeArrowheads="1"/>
            </p:cNvSpPr>
            <p:nvPr/>
          </p:nvSpPr>
          <p:spPr bwMode="auto">
            <a:xfrm>
              <a:off x="1030" y="3335"/>
              <a:ext cx="4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294" tIns="45647" rIns="91294" bIns="45647" anchor="ctr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r>
                <a:rPr lang="en-US">
                  <a:latin typeface="Symbol" pitchFamily="-111" charset="2"/>
                </a:rPr>
                <a:t>D = </a:t>
              </a:r>
              <a:r>
                <a:rPr lang="en-US">
                  <a:latin typeface="Helvetica" pitchFamily="-111" charset="0"/>
                </a:rPr>
                <a:t>8</a:t>
              </a:r>
              <a:endParaRPr lang="en-US">
                <a:latin typeface="Symbol" pitchFamily="-111" charset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Balance Set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94360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Motivation: Process should not be scheduled unless working set is resident in main memory 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Divide runnable processes into two groups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Active: Working set is loaded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Inactive: Working set is swapped to disk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Balance set: Sum of working sets of all active processes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Interaction with scheduler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If balance set exceeds size of memory, move some process to inactive set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2000"/>
              <a:t>Which process?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If balance set is less than size of memory, move some process to active set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2000"/>
              <a:t>Which process?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Working Set Implementation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Leverage </a:t>
            </a:r>
            <a:r>
              <a:rPr lang="en-US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use</a:t>
            </a:r>
            <a:r>
              <a:rPr lang="en-US">
                <a:latin typeface="Courier" pitchFamily="-111" charset="0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bits (as in clock algorithm)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OS maintains </a:t>
            </a:r>
            <a:r>
              <a:rPr lang="en-US">
                <a:latin typeface="Courier New" pitchFamily="-111" charset="0"/>
                <a:ea typeface="ＭＳ Ｐゴシック" pitchFamily="-111" charset="-128"/>
                <a:cs typeface="ＭＳ Ｐゴシック" pitchFamily="-111" charset="-128"/>
              </a:rPr>
              <a:t>idle time</a:t>
            </a: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 for each page</a:t>
            </a:r>
          </a:p>
          <a:p>
            <a:pPr lvl="1" eaLnBrk="1" hangingPunct="1"/>
            <a:r>
              <a:rPr lang="en-US"/>
              <a:t>Amount of CPU received by process since last access to page</a:t>
            </a:r>
          </a:p>
          <a:p>
            <a:pPr lvl="1" eaLnBrk="1" hangingPunct="1"/>
            <a:r>
              <a:rPr lang="en-US"/>
              <a:t>Periodically scan all resident pages of a process</a:t>
            </a:r>
          </a:p>
          <a:p>
            <a:pPr lvl="2" eaLnBrk="1" hangingPunct="1"/>
            <a:r>
              <a:rPr lang="en-US"/>
              <a:t>If </a:t>
            </a:r>
            <a:r>
              <a:rPr lang="en-US">
                <a:latin typeface="Courier New" pitchFamily="-111" charset="0"/>
              </a:rPr>
              <a:t>use</a:t>
            </a:r>
            <a:r>
              <a:rPr lang="en-US">
                <a:latin typeface="Courier" pitchFamily="-111" charset="0"/>
              </a:rPr>
              <a:t> </a:t>
            </a:r>
            <a:r>
              <a:rPr lang="en-US"/>
              <a:t>bit is set, clear page’s idle time</a:t>
            </a:r>
          </a:p>
          <a:p>
            <a:pPr lvl="2" eaLnBrk="1" hangingPunct="1"/>
            <a:r>
              <a:rPr lang="en-US"/>
              <a:t>If </a:t>
            </a:r>
            <a:r>
              <a:rPr lang="en-US">
                <a:latin typeface="Courier New" pitchFamily="-111" charset="0"/>
              </a:rPr>
              <a:t>use</a:t>
            </a:r>
            <a:r>
              <a:rPr lang="en-US"/>
              <a:t> bit is clear, add process CPU time (since last scan) to idle time</a:t>
            </a:r>
          </a:p>
          <a:p>
            <a:pPr lvl="1" eaLnBrk="1" hangingPunct="1"/>
            <a:r>
              <a:rPr lang="en-US"/>
              <a:t>If idle time &lt; T, page is in working set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Unresolved Questions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How should value of T be configured?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/>
              <a:t>What if T is too large?  Too small?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How should working set be defined when pages are shared?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/>
              <a:t>Put jobs sharing pages in same balance set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What processes should compose balance set?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How much memory needed for a “balanced system”?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Balanced system: Each resource (e.g., CPU, memory, disk) becomes bottleneck at nearly same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How much memory is needed to keep the CPU busy?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With working set approach, CPU may be idle even with runnable processes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Page-Fault Frequency (PFF) Scheme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82000" cy="3962400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Maintaining working set is complex and expensive</a:t>
            </a:r>
          </a:p>
          <a:p>
            <a:pPr eaLnBrk="1" hangingPunct="1"/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Observation: Thrashing has a high page-fault rate</a:t>
            </a:r>
          </a:p>
          <a:p>
            <a:pPr eaLnBrk="1" hangingPunct="1"/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Idea: Control page fault-rate by controlling # frames that are allocated to a process</a:t>
            </a:r>
          </a:p>
          <a:p>
            <a:pPr lvl="1" eaLnBrk="1" hangingPunct="1"/>
            <a:r>
              <a:rPr lang="en-US" sz="2000"/>
              <a:t>Too high page fault rate: Process needs more frames</a:t>
            </a:r>
          </a:p>
          <a:p>
            <a:pPr lvl="1" eaLnBrk="1" hangingPunct="1"/>
            <a:r>
              <a:rPr lang="en-US" sz="2000"/>
              <a:t>Too low: Process has too many frames</a:t>
            </a:r>
          </a:p>
          <a:p>
            <a:pPr eaLnBrk="1" hangingPunct="1"/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Approach: Establish “acceptable” page-fault rate (upper and lower bound)</a:t>
            </a:r>
          </a:p>
          <a:p>
            <a:pPr lvl="1" eaLnBrk="1" hangingPunct="1"/>
            <a:r>
              <a:rPr lang="en-US" sz="2000"/>
              <a:t>If actual rate falls below lower limit, process loses frame.</a:t>
            </a:r>
          </a:p>
          <a:p>
            <a:pPr lvl="1" eaLnBrk="1" hangingPunct="1"/>
            <a:r>
              <a:rPr lang="en-US" sz="2000"/>
              <a:t>If actual rate exceeds upper limit, process gains frame.</a:t>
            </a: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/>
          <a:srcRect l="600" t="18095" r="600" b="18565"/>
          <a:stretch>
            <a:fillRect/>
          </a:stretch>
        </p:blipFill>
        <p:spPr bwMode="auto">
          <a:xfrm>
            <a:off x="2590800" y="4706938"/>
            <a:ext cx="4191000" cy="2151062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Memory-Mapped Files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If the OS can pretend that file access is just memory access, can we?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No…Just kidding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We can use memory mapping on a file</a:t>
            </a:r>
          </a:p>
        </p:txBody>
      </p:sp>
      <p:pic>
        <p:nvPicPr>
          <p:cNvPr id="103428" name="Picture 4" descr="fg9_2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224213"/>
            <a:ext cx="4521200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Memory-Mapped I/O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mmiofill.c – Fills file with person records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filesrch.c – Randomly searches file for records using file seek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mmiosrch.c – Randomly searches using memory-mapped I/O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Compare execution times for file vs/ mmiosrch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Why is one faster?  Compare strace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 l="1666" t="21919" r="778" b="21419"/>
          <a:stretch>
            <a:fillRect/>
          </a:stretch>
        </p:blipFill>
        <p:spPr bwMode="auto">
          <a:xfrm>
            <a:off x="1146175" y="1679575"/>
            <a:ext cx="647065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3524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Locality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457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Observations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067800" cy="482600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Sequential memory accesses of a process are predictable and tend to have </a:t>
            </a:r>
            <a:r>
              <a:rPr lang="en-US" sz="2400" i="1">
                <a:ea typeface="ＭＳ Ｐゴシック" pitchFamily="-111" charset="-128"/>
                <a:cs typeface="ＭＳ Ｐゴシック" pitchFamily="-111" charset="-128"/>
              </a:rPr>
              <a:t>locality of reference</a:t>
            </a:r>
            <a:endParaRPr lang="en-US" sz="2400">
              <a:ea typeface="ＭＳ Ｐゴシック" pitchFamily="-111" charset="-128"/>
              <a:cs typeface="ＭＳ Ｐゴシック" pitchFamily="-111" charset="-128"/>
            </a:endParaRP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Spatial - Reference memory addresses near previously referenced addresses (in memory)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Temporal - Reference memory addresses that have referenced in the past</a:t>
            </a:r>
          </a:p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Processes spend majority of time in small portion of code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000"/>
              <a:t>Average of 90% of time in 10% of code (e.g., error code seldom executed)</a:t>
            </a:r>
          </a:p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Implications 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Process only uses small amount of address space at any moment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Only small amount of address space must be resident in physical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715963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Demand Paging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724400" cy="5181600"/>
          </a:xfrm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Bring in pages into memory only when needed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Less memory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2000"/>
              <a:t>Only pages you need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Less I/O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2000"/>
              <a:t>Don’t need to read all pages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400"/>
              <a:t>Faster response time</a:t>
            </a:r>
          </a:p>
          <a:p>
            <a:pPr lvl="2" eaLnBrk="1" hangingPunct="1">
              <a:lnSpc>
                <a:spcPct val="89000"/>
              </a:lnSpc>
              <a:buFontTx/>
              <a:buNone/>
            </a:pPr>
            <a:r>
              <a:rPr lang="en-US" sz="2000"/>
              <a:t>Don’t need to swap in entire process</a:t>
            </a:r>
          </a:p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Push unused pages out based on demand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 l="10585" t="1666" r="10085" b="1222"/>
          <a:stretch>
            <a:fillRect/>
          </a:stretch>
        </p:blipFill>
        <p:spPr bwMode="auto">
          <a:xfrm>
            <a:off x="5199063" y="1876425"/>
            <a:ext cx="3524250" cy="3233738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Virtual Memory Intuition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9000"/>
              </a:lnSpc>
            </a:pPr>
            <a:r>
              <a:rPr lang="en-US" sz="2800">
                <a:ea typeface="ＭＳ Ｐゴシック" pitchFamily="-111" charset="-128"/>
                <a:cs typeface="ＭＳ Ｐゴシック" pitchFamily="-111" charset="-128"/>
              </a:rPr>
              <a:t>Idea</a:t>
            </a: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: OS keeps unreferenced pages on disk</a:t>
            </a:r>
          </a:p>
          <a:p>
            <a:pPr lvl="1" eaLnBrk="1" hangingPunct="1">
              <a:lnSpc>
                <a:spcPct val="89000"/>
              </a:lnSpc>
              <a:buFontTx/>
              <a:buNone/>
            </a:pPr>
            <a:r>
              <a:rPr lang="en-US" sz="2000"/>
              <a:t>Slower, cheaper (bigger) backing store than memory</a:t>
            </a:r>
          </a:p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Process can run even when some pages are not loaded into main memory</a:t>
            </a:r>
          </a:p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OS and hardware cooperate to provide illusion of large process memory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Same behavior as if all of address space in main memory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Hopefully have similar performance</a:t>
            </a:r>
          </a:p>
          <a:p>
            <a:pPr eaLnBrk="1" hangingPunct="1">
              <a:lnSpc>
                <a:spcPct val="89000"/>
              </a:lnSpc>
            </a:pPr>
            <a:r>
              <a:rPr lang="en-US" sz="2400">
                <a:ea typeface="ＭＳ Ｐゴシック" pitchFamily="-111" charset="-128"/>
                <a:cs typeface="ＭＳ Ｐゴシック" pitchFamily="-111" charset="-128"/>
              </a:rPr>
              <a:t>Requirements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OS must have mechanism to identify location of each page in address space in memory or on disk</a:t>
            </a:r>
          </a:p>
          <a:p>
            <a:pPr lvl="1" eaLnBrk="1" hangingPunct="1">
              <a:lnSpc>
                <a:spcPct val="89000"/>
              </a:lnSpc>
            </a:pPr>
            <a:r>
              <a:rPr lang="en-US" sz="2000"/>
              <a:t>OS must have policy for determining which pages live in memory and which on disk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3905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Virtual Address Space Mechanisms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25146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Each page in virtual address space maps to one of three locations</a:t>
            </a:r>
          </a:p>
          <a:p>
            <a:pPr lvl="1" eaLnBrk="1" hangingPunct="1"/>
            <a:r>
              <a:rPr lang="en-US" sz="2000" dirty="0">
                <a:solidFill>
                  <a:schemeClr val="tx2"/>
                </a:solidFill>
              </a:rPr>
              <a:t>Physical main memory</a:t>
            </a:r>
            <a:r>
              <a:rPr lang="en-US" sz="2000" dirty="0"/>
              <a:t>: Small, fast, expensive</a:t>
            </a:r>
          </a:p>
          <a:p>
            <a:pPr lvl="1" eaLnBrk="1" hangingPunct="1"/>
            <a:r>
              <a:rPr lang="en-US" sz="2000" dirty="0">
                <a:solidFill>
                  <a:schemeClr val="tx2"/>
                </a:solidFill>
              </a:rPr>
              <a:t>Disk (backing store):</a:t>
            </a:r>
            <a:r>
              <a:rPr lang="en-US" sz="2000" dirty="0"/>
              <a:t> Large, slow, cheap</a:t>
            </a:r>
          </a:p>
          <a:p>
            <a:pPr lvl="1" eaLnBrk="1" hangingPunct="1"/>
            <a:r>
              <a:rPr lang="en-US" sz="2000" dirty="0">
                <a:solidFill>
                  <a:schemeClr val="tx2"/>
                </a:solidFill>
              </a:rPr>
              <a:t>Nothing (error):</a:t>
            </a:r>
            <a:r>
              <a:rPr lang="en-US" sz="2000" dirty="0"/>
              <a:t> Free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960563" y="3946525"/>
            <a:ext cx="4908550" cy="2720975"/>
            <a:chOff x="804" y="1932"/>
            <a:chExt cx="3736" cy="2072"/>
          </a:xfrm>
        </p:grpSpPr>
        <p:sp>
          <p:nvSpPr>
            <p:cNvPr id="29706" name="Freeform 5"/>
            <p:cNvSpPr>
              <a:spLocks/>
            </p:cNvSpPr>
            <p:nvPr/>
          </p:nvSpPr>
          <p:spPr bwMode="auto">
            <a:xfrm>
              <a:off x="804" y="3344"/>
              <a:ext cx="3736" cy="660"/>
            </a:xfrm>
            <a:custGeom>
              <a:avLst/>
              <a:gdLst>
                <a:gd name="T0" fmla="*/ 0 w 3736"/>
                <a:gd name="T1" fmla="*/ 656 h 660"/>
                <a:gd name="T2" fmla="*/ 600 w 3736"/>
                <a:gd name="T3" fmla="*/ 0 h 660"/>
                <a:gd name="T4" fmla="*/ 3152 w 3736"/>
                <a:gd name="T5" fmla="*/ 8 h 660"/>
                <a:gd name="T6" fmla="*/ 3736 w 3736"/>
                <a:gd name="T7" fmla="*/ 660 h 660"/>
                <a:gd name="T8" fmla="*/ 0 w 3736"/>
                <a:gd name="T9" fmla="*/ 65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36"/>
                <a:gd name="T16" fmla="*/ 0 h 660"/>
                <a:gd name="T17" fmla="*/ 3736 w 3736"/>
                <a:gd name="T18" fmla="*/ 660 h 6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36" h="660">
                  <a:moveTo>
                    <a:pt x="0" y="656"/>
                  </a:moveTo>
                  <a:lnTo>
                    <a:pt x="600" y="0"/>
                  </a:lnTo>
                  <a:lnTo>
                    <a:pt x="3152" y="8"/>
                  </a:lnTo>
                  <a:lnTo>
                    <a:pt x="3736" y="660"/>
                  </a:lnTo>
                  <a:lnTo>
                    <a:pt x="0" y="656"/>
                  </a:lnTo>
                  <a:close/>
                </a:path>
              </a:pathLst>
            </a:custGeom>
            <a:solidFill>
              <a:srgbClr val="66FF66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Freeform 6"/>
            <p:cNvSpPr>
              <a:spLocks/>
            </p:cNvSpPr>
            <p:nvPr/>
          </p:nvSpPr>
          <p:spPr bwMode="auto">
            <a:xfrm>
              <a:off x="2242" y="1932"/>
              <a:ext cx="868" cy="476"/>
            </a:xfrm>
            <a:custGeom>
              <a:avLst/>
              <a:gdLst>
                <a:gd name="T0" fmla="*/ 0 w 868"/>
                <a:gd name="T1" fmla="*/ 472 h 476"/>
                <a:gd name="T2" fmla="*/ 868 w 868"/>
                <a:gd name="T3" fmla="*/ 476 h 476"/>
                <a:gd name="T4" fmla="*/ 432 w 868"/>
                <a:gd name="T5" fmla="*/ 0 h 476"/>
                <a:gd name="T6" fmla="*/ 0 w 868"/>
                <a:gd name="T7" fmla="*/ 472 h 4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8"/>
                <a:gd name="T13" fmla="*/ 0 h 476"/>
                <a:gd name="T14" fmla="*/ 868 w 868"/>
                <a:gd name="T15" fmla="*/ 476 h 4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8" h="476">
                  <a:moveTo>
                    <a:pt x="0" y="472"/>
                  </a:moveTo>
                  <a:lnTo>
                    <a:pt x="868" y="476"/>
                  </a:lnTo>
                  <a:lnTo>
                    <a:pt x="432" y="0"/>
                  </a:lnTo>
                  <a:lnTo>
                    <a:pt x="0" y="472"/>
                  </a:lnTo>
                  <a:close/>
                </a:path>
              </a:pathLst>
            </a:custGeom>
            <a:solidFill>
              <a:srgbClr val="FFC5C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8" name="Freeform 7"/>
            <p:cNvSpPr>
              <a:spLocks/>
            </p:cNvSpPr>
            <p:nvPr/>
          </p:nvSpPr>
          <p:spPr bwMode="auto">
            <a:xfrm>
              <a:off x="1884" y="2454"/>
              <a:ext cx="1584" cy="364"/>
            </a:xfrm>
            <a:custGeom>
              <a:avLst/>
              <a:gdLst>
                <a:gd name="T0" fmla="*/ 336 w 1584"/>
                <a:gd name="T1" fmla="*/ 0 h 364"/>
                <a:gd name="T2" fmla="*/ 1264 w 1584"/>
                <a:gd name="T3" fmla="*/ 0 h 364"/>
                <a:gd name="T4" fmla="*/ 1584 w 1584"/>
                <a:gd name="T5" fmla="*/ 356 h 364"/>
                <a:gd name="T6" fmla="*/ 0 w 1584"/>
                <a:gd name="T7" fmla="*/ 364 h 364"/>
                <a:gd name="T8" fmla="*/ 336 w 1584"/>
                <a:gd name="T9" fmla="*/ 0 h 3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364"/>
                <a:gd name="T17" fmla="*/ 1584 w 1584"/>
                <a:gd name="T18" fmla="*/ 364 h 3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364">
                  <a:moveTo>
                    <a:pt x="336" y="0"/>
                  </a:moveTo>
                  <a:lnTo>
                    <a:pt x="1264" y="0"/>
                  </a:lnTo>
                  <a:lnTo>
                    <a:pt x="1584" y="356"/>
                  </a:lnTo>
                  <a:lnTo>
                    <a:pt x="0" y="36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0FF9B"/>
            </a:solidFill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9" name="Freeform 8"/>
            <p:cNvSpPr>
              <a:spLocks/>
            </p:cNvSpPr>
            <p:nvPr/>
          </p:nvSpPr>
          <p:spPr bwMode="auto">
            <a:xfrm>
              <a:off x="1452" y="2857"/>
              <a:ext cx="2448" cy="452"/>
            </a:xfrm>
            <a:custGeom>
              <a:avLst/>
              <a:gdLst>
                <a:gd name="T0" fmla="*/ 400 w 2448"/>
                <a:gd name="T1" fmla="*/ 0 h 452"/>
                <a:gd name="T2" fmla="*/ 2036 w 2448"/>
                <a:gd name="T3" fmla="*/ 0 h 452"/>
                <a:gd name="T4" fmla="*/ 2448 w 2448"/>
                <a:gd name="T5" fmla="*/ 452 h 452"/>
                <a:gd name="T6" fmla="*/ 0 w 2448"/>
                <a:gd name="T7" fmla="*/ 436 h 452"/>
                <a:gd name="T8" fmla="*/ 400 w 2448"/>
                <a:gd name="T9" fmla="*/ 0 h 4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452"/>
                <a:gd name="T17" fmla="*/ 2448 w 2448"/>
                <a:gd name="T18" fmla="*/ 452 h 4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452">
                  <a:moveTo>
                    <a:pt x="400" y="0"/>
                  </a:moveTo>
                  <a:lnTo>
                    <a:pt x="2036" y="0"/>
                  </a:lnTo>
                  <a:lnTo>
                    <a:pt x="2448" y="452"/>
                  </a:lnTo>
                  <a:lnTo>
                    <a:pt x="0" y="436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C1CEFF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Text Box 9"/>
            <p:cNvSpPr txBox="1">
              <a:spLocks noChangeArrowheads="1"/>
            </p:cNvSpPr>
            <p:nvPr/>
          </p:nvSpPr>
          <p:spPr bwMode="auto">
            <a:xfrm>
              <a:off x="2265" y="3560"/>
              <a:ext cx="823" cy="2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r>
                <a:rPr lang="en-US" sz="1200" b="1">
                  <a:solidFill>
                    <a:srgbClr val="008000"/>
                  </a:solidFill>
                </a:rPr>
                <a:t>disk storage</a:t>
              </a:r>
            </a:p>
          </p:txBody>
        </p:sp>
        <p:sp>
          <p:nvSpPr>
            <p:cNvPr id="29711" name="Text Box 10"/>
            <p:cNvSpPr txBox="1">
              <a:spLocks noChangeArrowheads="1"/>
            </p:cNvSpPr>
            <p:nvPr/>
          </p:nvSpPr>
          <p:spPr bwMode="auto">
            <a:xfrm>
              <a:off x="2230" y="2960"/>
              <a:ext cx="892" cy="2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r>
                <a:rPr lang="en-US" sz="1200" b="1">
                  <a:solidFill>
                    <a:schemeClr val="tx2"/>
                  </a:solidFill>
                </a:rPr>
                <a:t>main memory</a:t>
              </a:r>
            </a:p>
          </p:txBody>
        </p:sp>
        <p:sp>
          <p:nvSpPr>
            <p:cNvPr id="29712" name="Text Box 11"/>
            <p:cNvSpPr txBox="1">
              <a:spLocks noChangeArrowheads="1"/>
            </p:cNvSpPr>
            <p:nvPr/>
          </p:nvSpPr>
          <p:spPr bwMode="auto">
            <a:xfrm>
              <a:off x="2443" y="2514"/>
              <a:ext cx="467" cy="2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r>
                <a:rPr lang="en-US" sz="1200" b="1">
                  <a:solidFill>
                    <a:schemeClr val="hlink"/>
                  </a:solidFill>
                </a:rPr>
                <a:t>cache</a:t>
              </a:r>
              <a:endParaRPr lang="en-US" sz="1200" b="1">
                <a:solidFill>
                  <a:schemeClr val="tx2"/>
                </a:solidFill>
              </a:endParaRPr>
            </a:p>
          </p:txBody>
        </p:sp>
        <p:sp>
          <p:nvSpPr>
            <p:cNvPr id="29713" name="Text Box 12"/>
            <p:cNvSpPr txBox="1">
              <a:spLocks noChangeArrowheads="1"/>
            </p:cNvSpPr>
            <p:nvPr/>
          </p:nvSpPr>
          <p:spPr bwMode="auto">
            <a:xfrm>
              <a:off x="2363" y="2176"/>
              <a:ext cx="628" cy="20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1294" tIns="45647" rIns="91294" bIns="45647" anchor="b">
              <a:prstTxWarp prst="textNoShape">
                <a:avLst/>
              </a:prstTxWarp>
              <a:spAutoFit/>
            </a:bodyPr>
            <a:lstStyle/>
            <a:p>
              <a:pPr algn="ctr" defTabSz="912813" eaLnBrk="0" hangingPunct="0"/>
              <a:r>
                <a:rPr lang="en-US" sz="1200" b="1"/>
                <a:t>registers</a:t>
              </a:r>
            </a:p>
          </p:txBody>
        </p:sp>
      </p:grpSp>
      <p:sp>
        <p:nvSpPr>
          <p:cNvPr id="29701" name="Text Box 13"/>
          <p:cNvSpPr txBox="1">
            <a:spLocks noChangeArrowheads="1"/>
          </p:cNvSpPr>
          <p:nvPr/>
        </p:nvSpPr>
        <p:spPr bwMode="auto">
          <a:xfrm>
            <a:off x="5094288" y="3910013"/>
            <a:ext cx="1349375" cy="6397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solidFill>
                  <a:srgbClr val="008000"/>
                </a:solidFill>
              </a:rPr>
              <a:t>Smaller, faster and more expensive</a:t>
            </a:r>
          </a:p>
        </p:txBody>
      </p:sp>
      <p:sp>
        <p:nvSpPr>
          <p:cNvPr id="29702" name="AutoShape 14"/>
          <p:cNvSpPr>
            <a:spLocks noChangeArrowheads="1"/>
          </p:cNvSpPr>
          <p:nvPr/>
        </p:nvSpPr>
        <p:spPr bwMode="auto">
          <a:xfrm>
            <a:off x="6965950" y="3946525"/>
            <a:ext cx="387350" cy="1736725"/>
          </a:xfrm>
          <a:prstGeom prst="downArrow">
            <a:avLst>
              <a:gd name="adj1" fmla="val 50000"/>
              <a:gd name="adj2" fmla="val 11209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3" name="AutoShape 15"/>
          <p:cNvSpPr>
            <a:spLocks noChangeArrowheads="1"/>
          </p:cNvSpPr>
          <p:nvPr/>
        </p:nvSpPr>
        <p:spPr bwMode="auto">
          <a:xfrm flipV="1">
            <a:off x="6481763" y="3910013"/>
            <a:ext cx="387350" cy="1736725"/>
          </a:xfrm>
          <a:prstGeom prst="downArrow">
            <a:avLst>
              <a:gd name="adj1" fmla="val 50000"/>
              <a:gd name="adj2" fmla="val 11209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rot="10800000" wrap="none" lIns="91294" tIns="45647" rIns="91294" bIns="45647" anchor="ctr">
            <a:prstTxWarp prst="textNoShape">
              <a:avLst/>
            </a:prstTxWarp>
          </a:bodyPr>
          <a:lstStyle/>
          <a:p>
            <a:pPr algn="ctr" defTabSz="912813" eaLnBrk="0" hangingPunct="0"/>
            <a:endParaRPr lang="en-US" sz="1200">
              <a:solidFill>
                <a:srgbClr val="008000"/>
              </a:solidFill>
              <a:latin typeface="Courier New" pitchFamily="-111" charset="0"/>
            </a:endParaRPr>
          </a:p>
        </p:txBody>
      </p:sp>
      <p:sp>
        <p:nvSpPr>
          <p:cNvPr id="29704" name="Text Box 16"/>
          <p:cNvSpPr txBox="1">
            <a:spLocks noChangeArrowheads="1"/>
          </p:cNvSpPr>
          <p:nvPr/>
        </p:nvSpPr>
        <p:spPr bwMode="auto">
          <a:xfrm>
            <a:off x="7561263" y="5237163"/>
            <a:ext cx="1350962" cy="4556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</a:rPr>
              <a:t>Bigger, slower and cheaper</a:t>
            </a:r>
          </a:p>
        </p:txBody>
      </p:sp>
      <p:sp>
        <p:nvSpPr>
          <p:cNvPr id="29705" name="Text Box 17"/>
          <p:cNvSpPr txBox="1">
            <a:spLocks noChangeArrowheads="1"/>
          </p:cNvSpPr>
          <p:nvPr/>
        </p:nvSpPr>
        <p:spPr bwMode="auto">
          <a:xfrm>
            <a:off x="279400" y="3863975"/>
            <a:ext cx="2751138" cy="19367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294" tIns="45647" rIns="91294" bIns="45647" anchor="b">
            <a:prstTxWarp prst="textNoShape">
              <a:avLst/>
            </a:prstTxWarp>
            <a:spAutoFit/>
          </a:bodyPr>
          <a:lstStyle/>
          <a:p>
            <a:pPr defTabSz="912813">
              <a:lnSpc>
                <a:spcPct val="90000"/>
              </a:lnSpc>
              <a:spcBef>
                <a:spcPct val="20000"/>
              </a:spcBef>
            </a:pPr>
            <a:r>
              <a:rPr lang="en-US" i="1"/>
              <a:t>Leverage memory hierarchy of machine architecture</a:t>
            </a:r>
          </a:p>
          <a:p>
            <a:pPr defTabSz="912813">
              <a:lnSpc>
                <a:spcPct val="90000"/>
              </a:lnSpc>
              <a:spcBef>
                <a:spcPct val="20000"/>
              </a:spcBef>
            </a:pPr>
            <a:endParaRPr lang="en-US" i="1"/>
          </a:p>
          <a:p>
            <a:pPr defTabSz="912813">
              <a:lnSpc>
                <a:spcPct val="90000"/>
              </a:lnSpc>
              <a:spcBef>
                <a:spcPct val="20000"/>
              </a:spcBef>
            </a:pPr>
            <a:r>
              <a:rPr lang="en-US" i="1"/>
              <a:t>Each layer acts as “backing store” for the layer above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14360</TotalTime>
  <Words>3213</Words>
  <Application>Microsoft Office PowerPoint</Application>
  <PresentationFormat>On-screen Show (4:3)</PresentationFormat>
  <Paragraphs>576</Paragraphs>
  <Slides>46</Slides>
  <Notes>41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ＭＳ Ｐゴシック</vt:lpstr>
      <vt:lpstr>Arial</vt:lpstr>
      <vt:lpstr>Courier</vt:lpstr>
      <vt:lpstr>Courier New</vt:lpstr>
      <vt:lpstr>Helvetica</vt:lpstr>
      <vt:lpstr>Symbol</vt:lpstr>
      <vt:lpstr>Default Design</vt:lpstr>
      <vt:lpstr>Virtual Memory</vt:lpstr>
      <vt:lpstr>Memory Exhausted</vt:lpstr>
      <vt:lpstr>Memory Hierarchy</vt:lpstr>
      <vt:lpstr>Virtual Memory</vt:lpstr>
      <vt:lpstr>Locality</vt:lpstr>
      <vt:lpstr>Observations</vt:lpstr>
      <vt:lpstr>Demand Paging</vt:lpstr>
      <vt:lpstr>Virtual Memory Intuition</vt:lpstr>
      <vt:lpstr>Virtual Address Space Mechanisms</vt:lpstr>
      <vt:lpstr>Virtual Address Space Mechanisms</vt:lpstr>
      <vt:lpstr>Paging Down to a Fault</vt:lpstr>
      <vt:lpstr>Virtual Memory Policies</vt:lpstr>
      <vt:lpstr>Page Selection</vt:lpstr>
      <vt:lpstr>Page Selection</vt:lpstr>
      <vt:lpstr>Virtual Memory Optimizations</vt:lpstr>
      <vt:lpstr>What happens if there is no free frame?</vt:lpstr>
      <vt:lpstr>Page Replacement Algorithm</vt:lpstr>
      <vt:lpstr>Page Replacement Algorithm Evaluation</vt:lpstr>
      <vt:lpstr>Page Replacement and Total Memory</vt:lpstr>
      <vt:lpstr>FIFO Page Replacement</vt:lpstr>
      <vt:lpstr>FIFO Page Replacement</vt:lpstr>
      <vt:lpstr>First-In-First-Out (FIFO) Algorithm Add Memory</vt:lpstr>
      <vt:lpstr>LRU Page Replacement</vt:lpstr>
      <vt:lpstr>LRU Page Replacement</vt:lpstr>
      <vt:lpstr>Page Replacement Example</vt:lpstr>
      <vt:lpstr>Page Replacement Comparison</vt:lpstr>
      <vt:lpstr>Implementing LRU</vt:lpstr>
      <vt:lpstr>Clock Algorithm</vt:lpstr>
      <vt:lpstr>Problems with  LRU-based Replacement</vt:lpstr>
      <vt:lpstr>Combine LRU and LFU</vt:lpstr>
      <vt:lpstr>Allocating Memory Across Processes</vt:lpstr>
      <vt:lpstr>Global Replacement </vt:lpstr>
      <vt:lpstr>Per-process replacement</vt:lpstr>
      <vt:lpstr>Per-User Replacement</vt:lpstr>
      <vt:lpstr>Over Committing Memory</vt:lpstr>
      <vt:lpstr>Thrashing</vt:lpstr>
      <vt:lpstr>The OS Thrasher</vt:lpstr>
      <vt:lpstr>Thrashing: Solutions</vt:lpstr>
      <vt:lpstr>Motivation for Solution</vt:lpstr>
      <vt:lpstr>Working Set</vt:lpstr>
      <vt:lpstr>Balance Set</vt:lpstr>
      <vt:lpstr>Working Set Implementation</vt:lpstr>
      <vt:lpstr>Unresolved Questions</vt:lpstr>
      <vt:lpstr>Page-Fault Frequency (PFF) Scheme</vt:lpstr>
      <vt:lpstr>Memory-Mapped Files</vt:lpstr>
      <vt:lpstr>Memory-Mapped I/O</vt:lpstr>
    </vt:vector>
  </TitlesOfParts>
  <Company>Baylor University 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</dc:title>
  <dc:creator>donahoo</dc:creator>
  <cp:lastModifiedBy>Matthew Fendt</cp:lastModifiedBy>
  <cp:revision>181</cp:revision>
  <dcterms:created xsi:type="dcterms:W3CDTF">2010-02-25T16:48:00Z</dcterms:created>
  <dcterms:modified xsi:type="dcterms:W3CDTF">2015-02-25T16:43:08Z</dcterms:modified>
</cp:coreProperties>
</file>