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256" r:id="rId2"/>
    <p:sldId id="257" r:id="rId3"/>
    <p:sldId id="258" r:id="rId4"/>
    <p:sldId id="259" r:id="rId5"/>
    <p:sldId id="269" r:id="rId6"/>
    <p:sldId id="270" r:id="rId7"/>
    <p:sldId id="271" r:id="rId8"/>
    <p:sldId id="272" r:id="rId9"/>
    <p:sldId id="273" r:id="rId10"/>
    <p:sldId id="274" r:id="rId11"/>
    <p:sldId id="275" r:id="rId12"/>
    <p:sldId id="276" r:id="rId13"/>
    <p:sldId id="277" r:id="rId14"/>
    <p:sldId id="278" r:id="rId15"/>
    <p:sldId id="279" r:id="rId16"/>
    <p:sldId id="284" r:id="rId17"/>
    <p:sldId id="285" r:id="rId18"/>
    <p:sldId id="265" r:id="rId19"/>
    <p:sldId id="264" r:id="rId20"/>
    <p:sldId id="267" r:id="rId21"/>
    <p:sldId id="281" r:id="rId22"/>
    <p:sldId id="280" r:id="rId23"/>
    <p:sldId id="282" r:id="rId24"/>
    <p:sldId id="286" r:id="rId25"/>
    <p:sldId id="287" r:id="rId26"/>
    <p:sldId id="290" r:id="rId27"/>
    <p:sldId id="291" r:id="rId28"/>
    <p:sldId id="297" r:id="rId29"/>
    <p:sldId id="298" r:id="rId30"/>
    <p:sldId id="294" r:id="rId31"/>
    <p:sldId id="299" r:id="rId32"/>
    <p:sldId id="292" r:id="rId33"/>
    <p:sldId id="295" r:id="rId34"/>
    <p:sldId id="296"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111" charset="0"/>
        <a:ea typeface="+mn-ea"/>
        <a:cs typeface="+mn-cs"/>
      </a:defRPr>
    </a:lvl1pPr>
    <a:lvl2pPr marL="457200" algn="l" rtl="0" fontAlgn="base">
      <a:spcBef>
        <a:spcPct val="0"/>
      </a:spcBef>
      <a:spcAft>
        <a:spcPct val="0"/>
      </a:spcAft>
      <a:defRPr kern="1200">
        <a:solidFill>
          <a:schemeClr val="tx1"/>
        </a:solidFill>
        <a:latin typeface="Arial" pitchFamily="-111" charset="0"/>
        <a:ea typeface="+mn-ea"/>
        <a:cs typeface="+mn-cs"/>
      </a:defRPr>
    </a:lvl2pPr>
    <a:lvl3pPr marL="914400" algn="l" rtl="0" fontAlgn="base">
      <a:spcBef>
        <a:spcPct val="0"/>
      </a:spcBef>
      <a:spcAft>
        <a:spcPct val="0"/>
      </a:spcAft>
      <a:defRPr kern="1200">
        <a:solidFill>
          <a:schemeClr val="tx1"/>
        </a:solidFill>
        <a:latin typeface="Arial" pitchFamily="-111" charset="0"/>
        <a:ea typeface="+mn-ea"/>
        <a:cs typeface="+mn-cs"/>
      </a:defRPr>
    </a:lvl3pPr>
    <a:lvl4pPr marL="1371600" algn="l" rtl="0" fontAlgn="base">
      <a:spcBef>
        <a:spcPct val="0"/>
      </a:spcBef>
      <a:spcAft>
        <a:spcPct val="0"/>
      </a:spcAft>
      <a:defRPr kern="1200">
        <a:solidFill>
          <a:schemeClr val="tx1"/>
        </a:solidFill>
        <a:latin typeface="Arial" pitchFamily="-111" charset="0"/>
        <a:ea typeface="+mn-ea"/>
        <a:cs typeface="+mn-cs"/>
      </a:defRPr>
    </a:lvl4pPr>
    <a:lvl5pPr marL="1828800" algn="l" rtl="0" fontAlgn="base">
      <a:spcBef>
        <a:spcPct val="0"/>
      </a:spcBef>
      <a:spcAft>
        <a:spcPct val="0"/>
      </a:spcAft>
      <a:defRPr kern="1200">
        <a:solidFill>
          <a:schemeClr val="tx1"/>
        </a:solidFill>
        <a:latin typeface="Arial" pitchFamily="-111" charset="0"/>
        <a:ea typeface="+mn-ea"/>
        <a:cs typeface="+mn-cs"/>
      </a:defRPr>
    </a:lvl5pPr>
    <a:lvl6pPr marL="2286000" algn="l" defTabSz="457200" rtl="0" eaLnBrk="1" latinLnBrk="0" hangingPunct="1">
      <a:defRPr kern="1200">
        <a:solidFill>
          <a:schemeClr val="tx1"/>
        </a:solidFill>
        <a:latin typeface="Arial" pitchFamily="-111" charset="0"/>
        <a:ea typeface="+mn-ea"/>
        <a:cs typeface="+mn-cs"/>
      </a:defRPr>
    </a:lvl6pPr>
    <a:lvl7pPr marL="2743200" algn="l" defTabSz="457200" rtl="0" eaLnBrk="1" latinLnBrk="0" hangingPunct="1">
      <a:defRPr kern="1200">
        <a:solidFill>
          <a:schemeClr val="tx1"/>
        </a:solidFill>
        <a:latin typeface="Arial" pitchFamily="-111" charset="0"/>
        <a:ea typeface="+mn-ea"/>
        <a:cs typeface="+mn-cs"/>
      </a:defRPr>
    </a:lvl7pPr>
    <a:lvl8pPr marL="3200400" algn="l" defTabSz="457200" rtl="0" eaLnBrk="1" latinLnBrk="0" hangingPunct="1">
      <a:defRPr kern="1200">
        <a:solidFill>
          <a:schemeClr val="tx1"/>
        </a:solidFill>
        <a:latin typeface="Arial" pitchFamily="-111" charset="0"/>
        <a:ea typeface="+mn-ea"/>
        <a:cs typeface="+mn-cs"/>
      </a:defRPr>
    </a:lvl8pPr>
    <a:lvl9pPr marL="3657600" algn="l" defTabSz="457200" rtl="0" eaLnBrk="1" latinLnBrk="0" hangingPunct="1">
      <a:defRPr kern="1200">
        <a:solidFill>
          <a:schemeClr val="tx1"/>
        </a:solidFill>
        <a:latin typeface="Arial" pitchFamily="-11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CEFF"/>
    <a:srgbClr val="D6D6D6"/>
    <a:srgbClr val="DAEBFB"/>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20" autoAdjust="0"/>
  </p:normalViewPr>
  <p:slideViewPr>
    <p:cSldViewPr>
      <p:cViewPr varScale="1">
        <p:scale>
          <a:sx n="119" d="100"/>
          <a:sy n="119" d="100"/>
        </p:scale>
        <p:origin x="13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764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764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764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CE13FE6-8139-C349-BC68-4111A527261A}" type="slidenum">
              <a:rPr lang="en-US"/>
              <a:pPr/>
              <a:t>‹#›</a:t>
            </a:fld>
            <a:endParaRPr lang="en-US"/>
          </a:p>
        </p:txBody>
      </p:sp>
    </p:spTree>
    <p:extLst>
      <p:ext uri="{BB962C8B-B14F-4D97-AF65-F5344CB8AC3E}">
        <p14:creationId xmlns:p14="http://schemas.microsoft.com/office/powerpoint/2010/main" val="1449387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5726EAD-65EE-1741-9C5F-804444EAEEAA}" type="slidenum">
              <a:rPr lang="en-US"/>
              <a:pPr/>
              <a:t>‹#›</a:t>
            </a:fld>
            <a:endParaRPr lang="en-US"/>
          </a:p>
        </p:txBody>
      </p:sp>
    </p:spTree>
    <p:extLst>
      <p:ext uri="{BB962C8B-B14F-4D97-AF65-F5344CB8AC3E}">
        <p14:creationId xmlns:p14="http://schemas.microsoft.com/office/powerpoint/2010/main" val="34318231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11" charset="0"/>
        <a:ea typeface="+mn-ea"/>
        <a:cs typeface="+mn-cs"/>
      </a:defRPr>
    </a:lvl1pPr>
    <a:lvl2pPr marL="457200" algn="l" rtl="0" fontAlgn="base">
      <a:spcBef>
        <a:spcPct val="30000"/>
      </a:spcBef>
      <a:spcAft>
        <a:spcPct val="0"/>
      </a:spcAft>
      <a:defRPr sz="1200" kern="1200">
        <a:solidFill>
          <a:schemeClr val="tx1"/>
        </a:solidFill>
        <a:latin typeface="Arial" pitchFamily="-111" charset="0"/>
        <a:ea typeface="ＭＳ Ｐゴシック" pitchFamily="-111" charset="-128"/>
        <a:cs typeface="+mn-cs"/>
      </a:defRPr>
    </a:lvl2pPr>
    <a:lvl3pPr marL="914400" algn="l" rtl="0" fontAlgn="base">
      <a:spcBef>
        <a:spcPct val="30000"/>
      </a:spcBef>
      <a:spcAft>
        <a:spcPct val="0"/>
      </a:spcAft>
      <a:defRPr sz="1200" kern="1200">
        <a:solidFill>
          <a:schemeClr val="tx1"/>
        </a:solidFill>
        <a:latin typeface="Arial" pitchFamily="-111" charset="0"/>
        <a:ea typeface="ＭＳ Ｐゴシック" pitchFamily="-111" charset="-128"/>
        <a:cs typeface="+mn-cs"/>
      </a:defRPr>
    </a:lvl3pPr>
    <a:lvl4pPr marL="1371600" algn="l" rtl="0" fontAlgn="base">
      <a:spcBef>
        <a:spcPct val="30000"/>
      </a:spcBef>
      <a:spcAft>
        <a:spcPct val="0"/>
      </a:spcAft>
      <a:defRPr sz="1200" kern="1200">
        <a:solidFill>
          <a:schemeClr val="tx1"/>
        </a:solidFill>
        <a:latin typeface="Arial" pitchFamily="-111" charset="0"/>
        <a:ea typeface="ＭＳ Ｐゴシック" pitchFamily="-111" charset="-128"/>
        <a:cs typeface="+mn-cs"/>
      </a:defRPr>
    </a:lvl4pPr>
    <a:lvl5pPr marL="1828800" algn="l" rtl="0" fontAlgn="base">
      <a:spcBef>
        <a:spcPct val="30000"/>
      </a:spcBef>
      <a:spcAft>
        <a:spcPct val="0"/>
      </a:spcAft>
      <a:defRPr sz="1200" kern="1200">
        <a:solidFill>
          <a:schemeClr val="tx1"/>
        </a:solidFill>
        <a:latin typeface="Arial" pitchFamily="-111" charset="0"/>
        <a:ea typeface="ＭＳ Ｐゴシック"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33B1E3-9EEE-1741-9A1D-092FFC9E88A7}" type="slidenum">
              <a:rPr lang="en-US"/>
              <a:pPr/>
              <a:t>9</a:t>
            </a:fld>
            <a:endParaRPr lang="en-US"/>
          </a:p>
        </p:txBody>
      </p:sp>
      <p:sp>
        <p:nvSpPr>
          <p:cNvPr id="568322" name="Rectangle 2"/>
          <p:cNvSpPr>
            <a:spLocks noGrp="1" noRot="1" noChangeAspect="1" noChangeArrowheads="1" noTextEdit="1"/>
          </p:cNvSpPr>
          <p:nvPr>
            <p:ph type="sldImg"/>
          </p:nvPr>
        </p:nvSpPr>
        <p:spPr>
          <a:xfrm>
            <a:off x="1147763" y="692150"/>
            <a:ext cx="4564062" cy="3424238"/>
          </a:xfrm>
          <a:ln/>
        </p:spPr>
      </p:sp>
      <p:sp>
        <p:nvSpPr>
          <p:cNvPr id="568323" name="Rectangle 3"/>
          <p:cNvSpPr>
            <a:spLocks noGrp="1" noChangeArrowheads="1"/>
          </p:cNvSpPr>
          <p:nvPr>
            <p:ph type="body" idx="1"/>
          </p:nvPr>
        </p:nvSpPr>
        <p:spPr>
          <a:xfrm>
            <a:off x="912813" y="4343400"/>
            <a:ext cx="5030787" cy="4114800"/>
          </a:xfrm>
        </p:spPr>
        <p:txBody>
          <a:bodyPr/>
          <a:lstStyle/>
          <a:p>
            <a:endParaRPr lang="en-US"/>
          </a:p>
        </p:txBody>
      </p:sp>
    </p:spTree>
    <p:extLst>
      <p:ext uri="{BB962C8B-B14F-4D97-AF65-F5344CB8AC3E}">
        <p14:creationId xmlns:p14="http://schemas.microsoft.com/office/powerpoint/2010/main" val="3431712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B4FE16-1FCD-B74F-A841-F4CD6B4DF793}" type="slidenum">
              <a:rPr lang="en-US"/>
              <a:pPr/>
              <a:t>25</a:t>
            </a:fld>
            <a:endParaRPr lang="en-US"/>
          </a:p>
        </p:txBody>
      </p:sp>
      <p:sp>
        <p:nvSpPr>
          <p:cNvPr id="591874" name="Rectangle 2"/>
          <p:cNvSpPr>
            <a:spLocks noGrp="1" noRot="1" noChangeAspect="1" noChangeArrowheads="1" noTextEdit="1"/>
          </p:cNvSpPr>
          <p:nvPr>
            <p:ph type="sldImg"/>
          </p:nvPr>
        </p:nvSpPr>
        <p:spPr>
          <a:xfrm>
            <a:off x="1147763" y="692150"/>
            <a:ext cx="4564062" cy="3424238"/>
          </a:xfrm>
          <a:ln/>
        </p:spPr>
      </p:sp>
      <p:sp>
        <p:nvSpPr>
          <p:cNvPr id="591875" name="Rectangle 3"/>
          <p:cNvSpPr>
            <a:spLocks noGrp="1" noChangeArrowheads="1"/>
          </p:cNvSpPr>
          <p:nvPr>
            <p:ph type="body" idx="1"/>
          </p:nvPr>
        </p:nvSpPr>
        <p:spPr>
          <a:xfrm>
            <a:off x="912813" y="4343400"/>
            <a:ext cx="5030787" cy="4114800"/>
          </a:xfrm>
        </p:spPr>
        <p:txBody>
          <a:bodyPr/>
          <a:lstStyle/>
          <a:p>
            <a:endParaRPr lang="en-US"/>
          </a:p>
        </p:txBody>
      </p:sp>
    </p:spTree>
    <p:extLst>
      <p:ext uri="{BB962C8B-B14F-4D97-AF65-F5344CB8AC3E}">
        <p14:creationId xmlns:p14="http://schemas.microsoft.com/office/powerpoint/2010/main" val="1248806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AF7639-1213-6F40-9A1E-6E22779063D1}" type="slidenum">
              <a:rPr lang="en-US"/>
              <a:pPr/>
              <a:t>30</a:t>
            </a:fld>
            <a:endParaRPr lang="en-US"/>
          </a:p>
        </p:txBody>
      </p:sp>
      <p:sp>
        <p:nvSpPr>
          <p:cNvPr id="606210" name="Rectangle 2"/>
          <p:cNvSpPr>
            <a:spLocks noGrp="1" noRot="1" noChangeAspect="1" noChangeArrowheads="1" noTextEdit="1"/>
          </p:cNvSpPr>
          <p:nvPr>
            <p:ph type="sldImg"/>
          </p:nvPr>
        </p:nvSpPr>
        <p:spPr>
          <a:xfrm>
            <a:off x="1147763" y="692150"/>
            <a:ext cx="4564062" cy="3424238"/>
          </a:xfrm>
          <a:ln/>
        </p:spPr>
      </p:sp>
      <p:sp>
        <p:nvSpPr>
          <p:cNvPr id="606211" name="Rectangle 3"/>
          <p:cNvSpPr>
            <a:spLocks noGrp="1" noChangeArrowheads="1"/>
          </p:cNvSpPr>
          <p:nvPr>
            <p:ph type="body" idx="1"/>
          </p:nvPr>
        </p:nvSpPr>
        <p:spPr>
          <a:xfrm>
            <a:off x="912813" y="4343400"/>
            <a:ext cx="5030787" cy="4114800"/>
          </a:xfrm>
        </p:spPr>
        <p:txBody>
          <a:bodyPr/>
          <a:lstStyle/>
          <a:p>
            <a:endParaRPr lang="en-US"/>
          </a:p>
        </p:txBody>
      </p:sp>
    </p:spTree>
    <p:extLst>
      <p:ext uri="{BB962C8B-B14F-4D97-AF65-F5344CB8AC3E}">
        <p14:creationId xmlns:p14="http://schemas.microsoft.com/office/powerpoint/2010/main" val="1067695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E1558A-A214-3D40-A51E-72EDC939F9F4}" type="slidenum">
              <a:rPr lang="en-US"/>
              <a:pPr/>
              <a:t>10</a:t>
            </a:fld>
            <a:endParaRPr lang="en-US"/>
          </a:p>
        </p:txBody>
      </p:sp>
      <p:sp>
        <p:nvSpPr>
          <p:cNvPr id="570370" name="Rectangle 2"/>
          <p:cNvSpPr>
            <a:spLocks noGrp="1" noRot="1" noChangeAspect="1" noChangeArrowheads="1" noTextEdit="1"/>
          </p:cNvSpPr>
          <p:nvPr>
            <p:ph type="sldImg"/>
          </p:nvPr>
        </p:nvSpPr>
        <p:spPr>
          <a:xfrm>
            <a:off x="1147763" y="692150"/>
            <a:ext cx="4564062" cy="3424238"/>
          </a:xfrm>
          <a:ln/>
        </p:spPr>
      </p:sp>
      <p:sp>
        <p:nvSpPr>
          <p:cNvPr id="570371" name="Rectangle 3"/>
          <p:cNvSpPr>
            <a:spLocks noGrp="1" noChangeArrowheads="1"/>
          </p:cNvSpPr>
          <p:nvPr>
            <p:ph type="body" idx="1"/>
          </p:nvPr>
        </p:nvSpPr>
        <p:spPr>
          <a:xfrm>
            <a:off x="912813" y="4343400"/>
            <a:ext cx="5030787" cy="4114800"/>
          </a:xfrm>
        </p:spPr>
        <p:txBody>
          <a:bodyPr/>
          <a:lstStyle/>
          <a:p>
            <a:endParaRPr lang="en-US"/>
          </a:p>
        </p:txBody>
      </p:sp>
    </p:spTree>
    <p:extLst>
      <p:ext uri="{BB962C8B-B14F-4D97-AF65-F5344CB8AC3E}">
        <p14:creationId xmlns:p14="http://schemas.microsoft.com/office/powerpoint/2010/main" val="3792594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B387C0-719C-E748-90FD-4C8D38C92258}" type="slidenum">
              <a:rPr lang="en-US"/>
              <a:pPr/>
              <a:t>11</a:t>
            </a:fld>
            <a:endParaRPr lang="en-US"/>
          </a:p>
        </p:txBody>
      </p:sp>
      <p:sp>
        <p:nvSpPr>
          <p:cNvPr id="572418" name="Rectangle 2"/>
          <p:cNvSpPr>
            <a:spLocks noGrp="1" noRot="1" noChangeAspect="1" noChangeArrowheads="1" noTextEdit="1"/>
          </p:cNvSpPr>
          <p:nvPr>
            <p:ph type="sldImg"/>
          </p:nvPr>
        </p:nvSpPr>
        <p:spPr>
          <a:xfrm>
            <a:off x="1147763" y="692150"/>
            <a:ext cx="4564062" cy="3424238"/>
          </a:xfrm>
          <a:ln/>
        </p:spPr>
      </p:sp>
      <p:sp>
        <p:nvSpPr>
          <p:cNvPr id="572419" name="Rectangle 3"/>
          <p:cNvSpPr>
            <a:spLocks noGrp="1" noChangeArrowheads="1"/>
          </p:cNvSpPr>
          <p:nvPr>
            <p:ph type="body" idx="1"/>
          </p:nvPr>
        </p:nvSpPr>
        <p:spPr>
          <a:xfrm>
            <a:off x="912813" y="4343400"/>
            <a:ext cx="5030787" cy="4114800"/>
          </a:xfrm>
        </p:spPr>
        <p:txBody>
          <a:bodyPr/>
          <a:lstStyle/>
          <a:p>
            <a:endParaRPr lang="en-US"/>
          </a:p>
        </p:txBody>
      </p:sp>
    </p:spTree>
    <p:extLst>
      <p:ext uri="{BB962C8B-B14F-4D97-AF65-F5344CB8AC3E}">
        <p14:creationId xmlns:p14="http://schemas.microsoft.com/office/powerpoint/2010/main" val="39121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BC9E66-A782-5143-ACE1-CA7E47253DFA}" type="slidenum">
              <a:rPr lang="en-US"/>
              <a:pPr/>
              <a:t>12</a:t>
            </a:fld>
            <a:endParaRPr lang="en-US"/>
          </a:p>
        </p:txBody>
      </p:sp>
      <p:sp>
        <p:nvSpPr>
          <p:cNvPr id="574466" name="Rectangle 2"/>
          <p:cNvSpPr>
            <a:spLocks noGrp="1" noRot="1" noChangeAspect="1" noChangeArrowheads="1" noTextEdit="1"/>
          </p:cNvSpPr>
          <p:nvPr>
            <p:ph type="sldImg"/>
          </p:nvPr>
        </p:nvSpPr>
        <p:spPr>
          <a:xfrm>
            <a:off x="1147763" y="692150"/>
            <a:ext cx="4564062" cy="3424238"/>
          </a:xfrm>
          <a:ln/>
        </p:spPr>
      </p:sp>
      <p:sp>
        <p:nvSpPr>
          <p:cNvPr id="574467" name="Rectangle 3"/>
          <p:cNvSpPr>
            <a:spLocks noGrp="1" noChangeArrowheads="1"/>
          </p:cNvSpPr>
          <p:nvPr>
            <p:ph type="body" idx="1"/>
          </p:nvPr>
        </p:nvSpPr>
        <p:spPr>
          <a:xfrm>
            <a:off x="912813" y="4343400"/>
            <a:ext cx="5030787" cy="4114800"/>
          </a:xfrm>
        </p:spPr>
        <p:txBody>
          <a:bodyPr/>
          <a:lstStyle/>
          <a:p>
            <a:endParaRPr lang="en-US"/>
          </a:p>
        </p:txBody>
      </p:sp>
    </p:spTree>
    <p:extLst>
      <p:ext uri="{BB962C8B-B14F-4D97-AF65-F5344CB8AC3E}">
        <p14:creationId xmlns:p14="http://schemas.microsoft.com/office/powerpoint/2010/main" val="672513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5DE8BB-9060-1549-8B40-FA825889E90B}" type="slidenum">
              <a:rPr lang="en-US"/>
              <a:pPr/>
              <a:t>13</a:t>
            </a:fld>
            <a:endParaRPr lang="en-US"/>
          </a:p>
        </p:txBody>
      </p:sp>
      <p:sp>
        <p:nvSpPr>
          <p:cNvPr id="577538" name="Rectangle 2"/>
          <p:cNvSpPr>
            <a:spLocks noGrp="1" noRot="1" noChangeAspect="1" noChangeArrowheads="1" noTextEdit="1"/>
          </p:cNvSpPr>
          <p:nvPr>
            <p:ph type="sldImg"/>
          </p:nvPr>
        </p:nvSpPr>
        <p:spPr>
          <a:xfrm>
            <a:off x="1147763" y="692150"/>
            <a:ext cx="4564062" cy="3424238"/>
          </a:xfrm>
          <a:ln/>
        </p:spPr>
      </p:sp>
      <p:sp>
        <p:nvSpPr>
          <p:cNvPr id="577539" name="Rectangle 3"/>
          <p:cNvSpPr>
            <a:spLocks noGrp="1" noChangeArrowheads="1"/>
          </p:cNvSpPr>
          <p:nvPr>
            <p:ph type="body" idx="1"/>
          </p:nvPr>
        </p:nvSpPr>
        <p:spPr>
          <a:xfrm>
            <a:off x="912813" y="4343400"/>
            <a:ext cx="5030787" cy="4114800"/>
          </a:xfrm>
        </p:spPr>
        <p:txBody>
          <a:bodyPr/>
          <a:lstStyle/>
          <a:p>
            <a:endParaRPr lang="en-US"/>
          </a:p>
        </p:txBody>
      </p:sp>
    </p:spTree>
    <p:extLst>
      <p:ext uri="{BB962C8B-B14F-4D97-AF65-F5344CB8AC3E}">
        <p14:creationId xmlns:p14="http://schemas.microsoft.com/office/powerpoint/2010/main" val="638407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462CD7-0269-6642-B4EC-96CBA2317F4D}" type="slidenum">
              <a:rPr lang="en-US"/>
              <a:pPr/>
              <a:t>14</a:t>
            </a:fld>
            <a:endParaRPr lang="en-US"/>
          </a:p>
        </p:txBody>
      </p:sp>
      <p:sp>
        <p:nvSpPr>
          <p:cNvPr id="579586" name="Rectangle 2"/>
          <p:cNvSpPr>
            <a:spLocks noGrp="1" noRot="1" noChangeAspect="1" noChangeArrowheads="1" noTextEdit="1"/>
          </p:cNvSpPr>
          <p:nvPr>
            <p:ph type="sldImg"/>
          </p:nvPr>
        </p:nvSpPr>
        <p:spPr>
          <a:xfrm>
            <a:off x="1147763" y="692150"/>
            <a:ext cx="4564062" cy="3424238"/>
          </a:xfrm>
          <a:ln/>
        </p:spPr>
      </p:sp>
      <p:sp>
        <p:nvSpPr>
          <p:cNvPr id="579587" name="Rectangle 3"/>
          <p:cNvSpPr>
            <a:spLocks noGrp="1" noChangeArrowheads="1"/>
          </p:cNvSpPr>
          <p:nvPr>
            <p:ph type="body" idx="1"/>
          </p:nvPr>
        </p:nvSpPr>
        <p:spPr>
          <a:xfrm>
            <a:off x="912813" y="4343400"/>
            <a:ext cx="5030787" cy="4114800"/>
          </a:xfrm>
        </p:spPr>
        <p:txBody>
          <a:bodyPr/>
          <a:lstStyle/>
          <a:p>
            <a:endParaRPr lang="en-US"/>
          </a:p>
        </p:txBody>
      </p:sp>
    </p:spTree>
    <p:extLst>
      <p:ext uri="{BB962C8B-B14F-4D97-AF65-F5344CB8AC3E}">
        <p14:creationId xmlns:p14="http://schemas.microsoft.com/office/powerpoint/2010/main" val="1507324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757059-BDFD-0640-BBC9-C2E33E6848AB}" type="slidenum">
              <a:rPr lang="en-US"/>
              <a:pPr/>
              <a:t>15</a:t>
            </a:fld>
            <a:endParaRPr lang="en-US"/>
          </a:p>
        </p:txBody>
      </p:sp>
      <p:sp>
        <p:nvSpPr>
          <p:cNvPr id="581634" name="Rectangle 2"/>
          <p:cNvSpPr>
            <a:spLocks noGrp="1" noRot="1" noChangeAspect="1" noChangeArrowheads="1" noTextEdit="1"/>
          </p:cNvSpPr>
          <p:nvPr>
            <p:ph type="sldImg"/>
          </p:nvPr>
        </p:nvSpPr>
        <p:spPr>
          <a:xfrm>
            <a:off x="1147763" y="692150"/>
            <a:ext cx="4564062" cy="3424238"/>
          </a:xfrm>
          <a:ln/>
        </p:spPr>
      </p:sp>
      <p:sp>
        <p:nvSpPr>
          <p:cNvPr id="581635" name="Rectangle 3"/>
          <p:cNvSpPr>
            <a:spLocks noGrp="1" noChangeArrowheads="1"/>
          </p:cNvSpPr>
          <p:nvPr>
            <p:ph type="body" idx="1"/>
          </p:nvPr>
        </p:nvSpPr>
        <p:spPr>
          <a:xfrm>
            <a:off x="912813" y="4343400"/>
            <a:ext cx="5030787" cy="4114800"/>
          </a:xfrm>
        </p:spPr>
        <p:txBody>
          <a:bodyPr/>
          <a:lstStyle/>
          <a:p>
            <a:endParaRPr lang="en-US"/>
          </a:p>
        </p:txBody>
      </p:sp>
    </p:spTree>
    <p:extLst>
      <p:ext uri="{BB962C8B-B14F-4D97-AF65-F5344CB8AC3E}">
        <p14:creationId xmlns:p14="http://schemas.microsoft.com/office/powerpoint/2010/main" val="4117062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11</a:t>
            </a:r>
            <a:r>
              <a:rPr lang="en-US" baseline="0" dirty="0" smtClean="0"/>
              <a:t> (DOS), 14 (UNIX), 255</a:t>
            </a:r>
            <a:endParaRPr lang="en-US" dirty="0"/>
          </a:p>
        </p:txBody>
      </p:sp>
      <p:sp>
        <p:nvSpPr>
          <p:cNvPr id="4" name="Slide Number Placeholder 3"/>
          <p:cNvSpPr>
            <a:spLocks noGrp="1"/>
          </p:cNvSpPr>
          <p:nvPr>
            <p:ph type="sldNum" sz="quarter" idx="10"/>
          </p:nvPr>
        </p:nvSpPr>
        <p:spPr/>
        <p:txBody>
          <a:bodyPr/>
          <a:lstStyle/>
          <a:p>
            <a:fld id="{B5726EAD-65EE-1741-9C5F-804444EAEEAA}" type="slidenum">
              <a:rPr lang="en-US" smtClean="0"/>
              <a:pPr/>
              <a:t>17</a:t>
            </a:fld>
            <a:endParaRPr lang="en-US"/>
          </a:p>
        </p:txBody>
      </p:sp>
    </p:spTree>
    <p:extLst>
      <p:ext uri="{BB962C8B-B14F-4D97-AF65-F5344CB8AC3E}">
        <p14:creationId xmlns:p14="http://schemas.microsoft.com/office/powerpoint/2010/main" val="3543038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9DB1D6-E7F0-2B47-8428-FE93306CD203}" type="slidenum">
              <a:rPr lang="en-US"/>
              <a:pPr/>
              <a:t>24</a:t>
            </a:fld>
            <a:endParaRPr lang="en-US"/>
          </a:p>
        </p:txBody>
      </p:sp>
      <p:sp>
        <p:nvSpPr>
          <p:cNvPr id="589826" name="Rectangle 2"/>
          <p:cNvSpPr>
            <a:spLocks noGrp="1" noRot="1" noChangeAspect="1" noChangeArrowheads="1" noTextEdit="1"/>
          </p:cNvSpPr>
          <p:nvPr>
            <p:ph type="sldImg"/>
          </p:nvPr>
        </p:nvSpPr>
        <p:spPr>
          <a:xfrm>
            <a:off x="1147763" y="692150"/>
            <a:ext cx="4564062" cy="3424238"/>
          </a:xfrm>
          <a:ln/>
        </p:spPr>
      </p:sp>
      <p:sp>
        <p:nvSpPr>
          <p:cNvPr id="589827" name="Rectangle 3"/>
          <p:cNvSpPr>
            <a:spLocks noGrp="1" noChangeArrowheads="1"/>
          </p:cNvSpPr>
          <p:nvPr>
            <p:ph type="body" idx="1"/>
          </p:nvPr>
        </p:nvSpPr>
        <p:spPr>
          <a:xfrm>
            <a:off x="912813" y="4343400"/>
            <a:ext cx="5030787" cy="4114800"/>
          </a:xfrm>
        </p:spPr>
        <p:txBody>
          <a:bodyPr/>
          <a:lstStyle/>
          <a:p>
            <a:endParaRPr lang="en-US"/>
          </a:p>
        </p:txBody>
      </p:sp>
    </p:spTree>
    <p:extLst>
      <p:ext uri="{BB962C8B-B14F-4D97-AF65-F5344CB8AC3E}">
        <p14:creationId xmlns:p14="http://schemas.microsoft.com/office/powerpoint/2010/main" val="4169540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914400"/>
            <a:ext cx="42291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914400"/>
            <a:ext cx="42291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914400"/>
            <a:ext cx="42291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914400"/>
            <a:ext cx="42291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82296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28600" y="914400"/>
            <a:ext cx="8610600"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3600">
          <a:solidFill>
            <a:schemeClr val="tx2"/>
          </a:solidFill>
          <a:latin typeface="Arial" pitchFamily="-111" charset="0"/>
        </a:defRPr>
      </a:lvl2pPr>
      <a:lvl3pPr algn="ctr" rtl="0" fontAlgn="base">
        <a:spcBef>
          <a:spcPct val="0"/>
        </a:spcBef>
        <a:spcAft>
          <a:spcPct val="0"/>
        </a:spcAft>
        <a:defRPr sz="3600">
          <a:solidFill>
            <a:schemeClr val="tx2"/>
          </a:solidFill>
          <a:latin typeface="Arial" pitchFamily="-111" charset="0"/>
        </a:defRPr>
      </a:lvl3pPr>
      <a:lvl4pPr algn="ctr" rtl="0" fontAlgn="base">
        <a:spcBef>
          <a:spcPct val="0"/>
        </a:spcBef>
        <a:spcAft>
          <a:spcPct val="0"/>
        </a:spcAft>
        <a:defRPr sz="3600">
          <a:solidFill>
            <a:schemeClr val="tx2"/>
          </a:solidFill>
          <a:latin typeface="Arial" pitchFamily="-111" charset="0"/>
        </a:defRPr>
      </a:lvl4pPr>
      <a:lvl5pPr algn="ctr" rtl="0" fontAlgn="base">
        <a:spcBef>
          <a:spcPct val="0"/>
        </a:spcBef>
        <a:spcAft>
          <a:spcPct val="0"/>
        </a:spcAft>
        <a:defRPr sz="3600">
          <a:solidFill>
            <a:schemeClr val="tx2"/>
          </a:solidFill>
          <a:latin typeface="Arial" pitchFamily="-111" charset="0"/>
        </a:defRPr>
      </a:lvl5pPr>
      <a:lvl6pPr marL="457200" algn="ctr" rtl="0" fontAlgn="base">
        <a:spcBef>
          <a:spcPct val="0"/>
        </a:spcBef>
        <a:spcAft>
          <a:spcPct val="0"/>
        </a:spcAft>
        <a:defRPr sz="3600">
          <a:solidFill>
            <a:schemeClr val="tx2"/>
          </a:solidFill>
          <a:latin typeface="Arial" pitchFamily="-111" charset="0"/>
        </a:defRPr>
      </a:lvl6pPr>
      <a:lvl7pPr marL="914400" algn="ctr" rtl="0" fontAlgn="base">
        <a:spcBef>
          <a:spcPct val="0"/>
        </a:spcBef>
        <a:spcAft>
          <a:spcPct val="0"/>
        </a:spcAft>
        <a:defRPr sz="3600">
          <a:solidFill>
            <a:schemeClr val="tx2"/>
          </a:solidFill>
          <a:latin typeface="Arial" pitchFamily="-111" charset="0"/>
        </a:defRPr>
      </a:lvl7pPr>
      <a:lvl8pPr marL="1371600" algn="ctr" rtl="0" fontAlgn="base">
        <a:spcBef>
          <a:spcPct val="0"/>
        </a:spcBef>
        <a:spcAft>
          <a:spcPct val="0"/>
        </a:spcAft>
        <a:defRPr sz="3600">
          <a:solidFill>
            <a:schemeClr val="tx2"/>
          </a:solidFill>
          <a:latin typeface="Arial" pitchFamily="-111" charset="0"/>
        </a:defRPr>
      </a:lvl8pPr>
      <a:lvl9pPr marL="1828800" algn="ctr" rtl="0" fontAlgn="base">
        <a:spcBef>
          <a:spcPct val="0"/>
        </a:spcBef>
        <a:spcAft>
          <a:spcPct val="0"/>
        </a:spcAft>
        <a:defRPr sz="3600">
          <a:solidFill>
            <a:schemeClr val="tx2"/>
          </a:solidFill>
          <a:latin typeface="Arial" pitchFamily="-111"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ＭＳ Ｐゴシック" pitchFamily="-111" charset="-128"/>
        </a:defRPr>
      </a:lvl2pPr>
      <a:lvl3pPr marL="1143000" indent="-228600" algn="l" rtl="0" fontAlgn="base">
        <a:spcBef>
          <a:spcPct val="20000"/>
        </a:spcBef>
        <a:spcAft>
          <a:spcPct val="0"/>
        </a:spcAft>
        <a:buChar char="•"/>
        <a:defRPr sz="2400">
          <a:solidFill>
            <a:schemeClr val="tx1"/>
          </a:solidFill>
          <a:latin typeface="+mn-lt"/>
          <a:ea typeface="ＭＳ Ｐゴシック" pitchFamily="-111" charset="-128"/>
        </a:defRPr>
      </a:lvl3pPr>
      <a:lvl4pPr marL="1600200" indent="-228600" algn="l" rtl="0" fontAlgn="base">
        <a:spcBef>
          <a:spcPct val="20000"/>
        </a:spcBef>
        <a:spcAft>
          <a:spcPct val="0"/>
        </a:spcAft>
        <a:buChar char="–"/>
        <a:defRPr sz="2000">
          <a:solidFill>
            <a:schemeClr val="tx1"/>
          </a:solidFill>
          <a:latin typeface="+mn-lt"/>
          <a:ea typeface="ＭＳ Ｐゴシック" pitchFamily="-111" charset="-128"/>
        </a:defRPr>
      </a:lvl4pPr>
      <a:lvl5pPr marL="2057400" indent="-228600" algn="l" rtl="0" fontAlgn="base">
        <a:spcBef>
          <a:spcPct val="20000"/>
        </a:spcBef>
        <a:spcAft>
          <a:spcPct val="0"/>
        </a:spcAft>
        <a:buChar char="»"/>
        <a:defRPr sz="2000">
          <a:solidFill>
            <a:schemeClr val="tx1"/>
          </a:solidFill>
          <a:latin typeface="+mn-lt"/>
          <a:ea typeface="ＭＳ Ｐゴシック" pitchFamily="-111"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11"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11"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11"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File System Implementation</a:t>
            </a:r>
          </a:p>
        </p:txBody>
      </p:sp>
      <p:sp>
        <p:nvSpPr>
          <p:cNvPr id="2051" name="Rectangle 3"/>
          <p:cNvSpPr>
            <a:spLocks noGrp="1" noChangeArrowheads="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a:t>Extent-Based Allocation</a:t>
            </a:r>
          </a:p>
        </p:txBody>
      </p:sp>
      <p:sp>
        <p:nvSpPr>
          <p:cNvPr id="569347" name="Rectangle 3"/>
          <p:cNvSpPr>
            <a:spLocks noGrp="1" noChangeArrowheads="1"/>
          </p:cNvSpPr>
          <p:nvPr>
            <p:ph type="body" idx="1"/>
          </p:nvPr>
        </p:nvSpPr>
        <p:spPr>
          <a:xfrm>
            <a:off x="533400" y="990600"/>
            <a:ext cx="8153400" cy="5105400"/>
          </a:xfrm>
        </p:spPr>
        <p:txBody>
          <a:bodyPr/>
          <a:lstStyle/>
          <a:p>
            <a:pPr>
              <a:lnSpc>
                <a:spcPct val="89000"/>
              </a:lnSpc>
            </a:pPr>
            <a:r>
              <a:rPr lang="en-US" sz="2800"/>
              <a:t>Multiple contiguous regions (extents) per file</a:t>
            </a:r>
          </a:p>
          <a:p>
            <a:pPr lvl="1">
              <a:lnSpc>
                <a:spcPct val="89000"/>
              </a:lnSpc>
              <a:buFontTx/>
              <a:buNone/>
            </a:pPr>
            <a:r>
              <a:rPr lang="en-US" sz="2400"/>
              <a:t>Meta-data: Small array (2-6) designating each extent </a:t>
            </a:r>
          </a:p>
          <a:p>
            <a:pPr lvl="2">
              <a:lnSpc>
                <a:spcPct val="89000"/>
              </a:lnSpc>
              <a:buFontTx/>
              <a:buNone/>
            </a:pPr>
            <a:r>
              <a:rPr lang="en-US" sz="2000"/>
              <a:t>Each entry: Starting block and size</a:t>
            </a:r>
          </a:p>
          <a:p>
            <a:pPr>
              <a:lnSpc>
                <a:spcPct val="90000"/>
              </a:lnSpc>
            </a:pPr>
            <a:r>
              <a:rPr lang="en-US" sz="2400"/>
              <a:t>Improves contiguous allocation</a:t>
            </a:r>
          </a:p>
          <a:p>
            <a:pPr lvl="1">
              <a:lnSpc>
                <a:spcPct val="90000"/>
              </a:lnSpc>
            </a:pPr>
            <a:r>
              <a:rPr lang="en-US" sz="2000"/>
              <a:t>File can grow over time (until run out of extents)</a:t>
            </a:r>
          </a:p>
          <a:p>
            <a:pPr lvl="1">
              <a:lnSpc>
                <a:spcPct val="90000"/>
              </a:lnSpc>
            </a:pPr>
            <a:r>
              <a:rPr lang="en-US" sz="2000"/>
              <a:t>Helps with external fragmentation</a:t>
            </a:r>
          </a:p>
          <a:p>
            <a:pPr>
              <a:lnSpc>
                <a:spcPct val="90000"/>
              </a:lnSpc>
            </a:pPr>
            <a:r>
              <a:rPr lang="en-US" sz="2400"/>
              <a:t>Advantages</a:t>
            </a:r>
          </a:p>
          <a:p>
            <a:pPr lvl="1">
              <a:lnSpc>
                <a:spcPct val="90000"/>
              </a:lnSpc>
            </a:pPr>
            <a:r>
              <a:rPr lang="en-US" sz="2000"/>
              <a:t>Limited overhead for meta-data</a:t>
            </a:r>
          </a:p>
          <a:p>
            <a:pPr lvl="1">
              <a:lnSpc>
                <a:spcPct val="90000"/>
              </a:lnSpc>
            </a:pPr>
            <a:r>
              <a:rPr lang="en-US" sz="2000"/>
              <a:t>Very good performance for sequential accesses</a:t>
            </a:r>
          </a:p>
          <a:p>
            <a:pPr lvl="1">
              <a:lnSpc>
                <a:spcPct val="90000"/>
              </a:lnSpc>
            </a:pPr>
            <a:r>
              <a:rPr lang="en-US" sz="2000"/>
              <a:t>Simple to calculate random addresses</a:t>
            </a:r>
          </a:p>
          <a:p>
            <a:pPr>
              <a:lnSpc>
                <a:spcPct val="90000"/>
              </a:lnSpc>
            </a:pPr>
            <a:r>
              <a:rPr lang="en-US" sz="2400"/>
              <a:t>Disadvantages</a:t>
            </a:r>
          </a:p>
          <a:p>
            <a:pPr lvl="1">
              <a:lnSpc>
                <a:spcPct val="90000"/>
              </a:lnSpc>
            </a:pPr>
            <a:r>
              <a:rPr lang="en-US" sz="2000"/>
              <a:t>External/Internal fragmentation can still be a problem</a:t>
            </a:r>
          </a:p>
          <a:p>
            <a:pPr lvl="1">
              <a:lnSpc>
                <a:spcPct val="90000"/>
              </a:lnSpc>
            </a:pPr>
            <a:r>
              <a:rPr lang="en-US" sz="2000"/>
              <a:t>Not able to grow file when run out of extents</a:t>
            </a:r>
            <a:endParaRPr lang="en-US" sz="2400"/>
          </a:p>
        </p:txBody>
      </p:sp>
      <p:sp>
        <p:nvSpPr>
          <p:cNvPr id="569348" name="Rectangle 4"/>
          <p:cNvSpPr>
            <a:spLocks noChangeArrowheads="1"/>
          </p:cNvSpPr>
          <p:nvPr/>
        </p:nvSpPr>
        <p:spPr bwMode="auto">
          <a:xfrm>
            <a:off x="1778000" y="6083300"/>
            <a:ext cx="457200" cy="455613"/>
          </a:xfrm>
          <a:prstGeom prst="rect">
            <a:avLst/>
          </a:prstGeom>
          <a:solidFill>
            <a:srgbClr val="66FF66"/>
          </a:solidFill>
          <a:ln w="9525">
            <a:solidFill>
              <a:srgbClr val="008000"/>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D</a:t>
            </a:r>
          </a:p>
        </p:txBody>
      </p:sp>
      <p:sp>
        <p:nvSpPr>
          <p:cNvPr id="569349" name="Rectangle 5"/>
          <p:cNvSpPr>
            <a:spLocks noChangeArrowheads="1"/>
          </p:cNvSpPr>
          <p:nvPr/>
        </p:nvSpPr>
        <p:spPr bwMode="auto">
          <a:xfrm>
            <a:off x="2235200" y="6083300"/>
            <a:ext cx="457200" cy="455613"/>
          </a:xfrm>
          <a:prstGeom prst="rect">
            <a:avLst/>
          </a:prstGeom>
          <a:solidFill>
            <a:srgbClr val="FFC5C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A</a:t>
            </a:r>
          </a:p>
        </p:txBody>
      </p:sp>
      <p:sp>
        <p:nvSpPr>
          <p:cNvPr id="569350" name="Rectangle 6"/>
          <p:cNvSpPr>
            <a:spLocks noChangeArrowheads="1"/>
          </p:cNvSpPr>
          <p:nvPr/>
        </p:nvSpPr>
        <p:spPr bwMode="auto">
          <a:xfrm>
            <a:off x="2692400" y="6083300"/>
            <a:ext cx="455613" cy="455613"/>
          </a:xfrm>
          <a:prstGeom prst="rect">
            <a:avLst/>
          </a:prstGeom>
          <a:solidFill>
            <a:srgbClr val="FFC5C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A</a:t>
            </a:r>
          </a:p>
        </p:txBody>
      </p:sp>
      <p:sp>
        <p:nvSpPr>
          <p:cNvPr id="569351" name="Rectangle 7"/>
          <p:cNvSpPr>
            <a:spLocks noChangeArrowheads="1"/>
          </p:cNvSpPr>
          <p:nvPr/>
        </p:nvSpPr>
        <p:spPr bwMode="auto">
          <a:xfrm>
            <a:off x="3148013" y="6083300"/>
            <a:ext cx="457200" cy="455613"/>
          </a:xfrm>
          <a:prstGeom prst="rect">
            <a:avLst/>
          </a:prstGeom>
          <a:solidFill>
            <a:srgbClr val="FFC5C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A</a:t>
            </a:r>
          </a:p>
        </p:txBody>
      </p:sp>
      <p:sp>
        <p:nvSpPr>
          <p:cNvPr id="569352" name="Rectangle 8"/>
          <p:cNvSpPr>
            <a:spLocks noChangeArrowheads="1"/>
          </p:cNvSpPr>
          <p:nvPr/>
        </p:nvSpPr>
        <p:spPr bwMode="auto">
          <a:xfrm>
            <a:off x="3605213" y="6083300"/>
            <a:ext cx="455612" cy="455613"/>
          </a:xfrm>
          <a:prstGeom prst="rect">
            <a:avLst/>
          </a:prstGeom>
          <a:solidFill>
            <a:srgbClr val="66FF66"/>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D</a:t>
            </a:r>
          </a:p>
        </p:txBody>
      </p:sp>
      <p:sp>
        <p:nvSpPr>
          <p:cNvPr id="569353" name="Rectangle 9"/>
          <p:cNvSpPr>
            <a:spLocks noChangeArrowheads="1"/>
          </p:cNvSpPr>
          <p:nvPr/>
        </p:nvSpPr>
        <p:spPr bwMode="auto">
          <a:xfrm>
            <a:off x="4518025" y="6083300"/>
            <a:ext cx="457200" cy="455613"/>
          </a:xfrm>
          <a:prstGeom prst="rect">
            <a:avLst/>
          </a:prstGeom>
          <a:solidFill>
            <a:srgbClr val="C1CEF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B</a:t>
            </a:r>
          </a:p>
        </p:txBody>
      </p:sp>
      <p:sp>
        <p:nvSpPr>
          <p:cNvPr id="569354" name="Rectangle 10"/>
          <p:cNvSpPr>
            <a:spLocks noChangeArrowheads="1"/>
          </p:cNvSpPr>
          <p:nvPr/>
        </p:nvSpPr>
        <p:spPr bwMode="auto">
          <a:xfrm>
            <a:off x="4060825" y="6083300"/>
            <a:ext cx="457200" cy="455613"/>
          </a:xfrm>
          <a:prstGeom prst="rect">
            <a:avLst/>
          </a:prstGeom>
          <a:solidFill>
            <a:srgbClr val="66FF66"/>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D</a:t>
            </a:r>
          </a:p>
        </p:txBody>
      </p:sp>
      <p:sp>
        <p:nvSpPr>
          <p:cNvPr id="569355" name="Rectangle 11"/>
          <p:cNvSpPr>
            <a:spLocks noChangeArrowheads="1"/>
          </p:cNvSpPr>
          <p:nvPr/>
        </p:nvSpPr>
        <p:spPr bwMode="auto">
          <a:xfrm>
            <a:off x="4975225" y="6083300"/>
            <a:ext cx="455613" cy="455613"/>
          </a:xfrm>
          <a:prstGeom prst="rect">
            <a:avLst/>
          </a:prstGeom>
          <a:solidFill>
            <a:srgbClr val="C1CEF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B</a:t>
            </a:r>
          </a:p>
        </p:txBody>
      </p:sp>
      <p:sp>
        <p:nvSpPr>
          <p:cNvPr id="569356" name="Rectangle 12"/>
          <p:cNvSpPr>
            <a:spLocks noChangeArrowheads="1"/>
          </p:cNvSpPr>
          <p:nvPr/>
        </p:nvSpPr>
        <p:spPr bwMode="auto">
          <a:xfrm>
            <a:off x="5430838" y="6083300"/>
            <a:ext cx="457200" cy="455613"/>
          </a:xfrm>
          <a:prstGeom prst="rect">
            <a:avLst/>
          </a:prstGeom>
          <a:solidFill>
            <a:srgbClr val="C1CEF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B</a:t>
            </a:r>
          </a:p>
        </p:txBody>
      </p:sp>
      <p:sp>
        <p:nvSpPr>
          <p:cNvPr id="569357" name="Rectangle 13"/>
          <p:cNvSpPr>
            <a:spLocks noChangeArrowheads="1"/>
          </p:cNvSpPr>
          <p:nvPr/>
        </p:nvSpPr>
        <p:spPr bwMode="auto">
          <a:xfrm>
            <a:off x="5888038" y="6083300"/>
            <a:ext cx="455612" cy="455613"/>
          </a:xfrm>
          <a:prstGeom prst="rect">
            <a:avLst/>
          </a:prstGeom>
          <a:solidFill>
            <a:srgbClr val="C1CEF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B</a:t>
            </a:r>
          </a:p>
        </p:txBody>
      </p:sp>
      <p:sp>
        <p:nvSpPr>
          <p:cNvPr id="569358" name="Rectangle 14"/>
          <p:cNvSpPr>
            <a:spLocks noChangeArrowheads="1"/>
          </p:cNvSpPr>
          <p:nvPr/>
        </p:nvSpPr>
        <p:spPr bwMode="auto">
          <a:xfrm>
            <a:off x="6343650" y="6083300"/>
            <a:ext cx="457200" cy="455613"/>
          </a:xfrm>
          <a:prstGeom prst="rect">
            <a:avLst/>
          </a:prstGeom>
          <a:solidFill>
            <a:srgbClr val="F0FF9B"/>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C</a:t>
            </a:r>
          </a:p>
        </p:txBody>
      </p:sp>
      <p:sp>
        <p:nvSpPr>
          <p:cNvPr id="569359" name="Rectangle 15"/>
          <p:cNvSpPr>
            <a:spLocks noChangeArrowheads="1"/>
          </p:cNvSpPr>
          <p:nvPr/>
        </p:nvSpPr>
        <p:spPr bwMode="auto">
          <a:xfrm>
            <a:off x="6800850" y="6083300"/>
            <a:ext cx="457200" cy="455613"/>
          </a:xfrm>
          <a:prstGeom prst="rect">
            <a:avLst/>
          </a:prstGeom>
          <a:solidFill>
            <a:srgbClr val="F0FF9B"/>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C</a:t>
            </a:r>
          </a:p>
        </p:txBody>
      </p:sp>
      <p:sp>
        <p:nvSpPr>
          <p:cNvPr id="569360" name="Rectangle 16"/>
          <p:cNvSpPr>
            <a:spLocks noChangeArrowheads="1"/>
          </p:cNvSpPr>
          <p:nvPr/>
        </p:nvSpPr>
        <p:spPr bwMode="auto">
          <a:xfrm>
            <a:off x="7258050" y="6083300"/>
            <a:ext cx="455613" cy="455613"/>
          </a:xfrm>
          <a:prstGeom prst="rect">
            <a:avLst/>
          </a:prstGeom>
          <a:solidFill>
            <a:srgbClr val="F0FF9B"/>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C</a:t>
            </a:r>
          </a:p>
        </p:txBody>
      </p:sp>
      <p:sp>
        <p:nvSpPr>
          <p:cNvPr id="569361" name="Rectangle 17"/>
          <p:cNvSpPr>
            <a:spLocks noChangeArrowheads="1"/>
          </p:cNvSpPr>
          <p:nvPr/>
        </p:nvSpPr>
        <p:spPr bwMode="auto">
          <a:xfrm>
            <a:off x="7713663" y="6083300"/>
            <a:ext cx="457200" cy="455613"/>
          </a:xfrm>
          <a:prstGeom prst="rect">
            <a:avLst/>
          </a:prstGeom>
          <a:solidFill>
            <a:srgbClr val="C1CEF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B</a:t>
            </a:r>
          </a:p>
        </p:txBody>
      </p:sp>
      <p:sp>
        <p:nvSpPr>
          <p:cNvPr id="569362" name="Rectangle 18"/>
          <p:cNvSpPr>
            <a:spLocks noChangeArrowheads="1"/>
          </p:cNvSpPr>
          <p:nvPr/>
        </p:nvSpPr>
        <p:spPr bwMode="auto">
          <a:xfrm>
            <a:off x="8170863" y="6083300"/>
            <a:ext cx="455612" cy="455613"/>
          </a:xfrm>
          <a:prstGeom prst="rect">
            <a:avLst/>
          </a:prstGeom>
          <a:solidFill>
            <a:srgbClr val="C1CEF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B</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ChangeArrowheads="1"/>
          </p:cNvSpPr>
          <p:nvPr/>
        </p:nvSpPr>
        <p:spPr bwMode="auto">
          <a:xfrm>
            <a:off x="0" y="6427788"/>
            <a:ext cx="1725613" cy="430212"/>
          </a:xfrm>
          <a:prstGeom prst="rect">
            <a:avLst/>
          </a:prstGeom>
          <a:solidFill>
            <a:schemeClr val="bg1"/>
          </a:solidFill>
          <a:ln w="28575">
            <a:noFill/>
            <a:miter lim="800000"/>
            <a:headEnd/>
            <a:tailEnd/>
          </a:ln>
          <a:effectLst/>
        </p:spPr>
        <p:txBody>
          <a:bodyPr wrap="none" anchor="ctr">
            <a:prstTxWarp prst="textNoShape">
              <a:avLst/>
            </a:prstTxWarp>
          </a:bodyPr>
          <a:lstStyle/>
          <a:p>
            <a:endParaRPr lang="en-US"/>
          </a:p>
        </p:txBody>
      </p:sp>
      <p:sp>
        <p:nvSpPr>
          <p:cNvPr id="571395" name="Rectangle 3"/>
          <p:cNvSpPr>
            <a:spLocks noGrp="1" noChangeArrowheads="1"/>
          </p:cNvSpPr>
          <p:nvPr>
            <p:ph type="title"/>
          </p:nvPr>
        </p:nvSpPr>
        <p:spPr/>
        <p:txBody>
          <a:bodyPr/>
          <a:lstStyle/>
          <a:p>
            <a:r>
              <a:rPr lang="en-US"/>
              <a:t>Linked Allocation </a:t>
            </a:r>
          </a:p>
        </p:txBody>
      </p:sp>
      <p:sp>
        <p:nvSpPr>
          <p:cNvPr id="571396" name="Rectangle 4"/>
          <p:cNvSpPr>
            <a:spLocks noGrp="1" noChangeArrowheads="1"/>
          </p:cNvSpPr>
          <p:nvPr>
            <p:ph type="body" idx="1"/>
          </p:nvPr>
        </p:nvSpPr>
        <p:spPr>
          <a:xfrm>
            <a:off x="533400" y="914400"/>
            <a:ext cx="8229600" cy="4495800"/>
          </a:xfrm>
        </p:spPr>
        <p:txBody>
          <a:bodyPr/>
          <a:lstStyle/>
          <a:p>
            <a:pPr>
              <a:lnSpc>
                <a:spcPct val="80000"/>
              </a:lnSpc>
            </a:pPr>
            <a:r>
              <a:rPr lang="en-US" sz="2400" dirty="0"/>
              <a:t>Allocate linked-list of fixed-sized blocks</a:t>
            </a:r>
          </a:p>
          <a:p>
            <a:pPr lvl="1">
              <a:lnSpc>
                <a:spcPct val="80000"/>
              </a:lnSpc>
              <a:buFontTx/>
              <a:buNone/>
            </a:pPr>
            <a:r>
              <a:rPr lang="en-US" sz="2000" dirty="0"/>
              <a:t>Meta-data: Location of first (fixed-size) block of file</a:t>
            </a:r>
          </a:p>
          <a:p>
            <a:pPr lvl="2">
              <a:lnSpc>
                <a:spcPct val="80000"/>
              </a:lnSpc>
              <a:buFontTx/>
              <a:buNone/>
            </a:pPr>
            <a:r>
              <a:rPr lang="en-US" sz="1800" dirty="0"/>
              <a:t>Each block also contains pointer to next block</a:t>
            </a:r>
          </a:p>
          <a:p>
            <a:pPr>
              <a:lnSpc>
                <a:spcPct val="80000"/>
              </a:lnSpc>
            </a:pPr>
            <a:r>
              <a:rPr lang="en-US" sz="2000" dirty="0"/>
              <a:t>Advantages</a:t>
            </a:r>
          </a:p>
          <a:p>
            <a:pPr lvl="1">
              <a:lnSpc>
                <a:spcPct val="80000"/>
              </a:lnSpc>
            </a:pPr>
            <a:r>
              <a:rPr lang="en-US" sz="1800" dirty="0"/>
              <a:t>No external fragmentation</a:t>
            </a:r>
          </a:p>
          <a:p>
            <a:pPr lvl="1">
              <a:lnSpc>
                <a:spcPct val="80000"/>
              </a:lnSpc>
            </a:pPr>
            <a:r>
              <a:rPr lang="en-US" sz="1800" dirty="0"/>
              <a:t>Files can be easily grown (no limit)</a:t>
            </a:r>
          </a:p>
          <a:p>
            <a:pPr>
              <a:lnSpc>
                <a:spcPct val="80000"/>
              </a:lnSpc>
            </a:pPr>
            <a:r>
              <a:rPr lang="en-US" sz="2000" dirty="0"/>
              <a:t>Disadvantages</a:t>
            </a:r>
          </a:p>
          <a:p>
            <a:pPr lvl="1">
              <a:lnSpc>
                <a:spcPct val="80000"/>
              </a:lnSpc>
            </a:pPr>
            <a:r>
              <a:rPr lang="en-US" sz="1800" dirty="0"/>
              <a:t>Cannot calculate random addresses w/o reading previous blocks</a:t>
            </a:r>
          </a:p>
          <a:p>
            <a:pPr lvl="1">
              <a:lnSpc>
                <a:spcPct val="80000"/>
              </a:lnSpc>
            </a:pPr>
            <a:r>
              <a:rPr lang="en-US" sz="1800" dirty="0"/>
              <a:t>Sequential bandwidth may not be good (contiguous allocation?)</a:t>
            </a:r>
          </a:p>
          <a:p>
            <a:pPr lvl="1">
              <a:lnSpc>
                <a:spcPct val="80000"/>
              </a:lnSpc>
            </a:pPr>
            <a:r>
              <a:rPr lang="en-US" sz="1800" dirty="0"/>
              <a:t>Pointer overhead</a:t>
            </a:r>
          </a:p>
          <a:p>
            <a:pPr lvl="2">
              <a:lnSpc>
                <a:spcPct val="80000"/>
              </a:lnSpc>
              <a:buFontTx/>
              <a:buNone/>
            </a:pPr>
            <a:r>
              <a:rPr lang="en-US" sz="1600" dirty="0"/>
              <a:t>Use </a:t>
            </a:r>
            <a:r>
              <a:rPr lang="en-US" sz="1600" i="1" dirty="0"/>
              <a:t>cluster</a:t>
            </a:r>
            <a:r>
              <a:rPr lang="en-US" sz="1600" dirty="0"/>
              <a:t> of blocks for list element</a:t>
            </a:r>
          </a:p>
          <a:p>
            <a:pPr lvl="2">
              <a:lnSpc>
                <a:spcPct val="80000"/>
              </a:lnSpc>
              <a:buFontTx/>
              <a:buNone/>
            </a:pPr>
            <a:r>
              <a:rPr lang="en-US" sz="1600" dirty="0"/>
              <a:t>	Tradeoff:  Increases internal fragmentation but can decrease seek time</a:t>
            </a:r>
          </a:p>
          <a:p>
            <a:pPr lvl="1">
              <a:lnSpc>
                <a:spcPct val="80000"/>
              </a:lnSpc>
            </a:pPr>
            <a:r>
              <a:rPr lang="en-US" sz="1800" dirty="0"/>
              <a:t>Reliability – Damaged pointer</a:t>
            </a:r>
          </a:p>
          <a:p>
            <a:pPr lvl="2">
              <a:lnSpc>
                <a:spcPct val="80000"/>
              </a:lnSpc>
              <a:buFontTx/>
              <a:buNone/>
            </a:pPr>
            <a:r>
              <a:rPr lang="en-US" sz="1600" dirty="0"/>
              <a:t>Use doubly linked list</a:t>
            </a:r>
          </a:p>
          <a:p>
            <a:pPr>
              <a:lnSpc>
                <a:spcPct val="80000"/>
              </a:lnSpc>
            </a:pPr>
            <a:r>
              <a:rPr lang="en-US" sz="2000" dirty="0"/>
              <a:t>Trade-off: Block size (does not need to equal sector size)</a:t>
            </a:r>
          </a:p>
          <a:p>
            <a:pPr lvl="1">
              <a:lnSpc>
                <a:spcPct val="80000"/>
              </a:lnSpc>
            </a:pPr>
            <a:r>
              <a:rPr lang="en-US" sz="1800" dirty="0"/>
              <a:t>Larger </a:t>
            </a:r>
            <a:r>
              <a:rPr lang="en-US" sz="2000" dirty="0" err="1">
                <a:sym typeface="Symbol" pitchFamily="-111" charset="2"/>
              </a:rPr>
              <a:t></a:t>
            </a:r>
            <a:r>
              <a:rPr lang="en-US" sz="1800" dirty="0"/>
              <a:t> ?? , Smaller  </a:t>
            </a:r>
            <a:r>
              <a:rPr lang="en-US" sz="2000" dirty="0" err="1">
                <a:sym typeface="Symbol" pitchFamily="-111" charset="2"/>
              </a:rPr>
              <a:t></a:t>
            </a:r>
            <a:r>
              <a:rPr lang="en-US" sz="1800" dirty="0"/>
              <a:t>  ??</a:t>
            </a:r>
          </a:p>
        </p:txBody>
      </p:sp>
      <p:sp>
        <p:nvSpPr>
          <p:cNvPr id="571397" name="Rectangle 5"/>
          <p:cNvSpPr>
            <a:spLocks noChangeArrowheads="1"/>
          </p:cNvSpPr>
          <p:nvPr/>
        </p:nvSpPr>
        <p:spPr bwMode="auto">
          <a:xfrm>
            <a:off x="433388" y="5957888"/>
            <a:ext cx="455612" cy="457200"/>
          </a:xfrm>
          <a:prstGeom prst="rect">
            <a:avLst/>
          </a:prstGeom>
          <a:solidFill>
            <a:srgbClr val="66FF66"/>
          </a:solidFill>
          <a:ln w="9525">
            <a:solidFill>
              <a:schemeClr val="tx1"/>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D</a:t>
            </a:r>
          </a:p>
        </p:txBody>
      </p:sp>
      <p:sp>
        <p:nvSpPr>
          <p:cNvPr id="571398" name="Rectangle 6"/>
          <p:cNvSpPr>
            <a:spLocks noChangeArrowheads="1"/>
          </p:cNvSpPr>
          <p:nvPr/>
        </p:nvSpPr>
        <p:spPr bwMode="auto">
          <a:xfrm>
            <a:off x="1346200" y="5957888"/>
            <a:ext cx="455613" cy="457200"/>
          </a:xfrm>
          <a:prstGeom prst="rect">
            <a:avLst/>
          </a:prstGeom>
          <a:solidFill>
            <a:srgbClr val="FFC5CF"/>
          </a:solidFill>
          <a:ln w="9525">
            <a:solidFill>
              <a:schemeClr val="tx1"/>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A</a:t>
            </a:r>
          </a:p>
        </p:txBody>
      </p:sp>
      <p:sp>
        <p:nvSpPr>
          <p:cNvPr id="571399" name="Rectangle 7"/>
          <p:cNvSpPr>
            <a:spLocks noChangeArrowheads="1"/>
          </p:cNvSpPr>
          <p:nvPr/>
        </p:nvSpPr>
        <p:spPr bwMode="auto">
          <a:xfrm>
            <a:off x="1801813" y="5957888"/>
            <a:ext cx="457200" cy="457200"/>
          </a:xfrm>
          <a:prstGeom prst="rect">
            <a:avLst/>
          </a:prstGeom>
          <a:solidFill>
            <a:srgbClr val="FFC5CF"/>
          </a:solidFill>
          <a:ln w="9525">
            <a:solidFill>
              <a:schemeClr val="tx1"/>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A</a:t>
            </a:r>
          </a:p>
        </p:txBody>
      </p:sp>
      <p:sp>
        <p:nvSpPr>
          <p:cNvPr id="571400" name="Rectangle 8"/>
          <p:cNvSpPr>
            <a:spLocks noChangeArrowheads="1"/>
          </p:cNvSpPr>
          <p:nvPr/>
        </p:nvSpPr>
        <p:spPr bwMode="auto">
          <a:xfrm>
            <a:off x="2259013" y="5957888"/>
            <a:ext cx="457200" cy="457200"/>
          </a:xfrm>
          <a:prstGeom prst="rect">
            <a:avLst/>
          </a:prstGeom>
          <a:solidFill>
            <a:srgbClr val="FFC5CF"/>
          </a:solidFill>
          <a:ln w="9525">
            <a:solidFill>
              <a:schemeClr val="tx1"/>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A</a:t>
            </a:r>
          </a:p>
        </p:txBody>
      </p:sp>
      <p:sp>
        <p:nvSpPr>
          <p:cNvPr id="571401" name="Rectangle 9"/>
          <p:cNvSpPr>
            <a:spLocks noChangeArrowheads="1"/>
          </p:cNvSpPr>
          <p:nvPr/>
        </p:nvSpPr>
        <p:spPr bwMode="auto">
          <a:xfrm>
            <a:off x="3171825" y="5957888"/>
            <a:ext cx="457200" cy="457200"/>
          </a:xfrm>
          <a:prstGeom prst="rect">
            <a:avLst/>
          </a:prstGeom>
          <a:solidFill>
            <a:srgbClr val="C1CEFF"/>
          </a:solidFill>
          <a:ln w="9525">
            <a:solidFill>
              <a:schemeClr val="tx1"/>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B</a:t>
            </a:r>
          </a:p>
        </p:txBody>
      </p:sp>
      <p:sp>
        <p:nvSpPr>
          <p:cNvPr id="571402" name="Rectangle 10"/>
          <p:cNvSpPr>
            <a:spLocks noChangeArrowheads="1"/>
          </p:cNvSpPr>
          <p:nvPr/>
        </p:nvSpPr>
        <p:spPr bwMode="auto">
          <a:xfrm>
            <a:off x="3629025" y="5957888"/>
            <a:ext cx="455613" cy="457200"/>
          </a:xfrm>
          <a:prstGeom prst="rect">
            <a:avLst/>
          </a:prstGeom>
          <a:solidFill>
            <a:srgbClr val="C1CEFF"/>
          </a:solidFill>
          <a:ln w="9525">
            <a:solidFill>
              <a:schemeClr val="tx1"/>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B</a:t>
            </a:r>
          </a:p>
        </p:txBody>
      </p:sp>
      <p:sp>
        <p:nvSpPr>
          <p:cNvPr id="571403" name="Rectangle 11"/>
          <p:cNvSpPr>
            <a:spLocks noChangeArrowheads="1"/>
          </p:cNvSpPr>
          <p:nvPr/>
        </p:nvSpPr>
        <p:spPr bwMode="auto">
          <a:xfrm>
            <a:off x="4084638" y="5957888"/>
            <a:ext cx="457200" cy="457200"/>
          </a:xfrm>
          <a:prstGeom prst="rect">
            <a:avLst/>
          </a:prstGeom>
          <a:solidFill>
            <a:srgbClr val="C1CEFF"/>
          </a:solidFill>
          <a:ln w="9525">
            <a:solidFill>
              <a:schemeClr val="tx1"/>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B</a:t>
            </a:r>
          </a:p>
        </p:txBody>
      </p:sp>
      <p:sp>
        <p:nvSpPr>
          <p:cNvPr id="571404" name="Rectangle 12"/>
          <p:cNvSpPr>
            <a:spLocks noChangeArrowheads="1"/>
          </p:cNvSpPr>
          <p:nvPr/>
        </p:nvSpPr>
        <p:spPr bwMode="auto">
          <a:xfrm>
            <a:off x="4541838" y="5957888"/>
            <a:ext cx="457200" cy="457200"/>
          </a:xfrm>
          <a:prstGeom prst="rect">
            <a:avLst/>
          </a:prstGeom>
          <a:solidFill>
            <a:srgbClr val="C1CEFF"/>
          </a:solidFill>
          <a:ln w="9525">
            <a:solidFill>
              <a:schemeClr val="tx1"/>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B</a:t>
            </a:r>
          </a:p>
        </p:txBody>
      </p:sp>
      <p:sp>
        <p:nvSpPr>
          <p:cNvPr id="571405" name="Rectangle 13"/>
          <p:cNvSpPr>
            <a:spLocks noChangeArrowheads="1"/>
          </p:cNvSpPr>
          <p:nvPr/>
        </p:nvSpPr>
        <p:spPr bwMode="auto">
          <a:xfrm>
            <a:off x="4999038" y="5957888"/>
            <a:ext cx="455612" cy="457200"/>
          </a:xfrm>
          <a:prstGeom prst="rect">
            <a:avLst/>
          </a:prstGeom>
          <a:solidFill>
            <a:srgbClr val="F0FF9B"/>
          </a:solidFill>
          <a:ln w="9525">
            <a:solidFill>
              <a:schemeClr val="tx1"/>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C</a:t>
            </a:r>
          </a:p>
        </p:txBody>
      </p:sp>
      <p:sp>
        <p:nvSpPr>
          <p:cNvPr id="571406" name="Rectangle 14"/>
          <p:cNvSpPr>
            <a:spLocks noChangeArrowheads="1"/>
          </p:cNvSpPr>
          <p:nvPr/>
        </p:nvSpPr>
        <p:spPr bwMode="auto">
          <a:xfrm>
            <a:off x="5454650" y="5957888"/>
            <a:ext cx="457200" cy="457200"/>
          </a:xfrm>
          <a:prstGeom prst="rect">
            <a:avLst/>
          </a:prstGeom>
          <a:solidFill>
            <a:srgbClr val="F0FF9B"/>
          </a:solidFill>
          <a:ln w="9525">
            <a:solidFill>
              <a:schemeClr val="tx1"/>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C</a:t>
            </a:r>
          </a:p>
        </p:txBody>
      </p:sp>
      <p:sp>
        <p:nvSpPr>
          <p:cNvPr id="571407" name="Rectangle 15"/>
          <p:cNvSpPr>
            <a:spLocks noChangeArrowheads="1"/>
          </p:cNvSpPr>
          <p:nvPr/>
        </p:nvSpPr>
        <p:spPr bwMode="auto">
          <a:xfrm>
            <a:off x="5911850" y="5957888"/>
            <a:ext cx="455613" cy="457200"/>
          </a:xfrm>
          <a:prstGeom prst="rect">
            <a:avLst/>
          </a:prstGeom>
          <a:solidFill>
            <a:srgbClr val="F0FF9B"/>
          </a:solidFill>
          <a:ln w="9525">
            <a:solidFill>
              <a:schemeClr val="tx1"/>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C</a:t>
            </a:r>
          </a:p>
        </p:txBody>
      </p:sp>
      <p:sp>
        <p:nvSpPr>
          <p:cNvPr id="571408" name="Rectangle 16"/>
          <p:cNvSpPr>
            <a:spLocks noChangeArrowheads="1"/>
          </p:cNvSpPr>
          <p:nvPr/>
        </p:nvSpPr>
        <p:spPr bwMode="auto">
          <a:xfrm>
            <a:off x="6367463" y="5957888"/>
            <a:ext cx="457200" cy="457200"/>
          </a:xfrm>
          <a:prstGeom prst="rect">
            <a:avLst/>
          </a:prstGeom>
          <a:solidFill>
            <a:srgbClr val="C1CEFF"/>
          </a:solidFill>
          <a:ln w="9525">
            <a:solidFill>
              <a:schemeClr val="tx1"/>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B</a:t>
            </a:r>
          </a:p>
        </p:txBody>
      </p:sp>
      <p:sp>
        <p:nvSpPr>
          <p:cNvPr id="571409" name="Rectangle 17"/>
          <p:cNvSpPr>
            <a:spLocks noChangeArrowheads="1"/>
          </p:cNvSpPr>
          <p:nvPr/>
        </p:nvSpPr>
        <p:spPr bwMode="auto">
          <a:xfrm>
            <a:off x="6824663" y="5957888"/>
            <a:ext cx="457200" cy="457200"/>
          </a:xfrm>
          <a:prstGeom prst="rect">
            <a:avLst/>
          </a:prstGeom>
          <a:solidFill>
            <a:srgbClr val="C1CEFF"/>
          </a:solidFill>
          <a:ln w="9525">
            <a:solidFill>
              <a:schemeClr val="tx1"/>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B</a:t>
            </a:r>
          </a:p>
        </p:txBody>
      </p:sp>
      <p:sp>
        <p:nvSpPr>
          <p:cNvPr id="571410" name="Rectangle 18"/>
          <p:cNvSpPr>
            <a:spLocks noChangeArrowheads="1"/>
          </p:cNvSpPr>
          <p:nvPr/>
        </p:nvSpPr>
        <p:spPr bwMode="auto">
          <a:xfrm>
            <a:off x="889000" y="5957888"/>
            <a:ext cx="457200" cy="457200"/>
          </a:xfrm>
          <a:prstGeom prst="rect">
            <a:avLst/>
          </a:prstGeom>
          <a:solidFill>
            <a:srgbClr val="66FF66"/>
          </a:solidFill>
          <a:ln w="9525">
            <a:solidFill>
              <a:schemeClr val="tx1"/>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D</a:t>
            </a:r>
          </a:p>
        </p:txBody>
      </p:sp>
      <p:sp>
        <p:nvSpPr>
          <p:cNvPr id="571411" name="Rectangle 19"/>
          <p:cNvSpPr>
            <a:spLocks noChangeArrowheads="1"/>
          </p:cNvSpPr>
          <p:nvPr/>
        </p:nvSpPr>
        <p:spPr bwMode="auto">
          <a:xfrm>
            <a:off x="2716213" y="5957888"/>
            <a:ext cx="455612" cy="457200"/>
          </a:xfrm>
          <a:prstGeom prst="rect">
            <a:avLst/>
          </a:prstGeom>
          <a:solidFill>
            <a:srgbClr val="66FF66"/>
          </a:solidFill>
          <a:ln w="9525">
            <a:solidFill>
              <a:schemeClr val="tx1"/>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D</a:t>
            </a:r>
          </a:p>
        </p:txBody>
      </p:sp>
      <p:sp>
        <p:nvSpPr>
          <p:cNvPr id="571412" name="Rectangle 20"/>
          <p:cNvSpPr>
            <a:spLocks noChangeArrowheads="1"/>
          </p:cNvSpPr>
          <p:nvPr/>
        </p:nvSpPr>
        <p:spPr bwMode="auto">
          <a:xfrm>
            <a:off x="7281863" y="5957888"/>
            <a:ext cx="455612" cy="457200"/>
          </a:xfrm>
          <a:prstGeom prst="rect">
            <a:avLst/>
          </a:prstGeom>
          <a:solidFill>
            <a:srgbClr val="66FF66"/>
          </a:solidFill>
          <a:ln w="9525">
            <a:solidFill>
              <a:schemeClr val="tx1"/>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D</a:t>
            </a:r>
          </a:p>
        </p:txBody>
      </p:sp>
      <p:sp>
        <p:nvSpPr>
          <p:cNvPr id="571413" name="Rectangle 21"/>
          <p:cNvSpPr>
            <a:spLocks noChangeArrowheads="1"/>
          </p:cNvSpPr>
          <p:nvPr/>
        </p:nvSpPr>
        <p:spPr bwMode="auto">
          <a:xfrm>
            <a:off x="8194675" y="5957888"/>
            <a:ext cx="455613" cy="457200"/>
          </a:xfrm>
          <a:prstGeom prst="rect">
            <a:avLst/>
          </a:prstGeom>
          <a:solidFill>
            <a:srgbClr val="66FF66"/>
          </a:solidFill>
          <a:ln w="9525">
            <a:solidFill>
              <a:schemeClr val="tx1"/>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D</a:t>
            </a:r>
          </a:p>
        </p:txBody>
      </p:sp>
      <p:sp>
        <p:nvSpPr>
          <p:cNvPr id="571414" name="Rectangle 22"/>
          <p:cNvSpPr>
            <a:spLocks noChangeArrowheads="1"/>
          </p:cNvSpPr>
          <p:nvPr/>
        </p:nvSpPr>
        <p:spPr bwMode="auto">
          <a:xfrm>
            <a:off x="7737475" y="5957888"/>
            <a:ext cx="457200" cy="457200"/>
          </a:xfrm>
          <a:prstGeom prst="rect">
            <a:avLst/>
          </a:prstGeom>
          <a:solidFill>
            <a:srgbClr val="C1CEFF"/>
          </a:solidFill>
          <a:ln w="9525">
            <a:solidFill>
              <a:schemeClr val="tx1"/>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B</a:t>
            </a:r>
          </a:p>
        </p:txBody>
      </p:sp>
      <p:sp>
        <p:nvSpPr>
          <p:cNvPr id="571415" name="Freeform 23"/>
          <p:cNvSpPr>
            <a:spLocks/>
          </p:cNvSpPr>
          <p:nvPr/>
        </p:nvSpPr>
        <p:spPr bwMode="auto">
          <a:xfrm>
            <a:off x="838200" y="5791200"/>
            <a:ext cx="152400" cy="152400"/>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571416" name="Freeform 24"/>
          <p:cNvSpPr>
            <a:spLocks/>
          </p:cNvSpPr>
          <p:nvPr/>
        </p:nvSpPr>
        <p:spPr bwMode="auto">
          <a:xfrm>
            <a:off x="1751013" y="5791200"/>
            <a:ext cx="152400" cy="152400"/>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571417" name="Freeform 25"/>
          <p:cNvSpPr>
            <a:spLocks/>
          </p:cNvSpPr>
          <p:nvPr/>
        </p:nvSpPr>
        <p:spPr bwMode="auto">
          <a:xfrm>
            <a:off x="2208213" y="5791200"/>
            <a:ext cx="152400" cy="152400"/>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571418" name="Freeform 26"/>
          <p:cNvSpPr>
            <a:spLocks/>
          </p:cNvSpPr>
          <p:nvPr/>
        </p:nvSpPr>
        <p:spPr bwMode="auto">
          <a:xfrm>
            <a:off x="3578225" y="5791200"/>
            <a:ext cx="152400" cy="152400"/>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571419" name="Freeform 27"/>
          <p:cNvSpPr>
            <a:spLocks/>
          </p:cNvSpPr>
          <p:nvPr/>
        </p:nvSpPr>
        <p:spPr bwMode="auto">
          <a:xfrm>
            <a:off x="4033838" y="5791200"/>
            <a:ext cx="152400" cy="152400"/>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571420" name="Freeform 28"/>
          <p:cNvSpPr>
            <a:spLocks/>
          </p:cNvSpPr>
          <p:nvPr/>
        </p:nvSpPr>
        <p:spPr bwMode="auto">
          <a:xfrm>
            <a:off x="4491038" y="5791200"/>
            <a:ext cx="152400" cy="152400"/>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571421" name="Freeform 29"/>
          <p:cNvSpPr>
            <a:spLocks/>
          </p:cNvSpPr>
          <p:nvPr/>
        </p:nvSpPr>
        <p:spPr bwMode="auto">
          <a:xfrm>
            <a:off x="6697663" y="5791200"/>
            <a:ext cx="152400" cy="152400"/>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571422" name="Freeform 30"/>
          <p:cNvSpPr>
            <a:spLocks/>
          </p:cNvSpPr>
          <p:nvPr/>
        </p:nvSpPr>
        <p:spPr bwMode="auto">
          <a:xfrm>
            <a:off x="4948238" y="5791200"/>
            <a:ext cx="1597025" cy="152400"/>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571423" name="Freeform 31"/>
          <p:cNvSpPr>
            <a:spLocks/>
          </p:cNvSpPr>
          <p:nvPr/>
        </p:nvSpPr>
        <p:spPr bwMode="auto">
          <a:xfrm>
            <a:off x="7154863" y="5791200"/>
            <a:ext cx="684212" cy="152400"/>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571424" name="Freeform 32"/>
          <p:cNvSpPr>
            <a:spLocks/>
          </p:cNvSpPr>
          <p:nvPr/>
        </p:nvSpPr>
        <p:spPr bwMode="auto">
          <a:xfrm>
            <a:off x="1295400" y="5791200"/>
            <a:ext cx="1597025" cy="152400"/>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571425" name="Freeform 33"/>
          <p:cNvSpPr>
            <a:spLocks/>
          </p:cNvSpPr>
          <p:nvPr/>
        </p:nvSpPr>
        <p:spPr bwMode="auto">
          <a:xfrm>
            <a:off x="3121025" y="5791200"/>
            <a:ext cx="4262438" cy="152400"/>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571426" name="Freeform 34"/>
          <p:cNvSpPr>
            <a:spLocks/>
          </p:cNvSpPr>
          <p:nvPr/>
        </p:nvSpPr>
        <p:spPr bwMode="auto">
          <a:xfrm>
            <a:off x="7543800" y="5715000"/>
            <a:ext cx="838200" cy="228600"/>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571427" name="Freeform 35"/>
          <p:cNvSpPr>
            <a:spLocks/>
          </p:cNvSpPr>
          <p:nvPr/>
        </p:nvSpPr>
        <p:spPr bwMode="auto">
          <a:xfrm>
            <a:off x="5403850" y="5791200"/>
            <a:ext cx="152400" cy="152400"/>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571428" name="Freeform 36"/>
          <p:cNvSpPr>
            <a:spLocks/>
          </p:cNvSpPr>
          <p:nvPr/>
        </p:nvSpPr>
        <p:spPr bwMode="auto">
          <a:xfrm>
            <a:off x="5861050" y="5791200"/>
            <a:ext cx="152400" cy="152400"/>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a:t>File-Allocation Table (FAT)</a:t>
            </a:r>
          </a:p>
        </p:txBody>
      </p:sp>
      <p:sp>
        <p:nvSpPr>
          <p:cNvPr id="573443" name="Rectangle 3"/>
          <p:cNvSpPr>
            <a:spLocks noGrp="1" noChangeArrowheads="1"/>
          </p:cNvSpPr>
          <p:nvPr>
            <p:ph type="body" idx="1"/>
          </p:nvPr>
        </p:nvSpPr>
        <p:spPr>
          <a:xfrm>
            <a:off x="152400" y="914400"/>
            <a:ext cx="5638800" cy="5715000"/>
          </a:xfrm>
          <a:noFill/>
          <a:ln/>
        </p:spPr>
        <p:txBody>
          <a:bodyPr/>
          <a:lstStyle/>
          <a:p>
            <a:pPr>
              <a:lnSpc>
                <a:spcPct val="89000"/>
              </a:lnSpc>
            </a:pPr>
            <a:r>
              <a:rPr lang="en-US" sz="2000"/>
              <a:t>Problem:  Linked Allocation must read to find next block (slow)</a:t>
            </a:r>
          </a:p>
          <a:p>
            <a:pPr>
              <a:lnSpc>
                <a:spcPct val="89000"/>
              </a:lnSpc>
            </a:pPr>
            <a:r>
              <a:rPr lang="en-US" sz="2000"/>
              <a:t>Idea:  Keep linked-list information for all files in on-disk FAT table</a:t>
            </a:r>
          </a:p>
          <a:p>
            <a:pPr lvl="1">
              <a:lnSpc>
                <a:spcPct val="89000"/>
              </a:lnSpc>
            </a:pPr>
            <a:r>
              <a:rPr lang="en-US" sz="1800"/>
              <a:t>Meta-data: Location of first block of file</a:t>
            </a:r>
          </a:p>
          <a:p>
            <a:pPr lvl="1">
              <a:lnSpc>
                <a:spcPct val="89000"/>
              </a:lnSpc>
            </a:pPr>
            <a:r>
              <a:rPr lang="en-US" sz="1800"/>
              <a:t>FAT located at beginning of each partition</a:t>
            </a:r>
          </a:p>
          <a:p>
            <a:pPr lvl="2">
              <a:lnSpc>
                <a:spcPct val="89000"/>
              </a:lnSpc>
            </a:pPr>
            <a:r>
              <a:rPr lang="en-US" sz="1600"/>
              <a:t>Indexed by block number</a:t>
            </a:r>
          </a:p>
          <a:p>
            <a:pPr lvl="2">
              <a:lnSpc>
                <a:spcPct val="89000"/>
              </a:lnSpc>
            </a:pPr>
            <a:r>
              <a:rPr lang="en-US" sz="1600"/>
              <a:t>Entry contains block number of next entry</a:t>
            </a:r>
          </a:p>
          <a:p>
            <a:pPr>
              <a:lnSpc>
                <a:spcPct val="90000"/>
              </a:lnSpc>
            </a:pPr>
            <a:r>
              <a:rPr lang="en-US" sz="2000"/>
              <a:t>Comparison to Linked Allocation</a:t>
            </a:r>
          </a:p>
          <a:p>
            <a:pPr lvl="1">
              <a:lnSpc>
                <a:spcPct val="90000"/>
              </a:lnSpc>
            </a:pPr>
            <a:r>
              <a:rPr lang="en-US" sz="1800"/>
              <a:t>Advantage: Random access improved because disk head can read location in FAT</a:t>
            </a:r>
          </a:p>
          <a:p>
            <a:pPr lvl="1">
              <a:lnSpc>
                <a:spcPct val="90000"/>
              </a:lnSpc>
            </a:pPr>
            <a:r>
              <a:rPr lang="en-US" sz="1800"/>
              <a:t>Disadvantage: Read from two disk locations for every data read (FAT + actual block)</a:t>
            </a:r>
          </a:p>
          <a:p>
            <a:pPr lvl="1">
              <a:lnSpc>
                <a:spcPct val="90000"/>
              </a:lnSpc>
            </a:pPr>
            <a:r>
              <a:rPr lang="en-US" sz="1800"/>
              <a:t>Optimization: Cache FAT in main memory</a:t>
            </a:r>
          </a:p>
          <a:p>
            <a:pPr lvl="2">
              <a:lnSpc>
                <a:spcPct val="90000"/>
              </a:lnSpc>
            </a:pPr>
            <a:r>
              <a:rPr lang="en-US" sz="1600"/>
              <a:t>Advantage: Greatly improves random accesses</a:t>
            </a:r>
          </a:p>
          <a:p>
            <a:pPr lvl="2">
              <a:lnSpc>
                <a:spcPct val="90000"/>
              </a:lnSpc>
            </a:pPr>
            <a:r>
              <a:rPr lang="en-US" sz="1600"/>
              <a:t>Still very hard to access random file blocks</a:t>
            </a:r>
          </a:p>
        </p:txBody>
      </p:sp>
      <p:sp>
        <p:nvSpPr>
          <p:cNvPr id="573444" name="Rectangle 4"/>
          <p:cNvSpPr>
            <a:spLocks noChangeArrowheads="1"/>
          </p:cNvSpPr>
          <p:nvPr/>
        </p:nvSpPr>
        <p:spPr bwMode="auto">
          <a:xfrm>
            <a:off x="6546850" y="1828800"/>
            <a:ext cx="1071563" cy="165100"/>
          </a:xfrm>
          <a:prstGeom prst="rect">
            <a:avLst/>
          </a:prstGeom>
          <a:solidFill>
            <a:srgbClr val="66FF66">
              <a:alpha val="46001"/>
            </a:srgbClr>
          </a:solidFill>
          <a:ln w="19050">
            <a:solidFill>
              <a:srgbClr val="008000"/>
            </a:solidFill>
            <a:miter lim="800000"/>
            <a:headEnd/>
            <a:tailEnd/>
          </a:ln>
          <a:effectLst/>
        </p:spPr>
        <p:txBody>
          <a:bodyPr wrap="none" anchor="ctr">
            <a:prstTxWarp prst="textNoShape">
              <a:avLst/>
            </a:prstTxWarp>
          </a:bodyPr>
          <a:lstStyle/>
          <a:p>
            <a:endParaRPr lang="en-US"/>
          </a:p>
        </p:txBody>
      </p:sp>
      <p:sp>
        <p:nvSpPr>
          <p:cNvPr id="573445" name="Rectangle 5"/>
          <p:cNvSpPr>
            <a:spLocks noChangeArrowheads="1"/>
          </p:cNvSpPr>
          <p:nvPr/>
        </p:nvSpPr>
        <p:spPr bwMode="auto">
          <a:xfrm>
            <a:off x="6546850" y="2817813"/>
            <a:ext cx="1071563" cy="165100"/>
          </a:xfrm>
          <a:prstGeom prst="rect">
            <a:avLst/>
          </a:prstGeom>
          <a:solidFill>
            <a:srgbClr val="66FF66">
              <a:alpha val="46001"/>
            </a:srgbClr>
          </a:solidFill>
          <a:ln w="19050">
            <a:solidFill>
              <a:srgbClr val="008000"/>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1000" b="1">
                <a:latin typeface="Courier New" pitchFamily="-111" charset="0"/>
              </a:rPr>
              <a:t>3</a:t>
            </a:r>
          </a:p>
        </p:txBody>
      </p:sp>
      <p:sp>
        <p:nvSpPr>
          <p:cNvPr id="573446" name="Rectangle 6"/>
          <p:cNvSpPr>
            <a:spLocks noChangeArrowheads="1"/>
          </p:cNvSpPr>
          <p:nvPr/>
        </p:nvSpPr>
        <p:spPr bwMode="auto">
          <a:xfrm>
            <a:off x="6546850" y="1993900"/>
            <a:ext cx="1071563" cy="163513"/>
          </a:xfrm>
          <a:prstGeom prst="rect">
            <a:avLst/>
          </a:prstGeom>
          <a:solidFill>
            <a:srgbClr val="66FF66">
              <a:alpha val="46001"/>
            </a:srgbClr>
          </a:solidFill>
          <a:ln w="19050">
            <a:solidFill>
              <a:srgbClr val="008000"/>
            </a:solidFill>
            <a:miter lim="800000"/>
            <a:headEnd/>
            <a:tailEnd/>
          </a:ln>
          <a:effectLst/>
        </p:spPr>
        <p:txBody>
          <a:bodyPr wrap="none" anchor="ctr">
            <a:prstTxWarp prst="textNoShape">
              <a:avLst/>
            </a:prstTxWarp>
          </a:bodyPr>
          <a:lstStyle/>
          <a:p>
            <a:endParaRPr lang="en-US"/>
          </a:p>
        </p:txBody>
      </p:sp>
      <p:sp>
        <p:nvSpPr>
          <p:cNvPr id="573447" name="Rectangle 7"/>
          <p:cNvSpPr>
            <a:spLocks noChangeArrowheads="1"/>
          </p:cNvSpPr>
          <p:nvPr/>
        </p:nvSpPr>
        <p:spPr bwMode="auto">
          <a:xfrm>
            <a:off x="6546850" y="2157413"/>
            <a:ext cx="1071563" cy="165100"/>
          </a:xfrm>
          <a:prstGeom prst="rect">
            <a:avLst/>
          </a:prstGeom>
          <a:solidFill>
            <a:srgbClr val="66FF66">
              <a:alpha val="46001"/>
            </a:srgbClr>
          </a:solidFill>
          <a:ln w="19050">
            <a:solidFill>
              <a:srgbClr val="008000"/>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1000" b="1">
                <a:latin typeface="Courier New" pitchFamily="-111" charset="0"/>
              </a:rPr>
              <a:t>10</a:t>
            </a:r>
          </a:p>
        </p:txBody>
      </p:sp>
      <p:sp>
        <p:nvSpPr>
          <p:cNvPr id="573448" name="Rectangle 8"/>
          <p:cNvSpPr>
            <a:spLocks noChangeArrowheads="1"/>
          </p:cNvSpPr>
          <p:nvPr/>
        </p:nvSpPr>
        <p:spPr bwMode="auto">
          <a:xfrm>
            <a:off x="6546850" y="2322513"/>
            <a:ext cx="1071563" cy="165100"/>
          </a:xfrm>
          <a:prstGeom prst="rect">
            <a:avLst/>
          </a:prstGeom>
          <a:solidFill>
            <a:srgbClr val="66FF66">
              <a:alpha val="46001"/>
            </a:srgbClr>
          </a:solidFill>
          <a:ln w="19050">
            <a:solidFill>
              <a:srgbClr val="008000"/>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1000" b="1">
                <a:latin typeface="Courier New" pitchFamily="-111" charset="0"/>
              </a:rPr>
              <a:t>11</a:t>
            </a:r>
          </a:p>
        </p:txBody>
      </p:sp>
      <p:sp>
        <p:nvSpPr>
          <p:cNvPr id="573449" name="Rectangle 9"/>
          <p:cNvSpPr>
            <a:spLocks noChangeArrowheads="1"/>
          </p:cNvSpPr>
          <p:nvPr/>
        </p:nvSpPr>
        <p:spPr bwMode="auto">
          <a:xfrm>
            <a:off x="6546850" y="2487613"/>
            <a:ext cx="1071563" cy="165100"/>
          </a:xfrm>
          <a:prstGeom prst="rect">
            <a:avLst/>
          </a:prstGeom>
          <a:solidFill>
            <a:srgbClr val="66FF66">
              <a:alpha val="46001"/>
            </a:srgbClr>
          </a:solidFill>
          <a:ln w="19050">
            <a:solidFill>
              <a:srgbClr val="008000"/>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1000" b="1">
                <a:latin typeface="Courier New" pitchFamily="-111" charset="0"/>
              </a:rPr>
              <a:t>7</a:t>
            </a:r>
          </a:p>
        </p:txBody>
      </p:sp>
      <p:sp>
        <p:nvSpPr>
          <p:cNvPr id="573450" name="Rectangle 10"/>
          <p:cNvSpPr>
            <a:spLocks noChangeArrowheads="1"/>
          </p:cNvSpPr>
          <p:nvPr/>
        </p:nvSpPr>
        <p:spPr bwMode="auto">
          <a:xfrm>
            <a:off x="6546850" y="2652713"/>
            <a:ext cx="1071563" cy="165100"/>
          </a:xfrm>
          <a:prstGeom prst="rect">
            <a:avLst/>
          </a:prstGeom>
          <a:solidFill>
            <a:srgbClr val="66FF66">
              <a:alpha val="46001"/>
            </a:srgbClr>
          </a:solidFill>
          <a:ln w="19050">
            <a:solidFill>
              <a:srgbClr val="008000"/>
            </a:solidFill>
            <a:miter lim="800000"/>
            <a:headEnd/>
            <a:tailEnd/>
          </a:ln>
          <a:effectLst/>
        </p:spPr>
        <p:txBody>
          <a:bodyPr wrap="none" anchor="ctr">
            <a:prstTxWarp prst="textNoShape">
              <a:avLst/>
            </a:prstTxWarp>
          </a:bodyPr>
          <a:lstStyle/>
          <a:p>
            <a:endParaRPr lang="en-US"/>
          </a:p>
        </p:txBody>
      </p:sp>
      <p:sp>
        <p:nvSpPr>
          <p:cNvPr id="573451" name="Rectangle 11"/>
          <p:cNvSpPr>
            <a:spLocks noChangeArrowheads="1"/>
          </p:cNvSpPr>
          <p:nvPr/>
        </p:nvSpPr>
        <p:spPr bwMode="auto">
          <a:xfrm>
            <a:off x="7856538" y="4997450"/>
            <a:ext cx="333375" cy="311150"/>
          </a:xfrm>
          <a:prstGeom prst="rect">
            <a:avLst/>
          </a:prstGeom>
          <a:solidFill>
            <a:srgbClr val="FFC5CF"/>
          </a:solidFill>
          <a:ln w="9525">
            <a:solidFill>
              <a:schemeClr val="tx1"/>
            </a:solidFill>
            <a:miter lim="800000"/>
            <a:headEnd/>
            <a:tailEnd/>
          </a:ln>
          <a:effectLst/>
        </p:spPr>
        <p:txBody>
          <a:bodyPr wrap="none" lIns="91294" tIns="45647" rIns="91294" bIns="45647" anchor="ctr">
            <a:prstTxWarp prst="textNoShape">
              <a:avLst/>
            </a:prstTxWarp>
          </a:bodyPr>
          <a:lstStyle/>
          <a:p>
            <a:pPr algn="ctr" defTabSz="912813" eaLnBrk="0" hangingPunct="0"/>
            <a:r>
              <a:rPr lang="en-US">
                <a:latin typeface="Times New Roman" pitchFamily="-111" charset="0"/>
              </a:rPr>
              <a:t>10</a:t>
            </a:r>
          </a:p>
        </p:txBody>
      </p:sp>
      <p:sp>
        <p:nvSpPr>
          <p:cNvPr id="573452" name="Rectangle 12"/>
          <p:cNvSpPr>
            <a:spLocks noChangeArrowheads="1"/>
          </p:cNvSpPr>
          <p:nvPr/>
        </p:nvSpPr>
        <p:spPr bwMode="auto">
          <a:xfrm>
            <a:off x="7269163" y="4994275"/>
            <a:ext cx="331787" cy="311150"/>
          </a:xfrm>
          <a:prstGeom prst="rect">
            <a:avLst/>
          </a:prstGeom>
          <a:solidFill>
            <a:srgbClr val="FFC5CF"/>
          </a:solidFill>
          <a:ln w="9525">
            <a:solidFill>
              <a:schemeClr val="tx1"/>
            </a:solidFill>
            <a:miter lim="800000"/>
            <a:headEnd/>
            <a:tailEnd/>
          </a:ln>
          <a:effectLst/>
        </p:spPr>
        <p:txBody>
          <a:bodyPr wrap="none" lIns="91294" tIns="45647" rIns="91294" bIns="45647" anchor="ctr">
            <a:prstTxWarp prst="textNoShape">
              <a:avLst/>
            </a:prstTxWarp>
          </a:bodyPr>
          <a:lstStyle/>
          <a:p>
            <a:pPr algn="ctr" defTabSz="912813" eaLnBrk="0" hangingPunct="0"/>
            <a:r>
              <a:rPr lang="en-US">
                <a:latin typeface="Times New Roman" pitchFamily="-111" charset="0"/>
              </a:rPr>
              <a:t>2</a:t>
            </a:r>
          </a:p>
        </p:txBody>
      </p:sp>
      <p:sp>
        <p:nvSpPr>
          <p:cNvPr id="573453" name="Rectangle 13"/>
          <p:cNvSpPr>
            <a:spLocks noChangeArrowheads="1"/>
          </p:cNvSpPr>
          <p:nvPr/>
        </p:nvSpPr>
        <p:spPr bwMode="auto">
          <a:xfrm>
            <a:off x="6678613" y="4997450"/>
            <a:ext cx="333375" cy="311150"/>
          </a:xfrm>
          <a:prstGeom prst="rect">
            <a:avLst/>
          </a:prstGeom>
          <a:solidFill>
            <a:srgbClr val="FFC5CF"/>
          </a:solidFill>
          <a:ln w="9525">
            <a:solidFill>
              <a:schemeClr val="tx1"/>
            </a:solidFill>
            <a:miter lim="800000"/>
            <a:headEnd/>
            <a:tailEnd/>
          </a:ln>
          <a:effectLst/>
        </p:spPr>
        <p:txBody>
          <a:bodyPr wrap="none" lIns="91294" tIns="45647" rIns="91294" bIns="45647" anchor="ctr">
            <a:prstTxWarp prst="textNoShape">
              <a:avLst/>
            </a:prstTxWarp>
          </a:bodyPr>
          <a:lstStyle/>
          <a:p>
            <a:pPr algn="ctr" defTabSz="912813" eaLnBrk="0" hangingPunct="0"/>
            <a:r>
              <a:rPr lang="en-US">
                <a:latin typeface="Times New Roman" pitchFamily="-111" charset="0"/>
              </a:rPr>
              <a:t>7</a:t>
            </a:r>
          </a:p>
        </p:txBody>
      </p:sp>
      <p:sp>
        <p:nvSpPr>
          <p:cNvPr id="573454" name="Rectangle 14"/>
          <p:cNvSpPr>
            <a:spLocks noChangeArrowheads="1"/>
          </p:cNvSpPr>
          <p:nvPr/>
        </p:nvSpPr>
        <p:spPr bwMode="auto">
          <a:xfrm>
            <a:off x="6091238" y="4994275"/>
            <a:ext cx="331787" cy="311150"/>
          </a:xfrm>
          <a:prstGeom prst="rect">
            <a:avLst/>
          </a:prstGeom>
          <a:solidFill>
            <a:srgbClr val="FFC5CF"/>
          </a:solidFill>
          <a:ln w="9525">
            <a:solidFill>
              <a:schemeClr val="tx1"/>
            </a:solidFill>
            <a:miter lim="800000"/>
            <a:headEnd/>
            <a:tailEnd/>
          </a:ln>
          <a:effectLst/>
        </p:spPr>
        <p:txBody>
          <a:bodyPr wrap="none" lIns="91294" tIns="45647" rIns="91294" bIns="45647" anchor="ctr">
            <a:prstTxWarp prst="textNoShape">
              <a:avLst/>
            </a:prstTxWarp>
          </a:bodyPr>
          <a:lstStyle/>
          <a:p>
            <a:pPr algn="ctr" defTabSz="912813" eaLnBrk="0" hangingPunct="0"/>
            <a:r>
              <a:rPr lang="en-US">
                <a:latin typeface="Times New Roman" pitchFamily="-111" charset="0"/>
              </a:rPr>
              <a:t>4</a:t>
            </a:r>
          </a:p>
        </p:txBody>
      </p:sp>
      <p:sp>
        <p:nvSpPr>
          <p:cNvPr id="573455" name="Rectangle 15"/>
          <p:cNvSpPr>
            <a:spLocks noChangeArrowheads="1"/>
          </p:cNvSpPr>
          <p:nvPr/>
        </p:nvSpPr>
        <p:spPr bwMode="auto">
          <a:xfrm>
            <a:off x="8447088" y="4994275"/>
            <a:ext cx="331787" cy="311150"/>
          </a:xfrm>
          <a:prstGeom prst="rect">
            <a:avLst/>
          </a:prstGeom>
          <a:solidFill>
            <a:srgbClr val="FFC5CF"/>
          </a:solidFill>
          <a:ln w="9525">
            <a:solidFill>
              <a:schemeClr val="tx1"/>
            </a:solidFill>
            <a:miter lim="800000"/>
            <a:headEnd/>
            <a:tailEnd/>
          </a:ln>
          <a:effectLst/>
        </p:spPr>
        <p:txBody>
          <a:bodyPr wrap="none" lIns="91294" tIns="45647" rIns="91294" bIns="45647" anchor="ctr">
            <a:prstTxWarp prst="textNoShape">
              <a:avLst/>
            </a:prstTxWarp>
          </a:bodyPr>
          <a:lstStyle/>
          <a:p>
            <a:pPr algn="ctr" defTabSz="912813" eaLnBrk="0" hangingPunct="0"/>
            <a:r>
              <a:rPr lang="en-US">
                <a:latin typeface="Times New Roman" pitchFamily="-111" charset="0"/>
              </a:rPr>
              <a:t>12</a:t>
            </a:r>
          </a:p>
        </p:txBody>
      </p:sp>
      <p:sp>
        <p:nvSpPr>
          <p:cNvPr id="573456" name="Rectangle 16"/>
          <p:cNvSpPr>
            <a:spLocks noChangeArrowheads="1"/>
          </p:cNvSpPr>
          <p:nvPr/>
        </p:nvSpPr>
        <p:spPr bwMode="auto">
          <a:xfrm>
            <a:off x="6546850" y="2982913"/>
            <a:ext cx="1071563" cy="163512"/>
          </a:xfrm>
          <a:prstGeom prst="rect">
            <a:avLst/>
          </a:prstGeom>
          <a:solidFill>
            <a:srgbClr val="66FF66">
              <a:alpha val="46001"/>
            </a:srgbClr>
          </a:solidFill>
          <a:ln w="19050">
            <a:solidFill>
              <a:srgbClr val="008000"/>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1000" b="1">
                <a:latin typeface="Courier New" pitchFamily="-111" charset="0"/>
              </a:rPr>
              <a:t>2</a:t>
            </a:r>
          </a:p>
        </p:txBody>
      </p:sp>
      <p:sp>
        <p:nvSpPr>
          <p:cNvPr id="573457" name="Rectangle 17"/>
          <p:cNvSpPr>
            <a:spLocks noChangeArrowheads="1"/>
          </p:cNvSpPr>
          <p:nvPr/>
        </p:nvSpPr>
        <p:spPr bwMode="auto">
          <a:xfrm>
            <a:off x="6546850" y="3144838"/>
            <a:ext cx="1071563" cy="165100"/>
          </a:xfrm>
          <a:prstGeom prst="rect">
            <a:avLst/>
          </a:prstGeom>
          <a:solidFill>
            <a:srgbClr val="66FF66">
              <a:alpha val="46001"/>
            </a:srgbClr>
          </a:solidFill>
          <a:ln w="19050">
            <a:solidFill>
              <a:srgbClr val="008000"/>
            </a:solidFill>
            <a:miter lim="800000"/>
            <a:headEnd/>
            <a:tailEnd/>
          </a:ln>
          <a:effectLst/>
        </p:spPr>
        <p:txBody>
          <a:bodyPr wrap="none" anchor="ctr">
            <a:prstTxWarp prst="textNoShape">
              <a:avLst/>
            </a:prstTxWarp>
          </a:bodyPr>
          <a:lstStyle/>
          <a:p>
            <a:endParaRPr lang="en-US"/>
          </a:p>
        </p:txBody>
      </p:sp>
      <p:sp>
        <p:nvSpPr>
          <p:cNvPr id="573458" name="Rectangle 18"/>
          <p:cNvSpPr>
            <a:spLocks noChangeArrowheads="1"/>
          </p:cNvSpPr>
          <p:nvPr/>
        </p:nvSpPr>
        <p:spPr bwMode="auto">
          <a:xfrm>
            <a:off x="6546850" y="3309938"/>
            <a:ext cx="1071563" cy="165100"/>
          </a:xfrm>
          <a:prstGeom prst="rect">
            <a:avLst/>
          </a:prstGeom>
          <a:solidFill>
            <a:srgbClr val="66FF66">
              <a:alpha val="46001"/>
            </a:srgbClr>
          </a:solidFill>
          <a:ln w="19050">
            <a:solidFill>
              <a:srgbClr val="008000"/>
            </a:solidFill>
            <a:miter lim="800000"/>
            <a:headEnd/>
            <a:tailEnd/>
          </a:ln>
          <a:effectLst/>
        </p:spPr>
        <p:txBody>
          <a:bodyPr wrap="none" anchor="ctr">
            <a:prstTxWarp prst="textNoShape">
              <a:avLst/>
            </a:prstTxWarp>
          </a:bodyPr>
          <a:lstStyle/>
          <a:p>
            <a:endParaRPr lang="en-US"/>
          </a:p>
        </p:txBody>
      </p:sp>
      <p:sp>
        <p:nvSpPr>
          <p:cNvPr id="573459" name="Rectangle 19"/>
          <p:cNvSpPr>
            <a:spLocks noChangeArrowheads="1"/>
          </p:cNvSpPr>
          <p:nvPr/>
        </p:nvSpPr>
        <p:spPr bwMode="auto">
          <a:xfrm>
            <a:off x="6546850" y="3475038"/>
            <a:ext cx="1071563" cy="165100"/>
          </a:xfrm>
          <a:prstGeom prst="rect">
            <a:avLst/>
          </a:prstGeom>
          <a:solidFill>
            <a:srgbClr val="66FF66">
              <a:alpha val="46001"/>
            </a:srgbClr>
          </a:solidFill>
          <a:ln w="19050">
            <a:solidFill>
              <a:srgbClr val="008000"/>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1000" b="1">
                <a:latin typeface="Courier New" pitchFamily="-111" charset="0"/>
              </a:rPr>
              <a:t>12</a:t>
            </a:r>
          </a:p>
        </p:txBody>
      </p:sp>
      <p:sp>
        <p:nvSpPr>
          <p:cNvPr id="573460" name="Rectangle 20"/>
          <p:cNvSpPr>
            <a:spLocks noChangeArrowheads="1"/>
          </p:cNvSpPr>
          <p:nvPr/>
        </p:nvSpPr>
        <p:spPr bwMode="auto">
          <a:xfrm>
            <a:off x="6546850" y="3640138"/>
            <a:ext cx="1071563" cy="165100"/>
          </a:xfrm>
          <a:prstGeom prst="rect">
            <a:avLst/>
          </a:prstGeom>
          <a:solidFill>
            <a:srgbClr val="66FF66">
              <a:alpha val="46001"/>
            </a:srgbClr>
          </a:solidFill>
          <a:ln w="19050">
            <a:solidFill>
              <a:srgbClr val="008000"/>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1000" b="1">
                <a:latin typeface="Courier New" pitchFamily="-111" charset="0"/>
              </a:rPr>
              <a:t>14</a:t>
            </a:r>
          </a:p>
        </p:txBody>
      </p:sp>
      <p:sp>
        <p:nvSpPr>
          <p:cNvPr id="573461" name="Rectangle 21"/>
          <p:cNvSpPr>
            <a:spLocks noChangeArrowheads="1"/>
          </p:cNvSpPr>
          <p:nvPr/>
        </p:nvSpPr>
        <p:spPr bwMode="auto">
          <a:xfrm>
            <a:off x="6546850" y="3805238"/>
            <a:ext cx="1071563" cy="163512"/>
          </a:xfrm>
          <a:prstGeom prst="rect">
            <a:avLst/>
          </a:prstGeom>
          <a:solidFill>
            <a:srgbClr val="66FF66">
              <a:alpha val="46001"/>
            </a:srgbClr>
          </a:solidFill>
          <a:ln w="19050">
            <a:solidFill>
              <a:srgbClr val="008000"/>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1000" b="1">
                <a:latin typeface="Courier New" pitchFamily="-111" charset="0"/>
              </a:rPr>
              <a:t>-1</a:t>
            </a:r>
          </a:p>
        </p:txBody>
      </p:sp>
      <p:sp>
        <p:nvSpPr>
          <p:cNvPr id="573462" name="Rectangle 22"/>
          <p:cNvSpPr>
            <a:spLocks noChangeArrowheads="1"/>
          </p:cNvSpPr>
          <p:nvPr/>
        </p:nvSpPr>
        <p:spPr bwMode="auto">
          <a:xfrm>
            <a:off x="6546850" y="3968750"/>
            <a:ext cx="1071563" cy="165100"/>
          </a:xfrm>
          <a:prstGeom prst="rect">
            <a:avLst/>
          </a:prstGeom>
          <a:solidFill>
            <a:srgbClr val="66FF66">
              <a:alpha val="46001"/>
            </a:srgbClr>
          </a:solidFill>
          <a:ln w="19050">
            <a:solidFill>
              <a:srgbClr val="008000"/>
            </a:solidFill>
            <a:miter lim="800000"/>
            <a:headEnd/>
            <a:tailEnd/>
          </a:ln>
          <a:effectLst/>
        </p:spPr>
        <p:txBody>
          <a:bodyPr wrap="none" anchor="ctr">
            <a:prstTxWarp prst="textNoShape">
              <a:avLst/>
            </a:prstTxWarp>
          </a:bodyPr>
          <a:lstStyle/>
          <a:p>
            <a:endParaRPr lang="en-US"/>
          </a:p>
        </p:txBody>
      </p:sp>
      <p:sp>
        <p:nvSpPr>
          <p:cNvPr id="573463" name="Rectangle 23"/>
          <p:cNvSpPr>
            <a:spLocks noChangeArrowheads="1"/>
          </p:cNvSpPr>
          <p:nvPr/>
        </p:nvSpPr>
        <p:spPr bwMode="auto">
          <a:xfrm>
            <a:off x="6546850" y="4133850"/>
            <a:ext cx="1071563" cy="165100"/>
          </a:xfrm>
          <a:prstGeom prst="rect">
            <a:avLst/>
          </a:prstGeom>
          <a:solidFill>
            <a:srgbClr val="66FF66">
              <a:alpha val="46001"/>
            </a:srgbClr>
          </a:solidFill>
          <a:ln w="19050">
            <a:solidFill>
              <a:srgbClr val="008000"/>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1000" b="1">
                <a:latin typeface="Courier New" pitchFamily="-111" charset="0"/>
              </a:rPr>
              <a:t>-1</a:t>
            </a:r>
          </a:p>
        </p:txBody>
      </p:sp>
      <p:sp>
        <p:nvSpPr>
          <p:cNvPr id="573464" name="Rectangle 24"/>
          <p:cNvSpPr>
            <a:spLocks noChangeArrowheads="1"/>
          </p:cNvSpPr>
          <p:nvPr/>
        </p:nvSpPr>
        <p:spPr bwMode="auto">
          <a:xfrm>
            <a:off x="6546850" y="4298950"/>
            <a:ext cx="1071563" cy="165100"/>
          </a:xfrm>
          <a:prstGeom prst="rect">
            <a:avLst/>
          </a:prstGeom>
          <a:solidFill>
            <a:srgbClr val="66FF66">
              <a:alpha val="46001"/>
            </a:srgbClr>
          </a:solidFill>
          <a:ln w="19050">
            <a:solidFill>
              <a:srgbClr val="008000"/>
            </a:solidFill>
            <a:miter lim="800000"/>
            <a:headEnd/>
            <a:tailEnd/>
          </a:ln>
          <a:effectLst/>
        </p:spPr>
        <p:txBody>
          <a:bodyPr wrap="none" anchor="ctr">
            <a:prstTxWarp prst="textNoShape">
              <a:avLst/>
            </a:prstTxWarp>
          </a:bodyPr>
          <a:lstStyle/>
          <a:p>
            <a:endParaRPr lang="en-US"/>
          </a:p>
        </p:txBody>
      </p:sp>
      <p:sp>
        <p:nvSpPr>
          <p:cNvPr id="573465" name="Line 25"/>
          <p:cNvSpPr>
            <a:spLocks noChangeShapeType="1"/>
          </p:cNvSpPr>
          <p:nvPr/>
        </p:nvSpPr>
        <p:spPr bwMode="auto">
          <a:xfrm>
            <a:off x="6423025" y="4994275"/>
            <a:ext cx="255588" cy="0"/>
          </a:xfrm>
          <a:prstGeom prst="line">
            <a:avLst/>
          </a:prstGeom>
          <a:noFill/>
          <a:ln w="12700">
            <a:solidFill>
              <a:schemeClr val="tx1"/>
            </a:solidFill>
            <a:round/>
            <a:headEnd/>
            <a:tailEnd type="triangle" w="sm" len="sm"/>
          </a:ln>
          <a:effectLst/>
        </p:spPr>
        <p:txBody>
          <a:bodyPr wrap="none" anchor="ctr">
            <a:prstTxWarp prst="textNoShape">
              <a:avLst/>
            </a:prstTxWarp>
          </a:bodyPr>
          <a:lstStyle/>
          <a:p>
            <a:endParaRPr lang="en-US"/>
          </a:p>
        </p:txBody>
      </p:sp>
      <p:sp>
        <p:nvSpPr>
          <p:cNvPr id="573466" name="Line 26"/>
          <p:cNvSpPr>
            <a:spLocks noChangeShapeType="1"/>
          </p:cNvSpPr>
          <p:nvPr/>
        </p:nvSpPr>
        <p:spPr bwMode="auto">
          <a:xfrm>
            <a:off x="7013575" y="4997450"/>
            <a:ext cx="255588" cy="0"/>
          </a:xfrm>
          <a:prstGeom prst="line">
            <a:avLst/>
          </a:prstGeom>
          <a:noFill/>
          <a:ln w="12700">
            <a:solidFill>
              <a:schemeClr val="tx1"/>
            </a:solidFill>
            <a:round/>
            <a:headEnd/>
            <a:tailEnd type="triangle" w="sm" len="sm"/>
          </a:ln>
          <a:effectLst/>
        </p:spPr>
        <p:txBody>
          <a:bodyPr wrap="none" anchor="ctr">
            <a:prstTxWarp prst="textNoShape">
              <a:avLst/>
            </a:prstTxWarp>
          </a:bodyPr>
          <a:lstStyle/>
          <a:p>
            <a:endParaRPr lang="en-US"/>
          </a:p>
        </p:txBody>
      </p:sp>
      <p:sp>
        <p:nvSpPr>
          <p:cNvPr id="573467" name="Line 27"/>
          <p:cNvSpPr>
            <a:spLocks noChangeShapeType="1"/>
          </p:cNvSpPr>
          <p:nvPr/>
        </p:nvSpPr>
        <p:spPr bwMode="auto">
          <a:xfrm>
            <a:off x="7600950" y="4994275"/>
            <a:ext cx="255588" cy="0"/>
          </a:xfrm>
          <a:prstGeom prst="line">
            <a:avLst/>
          </a:prstGeom>
          <a:noFill/>
          <a:ln w="12700">
            <a:solidFill>
              <a:schemeClr val="tx1"/>
            </a:solidFill>
            <a:round/>
            <a:headEnd/>
            <a:tailEnd type="triangle" w="sm" len="sm"/>
          </a:ln>
          <a:effectLst/>
        </p:spPr>
        <p:txBody>
          <a:bodyPr wrap="none" anchor="ctr">
            <a:prstTxWarp prst="textNoShape">
              <a:avLst/>
            </a:prstTxWarp>
          </a:bodyPr>
          <a:lstStyle/>
          <a:p>
            <a:endParaRPr lang="en-US"/>
          </a:p>
        </p:txBody>
      </p:sp>
      <p:sp>
        <p:nvSpPr>
          <p:cNvPr id="573468" name="Line 28"/>
          <p:cNvSpPr>
            <a:spLocks noChangeShapeType="1"/>
          </p:cNvSpPr>
          <p:nvPr/>
        </p:nvSpPr>
        <p:spPr bwMode="auto">
          <a:xfrm>
            <a:off x="8189913" y="4994275"/>
            <a:ext cx="255587" cy="0"/>
          </a:xfrm>
          <a:prstGeom prst="line">
            <a:avLst/>
          </a:prstGeom>
          <a:noFill/>
          <a:ln w="12700">
            <a:solidFill>
              <a:schemeClr val="tx1"/>
            </a:solidFill>
            <a:round/>
            <a:headEnd/>
            <a:tailEnd type="triangle" w="sm" len="sm"/>
          </a:ln>
          <a:effectLst/>
        </p:spPr>
        <p:txBody>
          <a:bodyPr wrap="none" anchor="ctr">
            <a:prstTxWarp prst="textNoShape">
              <a:avLst/>
            </a:prstTxWarp>
          </a:bodyPr>
          <a:lstStyle/>
          <a:p>
            <a:endParaRPr lang="en-US"/>
          </a:p>
        </p:txBody>
      </p:sp>
      <p:sp>
        <p:nvSpPr>
          <p:cNvPr id="573469" name="Rectangle 29"/>
          <p:cNvSpPr>
            <a:spLocks noChangeArrowheads="1"/>
          </p:cNvSpPr>
          <p:nvPr/>
        </p:nvSpPr>
        <p:spPr bwMode="auto">
          <a:xfrm>
            <a:off x="7275513" y="5921375"/>
            <a:ext cx="331787" cy="311150"/>
          </a:xfrm>
          <a:prstGeom prst="rect">
            <a:avLst/>
          </a:prstGeom>
          <a:solidFill>
            <a:srgbClr val="C1CEF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a:latin typeface="Times New Roman" pitchFamily="-111" charset="0"/>
              </a:rPr>
              <a:t>11</a:t>
            </a:r>
          </a:p>
        </p:txBody>
      </p:sp>
      <p:sp>
        <p:nvSpPr>
          <p:cNvPr id="573470" name="Rectangle 30"/>
          <p:cNvSpPr>
            <a:spLocks noChangeArrowheads="1"/>
          </p:cNvSpPr>
          <p:nvPr/>
        </p:nvSpPr>
        <p:spPr bwMode="auto">
          <a:xfrm>
            <a:off x="6686550" y="5918200"/>
            <a:ext cx="333375" cy="311150"/>
          </a:xfrm>
          <a:prstGeom prst="rect">
            <a:avLst/>
          </a:prstGeom>
          <a:solidFill>
            <a:srgbClr val="C1CEF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a:latin typeface="Times New Roman" pitchFamily="-111" charset="0"/>
              </a:rPr>
              <a:t>3</a:t>
            </a:r>
          </a:p>
        </p:txBody>
      </p:sp>
      <p:sp>
        <p:nvSpPr>
          <p:cNvPr id="573471" name="Rectangle 31"/>
          <p:cNvSpPr>
            <a:spLocks noChangeArrowheads="1"/>
          </p:cNvSpPr>
          <p:nvPr/>
        </p:nvSpPr>
        <p:spPr bwMode="auto">
          <a:xfrm>
            <a:off x="6097588" y="5921375"/>
            <a:ext cx="331787" cy="311150"/>
          </a:xfrm>
          <a:prstGeom prst="rect">
            <a:avLst/>
          </a:prstGeom>
          <a:solidFill>
            <a:srgbClr val="C1CEF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a:latin typeface="Times New Roman" pitchFamily="-111" charset="0"/>
              </a:rPr>
              <a:t>6</a:t>
            </a:r>
          </a:p>
        </p:txBody>
      </p:sp>
      <p:sp>
        <p:nvSpPr>
          <p:cNvPr id="573472" name="Rectangle 32"/>
          <p:cNvSpPr>
            <a:spLocks noChangeArrowheads="1"/>
          </p:cNvSpPr>
          <p:nvPr/>
        </p:nvSpPr>
        <p:spPr bwMode="auto">
          <a:xfrm>
            <a:off x="7864475" y="5918200"/>
            <a:ext cx="333375" cy="311150"/>
          </a:xfrm>
          <a:prstGeom prst="rect">
            <a:avLst/>
          </a:prstGeom>
          <a:solidFill>
            <a:srgbClr val="C1CEF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a:latin typeface="Times New Roman" pitchFamily="-111" charset="0"/>
              </a:rPr>
              <a:t>14</a:t>
            </a:r>
          </a:p>
        </p:txBody>
      </p:sp>
      <p:sp>
        <p:nvSpPr>
          <p:cNvPr id="573473" name="Line 33"/>
          <p:cNvSpPr>
            <a:spLocks noChangeShapeType="1"/>
          </p:cNvSpPr>
          <p:nvPr/>
        </p:nvSpPr>
        <p:spPr bwMode="auto">
          <a:xfrm>
            <a:off x="6430963" y="5921375"/>
            <a:ext cx="255587" cy="0"/>
          </a:xfrm>
          <a:prstGeom prst="line">
            <a:avLst/>
          </a:prstGeom>
          <a:noFill/>
          <a:ln w="12700">
            <a:solidFill>
              <a:schemeClr val="tx2"/>
            </a:solidFill>
            <a:round/>
            <a:headEnd/>
            <a:tailEnd type="triangle" w="sm" len="sm"/>
          </a:ln>
          <a:effectLst/>
        </p:spPr>
        <p:txBody>
          <a:bodyPr wrap="none" anchor="ctr">
            <a:prstTxWarp prst="textNoShape">
              <a:avLst/>
            </a:prstTxWarp>
          </a:bodyPr>
          <a:lstStyle/>
          <a:p>
            <a:endParaRPr lang="en-US"/>
          </a:p>
        </p:txBody>
      </p:sp>
      <p:sp>
        <p:nvSpPr>
          <p:cNvPr id="573474" name="Line 34"/>
          <p:cNvSpPr>
            <a:spLocks noChangeShapeType="1"/>
          </p:cNvSpPr>
          <p:nvPr/>
        </p:nvSpPr>
        <p:spPr bwMode="auto">
          <a:xfrm>
            <a:off x="7019925" y="5918200"/>
            <a:ext cx="255588" cy="0"/>
          </a:xfrm>
          <a:prstGeom prst="line">
            <a:avLst/>
          </a:prstGeom>
          <a:noFill/>
          <a:ln w="12700">
            <a:solidFill>
              <a:schemeClr val="tx2"/>
            </a:solidFill>
            <a:round/>
            <a:headEnd/>
            <a:tailEnd type="triangle" w="sm" len="sm"/>
          </a:ln>
          <a:effectLst/>
        </p:spPr>
        <p:txBody>
          <a:bodyPr wrap="none" anchor="ctr">
            <a:prstTxWarp prst="textNoShape">
              <a:avLst/>
            </a:prstTxWarp>
          </a:bodyPr>
          <a:lstStyle/>
          <a:p>
            <a:endParaRPr lang="en-US"/>
          </a:p>
        </p:txBody>
      </p:sp>
      <p:sp>
        <p:nvSpPr>
          <p:cNvPr id="573475" name="Line 35"/>
          <p:cNvSpPr>
            <a:spLocks noChangeShapeType="1"/>
          </p:cNvSpPr>
          <p:nvPr/>
        </p:nvSpPr>
        <p:spPr bwMode="auto">
          <a:xfrm>
            <a:off x="7607300" y="5918200"/>
            <a:ext cx="255588" cy="0"/>
          </a:xfrm>
          <a:prstGeom prst="line">
            <a:avLst/>
          </a:prstGeom>
          <a:noFill/>
          <a:ln w="12700">
            <a:solidFill>
              <a:schemeClr val="tx2"/>
            </a:solidFill>
            <a:round/>
            <a:headEnd/>
            <a:tailEnd type="triangle" w="sm" len="sm"/>
          </a:ln>
          <a:effectLst/>
        </p:spPr>
        <p:txBody>
          <a:bodyPr wrap="none" anchor="ctr">
            <a:prstTxWarp prst="textNoShape">
              <a:avLst/>
            </a:prstTxWarp>
          </a:bodyPr>
          <a:lstStyle/>
          <a:p>
            <a:endParaRPr lang="en-US"/>
          </a:p>
        </p:txBody>
      </p:sp>
      <p:sp>
        <p:nvSpPr>
          <p:cNvPr id="573476" name="Rectangle 36"/>
          <p:cNvSpPr>
            <a:spLocks noChangeArrowheads="1"/>
          </p:cNvSpPr>
          <p:nvPr/>
        </p:nvSpPr>
        <p:spPr bwMode="auto">
          <a:xfrm>
            <a:off x="6335713" y="1797050"/>
            <a:ext cx="241300" cy="228600"/>
          </a:xfrm>
          <a:prstGeom prst="rect">
            <a:avLst/>
          </a:prstGeom>
          <a:noFill/>
          <a:ln w="28575">
            <a:noFill/>
            <a:miter lim="800000"/>
            <a:headEnd/>
            <a:tailEnd/>
          </a:ln>
          <a:effectLst/>
        </p:spPr>
        <p:txBody>
          <a:bodyPr wrap="none" lIns="91294" tIns="45647" rIns="91294" bIns="45647" anchor="b">
            <a:prstTxWarp prst="textNoShape">
              <a:avLst/>
            </a:prstTxWarp>
            <a:spAutoFit/>
          </a:bodyPr>
          <a:lstStyle/>
          <a:p>
            <a:pPr defTabSz="912813" eaLnBrk="0" hangingPunct="0"/>
            <a:r>
              <a:rPr lang="en-US" sz="900">
                <a:latin typeface="Times New Roman" pitchFamily="-111" charset="0"/>
              </a:rPr>
              <a:t>0</a:t>
            </a:r>
          </a:p>
        </p:txBody>
      </p:sp>
      <p:sp>
        <p:nvSpPr>
          <p:cNvPr id="573477" name="Rectangle 37"/>
          <p:cNvSpPr>
            <a:spLocks noChangeArrowheads="1"/>
          </p:cNvSpPr>
          <p:nvPr/>
        </p:nvSpPr>
        <p:spPr bwMode="auto">
          <a:xfrm>
            <a:off x="6335713" y="2125663"/>
            <a:ext cx="241300" cy="227012"/>
          </a:xfrm>
          <a:prstGeom prst="rect">
            <a:avLst/>
          </a:prstGeom>
          <a:noFill/>
          <a:ln w="28575">
            <a:noFill/>
            <a:miter lim="800000"/>
            <a:headEnd/>
            <a:tailEnd/>
          </a:ln>
          <a:effectLst/>
        </p:spPr>
        <p:txBody>
          <a:bodyPr wrap="none" lIns="91294" tIns="45647" rIns="91294" bIns="45647" anchor="b">
            <a:prstTxWarp prst="textNoShape">
              <a:avLst/>
            </a:prstTxWarp>
            <a:spAutoFit/>
          </a:bodyPr>
          <a:lstStyle/>
          <a:p>
            <a:pPr defTabSz="912813" eaLnBrk="0" hangingPunct="0"/>
            <a:r>
              <a:rPr lang="en-US" sz="900">
                <a:latin typeface="Times New Roman" pitchFamily="-111" charset="0"/>
              </a:rPr>
              <a:t>2</a:t>
            </a:r>
          </a:p>
        </p:txBody>
      </p:sp>
      <p:sp>
        <p:nvSpPr>
          <p:cNvPr id="573478" name="Rectangle 38"/>
          <p:cNvSpPr>
            <a:spLocks noChangeArrowheads="1"/>
          </p:cNvSpPr>
          <p:nvPr/>
        </p:nvSpPr>
        <p:spPr bwMode="auto">
          <a:xfrm>
            <a:off x="6335713" y="2289175"/>
            <a:ext cx="241300" cy="228600"/>
          </a:xfrm>
          <a:prstGeom prst="rect">
            <a:avLst/>
          </a:prstGeom>
          <a:noFill/>
          <a:ln w="28575">
            <a:noFill/>
            <a:miter lim="800000"/>
            <a:headEnd/>
            <a:tailEnd/>
          </a:ln>
          <a:effectLst/>
        </p:spPr>
        <p:txBody>
          <a:bodyPr wrap="none" lIns="91294" tIns="45647" rIns="91294" bIns="45647" anchor="b">
            <a:prstTxWarp prst="textNoShape">
              <a:avLst/>
            </a:prstTxWarp>
            <a:spAutoFit/>
          </a:bodyPr>
          <a:lstStyle/>
          <a:p>
            <a:pPr defTabSz="912813" eaLnBrk="0" hangingPunct="0"/>
            <a:r>
              <a:rPr lang="en-US" sz="900">
                <a:latin typeface="Times New Roman" pitchFamily="-111" charset="0"/>
              </a:rPr>
              <a:t>3</a:t>
            </a:r>
          </a:p>
        </p:txBody>
      </p:sp>
      <p:sp>
        <p:nvSpPr>
          <p:cNvPr id="573479" name="Rectangle 39"/>
          <p:cNvSpPr>
            <a:spLocks noChangeArrowheads="1"/>
          </p:cNvSpPr>
          <p:nvPr/>
        </p:nvSpPr>
        <p:spPr bwMode="auto">
          <a:xfrm>
            <a:off x="6335713" y="2452688"/>
            <a:ext cx="241300" cy="228600"/>
          </a:xfrm>
          <a:prstGeom prst="rect">
            <a:avLst/>
          </a:prstGeom>
          <a:noFill/>
          <a:ln w="28575">
            <a:noFill/>
            <a:miter lim="800000"/>
            <a:headEnd/>
            <a:tailEnd/>
          </a:ln>
          <a:effectLst/>
        </p:spPr>
        <p:txBody>
          <a:bodyPr wrap="none" lIns="91294" tIns="45647" rIns="91294" bIns="45647" anchor="b">
            <a:prstTxWarp prst="textNoShape">
              <a:avLst/>
            </a:prstTxWarp>
            <a:spAutoFit/>
          </a:bodyPr>
          <a:lstStyle/>
          <a:p>
            <a:pPr defTabSz="912813" eaLnBrk="0" hangingPunct="0"/>
            <a:r>
              <a:rPr lang="en-US" sz="900">
                <a:latin typeface="Times New Roman" pitchFamily="-111" charset="0"/>
              </a:rPr>
              <a:t>4</a:t>
            </a:r>
          </a:p>
        </p:txBody>
      </p:sp>
      <p:sp>
        <p:nvSpPr>
          <p:cNvPr id="573480" name="Rectangle 40"/>
          <p:cNvSpPr>
            <a:spLocks noChangeArrowheads="1"/>
          </p:cNvSpPr>
          <p:nvPr/>
        </p:nvSpPr>
        <p:spPr bwMode="auto">
          <a:xfrm>
            <a:off x="6335713" y="2617788"/>
            <a:ext cx="241300" cy="228600"/>
          </a:xfrm>
          <a:prstGeom prst="rect">
            <a:avLst/>
          </a:prstGeom>
          <a:noFill/>
          <a:ln w="28575">
            <a:noFill/>
            <a:miter lim="800000"/>
            <a:headEnd/>
            <a:tailEnd/>
          </a:ln>
          <a:effectLst/>
        </p:spPr>
        <p:txBody>
          <a:bodyPr wrap="none" lIns="91294" tIns="45647" rIns="91294" bIns="45647" anchor="b">
            <a:prstTxWarp prst="textNoShape">
              <a:avLst/>
            </a:prstTxWarp>
            <a:spAutoFit/>
          </a:bodyPr>
          <a:lstStyle/>
          <a:p>
            <a:pPr defTabSz="912813" eaLnBrk="0" hangingPunct="0"/>
            <a:r>
              <a:rPr lang="en-US" sz="900">
                <a:latin typeface="Times New Roman" pitchFamily="-111" charset="0"/>
              </a:rPr>
              <a:t>5</a:t>
            </a:r>
          </a:p>
        </p:txBody>
      </p:sp>
      <p:sp>
        <p:nvSpPr>
          <p:cNvPr id="573481" name="Rectangle 41"/>
          <p:cNvSpPr>
            <a:spLocks noChangeArrowheads="1"/>
          </p:cNvSpPr>
          <p:nvPr/>
        </p:nvSpPr>
        <p:spPr bwMode="auto">
          <a:xfrm>
            <a:off x="6335713" y="2781300"/>
            <a:ext cx="241300" cy="227013"/>
          </a:xfrm>
          <a:prstGeom prst="rect">
            <a:avLst/>
          </a:prstGeom>
          <a:noFill/>
          <a:ln w="28575">
            <a:noFill/>
            <a:miter lim="800000"/>
            <a:headEnd/>
            <a:tailEnd/>
          </a:ln>
          <a:effectLst/>
        </p:spPr>
        <p:txBody>
          <a:bodyPr wrap="none" lIns="91294" tIns="45647" rIns="91294" bIns="45647" anchor="b">
            <a:prstTxWarp prst="textNoShape">
              <a:avLst/>
            </a:prstTxWarp>
            <a:spAutoFit/>
          </a:bodyPr>
          <a:lstStyle/>
          <a:p>
            <a:pPr defTabSz="912813" eaLnBrk="0" hangingPunct="0"/>
            <a:r>
              <a:rPr lang="en-US" sz="900">
                <a:latin typeface="Times New Roman" pitchFamily="-111" charset="0"/>
              </a:rPr>
              <a:t>6</a:t>
            </a:r>
          </a:p>
        </p:txBody>
      </p:sp>
      <p:sp>
        <p:nvSpPr>
          <p:cNvPr id="573482" name="Rectangle 42"/>
          <p:cNvSpPr>
            <a:spLocks noChangeArrowheads="1"/>
          </p:cNvSpPr>
          <p:nvPr/>
        </p:nvSpPr>
        <p:spPr bwMode="auto">
          <a:xfrm>
            <a:off x="6335713" y="2944813"/>
            <a:ext cx="241300" cy="227012"/>
          </a:xfrm>
          <a:prstGeom prst="rect">
            <a:avLst/>
          </a:prstGeom>
          <a:noFill/>
          <a:ln w="28575">
            <a:noFill/>
            <a:miter lim="800000"/>
            <a:headEnd/>
            <a:tailEnd/>
          </a:ln>
          <a:effectLst/>
        </p:spPr>
        <p:txBody>
          <a:bodyPr wrap="none" lIns="91294" tIns="45647" rIns="91294" bIns="45647" anchor="b">
            <a:prstTxWarp prst="textNoShape">
              <a:avLst/>
            </a:prstTxWarp>
            <a:spAutoFit/>
          </a:bodyPr>
          <a:lstStyle/>
          <a:p>
            <a:pPr defTabSz="912813" eaLnBrk="0" hangingPunct="0"/>
            <a:r>
              <a:rPr lang="en-US" sz="900">
                <a:latin typeface="Times New Roman" pitchFamily="-111" charset="0"/>
              </a:rPr>
              <a:t>7</a:t>
            </a:r>
          </a:p>
        </p:txBody>
      </p:sp>
      <p:sp>
        <p:nvSpPr>
          <p:cNvPr id="573483" name="Rectangle 43"/>
          <p:cNvSpPr>
            <a:spLocks noChangeArrowheads="1"/>
          </p:cNvSpPr>
          <p:nvPr/>
        </p:nvSpPr>
        <p:spPr bwMode="auto">
          <a:xfrm>
            <a:off x="6335713" y="1962150"/>
            <a:ext cx="241300" cy="227013"/>
          </a:xfrm>
          <a:prstGeom prst="rect">
            <a:avLst/>
          </a:prstGeom>
          <a:noFill/>
          <a:ln w="28575">
            <a:noFill/>
            <a:miter lim="800000"/>
            <a:headEnd/>
            <a:tailEnd/>
          </a:ln>
          <a:effectLst/>
        </p:spPr>
        <p:txBody>
          <a:bodyPr wrap="none" lIns="91294" tIns="45647" rIns="91294" bIns="45647" anchor="b">
            <a:prstTxWarp prst="textNoShape">
              <a:avLst/>
            </a:prstTxWarp>
            <a:spAutoFit/>
          </a:bodyPr>
          <a:lstStyle/>
          <a:p>
            <a:pPr defTabSz="912813" eaLnBrk="0" hangingPunct="0"/>
            <a:r>
              <a:rPr lang="en-US" sz="900">
                <a:latin typeface="Times New Roman" pitchFamily="-111" charset="0"/>
              </a:rPr>
              <a:t>1</a:t>
            </a:r>
          </a:p>
        </p:txBody>
      </p:sp>
      <p:sp>
        <p:nvSpPr>
          <p:cNvPr id="573484" name="Rectangle 44"/>
          <p:cNvSpPr>
            <a:spLocks noChangeArrowheads="1"/>
          </p:cNvSpPr>
          <p:nvPr/>
        </p:nvSpPr>
        <p:spPr bwMode="auto">
          <a:xfrm>
            <a:off x="6330950" y="3106738"/>
            <a:ext cx="241300" cy="228600"/>
          </a:xfrm>
          <a:prstGeom prst="rect">
            <a:avLst/>
          </a:prstGeom>
          <a:noFill/>
          <a:ln w="28575">
            <a:noFill/>
            <a:miter lim="800000"/>
            <a:headEnd/>
            <a:tailEnd/>
          </a:ln>
          <a:effectLst/>
        </p:spPr>
        <p:txBody>
          <a:bodyPr wrap="none" lIns="91294" tIns="45647" rIns="91294" bIns="45647" anchor="b">
            <a:prstTxWarp prst="textNoShape">
              <a:avLst/>
            </a:prstTxWarp>
            <a:spAutoFit/>
          </a:bodyPr>
          <a:lstStyle/>
          <a:p>
            <a:pPr algn="ctr" defTabSz="912813" eaLnBrk="0" hangingPunct="0"/>
            <a:r>
              <a:rPr lang="en-US" sz="900">
                <a:latin typeface="Times New Roman" pitchFamily="-111" charset="0"/>
              </a:rPr>
              <a:t>8</a:t>
            </a:r>
          </a:p>
        </p:txBody>
      </p:sp>
      <p:sp>
        <p:nvSpPr>
          <p:cNvPr id="573485" name="Rectangle 45"/>
          <p:cNvSpPr>
            <a:spLocks noChangeArrowheads="1"/>
          </p:cNvSpPr>
          <p:nvPr/>
        </p:nvSpPr>
        <p:spPr bwMode="auto">
          <a:xfrm>
            <a:off x="6302375" y="3454400"/>
            <a:ext cx="298450" cy="228600"/>
          </a:xfrm>
          <a:prstGeom prst="rect">
            <a:avLst/>
          </a:prstGeom>
          <a:noFill/>
          <a:ln w="28575">
            <a:noFill/>
            <a:miter lim="800000"/>
            <a:headEnd/>
            <a:tailEnd/>
          </a:ln>
          <a:effectLst/>
        </p:spPr>
        <p:txBody>
          <a:bodyPr wrap="none" lIns="91294" tIns="45647" rIns="91294" bIns="45647" anchor="b">
            <a:prstTxWarp prst="textNoShape">
              <a:avLst/>
            </a:prstTxWarp>
            <a:spAutoFit/>
          </a:bodyPr>
          <a:lstStyle/>
          <a:p>
            <a:pPr algn="ctr" defTabSz="912813" eaLnBrk="0" hangingPunct="0"/>
            <a:r>
              <a:rPr lang="en-US" sz="900">
                <a:latin typeface="Times New Roman" pitchFamily="-111" charset="0"/>
              </a:rPr>
              <a:t>10</a:t>
            </a:r>
          </a:p>
        </p:txBody>
      </p:sp>
      <p:sp>
        <p:nvSpPr>
          <p:cNvPr id="573486" name="Rectangle 46"/>
          <p:cNvSpPr>
            <a:spLocks noChangeArrowheads="1"/>
          </p:cNvSpPr>
          <p:nvPr/>
        </p:nvSpPr>
        <p:spPr bwMode="auto">
          <a:xfrm>
            <a:off x="6302375" y="3619500"/>
            <a:ext cx="298450" cy="228600"/>
          </a:xfrm>
          <a:prstGeom prst="rect">
            <a:avLst/>
          </a:prstGeom>
          <a:noFill/>
          <a:ln w="28575">
            <a:noFill/>
            <a:miter lim="800000"/>
            <a:headEnd/>
            <a:tailEnd/>
          </a:ln>
          <a:effectLst/>
        </p:spPr>
        <p:txBody>
          <a:bodyPr wrap="none" lIns="91294" tIns="45647" rIns="91294" bIns="45647" anchor="b">
            <a:prstTxWarp prst="textNoShape">
              <a:avLst/>
            </a:prstTxWarp>
            <a:spAutoFit/>
          </a:bodyPr>
          <a:lstStyle/>
          <a:p>
            <a:pPr algn="ctr" defTabSz="912813" eaLnBrk="0" hangingPunct="0"/>
            <a:r>
              <a:rPr lang="en-US" sz="900">
                <a:latin typeface="Times New Roman" pitchFamily="-111" charset="0"/>
              </a:rPr>
              <a:t>11</a:t>
            </a:r>
          </a:p>
        </p:txBody>
      </p:sp>
      <p:sp>
        <p:nvSpPr>
          <p:cNvPr id="573487" name="Rectangle 47"/>
          <p:cNvSpPr>
            <a:spLocks noChangeArrowheads="1"/>
          </p:cNvSpPr>
          <p:nvPr/>
        </p:nvSpPr>
        <p:spPr bwMode="auto">
          <a:xfrm>
            <a:off x="6302375" y="3783013"/>
            <a:ext cx="298450" cy="227012"/>
          </a:xfrm>
          <a:prstGeom prst="rect">
            <a:avLst/>
          </a:prstGeom>
          <a:noFill/>
          <a:ln w="28575">
            <a:noFill/>
            <a:miter lim="800000"/>
            <a:headEnd/>
            <a:tailEnd/>
          </a:ln>
          <a:effectLst/>
        </p:spPr>
        <p:txBody>
          <a:bodyPr wrap="none" lIns="91294" tIns="45647" rIns="91294" bIns="45647" anchor="b">
            <a:prstTxWarp prst="textNoShape">
              <a:avLst/>
            </a:prstTxWarp>
            <a:spAutoFit/>
          </a:bodyPr>
          <a:lstStyle/>
          <a:p>
            <a:pPr algn="ctr" defTabSz="912813" eaLnBrk="0" hangingPunct="0"/>
            <a:r>
              <a:rPr lang="en-US" sz="900">
                <a:latin typeface="Times New Roman" pitchFamily="-111" charset="0"/>
              </a:rPr>
              <a:t>12</a:t>
            </a:r>
          </a:p>
        </p:txBody>
      </p:sp>
      <p:sp>
        <p:nvSpPr>
          <p:cNvPr id="573488" name="Rectangle 48"/>
          <p:cNvSpPr>
            <a:spLocks noChangeArrowheads="1"/>
          </p:cNvSpPr>
          <p:nvPr/>
        </p:nvSpPr>
        <p:spPr bwMode="auto">
          <a:xfrm>
            <a:off x="6302375" y="3946525"/>
            <a:ext cx="298450" cy="228600"/>
          </a:xfrm>
          <a:prstGeom prst="rect">
            <a:avLst/>
          </a:prstGeom>
          <a:noFill/>
          <a:ln w="28575">
            <a:noFill/>
            <a:miter lim="800000"/>
            <a:headEnd/>
            <a:tailEnd/>
          </a:ln>
          <a:effectLst/>
        </p:spPr>
        <p:txBody>
          <a:bodyPr wrap="none" lIns="91294" tIns="45647" rIns="91294" bIns="45647" anchor="b">
            <a:prstTxWarp prst="textNoShape">
              <a:avLst/>
            </a:prstTxWarp>
            <a:spAutoFit/>
          </a:bodyPr>
          <a:lstStyle/>
          <a:p>
            <a:pPr algn="ctr" defTabSz="912813" eaLnBrk="0" hangingPunct="0"/>
            <a:r>
              <a:rPr lang="en-US" sz="900">
                <a:latin typeface="Times New Roman" pitchFamily="-111" charset="0"/>
              </a:rPr>
              <a:t>13</a:t>
            </a:r>
          </a:p>
        </p:txBody>
      </p:sp>
      <p:sp>
        <p:nvSpPr>
          <p:cNvPr id="573489" name="Rectangle 49"/>
          <p:cNvSpPr>
            <a:spLocks noChangeArrowheads="1"/>
          </p:cNvSpPr>
          <p:nvPr/>
        </p:nvSpPr>
        <p:spPr bwMode="auto">
          <a:xfrm>
            <a:off x="6302375" y="4110038"/>
            <a:ext cx="298450" cy="228600"/>
          </a:xfrm>
          <a:prstGeom prst="rect">
            <a:avLst/>
          </a:prstGeom>
          <a:noFill/>
          <a:ln w="28575">
            <a:noFill/>
            <a:miter lim="800000"/>
            <a:headEnd/>
            <a:tailEnd/>
          </a:ln>
          <a:effectLst/>
        </p:spPr>
        <p:txBody>
          <a:bodyPr wrap="none" lIns="91294" tIns="45647" rIns="91294" bIns="45647" anchor="b">
            <a:prstTxWarp prst="textNoShape">
              <a:avLst/>
            </a:prstTxWarp>
            <a:spAutoFit/>
          </a:bodyPr>
          <a:lstStyle/>
          <a:p>
            <a:pPr algn="ctr" defTabSz="912813" eaLnBrk="0" hangingPunct="0"/>
            <a:r>
              <a:rPr lang="en-US" sz="900">
                <a:latin typeface="Times New Roman" pitchFamily="-111" charset="0"/>
              </a:rPr>
              <a:t>14</a:t>
            </a:r>
          </a:p>
        </p:txBody>
      </p:sp>
      <p:sp>
        <p:nvSpPr>
          <p:cNvPr id="573490" name="Rectangle 50"/>
          <p:cNvSpPr>
            <a:spLocks noChangeArrowheads="1"/>
          </p:cNvSpPr>
          <p:nvPr/>
        </p:nvSpPr>
        <p:spPr bwMode="auto">
          <a:xfrm>
            <a:off x="6302375" y="4273550"/>
            <a:ext cx="298450" cy="228600"/>
          </a:xfrm>
          <a:prstGeom prst="rect">
            <a:avLst/>
          </a:prstGeom>
          <a:noFill/>
          <a:ln w="28575">
            <a:noFill/>
            <a:miter lim="800000"/>
            <a:headEnd/>
            <a:tailEnd/>
          </a:ln>
          <a:effectLst/>
        </p:spPr>
        <p:txBody>
          <a:bodyPr wrap="none" lIns="91294" tIns="45647" rIns="91294" bIns="45647" anchor="b">
            <a:prstTxWarp prst="textNoShape">
              <a:avLst/>
            </a:prstTxWarp>
            <a:spAutoFit/>
          </a:bodyPr>
          <a:lstStyle/>
          <a:p>
            <a:pPr algn="ctr" defTabSz="912813" eaLnBrk="0" hangingPunct="0"/>
            <a:r>
              <a:rPr lang="en-US" sz="900">
                <a:latin typeface="Times New Roman" pitchFamily="-111" charset="0"/>
              </a:rPr>
              <a:t>15</a:t>
            </a:r>
          </a:p>
        </p:txBody>
      </p:sp>
      <p:sp>
        <p:nvSpPr>
          <p:cNvPr id="573491" name="Rectangle 51"/>
          <p:cNvSpPr>
            <a:spLocks noChangeArrowheads="1"/>
          </p:cNvSpPr>
          <p:nvPr/>
        </p:nvSpPr>
        <p:spPr bwMode="auto">
          <a:xfrm>
            <a:off x="6330950" y="3290888"/>
            <a:ext cx="241300" cy="228600"/>
          </a:xfrm>
          <a:prstGeom prst="rect">
            <a:avLst/>
          </a:prstGeom>
          <a:noFill/>
          <a:ln w="28575">
            <a:noFill/>
            <a:miter lim="800000"/>
            <a:headEnd/>
            <a:tailEnd/>
          </a:ln>
          <a:effectLst/>
        </p:spPr>
        <p:txBody>
          <a:bodyPr wrap="none" lIns="91294" tIns="45647" rIns="91294" bIns="45647" anchor="b">
            <a:prstTxWarp prst="textNoShape">
              <a:avLst/>
            </a:prstTxWarp>
            <a:spAutoFit/>
          </a:bodyPr>
          <a:lstStyle/>
          <a:p>
            <a:pPr algn="ctr" defTabSz="912813" eaLnBrk="0" hangingPunct="0"/>
            <a:r>
              <a:rPr lang="en-US" sz="900">
                <a:latin typeface="Times New Roman" pitchFamily="-111" charset="0"/>
              </a:rPr>
              <a:t>9</a:t>
            </a:r>
          </a:p>
        </p:txBody>
      </p:sp>
      <p:sp>
        <p:nvSpPr>
          <p:cNvPr id="573493" name="Rectangle 53"/>
          <p:cNvSpPr>
            <a:spLocks noChangeArrowheads="1"/>
          </p:cNvSpPr>
          <p:nvPr/>
        </p:nvSpPr>
        <p:spPr bwMode="auto">
          <a:xfrm>
            <a:off x="6429375" y="4768850"/>
            <a:ext cx="1679575" cy="228600"/>
          </a:xfrm>
          <a:prstGeom prst="rect">
            <a:avLst/>
          </a:prstGeom>
          <a:noFill/>
          <a:ln w="28575">
            <a:noFill/>
            <a:miter lim="800000"/>
            <a:headEnd/>
            <a:tailEnd/>
          </a:ln>
          <a:effectLst/>
        </p:spPr>
        <p:txBody>
          <a:bodyPr wrap="none" lIns="91294" tIns="45647" rIns="91294" bIns="45647" anchor="b">
            <a:prstTxWarp prst="textNoShape">
              <a:avLst/>
            </a:prstTxWarp>
            <a:spAutoFit/>
          </a:bodyPr>
          <a:lstStyle/>
          <a:p>
            <a:pPr algn="ctr" defTabSz="912813" eaLnBrk="0" hangingPunct="0"/>
            <a:r>
              <a:rPr lang="en-US" sz="900">
                <a:latin typeface="Times New Roman" pitchFamily="-111" charset="0"/>
              </a:rPr>
              <a:t>File A: Links of Physical Blocks</a:t>
            </a:r>
          </a:p>
        </p:txBody>
      </p:sp>
      <p:sp>
        <p:nvSpPr>
          <p:cNvPr id="573494" name="Rectangle 54"/>
          <p:cNvSpPr>
            <a:spLocks noChangeArrowheads="1"/>
          </p:cNvSpPr>
          <p:nvPr/>
        </p:nvSpPr>
        <p:spPr bwMode="auto">
          <a:xfrm>
            <a:off x="6370638" y="5689600"/>
            <a:ext cx="1671637" cy="228600"/>
          </a:xfrm>
          <a:prstGeom prst="rect">
            <a:avLst/>
          </a:prstGeom>
          <a:noFill/>
          <a:ln w="28575">
            <a:noFill/>
            <a:miter lim="800000"/>
            <a:headEnd/>
            <a:tailEnd/>
          </a:ln>
          <a:effectLst/>
        </p:spPr>
        <p:txBody>
          <a:bodyPr wrap="none" lIns="91294" tIns="45647" rIns="91294" bIns="45647" anchor="b">
            <a:prstTxWarp prst="textNoShape">
              <a:avLst/>
            </a:prstTxWarp>
            <a:spAutoFit/>
          </a:bodyPr>
          <a:lstStyle/>
          <a:p>
            <a:pPr algn="ctr" defTabSz="912813" eaLnBrk="0" hangingPunct="0"/>
            <a:r>
              <a:rPr lang="en-US" sz="900">
                <a:latin typeface="Times New Roman" pitchFamily="-111" charset="0"/>
              </a:rPr>
              <a:t>File B: Links of Physical Blocks</a:t>
            </a:r>
          </a:p>
        </p:txBody>
      </p:sp>
      <p:sp>
        <p:nvSpPr>
          <p:cNvPr id="573498" name="Freeform 58"/>
          <p:cNvSpPr>
            <a:spLocks/>
          </p:cNvSpPr>
          <p:nvPr/>
        </p:nvSpPr>
        <p:spPr bwMode="auto">
          <a:xfrm>
            <a:off x="6127750" y="2416175"/>
            <a:ext cx="268288" cy="1266825"/>
          </a:xfrm>
          <a:custGeom>
            <a:avLst/>
            <a:gdLst/>
            <a:ahLst/>
            <a:cxnLst>
              <a:cxn ang="0">
                <a:pos x="54" y="0"/>
              </a:cxn>
              <a:cxn ang="0">
                <a:pos x="2" y="458"/>
              </a:cxn>
              <a:cxn ang="0">
                <a:pos x="66" y="805"/>
              </a:cxn>
            </a:cxnLst>
            <a:rect l="0" t="0" r="r" b="b"/>
            <a:pathLst>
              <a:path w="66" h="805">
                <a:moveTo>
                  <a:pt x="54" y="0"/>
                </a:moveTo>
                <a:cubicBezTo>
                  <a:pt x="27" y="162"/>
                  <a:pt x="0" y="324"/>
                  <a:pt x="2" y="458"/>
                </a:cubicBezTo>
                <a:cubicBezTo>
                  <a:pt x="4" y="592"/>
                  <a:pt x="35" y="698"/>
                  <a:pt x="66" y="805"/>
                </a:cubicBezTo>
              </a:path>
            </a:pathLst>
          </a:custGeom>
          <a:noFill/>
          <a:ln w="12700" cap="flat" cmpd="sng">
            <a:solidFill>
              <a:schemeClr val="tx2"/>
            </a:solidFill>
            <a:prstDash val="solid"/>
            <a:round/>
            <a:headEnd type="none" w="med" len="med"/>
            <a:tailEnd type="triangle" w="sm" len="sm"/>
          </a:ln>
          <a:effectLst/>
        </p:spPr>
        <p:txBody>
          <a:bodyPr wrap="none" anchor="ctr">
            <a:prstTxWarp prst="textNoShape">
              <a:avLst/>
            </a:prstTxWarp>
          </a:bodyPr>
          <a:lstStyle/>
          <a:p>
            <a:endParaRPr lang="en-US"/>
          </a:p>
        </p:txBody>
      </p:sp>
      <p:sp>
        <p:nvSpPr>
          <p:cNvPr id="573499" name="Freeform 59"/>
          <p:cNvSpPr>
            <a:spLocks/>
          </p:cNvSpPr>
          <p:nvPr/>
        </p:nvSpPr>
        <p:spPr bwMode="auto">
          <a:xfrm>
            <a:off x="6297613" y="2433638"/>
            <a:ext cx="115887" cy="460375"/>
          </a:xfrm>
          <a:custGeom>
            <a:avLst/>
            <a:gdLst/>
            <a:ahLst/>
            <a:cxnLst>
              <a:cxn ang="0">
                <a:pos x="73" y="290"/>
              </a:cxn>
              <a:cxn ang="0">
                <a:pos x="4" y="162"/>
              </a:cxn>
              <a:cxn ang="0">
                <a:pos x="50" y="0"/>
              </a:cxn>
            </a:cxnLst>
            <a:rect l="0" t="0" r="r" b="b"/>
            <a:pathLst>
              <a:path w="73" h="290">
                <a:moveTo>
                  <a:pt x="73" y="290"/>
                </a:moveTo>
                <a:cubicBezTo>
                  <a:pt x="40" y="250"/>
                  <a:pt x="8" y="210"/>
                  <a:pt x="4" y="162"/>
                </a:cubicBezTo>
                <a:cubicBezTo>
                  <a:pt x="0" y="114"/>
                  <a:pt x="25" y="57"/>
                  <a:pt x="50" y="0"/>
                </a:cubicBezTo>
              </a:path>
            </a:pathLst>
          </a:custGeom>
          <a:noFill/>
          <a:ln w="12700" cap="flat" cmpd="sng">
            <a:solidFill>
              <a:schemeClr val="tx2"/>
            </a:solidFill>
            <a:prstDash val="solid"/>
            <a:round/>
            <a:headEnd type="none" w="med" len="med"/>
            <a:tailEnd type="triangle" w="sm" len="sm"/>
          </a:ln>
          <a:effectLst/>
        </p:spPr>
        <p:txBody>
          <a:bodyPr wrap="none" anchor="ctr">
            <a:prstTxWarp prst="textNoShape">
              <a:avLst/>
            </a:prstTxWarp>
          </a:bodyPr>
          <a:lstStyle/>
          <a:p>
            <a:endParaRPr lang="en-US"/>
          </a:p>
        </p:txBody>
      </p:sp>
      <p:sp>
        <p:nvSpPr>
          <p:cNvPr id="573500" name="Freeform 60"/>
          <p:cNvSpPr>
            <a:spLocks/>
          </p:cNvSpPr>
          <p:nvPr/>
        </p:nvSpPr>
        <p:spPr bwMode="auto">
          <a:xfrm>
            <a:off x="6267450" y="3683000"/>
            <a:ext cx="82550" cy="514350"/>
          </a:xfrm>
          <a:custGeom>
            <a:avLst/>
            <a:gdLst/>
            <a:ahLst/>
            <a:cxnLst>
              <a:cxn ang="0">
                <a:pos x="53" y="0"/>
              </a:cxn>
              <a:cxn ang="0">
                <a:pos x="1" y="209"/>
              </a:cxn>
              <a:cxn ang="0">
                <a:pos x="47" y="325"/>
              </a:cxn>
            </a:cxnLst>
            <a:rect l="0" t="0" r="r" b="b"/>
            <a:pathLst>
              <a:path w="53" h="325">
                <a:moveTo>
                  <a:pt x="53" y="0"/>
                </a:moveTo>
                <a:cubicBezTo>
                  <a:pt x="27" y="77"/>
                  <a:pt x="2" y="155"/>
                  <a:pt x="1" y="209"/>
                </a:cubicBezTo>
                <a:cubicBezTo>
                  <a:pt x="0" y="263"/>
                  <a:pt x="23" y="294"/>
                  <a:pt x="47" y="325"/>
                </a:cubicBezTo>
              </a:path>
            </a:pathLst>
          </a:custGeom>
          <a:noFill/>
          <a:ln w="12700" cap="flat" cmpd="sng">
            <a:solidFill>
              <a:schemeClr val="tx2"/>
            </a:solidFill>
            <a:prstDash val="solid"/>
            <a:round/>
            <a:headEnd type="none" w="med" len="med"/>
            <a:tailEnd type="triangle" w="sm" len="sm"/>
          </a:ln>
          <a:effectLst/>
        </p:spPr>
        <p:txBody>
          <a:bodyPr wrap="none" anchor="ctr">
            <a:prstTxWarp prst="textNoShape">
              <a:avLst/>
            </a:prstTxWarp>
          </a:bodyPr>
          <a:lstStyle/>
          <a:p>
            <a:endParaRPr lang="en-US"/>
          </a:p>
        </p:txBody>
      </p:sp>
      <p:graphicFrame>
        <p:nvGraphicFramePr>
          <p:cNvPr id="573525" name="Group 85"/>
          <p:cNvGraphicFramePr>
            <a:graphicFrameLocks noGrp="1"/>
          </p:cNvGraphicFramePr>
          <p:nvPr/>
        </p:nvGraphicFramePr>
        <p:xfrm>
          <a:off x="8077200" y="1752600"/>
          <a:ext cx="914400" cy="822960"/>
        </p:xfrm>
        <a:graphic>
          <a:graphicData uri="http://schemas.openxmlformats.org/drawingml/2006/table">
            <a:tbl>
              <a:tblPr/>
              <a:tblGrid>
                <a:gridCol w="457200"/>
                <a:gridCol w="457200"/>
              </a:tblGrid>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B</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3528" name="Line 88"/>
          <p:cNvSpPr>
            <a:spLocks noChangeShapeType="1"/>
          </p:cNvSpPr>
          <p:nvPr/>
        </p:nvSpPr>
        <p:spPr bwMode="auto">
          <a:xfrm flipH="1">
            <a:off x="7620000" y="1905000"/>
            <a:ext cx="45720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73529" name="Line 89"/>
          <p:cNvSpPr>
            <a:spLocks noChangeShapeType="1"/>
          </p:cNvSpPr>
          <p:nvPr/>
        </p:nvSpPr>
        <p:spPr bwMode="auto">
          <a:xfrm flipH="1">
            <a:off x="7620000" y="2209800"/>
            <a:ext cx="457200" cy="685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73530" name="Text Box 90"/>
          <p:cNvSpPr txBox="1">
            <a:spLocks noChangeArrowheads="1"/>
          </p:cNvSpPr>
          <p:nvPr/>
        </p:nvSpPr>
        <p:spPr bwMode="auto">
          <a:xfrm>
            <a:off x="7929563" y="1447800"/>
            <a:ext cx="1214437" cy="274638"/>
          </a:xfrm>
          <a:prstGeom prst="rect">
            <a:avLst/>
          </a:prstGeom>
          <a:noFill/>
          <a:ln w="9525">
            <a:noFill/>
            <a:miter lim="800000"/>
            <a:headEnd/>
            <a:tailEnd/>
          </a:ln>
          <a:effectLst/>
        </p:spPr>
        <p:txBody>
          <a:bodyPr wrap="none">
            <a:prstTxWarp prst="textNoShape">
              <a:avLst/>
            </a:prstTxWarp>
            <a:spAutoFit/>
          </a:bodyPr>
          <a:lstStyle/>
          <a:p>
            <a:r>
              <a:rPr lang="en-US" sz="1200"/>
              <a:t>Directory Table</a:t>
            </a:r>
          </a:p>
        </p:txBody>
      </p:sp>
      <p:sp>
        <p:nvSpPr>
          <p:cNvPr id="573531" name="Text Box 91"/>
          <p:cNvSpPr txBox="1">
            <a:spLocks noChangeArrowheads="1"/>
          </p:cNvSpPr>
          <p:nvPr/>
        </p:nvSpPr>
        <p:spPr bwMode="auto">
          <a:xfrm rot="16200000">
            <a:off x="5346700" y="2959100"/>
            <a:ext cx="1163638" cy="274638"/>
          </a:xfrm>
          <a:prstGeom prst="rect">
            <a:avLst/>
          </a:prstGeom>
          <a:noFill/>
          <a:ln w="9525">
            <a:noFill/>
            <a:miter lim="800000"/>
            <a:headEnd/>
            <a:tailEnd/>
          </a:ln>
          <a:effectLst/>
        </p:spPr>
        <p:txBody>
          <a:bodyPr wrap="none">
            <a:prstTxWarp prst="textNoShape">
              <a:avLst/>
            </a:prstTxWarp>
            <a:spAutoFit/>
          </a:bodyPr>
          <a:lstStyle/>
          <a:p>
            <a:r>
              <a:rPr lang="en-US" sz="1200"/>
              <a:t>Physical Block</a:t>
            </a:r>
          </a:p>
        </p:txBody>
      </p:sp>
      <p:sp>
        <p:nvSpPr>
          <p:cNvPr id="573532" name="Text Box 92"/>
          <p:cNvSpPr txBox="1">
            <a:spLocks noChangeArrowheads="1"/>
          </p:cNvSpPr>
          <p:nvPr/>
        </p:nvSpPr>
        <p:spPr bwMode="auto">
          <a:xfrm>
            <a:off x="6781800" y="1447800"/>
            <a:ext cx="615950" cy="366713"/>
          </a:xfrm>
          <a:prstGeom prst="rect">
            <a:avLst/>
          </a:prstGeom>
          <a:noFill/>
          <a:ln w="9525">
            <a:noFill/>
            <a:miter lim="800000"/>
            <a:headEnd/>
            <a:tailEnd/>
          </a:ln>
          <a:effectLst/>
        </p:spPr>
        <p:txBody>
          <a:bodyPr wrap="none">
            <a:prstTxWarp prst="textNoShape">
              <a:avLst/>
            </a:prstTxWarp>
            <a:spAutoFit/>
          </a:bodyPr>
          <a:lstStyle/>
          <a:p>
            <a:r>
              <a:rPr lang="en-US"/>
              <a:t>FAT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t>Indexed Allocation</a:t>
            </a:r>
          </a:p>
        </p:txBody>
      </p:sp>
      <p:sp>
        <p:nvSpPr>
          <p:cNvPr id="576515" name="Rectangle 3"/>
          <p:cNvSpPr>
            <a:spLocks noGrp="1" noChangeArrowheads="1"/>
          </p:cNvSpPr>
          <p:nvPr>
            <p:ph type="body" idx="1"/>
          </p:nvPr>
        </p:nvSpPr>
        <p:spPr>
          <a:xfrm>
            <a:off x="228600" y="990600"/>
            <a:ext cx="4889500" cy="5207000"/>
          </a:xfrm>
          <a:ln/>
        </p:spPr>
        <p:txBody>
          <a:bodyPr/>
          <a:lstStyle/>
          <a:p>
            <a:pPr>
              <a:lnSpc>
                <a:spcPct val="80000"/>
              </a:lnSpc>
            </a:pPr>
            <a:r>
              <a:rPr lang="en-US" sz="2000" dirty="0"/>
              <a:t>Allocate </a:t>
            </a:r>
            <a:r>
              <a:rPr lang="en-US" sz="2000" i="1" dirty="0"/>
              <a:t>fixed-sized</a:t>
            </a:r>
            <a:r>
              <a:rPr lang="en-US" sz="2000" dirty="0"/>
              <a:t> blocks for each file</a:t>
            </a:r>
          </a:p>
          <a:p>
            <a:pPr lvl="1">
              <a:lnSpc>
                <a:spcPct val="80000"/>
              </a:lnSpc>
            </a:pPr>
            <a:r>
              <a:rPr lang="en-US" sz="1800" dirty="0"/>
              <a:t>Meta-data: Fixed-sized array of block pointers</a:t>
            </a:r>
          </a:p>
          <a:p>
            <a:pPr marL="914400" lvl="2" indent="0">
              <a:lnSpc>
                <a:spcPct val="80000"/>
              </a:lnSpc>
              <a:buNone/>
            </a:pPr>
            <a:r>
              <a:rPr lang="en-US" sz="1600" dirty="0"/>
              <a:t>Allocate space for </a:t>
            </a:r>
            <a:r>
              <a:rPr lang="en-US" sz="1600" dirty="0" err="1"/>
              <a:t>ptrs</a:t>
            </a:r>
            <a:r>
              <a:rPr lang="en-US" sz="1600" dirty="0"/>
              <a:t> at file creation time</a:t>
            </a:r>
          </a:p>
          <a:p>
            <a:pPr lvl="1">
              <a:lnSpc>
                <a:spcPct val="80000"/>
              </a:lnSpc>
            </a:pPr>
            <a:r>
              <a:rPr lang="en-US" sz="1800" dirty="0"/>
              <a:t>Directory Entry: Address of index block</a:t>
            </a:r>
          </a:p>
          <a:p>
            <a:pPr>
              <a:lnSpc>
                <a:spcPct val="80000"/>
              </a:lnSpc>
            </a:pPr>
            <a:r>
              <a:rPr lang="en-US" sz="2000" dirty="0"/>
              <a:t>Advantages</a:t>
            </a:r>
          </a:p>
          <a:p>
            <a:pPr lvl="1">
              <a:lnSpc>
                <a:spcPct val="80000"/>
              </a:lnSpc>
            </a:pPr>
            <a:r>
              <a:rPr lang="en-US" sz="1800" dirty="0"/>
              <a:t>No external fragmentation (fixed sized blocks)</a:t>
            </a:r>
          </a:p>
          <a:p>
            <a:pPr lvl="1">
              <a:lnSpc>
                <a:spcPct val="80000"/>
              </a:lnSpc>
            </a:pPr>
            <a:r>
              <a:rPr lang="en-US" sz="1800" dirty="0"/>
              <a:t>Supports random access</a:t>
            </a:r>
          </a:p>
          <a:p>
            <a:pPr>
              <a:lnSpc>
                <a:spcPct val="80000"/>
              </a:lnSpc>
            </a:pPr>
            <a:r>
              <a:rPr lang="en-US" sz="2000" dirty="0"/>
              <a:t>Disadvantages</a:t>
            </a:r>
          </a:p>
          <a:p>
            <a:pPr lvl="1">
              <a:lnSpc>
                <a:spcPct val="80000"/>
              </a:lnSpc>
            </a:pPr>
            <a:r>
              <a:rPr lang="en-US" sz="1800" dirty="0"/>
              <a:t>Waste of space (more than linked list)</a:t>
            </a:r>
          </a:p>
          <a:p>
            <a:pPr lvl="2">
              <a:lnSpc>
                <a:spcPct val="80000"/>
              </a:lnSpc>
              <a:buFontTx/>
              <a:buNone/>
            </a:pPr>
            <a:r>
              <a:rPr lang="en-US" sz="1600" dirty="0"/>
              <a:t>A one block file needs an ENTIRE additional block for the index</a:t>
            </a:r>
          </a:p>
          <a:p>
            <a:pPr>
              <a:lnSpc>
                <a:spcPct val="80000"/>
              </a:lnSpc>
            </a:pPr>
            <a:r>
              <a:rPr lang="en-US" sz="2000" dirty="0"/>
              <a:t>Implementation Issues</a:t>
            </a:r>
          </a:p>
          <a:p>
            <a:pPr lvl="1">
              <a:lnSpc>
                <a:spcPct val="80000"/>
              </a:lnSpc>
            </a:pPr>
            <a:r>
              <a:rPr lang="en-US" sz="1800" dirty="0"/>
              <a:t>How big should an index block be?</a:t>
            </a:r>
          </a:p>
          <a:p>
            <a:pPr lvl="2">
              <a:lnSpc>
                <a:spcPct val="80000"/>
              </a:lnSpc>
            </a:pPr>
            <a:r>
              <a:rPr lang="en-US" sz="1600" dirty="0"/>
              <a:t>Too small: Limits file size</a:t>
            </a:r>
          </a:p>
          <a:p>
            <a:pPr lvl="2">
              <a:lnSpc>
                <a:spcPct val="80000"/>
              </a:lnSpc>
            </a:pPr>
            <a:r>
              <a:rPr lang="en-US" sz="1600" dirty="0"/>
              <a:t>Too big: Wastes pointer space</a:t>
            </a:r>
          </a:p>
          <a:p>
            <a:pPr lvl="1">
              <a:lnSpc>
                <a:spcPct val="80000"/>
              </a:lnSpc>
            </a:pPr>
            <a:r>
              <a:rPr lang="en-US" sz="1800" dirty="0"/>
              <a:t>How do we accommodate very large files?</a:t>
            </a:r>
          </a:p>
        </p:txBody>
      </p:sp>
      <p:pic>
        <p:nvPicPr>
          <p:cNvPr id="576630" name="Picture 118" descr="fg11_08"/>
          <p:cNvPicPr preferRelativeResize="0">
            <a:picLocks noChangeAspect="1" noChangeArrowheads="1"/>
          </p:cNvPicPr>
          <p:nvPr>
            <p:custDataLst>
              <p:tags r:id="rId1"/>
            </p:custDataLst>
          </p:nvPr>
        </p:nvPicPr>
        <p:blipFill>
          <a:blip r:embed="rId4"/>
          <a:srcRect/>
          <a:stretch>
            <a:fillRect/>
          </a:stretch>
        </p:blipFill>
        <p:spPr bwMode="auto">
          <a:xfrm>
            <a:off x="5105400" y="2057400"/>
            <a:ext cx="3886200" cy="3417888"/>
          </a:xfrm>
          <a:prstGeom prst="rect">
            <a:avLst/>
          </a:prstGeom>
          <a:noFill/>
          <a:ln w="9525">
            <a:noFill/>
            <a:miter lim="800000"/>
            <a:headEnd/>
            <a:tailEnd/>
          </a:ln>
          <a:effec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5" name="Rectangle 5"/>
          <p:cNvSpPr>
            <a:spLocks noGrp="1" noChangeArrowheads="1"/>
          </p:cNvSpPr>
          <p:nvPr>
            <p:ph type="title"/>
          </p:nvPr>
        </p:nvSpPr>
        <p:spPr/>
        <p:txBody>
          <a:bodyPr/>
          <a:lstStyle/>
          <a:p>
            <a:r>
              <a:rPr lang="en-US"/>
              <a:t>Multi-Level Indexed Files</a:t>
            </a:r>
          </a:p>
        </p:txBody>
      </p:sp>
      <p:sp>
        <p:nvSpPr>
          <p:cNvPr id="578566" name="Rectangle 6"/>
          <p:cNvSpPr>
            <a:spLocks noGrp="1" noChangeArrowheads="1"/>
          </p:cNvSpPr>
          <p:nvPr>
            <p:ph type="body" idx="1"/>
          </p:nvPr>
        </p:nvSpPr>
        <p:spPr>
          <a:xfrm>
            <a:off x="152400" y="1066800"/>
            <a:ext cx="5029200" cy="5099050"/>
          </a:xfrm>
        </p:spPr>
        <p:txBody>
          <a:bodyPr/>
          <a:lstStyle/>
          <a:p>
            <a:pPr>
              <a:buFontTx/>
              <a:buNone/>
            </a:pPr>
            <a:endParaRPr lang="en-US" sz="2000"/>
          </a:p>
          <a:p>
            <a:r>
              <a:rPr lang="en-US" sz="2000"/>
              <a:t>Linked-list of index blocks</a:t>
            </a:r>
          </a:p>
          <a:p>
            <a:r>
              <a:rPr lang="en-US" sz="2000"/>
              <a:t>Multilevel index</a:t>
            </a:r>
          </a:p>
          <a:p>
            <a:pPr lvl="1">
              <a:buFontTx/>
              <a:buNone/>
            </a:pPr>
            <a:r>
              <a:rPr lang="en-US" sz="1800"/>
              <a:t>Index blocks points to set of index blocks</a:t>
            </a:r>
          </a:p>
          <a:p>
            <a:r>
              <a:rPr lang="en-US" sz="2000"/>
              <a:t>Combined</a:t>
            </a:r>
          </a:p>
          <a:p>
            <a:pPr lvl="1">
              <a:buFontTx/>
              <a:buNone/>
            </a:pPr>
            <a:r>
              <a:rPr lang="en-US" sz="1800"/>
              <a:t>Mix of pointers to data and index blocks</a:t>
            </a:r>
          </a:p>
          <a:p>
            <a:r>
              <a:rPr lang="en-US" sz="1800"/>
              <a:t>Tradeoff</a:t>
            </a:r>
          </a:p>
          <a:p>
            <a:pPr lvl="1"/>
            <a:r>
              <a:rPr lang="en-US" sz="1600"/>
              <a:t>Advantage</a:t>
            </a:r>
          </a:p>
          <a:p>
            <a:pPr lvl="2"/>
            <a:r>
              <a:rPr lang="en-US" sz="1400"/>
              <a:t>Can have smaller blocks (reduced internal fragmentation) while still supporting large files</a:t>
            </a:r>
          </a:p>
          <a:p>
            <a:pPr lvl="2"/>
            <a:r>
              <a:rPr lang="en-US" sz="1400"/>
              <a:t>Still fast access for small files</a:t>
            </a:r>
          </a:p>
          <a:p>
            <a:pPr lvl="1"/>
            <a:r>
              <a:rPr lang="en-US" sz="1600"/>
              <a:t>Disadvantage</a:t>
            </a:r>
          </a:p>
          <a:p>
            <a:pPr lvl="2"/>
            <a:r>
              <a:rPr lang="en-US" sz="1400"/>
              <a:t>Need to read indirect blocks of pointers to calculate addresses (extra disk read)</a:t>
            </a:r>
          </a:p>
          <a:p>
            <a:pPr lvl="2"/>
            <a:r>
              <a:rPr lang="en-US" sz="1400"/>
              <a:t>Keep indirect blocks cached in main memory</a:t>
            </a:r>
            <a:endParaRPr lang="en-US" sz="1600"/>
          </a:p>
        </p:txBody>
      </p:sp>
      <p:pic>
        <p:nvPicPr>
          <p:cNvPr id="578611" name="Picture 51" descr="fg11_09"/>
          <p:cNvPicPr preferRelativeResize="0">
            <a:picLocks noChangeAspect="1" noChangeArrowheads="1"/>
          </p:cNvPicPr>
          <p:nvPr>
            <p:custDataLst>
              <p:tags r:id="rId1"/>
            </p:custDataLst>
          </p:nvPr>
        </p:nvPicPr>
        <p:blipFill>
          <a:blip r:embed="rId4"/>
          <a:srcRect r="39964"/>
          <a:stretch>
            <a:fillRect/>
          </a:stretch>
        </p:blipFill>
        <p:spPr bwMode="auto">
          <a:xfrm>
            <a:off x="5565775" y="1447800"/>
            <a:ext cx="3578225" cy="4838700"/>
          </a:xfrm>
          <a:prstGeom prst="rect">
            <a:avLst/>
          </a:prstGeom>
          <a:noFill/>
          <a:ln w="9525">
            <a:noFill/>
            <a:miter lim="800000"/>
            <a:headEnd/>
            <a:tailEnd/>
          </a:ln>
          <a:effectLst/>
        </p:spPr>
      </p:pic>
      <p:sp>
        <p:nvSpPr>
          <p:cNvPr id="578612" name="Text Box 52"/>
          <p:cNvSpPr txBox="1">
            <a:spLocks noChangeArrowheads="1"/>
          </p:cNvSpPr>
          <p:nvPr/>
        </p:nvSpPr>
        <p:spPr bwMode="auto">
          <a:xfrm>
            <a:off x="6858000" y="6096000"/>
            <a:ext cx="1352550" cy="366713"/>
          </a:xfrm>
          <a:prstGeom prst="rect">
            <a:avLst/>
          </a:prstGeom>
          <a:noFill/>
          <a:ln w="9525">
            <a:noFill/>
            <a:miter lim="800000"/>
            <a:headEnd/>
            <a:tailEnd/>
          </a:ln>
          <a:effectLst/>
        </p:spPr>
        <p:txBody>
          <a:bodyPr wrap="none">
            <a:prstTxWarp prst="textNoShape">
              <a:avLst/>
            </a:prstTxWarp>
            <a:spAutoFit/>
          </a:bodyPr>
          <a:lstStyle/>
          <a:p>
            <a:r>
              <a:rPr lang="en-US"/>
              <a:t>UNIX inode</a:t>
            </a:r>
          </a:p>
        </p:txBody>
      </p:sp>
      <p:sp>
        <p:nvSpPr>
          <p:cNvPr id="578613" name="Text Box 53"/>
          <p:cNvSpPr txBox="1">
            <a:spLocks noChangeArrowheads="1"/>
          </p:cNvSpPr>
          <p:nvPr/>
        </p:nvSpPr>
        <p:spPr bwMode="auto">
          <a:xfrm>
            <a:off x="3124200" y="762000"/>
            <a:ext cx="3435350" cy="366713"/>
          </a:xfrm>
          <a:prstGeom prst="rect">
            <a:avLst/>
          </a:prstGeom>
          <a:noFill/>
          <a:ln w="9525">
            <a:noFill/>
            <a:miter lim="800000"/>
            <a:headEnd/>
            <a:tailEnd/>
          </a:ln>
          <a:effectLst/>
        </p:spPr>
        <p:txBody>
          <a:bodyPr wrap="none">
            <a:prstTxWarp prst="textNoShape">
              <a:avLst/>
            </a:prstTxWarp>
            <a:spAutoFit/>
          </a:bodyPr>
          <a:lstStyle/>
          <a:p>
            <a:r>
              <a:rPr lang="en-US"/>
              <a:t>What if index block is too small?</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t>Unix i-nodes</a:t>
            </a:r>
          </a:p>
        </p:txBody>
      </p:sp>
      <p:sp>
        <p:nvSpPr>
          <p:cNvPr id="580611" name="Rectangle 3"/>
          <p:cNvSpPr>
            <a:spLocks noGrp="1" noChangeArrowheads="1"/>
          </p:cNvSpPr>
          <p:nvPr>
            <p:ph type="body" idx="1"/>
          </p:nvPr>
        </p:nvSpPr>
        <p:spPr/>
        <p:txBody>
          <a:bodyPr/>
          <a:lstStyle/>
          <a:p>
            <a:r>
              <a:rPr lang="en-US"/>
              <a:t>If data blocks are 4K …</a:t>
            </a:r>
          </a:p>
          <a:p>
            <a:pPr lvl="1"/>
            <a:r>
              <a:rPr lang="en-US"/>
              <a:t>First 48K reachable from the inode</a:t>
            </a:r>
          </a:p>
          <a:p>
            <a:pPr lvl="1"/>
            <a:r>
              <a:rPr lang="en-US"/>
              <a:t>Next 4MB available from single-indirect</a:t>
            </a:r>
          </a:p>
          <a:p>
            <a:pPr lvl="1"/>
            <a:r>
              <a:rPr lang="en-US"/>
              <a:t>Next 4GB available from double-indirect</a:t>
            </a:r>
          </a:p>
          <a:p>
            <a:pPr lvl="1"/>
            <a:r>
              <a:rPr lang="en-US"/>
              <a:t>Next 4TB available through the triple-indirect block</a:t>
            </a:r>
          </a:p>
          <a:p>
            <a:r>
              <a:rPr lang="en-US"/>
              <a:t>Any block can be found with at most 3 disk accesses</a:t>
            </a:r>
          </a:p>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en-US"/>
              <a:t>Directory Implementation</a:t>
            </a:r>
          </a:p>
        </p:txBody>
      </p:sp>
      <p:sp>
        <p:nvSpPr>
          <p:cNvPr id="586755" name="Rectangle 3"/>
          <p:cNvSpPr>
            <a:spLocks noGrp="1" noChangeArrowheads="1"/>
          </p:cNvSpPr>
          <p:nvPr>
            <p:ph type="body" idx="1"/>
          </p:nvPr>
        </p:nvSpPr>
        <p:spPr/>
        <p:txBody>
          <a:bodyPr/>
          <a:lstStyle/>
          <a:p>
            <a:r>
              <a:rPr lang="en-US"/>
              <a:t>Now we can implement a file but…</a:t>
            </a:r>
          </a:p>
          <a:p>
            <a:r>
              <a:rPr lang="en-US"/>
              <a:t>Directory – Maps filename to</a:t>
            </a:r>
          </a:p>
          <a:p>
            <a:pPr lvl="1"/>
            <a:r>
              <a:rPr lang="en-US"/>
              <a:t>First block (contiguous and linked-list) or index node</a:t>
            </a:r>
          </a:p>
          <a:p>
            <a:pPr lvl="1"/>
            <a:r>
              <a:rPr lang="en-US"/>
              <a:t>Attributes</a:t>
            </a:r>
          </a:p>
          <a:p>
            <a:r>
              <a:rPr lang="en-US"/>
              <a:t>So directories are just data, and we already have files that can store data…</a:t>
            </a:r>
          </a:p>
          <a:p>
            <a:r>
              <a:rPr lang="en-US"/>
              <a:t>Idea:  Put directory information in a file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en-US"/>
              <a:t>Directory File Format</a:t>
            </a:r>
          </a:p>
        </p:txBody>
      </p:sp>
      <p:sp>
        <p:nvSpPr>
          <p:cNvPr id="587779" name="Rectangle 3"/>
          <p:cNvSpPr>
            <a:spLocks noGrp="1" noChangeArrowheads="1"/>
          </p:cNvSpPr>
          <p:nvPr>
            <p:ph type="body" idx="1"/>
          </p:nvPr>
        </p:nvSpPr>
        <p:spPr>
          <a:xfrm>
            <a:off x="228600" y="914400"/>
            <a:ext cx="8686800" cy="5867400"/>
          </a:xfrm>
        </p:spPr>
        <p:txBody>
          <a:bodyPr/>
          <a:lstStyle/>
          <a:p>
            <a:pPr>
              <a:lnSpc>
                <a:spcPct val="90000"/>
              </a:lnSpc>
            </a:pPr>
            <a:r>
              <a:rPr lang="en-US"/>
              <a:t>Map filename to information</a:t>
            </a:r>
          </a:p>
          <a:p>
            <a:pPr lvl="1">
              <a:lnSpc>
                <a:spcPct val="90000"/>
              </a:lnSpc>
            </a:pPr>
            <a:r>
              <a:rPr lang="en-US"/>
              <a:t>Linear List of &lt;name, metadata&gt; pairs</a:t>
            </a:r>
          </a:p>
          <a:p>
            <a:pPr lvl="2">
              <a:lnSpc>
                <a:spcPct val="90000"/>
              </a:lnSpc>
            </a:pPr>
            <a:r>
              <a:rPr lang="en-US"/>
              <a:t>Advantage:  Simple with little overhead</a:t>
            </a:r>
          </a:p>
          <a:p>
            <a:pPr lvl="2">
              <a:lnSpc>
                <a:spcPct val="90000"/>
              </a:lnSpc>
            </a:pPr>
            <a:r>
              <a:rPr lang="en-US"/>
              <a:t>Disadvantage:  Slow with gaps created in list by deletion</a:t>
            </a:r>
          </a:p>
          <a:p>
            <a:pPr lvl="1">
              <a:lnSpc>
                <a:spcPct val="90000"/>
              </a:lnSpc>
            </a:pPr>
            <a:r>
              <a:rPr lang="en-US"/>
              <a:t>Hash Table mapping name to metadata</a:t>
            </a:r>
          </a:p>
          <a:p>
            <a:pPr lvl="2">
              <a:lnSpc>
                <a:spcPct val="90000"/>
              </a:lnSpc>
            </a:pPr>
            <a:r>
              <a:rPr lang="en-US"/>
              <a:t>Advantage:  Faster</a:t>
            </a:r>
          </a:p>
          <a:p>
            <a:pPr lvl="2">
              <a:lnSpc>
                <a:spcPct val="90000"/>
              </a:lnSpc>
            </a:pPr>
            <a:r>
              <a:rPr lang="en-US"/>
              <a:t>Disadvantage: Complex (e.g., collision, table size) and overhead (e.g., chain pointers, empty table space)</a:t>
            </a:r>
          </a:p>
          <a:p>
            <a:pPr>
              <a:lnSpc>
                <a:spcPct val="90000"/>
              </a:lnSpc>
            </a:pPr>
            <a:r>
              <a:rPr lang="en-US"/>
              <a:t>Filename length</a:t>
            </a:r>
          </a:p>
          <a:p>
            <a:pPr lvl="1">
              <a:lnSpc>
                <a:spcPct val="90000"/>
              </a:lnSpc>
            </a:pPr>
            <a:r>
              <a:rPr lang="en-US"/>
              <a:t>Fixed:  Easy but either too small/big</a:t>
            </a:r>
          </a:p>
          <a:p>
            <a:pPr lvl="1">
              <a:lnSpc>
                <a:spcPct val="90000"/>
              </a:lnSpc>
            </a:pPr>
            <a:r>
              <a:rPr lang="en-US"/>
              <a:t>Variable-Length:  Allows long names but complex (e.g., name space (de)allocation)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t>UNIX Directory Structure</a:t>
            </a:r>
          </a:p>
        </p:txBody>
      </p:sp>
      <p:sp>
        <p:nvSpPr>
          <p:cNvPr id="557059" name="Rectangle 3"/>
          <p:cNvSpPr>
            <a:spLocks noGrp="1" noChangeArrowheads="1"/>
          </p:cNvSpPr>
          <p:nvPr>
            <p:ph type="body" idx="1"/>
          </p:nvPr>
        </p:nvSpPr>
        <p:spPr>
          <a:xfrm>
            <a:off x="914400" y="990600"/>
            <a:ext cx="7678738" cy="4106863"/>
          </a:xfrm>
        </p:spPr>
        <p:txBody>
          <a:bodyPr/>
          <a:lstStyle/>
          <a:p>
            <a:pPr>
              <a:lnSpc>
                <a:spcPct val="89000"/>
              </a:lnSpc>
            </a:pPr>
            <a:r>
              <a:rPr lang="en-US" sz="2400"/>
              <a:t>A directory “file” is a sequence of lines; each line holds an </a:t>
            </a:r>
            <a:r>
              <a:rPr lang="en-US" sz="2400">
                <a:solidFill>
                  <a:schemeClr val="tx2"/>
                </a:solidFill>
              </a:rPr>
              <a:t>i-node</a:t>
            </a:r>
            <a:r>
              <a:rPr lang="en-US" sz="2400"/>
              <a:t> </a:t>
            </a:r>
            <a:r>
              <a:rPr lang="en-US" sz="2400">
                <a:solidFill>
                  <a:schemeClr val="tx2"/>
                </a:solidFill>
              </a:rPr>
              <a:t>number (index-node)  </a:t>
            </a:r>
            <a:r>
              <a:rPr lang="en-US" sz="2400"/>
              <a:t>and a </a:t>
            </a:r>
            <a:r>
              <a:rPr lang="en-US" sz="2400">
                <a:solidFill>
                  <a:schemeClr val="tx2"/>
                </a:solidFill>
              </a:rPr>
              <a:t>file name</a:t>
            </a:r>
          </a:p>
          <a:p>
            <a:pPr>
              <a:lnSpc>
                <a:spcPct val="89000"/>
              </a:lnSpc>
            </a:pPr>
            <a:endParaRPr lang="en-US" sz="2400">
              <a:solidFill>
                <a:schemeClr val="tx2"/>
              </a:solidFill>
            </a:endParaRPr>
          </a:p>
          <a:p>
            <a:pPr>
              <a:lnSpc>
                <a:spcPct val="89000"/>
              </a:lnSpc>
            </a:pPr>
            <a:endParaRPr lang="en-US" sz="2400"/>
          </a:p>
          <a:p>
            <a:pPr>
              <a:lnSpc>
                <a:spcPct val="89000"/>
              </a:lnSpc>
            </a:pPr>
            <a:endParaRPr lang="en-US" sz="2400"/>
          </a:p>
          <a:p>
            <a:pPr>
              <a:lnSpc>
                <a:spcPct val="89000"/>
              </a:lnSpc>
            </a:pPr>
            <a:r>
              <a:rPr lang="en-US" sz="2400"/>
              <a:t>The data is stored as binary so we cannot simply </a:t>
            </a:r>
            <a:r>
              <a:rPr lang="en-US" sz="2400">
                <a:solidFill>
                  <a:srgbClr val="000080"/>
                </a:solidFill>
                <a:latin typeface="Courier New" pitchFamily="-111" charset="0"/>
              </a:rPr>
              <a:t>cat</a:t>
            </a:r>
            <a:r>
              <a:rPr lang="en-US" sz="2400"/>
              <a:t> to view it, but some UNIXs allow an “octal dump” (other formats also available) :</a:t>
            </a:r>
          </a:p>
        </p:txBody>
      </p:sp>
      <p:graphicFrame>
        <p:nvGraphicFramePr>
          <p:cNvPr id="557060" name="Group 4"/>
          <p:cNvGraphicFramePr>
            <a:graphicFrameLocks noGrp="1"/>
          </p:cNvGraphicFramePr>
          <p:nvPr/>
        </p:nvGraphicFramePr>
        <p:xfrm>
          <a:off x="4343400" y="1828800"/>
          <a:ext cx="2892425" cy="1371600"/>
        </p:xfrm>
        <a:graphic>
          <a:graphicData uri="http://schemas.openxmlformats.org/drawingml/2006/table">
            <a:tbl>
              <a:tblPr/>
              <a:tblGrid>
                <a:gridCol w="1139825"/>
                <a:gridCol w="17526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11" charset="0"/>
                        </a:rPr>
                        <a:t>895690</a:t>
                      </a:r>
                    </a:p>
                  </a:txBody>
                  <a:tcPr marL="91294" marR="91294" marT="45647" marB="45647" anchor="ctr" horzOverflow="overflow">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lnT w="381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lnTlToBr>
                      <a:noFill/>
                    </a:lnTlToBr>
                    <a:lnBlToTr>
                      <a:noFill/>
                    </a:lnBlToTr>
                    <a:solidFill>
                      <a:srgbClr val="C1CE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11" charset="0"/>
                        </a:rPr>
                        <a:t>“.”</a:t>
                      </a:r>
                    </a:p>
                  </a:txBody>
                  <a:tcPr marL="91294" marR="91294" marT="45647" marB="45647" anchor="ctr" horzOverflow="overflow">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lnT w="381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lnTlToBr>
                      <a:noFill/>
                    </a:lnTlToBr>
                    <a:lnBlToTr>
                      <a:noFill/>
                    </a:lnBlToTr>
                    <a:solidFill>
                      <a:srgbClr val="C1CEFF"/>
                    </a:solidFill>
                  </a:tcPr>
                </a:tc>
              </a:tr>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11" charset="0"/>
                        </a:rPr>
                        <a:t>288767</a:t>
                      </a:r>
                    </a:p>
                  </a:txBody>
                  <a:tcPr marL="91294" marR="91294" marT="45647" marB="45647" anchor="ctr" horzOverflow="overflow">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lnT w="381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lnTlToBr>
                      <a:noFill/>
                    </a:lnTlToBr>
                    <a:lnBlToTr>
                      <a:noFill/>
                    </a:lnBlToTr>
                    <a:solidFill>
                      <a:srgbClr val="C1CE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11" charset="0"/>
                        </a:rPr>
                        <a:t>“..”</a:t>
                      </a:r>
                    </a:p>
                  </a:txBody>
                  <a:tcPr marL="91294" marR="91294" marT="45647" marB="45647" anchor="ctr" horzOverflow="overflow">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lnT w="381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lnTlToBr>
                      <a:noFill/>
                    </a:lnTlToBr>
                    <a:lnBlToTr>
                      <a:noFill/>
                    </a:lnBlToTr>
                    <a:solidFill>
                      <a:srgbClr val="C1CEFF"/>
                    </a:solidFill>
                  </a:tcPr>
                </a:tc>
              </a:tr>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11" charset="0"/>
                        </a:rPr>
                        <a:t>287243 </a:t>
                      </a:r>
                    </a:p>
                  </a:txBody>
                  <a:tcPr marL="91294" marR="91294" marT="45647" marB="45647" anchor="ctr" horzOverflow="overflow">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lnT w="381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lnTlToBr>
                      <a:noFill/>
                    </a:lnTlToBr>
                    <a:lnBlToTr>
                      <a:noFill/>
                    </a:lnBlToTr>
                    <a:solidFill>
                      <a:srgbClr val="C1CE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11" charset="0"/>
                        </a:rPr>
                        <a:t>“csdep.html”</a:t>
                      </a:r>
                    </a:p>
                  </a:txBody>
                  <a:tcPr marL="91294" marR="91294" marT="45647" marB="45647" anchor="ctr" horzOverflow="overflow">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lnT w="381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lnTlToBr>
                      <a:noFill/>
                    </a:lnTlToBr>
                    <a:lnBlToTr>
                      <a:noFill/>
                    </a:lnBlToTr>
                    <a:solidFill>
                      <a:srgbClr val="C1CEFF"/>
                    </a:solidFill>
                  </a:tcPr>
                </a:tc>
              </a:tr>
              <a:tr h="330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11" charset="0"/>
                        </a:rPr>
                        <a:t>287259</a:t>
                      </a:r>
                    </a:p>
                  </a:txBody>
                  <a:tcPr marL="91294" marR="91294" marT="45647" marB="45647" anchor="ctr" horzOverflow="overflow">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lnT w="381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lnTlToBr>
                      <a:noFill/>
                    </a:lnTlToBr>
                    <a:lnBlToTr>
                      <a:noFill/>
                    </a:lnBlToTr>
                    <a:solidFill>
                      <a:srgbClr val="C1CE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11" charset="0"/>
                        </a:rPr>
                        <a:t>“baylor.txt”</a:t>
                      </a:r>
                    </a:p>
                  </a:txBody>
                  <a:tcPr marL="91294" marR="91294" marT="45647" marB="45647" anchor="ctr" horzOverflow="overflow">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lnT w="381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lnTlToBr>
                      <a:noFill/>
                    </a:lnTlToBr>
                    <a:lnBlToTr>
                      <a:noFill/>
                    </a:lnBlToTr>
                    <a:solidFill>
                      <a:srgbClr val="C1CEFF"/>
                    </a:solidFill>
                  </a:tcPr>
                </a:tc>
              </a:tr>
            </a:tbl>
          </a:graphicData>
        </a:graphic>
      </p:graphicFrame>
      <p:sp>
        <p:nvSpPr>
          <p:cNvPr id="557077" name="Text Box 21"/>
          <p:cNvSpPr txBox="1">
            <a:spLocks noChangeArrowheads="1"/>
          </p:cNvSpPr>
          <p:nvPr/>
        </p:nvSpPr>
        <p:spPr bwMode="auto">
          <a:xfrm>
            <a:off x="152400" y="4797425"/>
            <a:ext cx="8648700" cy="1503363"/>
          </a:xfrm>
          <a:prstGeom prst="rect">
            <a:avLst/>
          </a:prstGeom>
          <a:noFill/>
          <a:ln w="12700">
            <a:noFill/>
            <a:miter lim="800000"/>
            <a:headEnd/>
            <a:tailEnd/>
          </a:ln>
          <a:effectLst/>
        </p:spPr>
        <p:txBody>
          <a:bodyPr wrap="none" lIns="91294" tIns="45647" rIns="91294" bIns="45647" anchor="b">
            <a:prstTxWarp prst="textNoShape">
              <a:avLst/>
            </a:prstTxWarp>
            <a:spAutoFit/>
          </a:bodyPr>
          <a:lstStyle/>
          <a:p>
            <a:pPr marL="912813" lvl="2" defTabSz="912813" eaLnBrk="0" hangingPunct="0">
              <a:lnSpc>
                <a:spcPct val="89000"/>
              </a:lnSpc>
              <a:spcBef>
                <a:spcPct val="30000"/>
              </a:spcBef>
              <a:buSzPct val="100000"/>
            </a:pPr>
            <a:r>
              <a:rPr lang="en-US" sz="1400" b="1">
                <a:latin typeface="Courier New" pitchFamily="-111" charset="0"/>
              </a:rPr>
              <a:t>od -c . </a:t>
            </a:r>
          </a:p>
          <a:p>
            <a:pPr marL="912813" lvl="2" defTabSz="912813" eaLnBrk="0" hangingPunct="0">
              <a:lnSpc>
                <a:spcPct val="89000"/>
              </a:lnSpc>
              <a:spcBef>
                <a:spcPct val="30000"/>
              </a:spcBef>
              <a:buSzPct val="100000"/>
            </a:pPr>
            <a:r>
              <a:rPr lang="en-US" sz="1400" b="1">
                <a:latin typeface="Courier New" pitchFamily="-111" charset="0"/>
              </a:rPr>
              <a:t>0000000  \0  \r 252 312  \0  \f  \0 001   .  \0  \0  \0  \0 004   g 377</a:t>
            </a:r>
          </a:p>
          <a:p>
            <a:pPr marL="912813" lvl="2" defTabSz="912813" eaLnBrk="0" hangingPunct="0">
              <a:lnSpc>
                <a:spcPct val="89000"/>
              </a:lnSpc>
              <a:spcBef>
                <a:spcPct val="30000"/>
              </a:spcBef>
              <a:buSzPct val="100000"/>
            </a:pPr>
            <a:r>
              <a:rPr lang="en-US" sz="1400" b="1">
                <a:latin typeface="Courier New" pitchFamily="-111" charset="0"/>
              </a:rPr>
              <a:t>0000020  \0  \f  \0 002   .   .  \0  \0  \0 004   b 013  \0 024  \0  \n</a:t>
            </a:r>
          </a:p>
          <a:p>
            <a:pPr marL="912813" lvl="2" defTabSz="912813" eaLnBrk="0" hangingPunct="0">
              <a:lnSpc>
                <a:spcPct val="89000"/>
              </a:lnSpc>
              <a:spcBef>
                <a:spcPct val="30000"/>
              </a:spcBef>
              <a:buSzPct val="100000"/>
            </a:pPr>
            <a:r>
              <a:rPr lang="en-US" sz="1400" b="1">
                <a:latin typeface="Courier New" pitchFamily="-111" charset="0"/>
              </a:rPr>
              <a:t>0000040   c   s   d   e   p   .   h   t   m   l  \0  \0  \0 004   b 033</a:t>
            </a:r>
          </a:p>
          <a:p>
            <a:pPr marL="912813" lvl="2" defTabSz="912813" eaLnBrk="0" hangingPunct="0">
              <a:lnSpc>
                <a:spcPct val="89000"/>
              </a:lnSpc>
              <a:spcBef>
                <a:spcPct val="30000"/>
              </a:spcBef>
              <a:buSzPct val="100000"/>
            </a:pPr>
            <a:r>
              <a:rPr lang="en-US" sz="1400" b="1">
                <a:latin typeface="Courier New" pitchFamily="-111" charset="0"/>
              </a:rPr>
              <a:t>0000060  \0 024  \0  \n   b   a   y   l   o   r   .   t   x   t  \0  \0</a:t>
            </a:r>
          </a:p>
          <a:p>
            <a:pPr defTabSz="912813" eaLnBrk="0" hangingPunct="0"/>
            <a:endParaRPr lang="en-US" sz="1400" b="1">
              <a:latin typeface="Times New Roman" pitchFamily="-111"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t>Directory Implementation</a:t>
            </a:r>
          </a:p>
        </p:txBody>
      </p:sp>
      <p:sp>
        <p:nvSpPr>
          <p:cNvPr id="556035" name="Rectangle 3"/>
          <p:cNvSpPr>
            <a:spLocks noGrp="1" noChangeArrowheads="1"/>
          </p:cNvSpPr>
          <p:nvPr>
            <p:ph type="body" idx="1"/>
          </p:nvPr>
        </p:nvSpPr>
        <p:spPr>
          <a:xfrm>
            <a:off x="990600" y="990600"/>
            <a:ext cx="7153275" cy="4106863"/>
          </a:xfrm>
        </p:spPr>
        <p:txBody>
          <a:bodyPr/>
          <a:lstStyle/>
          <a:p>
            <a:pPr>
              <a:lnSpc>
                <a:spcPct val="80000"/>
              </a:lnSpc>
            </a:pPr>
            <a:r>
              <a:rPr lang="en-US" sz="2400" dirty="0"/>
              <a:t>Directory system function: Maps string names onto what is needed to locate the data</a:t>
            </a:r>
          </a:p>
          <a:p>
            <a:pPr>
              <a:lnSpc>
                <a:spcPct val="80000"/>
              </a:lnSpc>
            </a:pPr>
            <a:r>
              <a:rPr lang="en-US" sz="2400" dirty="0"/>
              <a:t>Where do we store the </a:t>
            </a:r>
            <a:r>
              <a:rPr lang="en-US" sz="2400" dirty="0" smtClean="0"/>
              <a:t>file </a:t>
            </a:r>
            <a:r>
              <a:rPr lang="en-US" sz="2400" dirty="0"/>
              <a:t>attributes?</a:t>
            </a:r>
          </a:p>
          <a:p>
            <a:pPr lvl="1">
              <a:lnSpc>
                <a:spcPct val="80000"/>
              </a:lnSpc>
            </a:pPr>
            <a:r>
              <a:rPr lang="en-US" sz="2000" dirty="0"/>
              <a:t>A simple directory: fixed sized entries attributes stored </a:t>
            </a:r>
            <a:r>
              <a:rPr lang="en-US" sz="2000" dirty="0">
                <a:solidFill>
                  <a:schemeClr val="tx2"/>
                </a:solidFill>
              </a:rPr>
              <a:t>with the entry</a:t>
            </a:r>
            <a:endParaRPr lang="en-US" sz="2000" dirty="0"/>
          </a:p>
          <a:p>
            <a:pPr lvl="1">
              <a:lnSpc>
                <a:spcPct val="80000"/>
              </a:lnSpc>
            </a:pPr>
            <a:endParaRPr lang="en-US" sz="2000" dirty="0"/>
          </a:p>
          <a:p>
            <a:pPr lvl="1">
              <a:lnSpc>
                <a:spcPct val="80000"/>
              </a:lnSpc>
            </a:pPr>
            <a:endParaRPr lang="en-US" sz="2000" dirty="0"/>
          </a:p>
          <a:p>
            <a:pPr lvl="1">
              <a:lnSpc>
                <a:spcPct val="80000"/>
              </a:lnSpc>
            </a:pPr>
            <a:endParaRPr lang="en-US" sz="2000" dirty="0"/>
          </a:p>
          <a:p>
            <a:pPr lvl="1">
              <a:lnSpc>
                <a:spcPct val="80000"/>
              </a:lnSpc>
            </a:pPr>
            <a:endParaRPr lang="en-US" sz="2000" dirty="0"/>
          </a:p>
          <a:p>
            <a:pPr lvl="1">
              <a:lnSpc>
                <a:spcPct val="80000"/>
              </a:lnSpc>
            </a:pPr>
            <a:endParaRPr lang="en-US" sz="2000" dirty="0"/>
          </a:p>
          <a:p>
            <a:pPr lvl="1">
              <a:lnSpc>
                <a:spcPct val="80000"/>
              </a:lnSpc>
            </a:pPr>
            <a:r>
              <a:rPr lang="en-US" sz="2000" dirty="0"/>
              <a:t>Directory in each entry just refers to an </a:t>
            </a:r>
            <a:r>
              <a:rPr lang="en-US" sz="2000" dirty="0" err="1"/>
              <a:t>i</a:t>
            </a:r>
            <a:r>
              <a:rPr lang="en-US" sz="2000" dirty="0"/>
              <a:t>-node (UNIX implementation)</a:t>
            </a:r>
          </a:p>
        </p:txBody>
      </p:sp>
      <p:graphicFrame>
        <p:nvGraphicFramePr>
          <p:cNvPr id="556036" name="Group 4"/>
          <p:cNvGraphicFramePr>
            <a:graphicFrameLocks noGrp="1"/>
          </p:cNvGraphicFramePr>
          <p:nvPr/>
        </p:nvGraphicFramePr>
        <p:xfrm>
          <a:off x="4419600" y="2743200"/>
          <a:ext cx="2130425" cy="1218616"/>
        </p:xfrm>
        <a:graphic>
          <a:graphicData uri="http://schemas.openxmlformats.org/drawingml/2006/table">
            <a:tbl>
              <a:tblPr/>
              <a:tblGrid>
                <a:gridCol w="828675"/>
                <a:gridCol w="1301750"/>
              </a:tblGrid>
              <a:tr h="163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00080"/>
                          </a:solidFill>
                          <a:effectLst/>
                          <a:latin typeface="Courier New" pitchFamily="-111" charset="0"/>
                        </a:rPr>
                        <a:t>games</a:t>
                      </a:r>
                    </a:p>
                  </a:txBody>
                  <a:tcPr marL="91294" marR="91294" marT="45647" marB="45647"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00080"/>
                          </a:solidFill>
                          <a:effectLst/>
                          <a:latin typeface="Courier New" pitchFamily="-111" charset="0"/>
                        </a:rPr>
                        <a:t>attributes</a:t>
                      </a:r>
                    </a:p>
                  </a:txBody>
                  <a:tcPr marL="91294" marR="91294" marT="45647" marB="45647"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00080"/>
                          </a:solidFill>
                          <a:effectLst/>
                          <a:latin typeface="Courier New" pitchFamily="-111" charset="0"/>
                        </a:rPr>
                        <a:t>mail</a:t>
                      </a:r>
                    </a:p>
                  </a:txBody>
                  <a:tcPr marL="91294" marR="91294" marT="45647" marB="45647"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00080"/>
                          </a:solidFill>
                          <a:effectLst/>
                          <a:latin typeface="Courier New" pitchFamily="-111" charset="0"/>
                        </a:rPr>
                        <a:t>attributes</a:t>
                      </a:r>
                    </a:p>
                  </a:txBody>
                  <a:tcPr marL="91294" marR="91294" marT="45647" marB="45647"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r>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00080"/>
                          </a:solidFill>
                          <a:effectLst/>
                          <a:latin typeface="Courier New" pitchFamily="-111" charset="0"/>
                        </a:rPr>
                        <a:t>news</a:t>
                      </a:r>
                    </a:p>
                  </a:txBody>
                  <a:tcPr marL="91294" marR="91294" marT="45647" marB="45647"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00080"/>
                          </a:solidFill>
                          <a:effectLst/>
                          <a:latin typeface="Courier New" pitchFamily="-111" charset="0"/>
                        </a:rPr>
                        <a:t>attributes</a:t>
                      </a:r>
                    </a:p>
                  </a:txBody>
                  <a:tcPr marL="91294" marR="91294" marT="45647" marB="45647"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r>
              <a:tr h="301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00080"/>
                          </a:solidFill>
                          <a:effectLst/>
                          <a:latin typeface="Courier New" pitchFamily="-111" charset="0"/>
                        </a:rPr>
                        <a:t>work</a:t>
                      </a:r>
                    </a:p>
                  </a:txBody>
                  <a:tcPr marL="91294" marR="91294" marT="45647" marB="45647"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rgbClr val="000080"/>
                          </a:solidFill>
                          <a:effectLst/>
                          <a:latin typeface="Courier New" pitchFamily="-111" charset="0"/>
                        </a:rPr>
                        <a:t>attributes</a:t>
                      </a:r>
                    </a:p>
                  </a:txBody>
                  <a:tcPr marL="91294" marR="91294" marT="45647" marB="45647"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r>
            </a:tbl>
          </a:graphicData>
        </a:graphic>
      </p:graphicFrame>
      <p:graphicFrame>
        <p:nvGraphicFramePr>
          <p:cNvPr id="556053" name="Group 21"/>
          <p:cNvGraphicFramePr>
            <a:graphicFrameLocks noGrp="1"/>
          </p:cNvGraphicFramePr>
          <p:nvPr/>
        </p:nvGraphicFramePr>
        <p:xfrm>
          <a:off x="4718050" y="5172075"/>
          <a:ext cx="1530350" cy="1174433"/>
        </p:xfrm>
        <a:graphic>
          <a:graphicData uri="http://schemas.openxmlformats.org/drawingml/2006/table">
            <a:tbl>
              <a:tblPr/>
              <a:tblGrid>
                <a:gridCol w="833438"/>
                <a:gridCol w="696912"/>
              </a:tblGrid>
              <a:tr h="163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00080"/>
                          </a:solidFill>
                          <a:effectLst/>
                          <a:latin typeface="Courier New" pitchFamily="-111" charset="0"/>
                        </a:rPr>
                        <a:t>games</a:t>
                      </a:r>
                    </a:p>
                  </a:txBody>
                  <a:tcPr marL="45720" marR="45720" marT="0" marB="0"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rgbClr val="000080"/>
                        </a:solidFill>
                        <a:effectLst/>
                        <a:latin typeface="Courier New" pitchFamily="-111" charset="0"/>
                      </a:endParaRPr>
                    </a:p>
                  </a:txBody>
                  <a:tcPr marL="45720" marR="45720" marT="0" marB="0"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r>
              <a:tr h="300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00080"/>
                          </a:solidFill>
                          <a:effectLst/>
                          <a:latin typeface="Courier New" pitchFamily="-111" charset="0"/>
                        </a:rPr>
                        <a:t>mail</a:t>
                      </a:r>
                    </a:p>
                  </a:txBody>
                  <a:tcPr marL="45720" marR="45720" marT="0" marB="0"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rgbClr val="000080"/>
                        </a:solidFill>
                        <a:effectLst/>
                        <a:latin typeface="Courier New" pitchFamily="-111" charset="0"/>
                      </a:endParaRPr>
                    </a:p>
                  </a:txBody>
                  <a:tcPr marL="45720" marR="45720" marT="0" marB="0"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r>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00080"/>
                          </a:solidFill>
                          <a:effectLst/>
                          <a:latin typeface="Courier New" pitchFamily="-111" charset="0"/>
                        </a:rPr>
                        <a:t>news</a:t>
                      </a:r>
                    </a:p>
                  </a:txBody>
                  <a:tcPr marL="45720" marR="45720" marT="0" marB="0"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rgbClr val="000080"/>
                        </a:solidFill>
                        <a:effectLst/>
                        <a:latin typeface="Courier New" pitchFamily="-111" charset="0"/>
                      </a:endParaRPr>
                    </a:p>
                  </a:txBody>
                  <a:tcPr marL="45720" marR="45720" marT="0" marB="0"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r>
              <a:tr h="301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rgbClr val="000080"/>
                          </a:solidFill>
                          <a:effectLst/>
                          <a:latin typeface="Courier New" pitchFamily="-111" charset="0"/>
                        </a:rPr>
                        <a:t>work</a:t>
                      </a:r>
                    </a:p>
                  </a:txBody>
                  <a:tcPr marL="45720" marR="45720" marT="0" marB="0"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rgbClr val="000080"/>
                        </a:solidFill>
                        <a:effectLst/>
                        <a:latin typeface="Courier New" pitchFamily="-111" charset="0"/>
                      </a:endParaRPr>
                    </a:p>
                  </a:txBody>
                  <a:tcPr marL="45720" marR="45720" marT="0" marB="0"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r>
            </a:tbl>
          </a:graphicData>
        </a:graphic>
      </p:graphicFrame>
      <p:sp>
        <p:nvSpPr>
          <p:cNvPr id="556070" name="Rectangle 38"/>
          <p:cNvSpPr>
            <a:spLocks noChangeArrowheads="1"/>
          </p:cNvSpPr>
          <p:nvPr/>
        </p:nvSpPr>
        <p:spPr bwMode="auto">
          <a:xfrm>
            <a:off x="6924675" y="4867275"/>
            <a:ext cx="1217613" cy="304800"/>
          </a:xfrm>
          <a:prstGeom prst="rect">
            <a:avLst/>
          </a:prstGeom>
          <a:solidFill>
            <a:srgbClr val="C1CEFF"/>
          </a:solidFill>
          <a:ln w="2857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1400" b="1">
                <a:solidFill>
                  <a:srgbClr val="000080"/>
                </a:solidFill>
                <a:latin typeface="Courier New" pitchFamily="-111" charset="0"/>
              </a:rPr>
              <a:t>attributes</a:t>
            </a:r>
          </a:p>
        </p:txBody>
      </p:sp>
      <p:sp>
        <p:nvSpPr>
          <p:cNvPr id="556071" name="Line 39"/>
          <p:cNvSpPr>
            <a:spLocks noChangeShapeType="1"/>
          </p:cNvSpPr>
          <p:nvPr/>
        </p:nvSpPr>
        <p:spPr bwMode="auto">
          <a:xfrm flipV="1">
            <a:off x="5935663" y="5019675"/>
            <a:ext cx="912812" cy="304800"/>
          </a:xfrm>
          <a:prstGeom prst="line">
            <a:avLst/>
          </a:prstGeom>
          <a:noFill/>
          <a:ln w="28575">
            <a:solidFill>
              <a:schemeClr val="tx2"/>
            </a:solidFill>
            <a:round/>
            <a:headEnd type="oval" w="sm" len="sm"/>
            <a:tailEnd type="stealth" w="med" len="med"/>
          </a:ln>
          <a:effectLst/>
        </p:spPr>
        <p:txBody>
          <a:bodyPr wrap="none" anchor="ctr">
            <a:prstTxWarp prst="textNoShape">
              <a:avLst/>
            </a:prstTxWarp>
          </a:bodyPr>
          <a:lstStyle/>
          <a:p>
            <a:endParaRPr lang="en-US"/>
          </a:p>
        </p:txBody>
      </p:sp>
      <p:sp>
        <p:nvSpPr>
          <p:cNvPr id="556072" name="Line 40"/>
          <p:cNvSpPr>
            <a:spLocks noChangeShapeType="1"/>
          </p:cNvSpPr>
          <p:nvPr/>
        </p:nvSpPr>
        <p:spPr bwMode="auto">
          <a:xfrm flipV="1">
            <a:off x="5935663" y="5553075"/>
            <a:ext cx="912812" cy="74613"/>
          </a:xfrm>
          <a:prstGeom prst="line">
            <a:avLst/>
          </a:prstGeom>
          <a:noFill/>
          <a:ln w="28575">
            <a:solidFill>
              <a:schemeClr val="tx2"/>
            </a:solidFill>
            <a:round/>
            <a:headEnd type="oval" w="sm" len="sm"/>
            <a:tailEnd type="stealth" w="med" len="med"/>
          </a:ln>
          <a:effectLst/>
        </p:spPr>
        <p:txBody>
          <a:bodyPr wrap="none" anchor="ctr">
            <a:prstTxWarp prst="textNoShape">
              <a:avLst/>
            </a:prstTxWarp>
          </a:bodyPr>
          <a:lstStyle/>
          <a:p>
            <a:endParaRPr lang="en-US"/>
          </a:p>
        </p:txBody>
      </p:sp>
      <p:sp>
        <p:nvSpPr>
          <p:cNvPr id="556073" name="Line 41"/>
          <p:cNvSpPr>
            <a:spLocks noChangeShapeType="1"/>
          </p:cNvSpPr>
          <p:nvPr/>
        </p:nvSpPr>
        <p:spPr bwMode="auto">
          <a:xfrm>
            <a:off x="5935663" y="5932488"/>
            <a:ext cx="912812" cy="76200"/>
          </a:xfrm>
          <a:prstGeom prst="line">
            <a:avLst/>
          </a:prstGeom>
          <a:noFill/>
          <a:ln w="28575">
            <a:solidFill>
              <a:schemeClr val="tx2"/>
            </a:solidFill>
            <a:round/>
            <a:headEnd type="oval" w="sm" len="sm"/>
            <a:tailEnd type="stealth" w="med" len="med"/>
          </a:ln>
          <a:effectLst/>
        </p:spPr>
        <p:txBody>
          <a:bodyPr wrap="none" anchor="ctr">
            <a:prstTxWarp prst="textNoShape">
              <a:avLst/>
            </a:prstTxWarp>
          </a:bodyPr>
          <a:lstStyle/>
          <a:p>
            <a:endParaRPr lang="en-US"/>
          </a:p>
        </p:txBody>
      </p:sp>
      <p:sp>
        <p:nvSpPr>
          <p:cNvPr id="556074" name="Line 42"/>
          <p:cNvSpPr>
            <a:spLocks noChangeShapeType="1"/>
          </p:cNvSpPr>
          <p:nvPr/>
        </p:nvSpPr>
        <p:spPr bwMode="auto">
          <a:xfrm>
            <a:off x="5935663" y="6237288"/>
            <a:ext cx="912812" cy="303212"/>
          </a:xfrm>
          <a:prstGeom prst="line">
            <a:avLst/>
          </a:prstGeom>
          <a:noFill/>
          <a:ln w="28575">
            <a:solidFill>
              <a:schemeClr val="tx2"/>
            </a:solidFill>
            <a:round/>
            <a:headEnd type="oval" w="sm" len="sm"/>
            <a:tailEnd type="stealth" w="med" len="med"/>
          </a:ln>
          <a:effectLst/>
        </p:spPr>
        <p:txBody>
          <a:bodyPr wrap="none" anchor="ctr">
            <a:prstTxWarp prst="textNoShape">
              <a:avLst/>
            </a:prstTxWarp>
          </a:bodyPr>
          <a:lstStyle/>
          <a:p>
            <a:endParaRPr lang="en-US"/>
          </a:p>
        </p:txBody>
      </p:sp>
      <p:sp>
        <p:nvSpPr>
          <p:cNvPr id="556075" name="Rectangle 43"/>
          <p:cNvSpPr>
            <a:spLocks noChangeArrowheads="1"/>
          </p:cNvSpPr>
          <p:nvPr/>
        </p:nvSpPr>
        <p:spPr bwMode="auto">
          <a:xfrm>
            <a:off x="6924675" y="5375275"/>
            <a:ext cx="1217613" cy="303213"/>
          </a:xfrm>
          <a:prstGeom prst="rect">
            <a:avLst/>
          </a:prstGeom>
          <a:solidFill>
            <a:srgbClr val="C1CEFF"/>
          </a:solidFill>
          <a:ln w="2857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1400" b="1">
                <a:solidFill>
                  <a:srgbClr val="000080"/>
                </a:solidFill>
                <a:latin typeface="Courier New" pitchFamily="-111" charset="0"/>
              </a:rPr>
              <a:t>attributes</a:t>
            </a:r>
          </a:p>
        </p:txBody>
      </p:sp>
      <p:sp>
        <p:nvSpPr>
          <p:cNvPr id="556076" name="Rectangle 44"/>
          <p:cNvSpPr>
            <a:spLocks noChangeArrowheads="1"/>
          </p:cNvSpPr>
          <p:nvPr/>
        </p:nvSpPr>
        <p:spPr bwMode="auto">
          <a:xfrm>
            <a:off x="6924675" y="5881688"/>
            <a:ext cx="1217613" cy="304800"/>
          </a:xfrm>
          <a:prstGeom prst="rect">
            <a:avLst/>
          </a:prstGeom>
          <a:solidFill>
            <a:srgbClr val="C1CEFF"/>
          </a:solidFill>
          <a:ln w="2857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1400" b="1">
                <a:solidFill>
                  <a:srgbClr val="000080"/>
                </a:solidFill>
                <a:latin typeface="Courier New" pitchFamily="-111" charset="0"/>
              </a:rPr>
              <a:t>attributes</a:t>
            </a:r>
          </a:p>
        </p:txBody>
      </p:sp>
      <p:sp>
        <p:nvSpPr>
          <p:cNvPr id="556077" name="Rectangle 45"/>
          <p:cNvSpPr>
            <a:spLocks noChangeArrowheads="1"/>
          </p:cNvSpPr>
          <p:nvPr/>
        </p:nvSpPr>
        <p:spPr bwMode="auto">
          <a:xfrm>
            <a:off x="6924675" y="6389688"/>
            <a:ext cx="1217613" cy="303212"/>
          </a:xfrm>
          <a:prstGeom prst="rect">
            <a:avLst/>
          </a:prstGeom>
          <a:solidFill>
            <a:srgbClr val="C1CEFF"/>
          </a:solidFill>
          <a:ln w="2857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1400" b="1">
                <a:solidFill>
                  <a:srgbClr val="000080"/>
                </a:solidFill>
                <a:latin typeface="Courier New" pitchFamily="-111" charset="0"/>
              </a:rPr>
              <a:t>attributes</a:t>
            </a:r>
          </a:p>
        </p:txBody>
      </p:sp>
      <p:pic>
        <p:nvPicPr>
          <p:cNvPr id="556078" name="Picture 46"/>
          <p:cNvPicPr>
            <a:picLocks noChangeAspect="1" noChangeArrowheads="1"/>
          </p:cNvPicPr>
          <p:nvPr/>
        </p:nvPicPr>
        <p:blipFill>
          <a:blip r:embed="rId2"/>
          <a:srcRect/>
          <a:stretch>
            <a:fillRect/>
          </a:stretch>
        </p:blipFill>
        <p:spPr bwMode="auto">
          <a:xfrm>
            <a:off x="0" y="4741863"/>
            <a:ext cx="3657600" cy="2127250"/>
          </a:xfrm>
          <a:prstGeom prst="rect">
            <a:avLst/>
          </a:prstGeom>
          <a:noFill/>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t>File Systems</a:t>
            </a:r>
          </a:p>
        </p:txBody>
      </p:sp>
      <p:sp>
        <p:nvSpPr>
          <p:cNvPr id="548867" name="Rectangle 3"/>
          <p:cNvSpPr>
            <a:spLocks noGrp="1" noChangeArrowheads="1"/>
          </p:cNvSpPr>
          <p:nvPr>
            <p:ph type="body" idx="1"/>
          </p:nvPr>
        </p:nvSpPr>
        <p:spPr>
          <a:xfrm>
            <a:off x="228600" y="1600200"/>
            <a:ext cx="8382000" cy="2819400"/>
          </a:xfrm>
        </p:spPr>
        <p:txBody>
          <a:bodyPr/>
          <a:lstStyle/>
          <a:p>
            <a:r>
              <a:rPr lang="en-US"/>
              <a:t>We know about interfacing with file systems through abstractions like files, directories, and links</a:t>
            </a:r>
          </a:p>
          <a:p>
            <a:r>
              <a:rPr lang="en-US"/>
              <a:t>How do you implement a file system?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t>Hard Links</a:t>
            </a:r>
          </a:p>
        </p:txBody>
      </p:sp>
      <p:sp>
        <p:nvSpPr>
          <p:cNvPr id="559107" name="Rectangle 3"/>
          <p:cNvSpPr>
            <a:spLocks noGrp="1" noChangeArrowheads="1"/>
          </p:cNvSpPr>
          <p:nvPr>
            <p:ph type="body" idx="1"/>
          </p:nvPr>
        </p:nvSpPr>
        <p:spPr>
          <a:xfrm>
            <a:off x="990600" y="1066800"/>
            <a:ext cx="7239000" cy="3276600"/>
          </a:xfrm>
          <a:ln/>
        </p:spPr>
        <p:txBody>
          <a:bodyPr/>
          <a:lstStyle/>
          <a:p>
            <a:pPr>
              <a:lnSpc>
                <a:spcPct val="89000"/>
              </a:lnSpc>
            </a:pPr>
            <a:r>
              <a:rPr lang="en-US" sz="2400"/>
              <a:t>More general than tree structure</a:t>
            </a:r>
          </a:p>
          <a:p>
            <a:pPr lvl="1">
              <a:lnSpc>
                <a:spcPct val="89000"/>
              </a:lnSpc>
            </a:pPr>
            <a:r>
              <a:rPr lang="en-US" sz="2000"/>
              <a:t>Add connections across the tree (no cycles)</a:t>
            </a:r>
          </a:p>
          <a:p>
            <a:pPr lvl="1">
              <a:lnSpc>
                <a:spcPct val="89000"/>
              </a:lnSpc>
            </a:pPr>
            <a:r>
              <a:rPr lang="en-US" sz="2000"/>
              <a:t>Create links from one file (or directory) to another</a:t>
            </a:r>
          </a:p>
          <a:p>
            <a:pPr>
              <a:lnSpc>
                <a:spcPct val="89000"/>
              </a:lnSpc>
            </a:pPr>
            <a:r>
              <a:rPr lang="en-US" sz="2400"/>
              <a:t>Hard link: “</a:t>
            </a:r>
            <a:r>
              <a:rPr lang="en-US" sz="2400">
                <a:latin typeface="Courier New" pitchFamily="-111" charset="0"/>
              </a:rPr>
              <a:t>ln a b</a:t>
            </a:r>
            <a:r>
              <a:rPr lang="en-US" sz="2400"/>
              <a:t>” (“a” must exist already)</a:t>
            </a:r>
          </a:p>
          <a:p>
            <a:pPr lvl="1">
              <a:lnSpc>
                <a:spcPct val="89000"/>
              </a:lnSpc>
            </a:pPr>
            <a:r>
              <a:rPr lang="en-US" sz="2000"/>
              <a:t>Idea: Can use name “a” or “b” to get to same file data</a:t>
            </a:r>
          </a:p>
          <a:p>
            <a:pPr lvl="1">
              <a:lnSpc>
                <a:spcPct val="89000"/>
              </a:lnSpc>
            </a:pPr>
            <a:r>
              <a:rPr lang="en-US" sz="2000"/>
              <a:t>Implementation: Multiple directory entries point to same meta-data</a:t>
            </a:r>
          </a:p>
          <a:p>
            <a:pPr lvl="1">
              <a:lnSpc>
                <a:spcPct val="89000"/>
              </a:lnSpc>
            </a:pPr>
            <a:endParaRPr lang="en-US" sz="2000"/>
          </a:p>
          <a:p>
            <a:pPr lvl="1">
              <a:lnSpc>
                <a:spcPct val="89000"/>
              </a:lnSpc>
              <a:buFontTx/>
              <a:buNone/>
            </a:pPr>
            <a:r>
              <a:rPr lang="en-US" sz="1800">
                <a:latin typeface="Courier New" pitchFamily="-111" charset="0"/>
              </a:rPr>
              <a:t>link(“csdep.html”, “cpsci.html”);</a:t>
            </a:r>
          </a:p>
          <a:p>
            <a:pPr lvl="1">
              <a:lnSpc>
                <a:spcPct val="89000"/>
              </a:lnSpc>
            </a:pPr>
            <a:endParaRPr lang="en-US" sz="2000"/>
          </a:p>
        </p:txBody>
      </p:sp>
      <p:graphicFrame>
        <p:nvGraphicFramePr>
          <p:cNvPr id="559108" name="Group 4"/>
          <p:cNvGraphicFramePr>
            <a:graphicFrameLocks noGrp="1"/>
          </p:cNvGraphicFramePr>
          <p:nvPr/>
        </p:nvGraphicFramePr>
        <p:xfrm>
          <a:off x="5326063" y="5121275"/>
          <a:ext cx="2740025" cy="1558341"/>
        </p:xfrm>
        <a:graphic>
          <a:graphicData uri="http://schemas.openxmlformats.org/drawingml/2006/table">
            <a:tbl>
              <a:tblPr/>
              <a:tblGrid>
                <a:gridCol w="1079500"/>
                <a:gridCol w="1660525"/>
              </a:tblGrid>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11" charset="0"/>
                        </a:rPr>
                        <a:t>895690</a:t>
                      </a:r>
                    </a:p>
                  </a:txBody>
                  <a:tcPr marL="91294" marR="91294" marT="45647" marB="45647"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11" charset="0"/>
                        </a:rPr>
                        <a:t>“.”</a:t>
                      </a:r>
                    </a:p>
                  </a:txBody>
                  <a:tcPr marL="91294" marR="91294" marT="45647" marB="45647"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r>
              <a:tr h="295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11" charset="0"/>
                        </a:rPr>
                        <a:t>288767</a:t>
                      </a:r>
                    </a:p>
                  </a:txBody>
                  <a:tcPr marL="91294" marR="91294" marT="45647" marB="45647"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11" charset="0"/>
                        </a:rPr>
                        <a:t>“..”</a:t>
                      </a:r>
                    </a:p>
                  </a:txBody>
                  <a:tcPr marL="91294" marR="91294" marT="45647" marB="45647"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11" charset="0"/>
                        </a:rPr>
                        <a:t>287243 </a:t>
                      </a:r>
                    </a:p>
                  </a:txBody>
                  <a:tcPr marL="91294" marR="91294" marT="45647" marB="45647"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11" charset="0"/>
                        </a:rPr>
                        <a:t>“csdep.html”</a:t>
                      </a:r>
                    </a:p>
                  </a:txBody>
                  <a:tcPr marL="91294" marR="91294" marT="45647" marB="45647"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FFFF00"/>
                    </a:solidFill>
                  </a:tcPr>
                </a:tc>
              </a:tr>
              <a:tr h="301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11" charset="0"/>
                        </a:rPr>
                        <a:t>287259</a:t>
                      </a:r>
                    </a:p>
                  </a:txBody>
                  <a:tcPr marL="91294" marR="91294" marT="45647" marB="45647"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11" charset="0"/>
                        </a:rPr>
                        <a:t>“baylor.txt”</a:t>
                      </a:r>
                    </a:p>
                  </a:txBody>
                  <a:tcPr marL="91294" marR="91294" marT="45647" marB="45647"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r>
              <a:tr h="295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11" charset="0"/>
                        </a:rPr>
                        <a:t>287243</a:t>
                      </a:r>
                    </a:p>
                  </a:txBody>
                  <a:tcPr marL="91294" marR="91294" marT="45647" marB="45647"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11" charset="0"/>
                        </a:rPr>
                        <a:t>“cpsci.html”</a:t>
                      </a:r>
                    </a:p>
                  </a:txBody>
                  <a:tcPr marL="91294" marR="91294" marT="45647" marB="45647"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FFFF00"/>
                    </a:solidFill>
                  </a:tcPr>
                </a:tc>
              </a:tr>
            </a:tbl>
          </a:graphicData>
        </a:graphic>
      </p:graphicFrame>
      <p:graphicFrame>
        <p:nvGraphicFramePr>
          <p:cNvPr id="559128" name="Group 24"/>
          <p:cNvGraphicFramePr>
            <a:graphicFrameLocks noGrp="1"/>
          </p:cNvGraphicFramePr>
          <p:nvPr/>
        </p:nvGraphicFramePr>
        <p:xfrm>
          <a:off x="912813" y="5248275"/>
          <a:ext cx="2740025" cy="1345127"/>
        </p:xfrm>
        <a:graphic>
          <a:graphicData uri="http://schemas.openxmlformats.org/drawingml/2006/table">
            <a:tbl>
              <a:tblPr/>
              <a:tblGrid>
                <a:gridCol w="1079500"/>
                <a:gridCol w="1660525"/>
              </a:tblGrid>
              <a:tr h="339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11" charset="0"/>
                        </a:rPr>
                        <a:t>895690</a:t>
                      </a:r>
                    </a:p>
                  </a:txBody>
                  <a:tcPr marL="91294" marR="91294" marT="45647" marB="45647"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11" charset="0"/>
                        </a:rPr>
                        <a:t>“.”</a:t>
                      </a:r>
                    </a:p>
                  </a:txBody>
                  <a:tcPr marL="91294" marR="91294" marT="45647" marB="45647"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r>
              <a:tr h="295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11" charset="0"/>
                        </a:rPr>
                        <a:t>288767</a:t>
                      </a:r>
                    </a:p>
                  </a:txBody>
                  <a:tcPr marL="91294" marR="91294" marT="45647" marB="45647"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11" charset="0"/>
                        </a:rPr>
                        <a:t>“..”</a:t>
                      </a:r>
                    </a:p>
                  </a:txBody>
                  <a:tcPr marL="91294" marR="91294" marT="45647" marB="45647"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r>
              <a:tr h="293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11" charset="0"/>
                        </a:rPr>
                        <a:t>287243 </a:t>
                      </a:r>
                    </a:p>
                  </a:txBody>
                  <a:tcPr marL="91294" marR="91294" marT="45647" marB="45647"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11" charset="0"/>
                        </a:rPr>
                        <a:t>“csdep.html”</a:t>
                      </a:r>
                    </a:p>
                  </a:txBody>
                  <a:tcPr marL="91294" marR="91294" marT="45647" marB="45647"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FFFF00"/>
                    </a:solidFill>
                  </a:tcPr>
                </a:tc>
              </a:tr>
              <a:tr h="301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11" charset="0"/>
                        </a:rPr>
                        <a:t>287259</a:t>
                      </a:r>
                    </a:p>
                  </a:txBody>
                  <a:tcPr marL="91294" marR="91294" marT="45647" marB="45647"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11" charset="0"/>
                        </a:rPr>
                        <a:t>“baylor.txt”</a:t>
                      </a:r>
                    </a:p>
                  </a:txBody>
                  <a:tcPr marL="91294" marR="91294" marT="45647" marB="45647"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solidFill>
                      <a:srgbClr val="C1CEFF"/>
                    </a:solidFill>
                  </a:tcPr>
                </a:tc>
              </a:tr>
            </a:tbl>
          </a:graphicData>
        </a:graphic>
      </p:graphicFrame>
      <p:sp>
        <p:nvSpPr>
          <p:cNvPr id="559145" name="Line 41"/>
          <p:cNvSpPr>
            <a:spLocks noChangeShapeType="1"/>
          </p:cNvSpPr>
          <p:nvPr/>
        </p:nvSpPr>
        <p:spPr bwMode="auto">
          <a:xfrm>
            <a:off x="3957638" y="5881688"/>
            <a:ext cx="989012" cy="0"/>
          </a:xfrm>
          <a:prstGeom prst="line">
            <a:avLst/>
          </a:prstGeom>
          <a:noFill/>
          <a:ln w="57150">
            <a:solidFill>
              <a:schemeClr val="tx2"/>
            </a:solidFill>
            <a:round/>
            <a:headEnd/>
            <a:tailEnd type="triangle" w="med" len="med"/>
          </a:ln>
          <a:effectLst/>
        </p:spPr>
        <p:txBody>
          <a:bodyPr wrap="none" anchor="ctr">
            <a:prstTxWarp prst="textNoShape">
              <a:avLst/>
            </a:prstTxWarp>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r>
              <a:rPr lang="en-US"/>
              <a:t>Seeing Hard Links</a:t>
            </a:r>
          </a:p>
        </p:txBody>
      </p:sp>
      <p:sp>
        <p:nvSpPr>
          <p:cNvPr id="583683" name="Rectangle 3"/>
          <p:cNvSpPr>
            <a:spLocks noGrp="1" noChangeArrowheads="1"/>
          </p:cNvSpPr>
          <p:nvPr>
            <p:ph type="body" idx="1"/>
          </p:nvPr>
        </p:nvSpPr>
        <p:spPr>
          <a:xfrm>
            <a:off x="381000" y="1066800"/>
            <a:ext cx="8229600" cy="4953000"/>
          </a:xfrm>
        </p:spPr>
        <p:txBody>
          <a:bodyPr/>
          <a:lstStyle/>
          <a:p>
            <a:pPr>
              <a:lnSpc>
                <a:spcPct val="89000"/>
              </a:lnSpc>
            </a:pPr>
            <a:r>
              <a:rPr lang="en-US" sz="1800" dirty="0"/>
              <a:t>Compare status information</a:t>
            </a:r>
          </a:p>
          <a:p>
            <a:pPr lvl="1">
              <a:lnSpc>
                <a:spcPct val="89000"/>
              </a:lnSpc>
              <a:buFontTx/>
              <a:buNone/>
            </a:pPr>
            <a:r>
              <a:rPr lang="en-US" sz="1400" dirty="0">
                <a:latin typeface="Courier New" pitchFamily="-111" charset="0"/>
              </a:rPr>
              <a:t>	</a:t>
            </a:r>
            <a:r>
              <a:rPr lang="en-US" sz="1600" dirty="0">
                <a:latin typeface="Courier New" pitchFamily="-111" charset="0"/>
              </a:rPr>
              <a:t>% </a:t>
            </a:r>
            <a:r>
              <a:rPr lang="en-US" sz="1600" dirty="0" err="1">
                <a:latin typeface="Courier New" pitchFamily="-111" charset="0"/>
              </a:rPr>
              <a:t>ls</a:t>
            </a:r>
            <a:r>
              <a:rPr lang="en-US" sz="1600" dirty="0">
                <a:latin typeface="Courier New" pitchFamily="-111" charset="0"/>
              </a:rPr>
              <a:t> -l </a:t>
            </a:r>
            <a:r>
              <a:rPr lang="en-US" sz="1600" dirty="0" err="1">
                <a:latin typeface="Courier New" pitchFamily="-111" charset="0"/>
              </a:rPr>
              <a:t>file_a</a:t>
            </a:r>
            <a:r>
              <a:rPr lang="en-US" sz="1600" dirty="0">
                <a:latin typeface="Courier New" pitchFamily="-111" charset="0"/>
              </a:rPr>
              <a:t> </a:t>
            </a:r>
            <a:r>
              <a:rPr lang="en-US" sz="1600" dirty="0" err="1">
                <a:latin typeface="Courier New" pitchFamily="-111" charset="0"/>
              </a:rPr>
              <a:t>file_b</a:t>
            </a:r>
            <a:r>
              <a:rPr lang="en-US" sz="1600" dirty="0">
                <a:latin typeface="Courier New" pitchFamily="-111" charset="0"/>
              </a:rPr>
              <a:t> </a:t>
            </a:r>
            <a:r>
              <a:rPr lang="en-US" sz="1600" dirty="0" err="1">
                <a:latin typeface="Courier New" pitchFamily="-111" charset="0"/>
              </a:rPr>
              <a:t>file_c</a:t>
            </a:r>
            <a:r>
              <a:rPr lang="en-US" sz="1600" dirty="0">
                <a:latin typeface="Courier New" pitchFamily="-111" charset="0"/>
              </a:rPr>
              <a:t> </a:t>
            </a:r>
          </a:p>
          <a:p>
            <a:pPr lvl="1">
              <a:lnSpc>
                <a:spcPct val="89000"/>
              </a:lnSpc>
              <a:buFontTx/>
              <a:buNone/>
            </a:pPr>
            <a:r>
              <a:rPr lang="en-US" sz="1600" dirty="0">
                <a:latin typeface="Courier New" pitchFamily="-111" charset="0"/>
              </a:rPr>
              <a:t> 	-</a:t>
            </a:r>
            <a:r>
              <a:rPr lang="en-US" sz="1600" dirty="0" err="1">
                <a:latin typeface="Courier New" pitchFamily="-111" charset="0"/>
              </a:rPr>
              <a:t>rw</a:t>
            </a:r>
            <a:r>
              <a:rPr lang="en-US" sz="1600" dirty="0">
                <a:latin typeface="Courier New" pitchFamily="-111" charset="0"/>
              </a:rPr>
              <a:t>-r--r-- 2 </a:t>
            </a:r>
            <a:r>
              <a:rPr lang="en-US" sz="1600" dirty="0" err="1" smtClean="0">
                <a:latin typeface="Courier New" pitchFamily="-111" charset="0"/>
              </a:rPr>
              <a:t>fendt</a:t>
            </a:r>
            <a:r>
              <a:rPr lang="en-US" sz="1600" dirty="0" smtClean="0">
                <a:latin typeface="Courier New" pitchFamily="-111" charset="0"/>
              </a:rPr>
              <a:t> 36 </a:t>
            </a:r>
            <a:r>
              <a:rPr lang="en-US" sz="1600" dirty="0">
                <a:latin typeface="Courier New" pitchFamily="-111" charset="0"/>
              </a:rPr>
              <a:t>May 24 10:52 </a:t>
            </a:r>
            <a:r>
              <a:rPr lang="en-US" sz="1600" dirty="0" err="1">
                <a:latin typeface="Courier New" pitchFamily="-111" charset="0"/>
              </a:rPr>
              <a:t>file_a</a:t>
            </a:r>
            <a:r>
              <a:rPr lang="en-US" sz="1600" dirty="0">
                <a:latin typeface="Courier New" pitchFamily="-111" charset="0"/>
              </a:rPr>
              <a:t/>
            </a:r>
            <a:br>
              <a:rPr lang="en-US" sz="1600" dirty="0">
                <a:latin typeface="Courier New" pitchFamily="-111" charset="0"/>
              </a:rPr>
            </a:br>
            <a:r>
              <a:rPr lang="en-US" sz="1600" dirty="0">
                <a:latin typeface="Courier New" pitchFamily="-111" charset="0"/>
              </a:rPr>
              <a:t>-</a:t>
            </a:r>
            <a:r>
              <a:rPr lang="en-US" sz="1600" dirty="0" err="1">
                <a:latin typeface="Courier New" pitchFamily="-111" charset="0"/>
              </a:rPr>
              <a:t>rw</a:t>
            </a:r>
            <a:r>
              <a:rPr lang="en-US" sz="1600" dirty="0">
                <a:latin typeface="Courier New" pitchFamily="-111" charset="0"/>
              </a:rPr>
              <a:t>-r--r-- 2 </a:t>
            </a:r>
            <a:r>
              <a:rPr lang="en-US" sz="1600" dirty="0" err="1">
                <a:latin typeface="Courier New" pitchFamily="-111" charset="0"/>
              </a:rPr>
              <a:t>fendt</a:t>
            </a:r>
            <a:r>
              <a:rPr lang="en-US" sz="1600" dirty="0">
                <a:latin typeface="Courier New" pitchFamily="-111" charset="0"/>
              </a:rPr>
              <a:t> 36 </a:t>
            </a:r>
            <a:r>
              <a:rPr lang="en-US" sz="1600" dirty="0">
                <a:latin typeface="Courier New" pitchFamily="-111" charset="0"/>
              </a:rPr>
              <a:t>May 24 10:52 </a:t>
            </a:r>
            <a:r>
              <a:rPr lang="en-US" sz="1600" dirty="0" err="1">
                <a:latin typeface="Courier New" pitchFamily="-111" charset="0"/>
              </a:rPr>
              <a:t>file_b</a:t>
            </a:r>
            <a:r>
              <a:rPr lang="en-US" sz="1600" dirty="0">
                <a:latin typeface="Courier New" pitchFamily="-111" charset="0"/>
              </a:rPr>
              <a:t/>
            </a:r>
            <a:br>
              <a:rPr lang="en-US" sz="1600" dirty="0">
                <a:latin typeface="Courier New" pitchFamily="-111" charset="0"/>
              </a:rPr>
            </a:br>
            <a:r>
              <a:rPr lang="en-US" sz="1600" dirty="0">
                <a:latin typeface="Courier New" pitchFamily="-111" charset="0"/>
              </a:rPr>
              <a:t>-</a:t>
            </a:r>
            <a:r>
              <a:rPr lang="en-US" sz="1600" dirty="0" err="1">
                <a:latin typeface="Courier New" pitchFamily="-111" charset="0"/>
              </a:rPr>
              <a:t>rw</a:t>
            </a:r>
            <a:r>
              <a:rPr lang="en-US" sz="1600" dirty="0">
                <a:latin typeface="Courier New" pitchFamily="-111" charset="0"/>
              </a:rPr>
              <a:t>-r--r-- 1 </a:t>
            </a:r>
            <a:r>
              <a:rPr lang="en-US" sz="1600" dirty="0" err="1">
                <a:latin typeface="Courier New" pitchFamily="-111" charset="0"/>
              </a:rPr>
              <a:t>fendt</a:t>
            </a:r>
            <a:r>
              <a:rPr lang="en-US" sz="1600" dirty="0">
                <a:latin typeface="Courier New" pitchFamily="-111" charset="0"/>
              </a:rPr>
              <a:t> 16 </a:t>
            </a:r>
            <a:r>
              <a:rPr lang="en-US" sz="1600" dirty="0">
                <a:latin typeface="Courier New" pitchFamily="-111" charset="0"/>
              </a:rPr>
              <a:t>May 24 10:55 </a:t>
            </a:r>
            <a:r>
              <a:rPr lang="en-US" sz="1600" dirty="0" err="1">
                <a:latin typeface="Courier New" pitchFamily="-111" charset="0"/>
              </a:rPr>
              <a:t>file_c</a:t>
            </a:r>
            <a:endParaRPr lang="en-US" sz="1600" dirty="0">
              <a:latin typeface="Courier New" pitchFamily="-111" charset="0"/>
            </a:endParaRPr>
          </a:p>
          <a:p>
            <a:pPr lvl="1">
              <a:lnSpc>
                <a:spcPct val="89000"/>
              </a:lnSpc>
              <a:buFontTx/>
              <a:buNone/>
            </a:pPr>
            <a:r>
              <a:rPr lang="en-US" sz="1000" dirty="0">
                <a:latin typeface="Courier New" pitchFamily="-111" charset="0"/>
              </a:rPr>
              <a:t>    File mode, # links, owner’s name, #bytes, date, pathname</a:t>
            </a:r>
            <a:r>
              <a:rPr lang="en-US" sz="1200" b="1" dirty="0">
                <a:latin typeface="Courier New" pitchFamily="-111" charset="0"/>
              </a:rPr>
              <a:t/>
            </a:r>
            <a:br>
              <a:rPr lang="en-US" sz="1200" b="1" dirty="0">
                <a:latin typeface="Courier New" pitchFamily="-111" charset="0"/>
              </a:rPr>
            </a:br>
            <a:endParaRPr lang="en-US" sz="1200" b="1" dirty="0">
              <a:latin typeface="Courier New" pitchFamily="-111" charset="0"/>
            </a:endParaRPr>
          </a:p>
          <a:p>
            <a:pPr>
              <a:lnSpc>
                <a:spcPct val="89000"/>
              </a:lnSpc>
            </a:pPr>
            <a:r>
              <a:rPr lang="en-US" sz="1800" dirty="0"/>
              <a:t>Look at </a:t>
            </a:r>
            <a:r>
              <a:rPr lang="en-US" sz="1800" dirty="0" err="1"/>
              <a:t>i</a:t>
            </a:r>
            <a:r>
              <a:rPr lang="en-US" sz="1800" dirty="0"/>
              <a:t>-node number</a:t>
            </a:r>
          </a:p>
          <a:p>
            <a:pPr lvl="1">
              <a:lnSpc>
                <a:spcPct val="89000"/>
              </a:lnSpc>
              <a:buFontTx/>
              <a:buNone/>
            </a:pPr>
            <a:r>
              <a:rPr lang="en-US" sz="1400" dirty="0">
                <a:latin typeface="Courier New" pitchFamily="-111" charset="0"/>
              </a:rPr>
              <a:t>	% </a:t>
            </a:r>
            <a:r>
              <a:rPr lang="en-US" sz="1400" dirty="0" err="1">
                <a:latin typeface="Courier New" pitchFamily="-111" charset="0"/>
              </a:rPr>
              <a:t>ls</a:t>
            </a:r>
            <a:r>
              <a:rPr lang="en-US" sz="1400" dirty="0">
                <a:latin typeface="Courier New" pitchFamily="-111" charset="0"/>
              </a:rPr>
              <a:t> -</a:t>
            </a:r>
            <a:r>
              <a:rPr lang="en-US" sz="1400" dirty="0" err="1">
                <a:latin typeface="Courier New" pitchFamily="-111" charset="0"/>
              </a:rPr>
              <a:t>i</a:t>
            </a:r>
            <a:r>
              <a:rPr lang="en-US" sz="1400" dirty="0">
                <a:latin typeface="Courier New" pitchFamily="-111" charset="0"/>
              </a:rPr>
              <a:t> </a:t>
            </a:r>
            <a:r>
              <a:rPr lang="en-US" sz="1400" dirty="0" err="1">
                <a:latin typeface="Courier New" pitchFamily="-111" charset="0"/>
              </a:rPr>
              <a:t>file_a</a:t>
            </a:r>
            <a:r>
              <a:rPr lang="en-US" sz="1400" dirty="0">
                <a:latin typeface="Courier New" pitchFamily="-111" charset="0"/>
              </a:rPr>
              <a:t> </a:t>
            </a:r>
            <a:r>
              <a:rPr lang="en-US" sz="1400" dirty="0" err="1">
                <a:latin typeface="Courier New" pitchFamily="-111" charset="0"/>
              </a:rPr>
              <a:t>file_b</a:t>
            </a:r>
            <a:r>
              <a:rPr lang="en-US" sz="1400" dirty="0">
                <a:latin typeface="Courier New" pitchFamily="-111" charset="0"/>
              </a:rPr>
              <a:t> </a:t>
            </a:r>
            <a:r>
              <a:rPr lang="en-US" sz="1400" dirty="0" err="1">
                <a:latin typeface="Courier New" pitchFamily="-111" charset="0"/>
              </a:rPr>
              <a:t>file_c</a:t>
            </a:r>
            <a:r>
              <a:rPr lang="en-US" sz="1400" dirty="0">
                <a:latin typeface="Courier New" pitchFamily="-111" charset="0"/>
              </a:rPr>
              <a:t> </a:t>
            </a:r>
            <a:br>
              <a:rPr lang="en-US" sz="1400" dirty="0">
                <a:latin typeface="Courier New" pitchFamily="-111" charset="0"/>
              </a:rPr>
            </a:br>
            <a:r>
              <a:rPr lang="en-US" sz="1400" dirty="0">
                <a:latin typeface="Courier New" pitchFamily="-111" charset="0"/>
              </a:rPr>
              <a:t>3534 </a:t>
            </a:r>
            <a:r>
              <a:rPr lang="en-US" sz="1400" dirty="0" err="1">
                <a:latin typeface="Courier New" pitchFamily="-111" charset="0"/>
              </a:rPr>
              <a:t>file_a</a:t>
            </a:r>
            <a:r>
              <a:rPr lang="en-US" sz="1400" dirty="0">
                <a:latin typeface="Courier New" pitchFamily="-111" charset="0"/>
              </a:rPr>
              <a:t>   3534 </a:t>
            </a:r>
            <a:r>
              <a:rPr lang="en-US" sz="1400" dirty="0" err="1">
                <a:latin typeface="Courier New" pitchFamily="-111" charset="0"/>
              </a:rPr>
              <a:t>file_b</a:t>
            </a:r>
            <a:r>
              <a:rPr lang="en-US" sz="1400" dirty="0">
                <a:latin typeface="Courier New" pitchFamily="-111" charset="0"/>
              </a:rPr>
              <a:t>   </a:t>
            </a:r>
            <a:br>
              <a:rPr lang="en-US" sz="1400" dirty="0">
                <a:latin typeface="Courier New" pitchFamily="-111" charset="0"/>
              </a:rPr>
            </a:br>
            <a:r>
              <a:rPr lang="en-US" sz="1400" dirty="0">
                <a:latin typeface="Courier New" pitchFamily="-111" charset="0"/>
              </a:rPr>
              <a:t>5800 </a:t>
            </a:r>
            <a:r>
              <a:rPr lang="en-US" sz="1400" dirty="0" err="1">
                <a:latin typeface="Courier New" pitchFamily="-111" charset="0"/>
              </a:rPr>
              <a:t>file_c</a:t>
            </a:r>
            <a:r>
              <a:rPr lang="en-US" sz="1400" dirty="0">
                <a:latin typeface="Courier New" pitchFamily="-111" charset="0"/>
              </a:rPr>
              <a:t>   </a:t>
            </a:r>
          </a:p>
          <a:p>
            <a:pPr>
              <a:lnSpc>
                <a:spcPct val="89000"/>
              </a:lnSpc>
            </a:pPr>
            <a:r>
              <a:rPr lang="en-US" sz="1800" dirty="0"/>
              <a:t>Directories may appear to have more links</a:t>
            </a:r>
          </a:p>
          <a:p>
            <a:pPr lvl="1">
              <a:lnSpc>
                <a:spcPct val="89000"/>
              </a:lnSpc>
              <a:buFontTx/>
              <a:buNone/>
            </a:pPr>
            <a:r>
              <a:rPr lang="en-US" sz="1400" dirty="0">
                <a:latin typeface="Courier New" pitchFamily="-111" charset="0"/>
              </a:rPr>
              <a:t>	% </a:t>
            </a:r>
            <a:r>
              <a:rPr lang="en-US" sz="1400" dirty="0" err="1">
                <a:latin typeface="Courier New" pitchFamily="-111" charset="0"/>
              </a:rPr>
              <a:t>ls</a:t>
            </a:r>
            <a:r>
              <a:rPr lang="en-US" sz="1400" dirty="0">
                <a:latin typeface="Courier New" pitchFamily="-111" charset="0"/>
              </a:rPr>
              <a:t> -</a:t>
            </a:r>
            <a:r>
              <a:rPr lang="en-US" sz="1400" dirty="0" err="1">
                <a:latin typeface="Courier New" pitchFamily="-111" charset="0"/>
              </a:rPr>
              <a:t>ld</a:t>
            </a:r>
            <a:r>
              <a:rPr lang="en-US" sz="1400" dirty="0">
                <a:latin typeface="Courier New" pitchFamily="-111" charset="0"/>
              </a:rPr>
              <a:t> </a:t>
            </a:r>
            <a:r>
              <a:rPr lang="en-US" sz="1400" dirty="0" err="1">
                <a:latin typeface="Courier New" pitchFamily="-111" charset="0"/>
              </a:rPr>
              <a:t>dir</a:t>
            </a:r>
            <a:endParaRPr lang="en-US" sz="1400" dirty="0">
              <a:latin typeface="Courier New" pitchFamily="-111" charset="0"/>
            </a:endParaRPr>
          </a:p>
          <a:p>
            <a:pPr lvl="1">
              <a:lnSpc>
                <a:spcPct val="89000"/>
              </a:lnSpc>
              <a:buFontTx/>
              <a:buNone/>
            </a:pPr>
            <a:r>
              <a:rPr lang="en-US" sz="1400" dirty="0">
                <a:latin typeface="Courier New" pitchFamily="-111" charset="0"/>
              </a:rPr>
              <a:t>	</a:t>
            </a:r>
            <a:r>
              <a:rPr lang="en-US" sz="1400" dirty="0" err="1">
                <a:latin typeface="Courier New" pitchFamily="-111" charset="0"/>
              </a:rPr>
              <a:t>drwxr</a:t>
            </a:r>
            <a:r>
              <a:rPr lang="en-US" sz="1400" dirty="0">
                <a:latin typeface="Courier New" pitchFamily="-111" charset="0"/>
              </a:rPr>
              <a:t>-</a:t>
            </a:r>
            <a:r>
              <a:rPr lang="en-US" sz="1400" dirty="0" err="1">
                <a:latin typeface="Courier New" pitchFamily="-111" charset="0"/>
              </a:rPr>
              <a:t>xr</a:t>
            </a:r>
            <a:r>
              <a:rPr lang="en-US" sz="1400" dirty="0">
                <a:latin typeface="Courier New" pitchFamily="-111" charset="0"/>
              </a:rPr>
              <a:t>-x  2 </a:t>
            </a:r>
            <a:r>
              <a:rPr lang="en-US" sz="1400" dirty="0" err="1" smtClean="0">
                <a:latin typeface="Courier New" pitchFamily="-111" charset="0"/>
              </a:rPr>
              <a:t>fendt</a:t>
            </a:r>
            <a:r>
              <a:rPr lang="en-US" sz="1400" dirty="0" smtClean="0">
                <a:latin typeface="Courier New" pitchFamily="-111" charset="0"/>
              </a:rPr>
              <a:t> 	users      </a:t>
            </a:r>
            <a:r>
              <a:rPr lang="en-US" sz="1400" dirty="0">
                <a:latin typeface="Courier New" pitchFamily="-111" charset="0"/>
              </a:rPr>
              <a:t>68 Apr  7 17:57 </a:t>
            </a:r>
            <a:r>
              <a:rPr lang="en-US" sz="1400" dirty="0" err="1">
                <a:latin typeface="Courier New" pitchFamily="-111" charset="0"/>
              </a:rPr>
              <a:t>dir</a:t>
            </a:r>
            <a:r>
              <a:rPr lang="en-US" sz="1400" dirty="0">
                <a:latin typeface="Courier New" pitchFamily="-111" charset="0"/>
              </a:rPr>
              <a:t>/</a:t>
            </a:r>
          </a:p>
          <a:p>
            <a:pPr lvl="1">
              <a:lnSpc>
                <a:spcPct val="89000"/>
              </a:lnSpc>
              <a:buFontTx/>
              <a:buNone/>
            </a:pPr>
            <a:r>
              <a:rPr lang="en-US" sz="1400" dirty="0">
                <a:latin typeface="Courier New" pitchFamily="-111" charset="0"/>
              </a:rPr>
              <a:t>	% </a:t>
            </a:r>
            <a:r>
              <a:rPr lang="en-US" sz="1400" dirty="0" err="1">
                <a:latin typeface="Courier New" pitchFamily="-111" charset="0"/>
              </a:rPr>
              <a:t>mkdir</a:t>
            </a:r>
            <a:r>
              <a:rPr lang="en-US" sz="1400" dirty="0">
                <a:latin typeface="Courier New" pitchFamily="-111" charset="0"/>
              </a:rPr>
              <a:t> </a:t>
            </a:r>
            <a:r>
              <a:rPr lang="en-US" sz="1400" dirty="0" err="1">
                <a:latin typeface="Courier New" pitchFamily="-111" charset="0"/>
              </a:rPr>
              <a:t>dir</a:t>
            </a:r>
            <a:r>
              <a:rPr lang="en-US" sz="1400" dirty="0">
                <a:latin typeface="Courier New" pitchFamily="-111" charset="0"/>
              </a:rPr>
              <a:t>/hello</a:t>
            </a:r>
          </a:p>
          <a:p>
            <a:pPr lvl="1">
              <a:lnSpc>
                <a:spcPct val="89000"/>
              </a:lnSpc>
              <a:buFontTx/>
              <a:buNone/>
            </a:pPr>
            <a:r>
              <a:rPr lang="en-US" sz="1400" dirty="0">
                <a:latin typeface="Courier New" pitchFamily="-111" charset="0"/>
              </a:rPr>
              <a:t>	% </a:t>
            </a:r>
            <a:r>
              <a:rPr lang="en-US" sz="1400" dirty="0" err="1">
                <a:latin typeface="Courier New" pitchFamily="-111" charset="0"/>
              </a:rPr>
              <a:t>ls</a:t>
            </a:r>
            <a:r>
              <a:rPr lang="en-US" sz="1400" dirty="0">
                <a:latin typeface="Courier New" pitchFamily="-111" charset="0"/>
              </a:rPr>
              <a:t> -</a:t>
            </a:r>
            <a:r>
              <a:rPr lang="en-US" sz="1400" dirty="0" err="1">
                <a:latin typeface="Courier New" pitchFamily="-111" charset="0"/>
              </a:rPr>
              <a:t>ld</a:t>
            </a:r>
            <a:r>
              <a:rPr lang="en-US" sz="1400" dirty="0">
                <a:latin typeface="Courier New" pitchFamily="-111" charset="0"/>
              </a:rPr>
              <a:t> </a:t>
            </a:r>
            <a:r>
              <a:rPr lang="en-US" sz="1400" dirty="0" err="1">
                <a:latin typeface="Courier New" pitchFamily="-111" charset="0"/>
              </a:rPr>
              <a:t>dir</a:t>
            </a:r>
            <a:r>
              <a:rPr lang="en-US" sz="1400" dirty="0">
                <a:latin typeface="Courier New" pitchFamily="-111" charset="0"/>
              </a:rPr>
              <a:t>     </a:t>
            </a:r>
          </a:p>
          <a:p>
            <a:pPr lvl="1">
              <a:lnSpc>
                <a:spcPct val="89000"/>
              </a:lnSpc>
              <a:buFontTx/>
              <a:buNone/>
            </a:pPr>
            <a:r>
              <a:rPr lang="en-US" sz="1400" dirty="0">
                <a:latin typeface="Courier New" pitchFamily="-111" charset="0"/>
              </a:rPr>
              <a:t>	</a:t>
            </a:r>
            <a:r>
              <a:rPr lang="en-US" sz="1400" dirty="0" err="1">
                <a:latin typeface="Courier New" pitchFamily="-111" charset="0"/>
              </a:rPr>
              <a:t>drwxr</a:t>
            </a:r>
            <a:r>
              <a:rPr lang="en-US" sz="1400" dirty="0">
                <a:latin typeface="Courier New" pitchFamily="-111" charset="0"/>
              </a:rPr>
              <a:t>-</a:t>
            </a:r>
            <a:r>
              <a:rPr lang="en-US" sz="1400" dirty="0" err="1">
                <a:latin typeface="Courier New" pitchFamily="-111" charset="0"/>
              </a:rPr>
              <a:t>xr</a:t>
            </a:r>
            <a:r>
              <a:rPr lang="en-US" sz="1400" dirty="0">
                <a:latin typeface="Courier New" pitchFamily="-111" charset="0"/>
              </a:rPr>
              <a:t>-x  3 </a:t>
            </a:r>
            <a:r>
              <a:rPr lang="en-US" sz="1400" dirty="0" err="1" smtClean="0">
                <a:latin typeface="Courier New" pitchFamily="-111" charset="0"/>
              </a:rPr>
              <a:t>fendt</a:t>
            </a:r>
            <a:r>
              <a:rPr lang="en-US" sz="1400" dirty="0" smtClean="0">
                <a:latin typeface="Courier New" pitchFamily="-111" charset="0"/>
              </a:rPr>
              <a:t>	users      </a:t>
            </a:r>
            <a:r>
              <a:rPr lang="en-US" sz="1400" dirty="0">
                <a:latin typeface="Courier New" pitchFamily="-111" charset="0"/>
              </a:rPr>
              <a:t>68 Apr  7 17:58 </a:t>
            </a:r>
            <a:r>
              <a:rPr lang="en-US" sz="1400" dirty="0" err="1">
                <a:latin typeface="Courier New" pitchFamily="-111" charset="0"/>
              </a:rPr>
              <a:t>dir</a:t>
            </a:r>
            <a:r>
              <a:rPr lang="en-US" sz="1400" dirty="0">
                <a:latin typeface="Courier New" pitchFamily="-111" charset="0"/>
              </a:rPr>
              <a:t>/</a:t>
            </a:r>
            <a:endParaRPr lang="en-US" sz="1400" b="1" dirty="0">
              <a:latin typeface="Courier" pitchFamily="-111" charset="0"/>
            </a:endParaRPr>
          </a:p>
          <a:p>
            <a:pPr lvl="1">
              <a:lnSpc>
                <a:spcPct val="89000"/>
              </a:lnSpc>
            </a:pPr>
            <a:endParaRPr lang="en-US" sz="900" b="1" dirty="0"/>
          </a:p>
          <a:p>
            <a:pPr>
              <a:lnSpc>
                <a:spcPct val="89000"/>
              </a:lnSpc>
            </a:pPr>
            <a:r>
              <a:rPr lang="en-US" sz="1800" dirty="0"/>
              <a:t>This is because subdirectories (e.g., directories inside</a:t>
            </a:r>
            <a:r>
              <a:rPr lang="en-US" sz="1800" dirty="0">
                <a:latin typeface="Courier New" pitchFamily="-111" charset="0"/>
              </a:rPr>
              <a:t> </a:t>
            </a:r>
            <a:r>
              <a:rPr lang="en-US" sz="1800" dirty="0" err="1">
                <a:latin typeface="Courier New" pitchFamily="-111" charset="0"/>
              </a:rPr>
              <a:t>dir</a:t>
            </a:r>
            <a:r>
              <a:rPr lang="en-US" sz="1800" dirty="0">
                <a:latin typeface="Courier New" pitchFamily="-111" charset="0"/>
              </a:rPr>
              <a:t>/)</a:t>
            </a:r>
            <a:r>
              <a:rPr lang="en-US" sz="1800" dirty="0"/>
              <a:t>have a link back to their parent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a:t>Symbolic Links</a:t>
            </a:r>
          </a:p>
        </p:txBody>
      </p:sp>
      <p:sp>
        <p:nvSpPr>
          <p:cNvPr id="582659" name="Rectangle 3"/>
          <p:cNvSpPr>
            <a:spLocks noGrp="1" noChangeArrowheads="1"/>
          </p:cNvSpPr>
          <p:nvPr>
            <p:ph type="body" idx="1"/>
          </p:nvPr>
        </p:nvSpPr>
        <p:spPr>
          <a:xfrm>
            <a:off x="533400" y="838200"/>
            <a:ext cx="7678738" cy="4106863"/>
          </a:xfrm>
        </p:spPr>
        <p:txBody>
          <a:bodyPr/>
          <a:lstStyle/>
          <a:p>
            <a:pPr>
              <a:lnSpc>
                <a:spcPct val="90000"/>
              </a:lnSpc>
            </a:pPr>
            <a:r>
              <a:rPr lang="en-US"/>
              <a:t>A hard link is a pointer to a file which must be on the </a:t>
            </a:r>
            <a:r>
              <a:rPr lang="en-US">
                <a:solidFill>
                  <a:schemeClr val="tx2"/>
                </a:solidFill>
              </a:rPr>
              <a:t>same</a:t>
            </a:r>
            <a:r>
              <a:rPr lang="en-US"/>
              <a:t> file system</a:t>
            </a:r>
          </a:p>
          <a:p>
            <a:pPr>
              <a:lnSpc>
                <a:spcPct val="90000"/>
              </a:lnSpc>
            </a:pPr>
            <a:r>
              <a:rPr lang="en-US"/>
              <a:t>A symbolic link is an </a:t>
            </a:r>
            <a:r>
              <a:rPr lang="en-US" i="1">
                <a:solidFill>
                  <a:schemeClr val="tx2"/>
                </a:solidFill>
              </a:rPr>
              <a:t>indirect pointer</a:t>
            </a:r>
            <a:r>
              <a:rPr lang="en-US"/>
              <a:t> to a file</a:t>
            </a:r>
          </a:p>
          <a:p>
            <a:pPr lvl="1">
              <a:lnSpc>
                <a:spcPct val="90000"/>
              </a:lnSpc>
            </a:pPr>
            <a:r>
              <a:rPr lang="en-US"/>
              <a:t>Stores the </a:t>
            </a:r>
            <a:r>
              <a:rPr lang="en-US">
                <a:solidFill>
                  <a:schemeClr val="tx2"/>
                </a:solidFill>
              </a:rPr>
              <a:t>pathname</a:t>
            </a:r>
            <a:r>
              <a:rPr lang="en-US"/>
              <a:t> of the file that it points to</a:t>
            </a:r>
          </a:p>
          <a:p>
            <a:pPr lvl="1">
              <a:lnSpc>
                <a:spcPct val="90000"/>
              </a:lnSpc>
            </a:pPr>
            <a:r>
              <a:rPr lang="en-US"/>
              <a:t>Symbolic links can link across file systems</a:t>
            </a:r>
          </a:p>
          <a:p>
            <a:pPr>
              <a:lnSpc>
                <a:spcPct val="90000"/>
              </a:lnSpc>
            </a:pPr>
            <a:r>
              <a:rPr lang="en-US"/>
              <a:t>Symbolic links are listed differently</a:t>
            </a:r>
            <a:endParaRPr lang="en-US" sz="2000">
              <a:solidFill>
                <a:srgbClr val="000080"/>
              </a:solidFill>
              <a:latin typeface="Courier New" pitchFamily="-111" charset="0"/>
            </a:endParaRPr>
          </a:p>
        </p:txBody>
      </p:sp>
      <p:sp>
        <p:nvSpPr>
          <p:cNvPr id="582660" name="Rectangle 4"/>
          <p:cNvSpPr>
            <a:spLocks noChangeArrowheads="1"/>
          </p:cNvSpPr>
          <p:nvPr/>
        </p:nvSpPr>
        <p:spPr bwMode="auto">
          <a:xfrm>
            <a:off x="228600" y="4724400"/>
            <a:ext cx="8763000" cy="1600200"/>
          </a:xfrm>
          <a:prstGeom prst="rect">
            <a:avLst/>
          </a:prstGeom>
          <a:noFill/>
          <a:ln w="12700">
            <a:noFill/>
            <a:miter lim="800000"/>
            <a:headEnd/>
            <a:tailEnd/>
          </a:ln>
          <a:effectLst/>
        </p:spPr>
        <p:txBody>
          <a:bodyPr lIns="90343" tIns="44379" rIns="90343" bIns="44379">
            <a:prstTxWarp prst="textNoShape">
              <a:avLst/>
            </a:prstTxWarp>
          </a:bodyPr>
          <a:lstStyle/>
          <a:p>
            <a:pPr marL="342900" indent="-342900">
              <a:lnSpc>
                <a:spcPct val="89000"/>
              </a:lnSpc>
              <a:spcBef>
                <a:spcPct val="20000"/>
              </a:spcBef>
            </a:pPr>
            <a:r>
              <a:rPr lang="en-US" dirty="0">
                <a:solidFill>
                  <a:srgbClr val="000080"/>
                </a:solidFill>
                <a:latin typeface="Courier New" pitchFamily="-111" charset="0"/>
              </a:rPr>
              <a:t> % ln -s </a:t>
            </a:r>
            <a:r>
              <a:rPr lang="en-US" dirty="0" err="1">
                <a:solidFill>
                  <a:srgbClr val="000080"/>
                </a:solidFill>
                <a:latin typeface="Courier New" pitchFamily="-111" charset="0"/>
              </a:rPr>
              <a:t>dir</a:t>
            </a:r>
            <a:r>
              <a:rPr lang="en-US" dirty="0">
                <a:solidFill>
                  <a:srgbClr val="000080"/>
                </a:solidFill>
                <a:latin typeface="Courier New" pitchFamily="-111" charset="0"/>
              </a:rPr>
              <a:t> </a:t>
            </a:r>
            <a:r>
              <a:rPr lang="en-US" dirty="0">
                <a:solidFill>
                  <a:srgbClr val="FF0000"/>
                </a:solidFill>
                <a:latin typeface="Courier New" pitchFamily="-111" charset="0"/>
              </a:rPr>
              <a:t>~/</a:t>
            </a:r>
            <a:r>
              <a:rPr lang="en-US" dirty="0" err="1">
                <a:solidFill>
                  <a:srgbClr val="FF0000"/>
                </a:solidFill>
                <a:latin typeface="Courier New" pitchFamily="-111" charset="0"/>
              </a:rPr>
              <a:t>unix</a:t>
            </a:r>
            <a:r>
              <a:rPr lang="en-US" dirty="0">
                <a:solidFill>
                  <a:srgbClr val="FF0000"/>
                </a:solidFill>
                <a:latin typeface="Courier New" pitchFamily="-111" charset="0"/>
              </a:rPr>
              <a:t>/d/</a:t>
            </a:r>
            <a:r>
              <a:rPr lang="en-US" dirty="0" err="1">
                <a:solidFill>
                  <a:srgbClr val="FF0000"/>
                </a:solidFill>
                <a:latin typeface="Courier New" pitchFamily="-111" charset="0"/>
              </a:rPr>
              <a:t>Sdir</a:t>
            </a:r>
            <a:endParaRPr lang="en-US" dirty="0">
              <a:solidFill>
                <a:srgbClr val="000080"/>
              </a:solidFill>
              <a:latin typeface="Courier New" pitchFamily="-111" charset="0"/>
            </a:endParaRPr>
          </a:p>
          <a:p>
            <a:pPr marL="342900" indent="-342900">
              <a:lnSpc>
                <a:spcPct val="89000"/>
              </a:lnSpc>
              <a:spcBef>
                <a:spcPct val="20000"/>
              </a:spcBef>
            </a:pPr>
            <a:r>
              <a:rPr lang="en-US" dirty="0">
                <a:solidFill>
                  <a:srgbClr val="000080"/>
                </a:solidFill>
                <a:latin typeface="Courier New" pitchFamily="-111" charset="0"/>
              </a:rPr>
              <a:t> % </a:t>
            </a:r>
            <a:r>
              <a:rPr lang="en-US" dirty="0" err="1">
                <a:solidFill>
                  <a:srgbClr val="000080"/>
                </a:solidFill>
                <a:latin typeface="Courier New" pitchFamily="-111" charset="0"/>
              </a:rPr>
              <a:t>ls</a:t>
            </a:r>
            <a:r>
              <a:rPr lang="en-US" dirty="0">
                <a:solidFill>
                  <a:srgbClr val="000080"/>
                </a:solidFill>
                <a:latin typeface="Courier New" pitchFamily="-111" charset="0"/>
              </a:rPr>
              <a:t> -</a:t>
            </a:r>
            <a:r>
              <a:rPr lang="en-US" dirty="0" err="1">
                <a:solidFill>
                  <a:srgbClr val="000080"/>
                </a:solidFill>
                <a:latin typeface="Courier New" pitchFamily="-111" charset="0"/>
              </a:rPr>
              <a:t>lFd</a:t>
            </a:r>
            <a:r>
              <a:rPr lang="en-US" dirty="0">
                <a:solidFill>
                  <a:srgbClr val="000080"/>
                </a:solidFill>
                <a:latin typeface="Courier New" pitchFamily="-111" charset="0"/>
              </a:rPr>
              <a:t> </a:t>
            </a:r>
            <a:r>
              <a:rPr lang="en-US" dirty="0" err="1">
                <a:solidFill>
                  <a:srgbClr val="000080"/>
                </a:solidFill>
                <a:latin typeface="Courier New" pitchFamily="-111" charset="0"/>
              </a:rPr>
              <a:t>dir</a:t>
            </a:r>
            <a:r>
              <a:rPr lang="en-US" dirty="0">
                <a:solidFill>
                  <a:srgbClr val="000080"/>
                </a:solidFill>
                <a:latin typeface="Courier New" pitchFamily="-111" charset="0"/>
              </a:rPr>
              <a:t> ~/</a:t>
            </a:r>
            <a:r>
              <a:rPr lang="en-US" dirty="0" err="1">
                <a:solidFill>
                  <a:srgbClr val="000080"/>
                </a:solidFill>
                <a:latin typeface="Courier New" pitchFamily="-111" charset="0"/>
              </a:rPr>
              <a:t>unix</a:t>
            </a:r>
            <a:r>
              <a:rPr lang="en-US" dirty="0">
                <a:solidFill>
                  <a:srgbClr val="000080"/>
                </a:solidFill>
                <a:latin typeface="Courier New" pitchFamily="-111" charset="0"/>
              </a:rPr>
              <a:t>/d/</a:t>
            </a:r>
            <a:r>
              <a:rPr lang="en-US" dirty="0" err="1">
                <a:solidFill>
                  <a:srgbClr val="000080"/>
                </a:solidFill>
                <a:latin typeface="Courier New" pitchFamily="-111" charset="0"/>
              </a:rPr>
              <a:t>Sdir</a:t>
            </a:r>
            <a:endParaRPr lang="en-US" dirty="0">
              <a:solidFill>
                <a:srgbClr val="000080"/>
              </a:solidFill>
              <a:latin typeface="Courier New" pitchFamily="-111" charset="0"/>
            </a:endParaRPr>
          </a:p>
          <a:p>
            <a:pPr marL="342900" indent="-342900">
              <a:lnSpc>
                <a:spcPct val="89000"/>
              </a:lnSpc>
              <a:spcBef>
                <a:spcPct val="20000"/>
              </a:spcBef>
            </a:pPr>
            <a:r>
              <a:rPr lang="en-US" dirty="0">
                <a:solidFill>
                  <a:srgbClr val="000080"/>
                </a:solidFill>
                <a:latin typeface="Courier New" pitchFamily="-111" charset="0"/>
              </a:rPr>
              <a:t> </a:t>
            </a:r>
            <a:r>
              <a:rPr lang="en-US" dirty="0" err="1">
                <a:solidFill>
                  <a:srgbClr val="000080"/>
                </a:solidFill>
                <a:latin typeface="Courier New" pitchFamily="-111" charset="0"/>
              </a:rPr>
              <a:t>lrwxr</a:t>
            </a:r>
            <a:r>
              <a:rPr lang="en-US" dirty="0">
                <a:solidFill>
                  <a:srgbClr val="000080"/>
                </a:solidFill>
                <a:latin typeface="Courier New" pitchFamily="-111" charset="0"/>
              </a:rPr>
              <a:t>-</a:t>
            </a:r>
            <a:r>
              <a:rPr lang="en-US" dirty="0" err="1">
                <a:solidFill>
                  <a:srgbClr val="000080"/>
                </a:solidFill>
                <a:latin typeface="Courier New" pitchFamily="-111" charset="0"/>
              </a:rPr>
              <a:t>xr</a:t>
            </a:r>
            <a:r>
              <a:rPr lang="en-US" dirty="0">
                <a:solidFill>
                  <a:srgbClr val="000080"/>
                </a:solidFill>
                <a:latin typeface="Courier New" pitchFamily="-111" charset="0"/>
              </a:rPr>
              <a:t>-x 1 </a:t>
            </a:r>
            <a:r>
              <a:rPr lang="en-US" dirty="0" err="1" smtClean="0">
                <a:solidFill>
                  <a:srgbClr val="000080"/>
                </a:solidFill>
                <a:latin typeface="Courier New" pitchFamily="-111" charset="0"/>
              </a:rPr>
              <a:t>fendt</a:t>
            </a:r>
            <a:r>
              <a:rPr lang="en-US" dirty="0" smtClean="0">
                <a:solidFill>
                  <a:srgbClr val="000080"/>
                </a:solidFill>
                <a:latin typeface="Courier New" pitchFamily="-111" charset="0"/>
              </a:rPr>
              <a:t> faculty   </a:t>
            </a:r>
            <a:r>
              <a:rPr lang="en-US" dirty="0">
                <a:solidFill>
                  <a:srgbClr val="000080"/>
                </a:solidFill>
                <a:latin typeface="Courier New" pitchFamily="-111" charset="0"/>
              </a:rPr>
              <a:t>3 1 Apr 21:51 </a:t>
            </a:r>
            <a:r>
              <a:rPr lang="en-US" dirty="0">
                <a:solidFill>
                  <a:srgbClr val="FF0000"/>
                </a:solidFill>
                <a:latin typeface="Courier New" pitchFamily="-111" charset="0"/>
              </a:rPr>
              <a:t>/</a:t>
            </a:r>
            <a:r>
              <a:rPr lang="en-US" dirty="0" smtClean="0">
                <a:solidFill>
                  <a:srgbClr val="FF0000"/>
                </a:solidFill>
                <a:latin typeface="Courier New" pitchFamily="-111" charset="0"/>
              </a:rPr>
              <a:t>home/</a:t>
            </a:r>
            <a:r>
              <a:rPr lang="en-US" dirty="0" err="1" smtClean="0">
                <a:solidFill>
                  <a:srgbClr val="FF0000"/>
                </a:solidFill>
                <a:latin typeface="Courier New" pitchFamily="-111" charset="0"/>
              </a:rPr>
              <a:t>fendt</a:t>
            </a:r>
            <a:r>
              <a:rPr lang="en-US" dirty="0" smtClean="0">
                <a:solidFill>
                  <a:srgbClr val="FF0000"/>
                </a:solidFill>
                <a:latin typeface="Courier New" pitchFamily="-111" charset="0"/>
              </a:rPr>
              <a:t>/</a:t>
            </a:r>
            <a:r>
              <a:rPr lang="en-US" dirty="0" err="1" smtClean="0">
                <a:solidFill>
                  <a:srgbClr val="FF0000"/>
                </a:solidFill>
                <a:latin typeface="Courier New" pitchFamily="-111" charset="0"/>
              </a:rPr>
              <a:t>unix</a:t>
            </a:r>
            <a:r>
              <a:rPr lang="en-US" dirty="0" smtClean="0">
                <a:solidFill>
                  <a:srgbClr val="FF0000"/>
                </a:solidFill>
                <a:latin typeface="Courier New" pitchFamily="-111" charset="0"/>
              </a:rPr>
              <a:t>/d/</a:t>
            </a:r>
            <a:r>
              <a:rPr lang="en-US" dirty="0" err="1" smtClean="0">
                <a:solidFill>
                  <a:srgbClr val="FF0000"/>
                </a:solidFill>
                <a:latin typeface="Courier New" pitchFamily="-111" charset="0"/>
              </a:rPr>
              <a:t>Sdir</a:t>
            </a:r>
            <a:r>
              <a:rPr lang="en-US" dirty="0">
                <a:solidFill>
                  <a:srgbClr val="FF0000"/>
                </a:solidFill>
                <a:latin typeface="Courier New" pitchFamily="-111" charset="0"/>
              </a:rPr>
              <a:t>@ -&gt; </a:t>
            </a:r>
            <a:r>
              <a:rPr lang="en-US" dirty="0" err="1">
                <a:solidFill>
                  <a:srgbClr val="FF0000"/>
                </a:solidFill>
                <a:latin typeface="Courier New" pitchFamily="-111" charset="0"/>
              </a:rPr>
              <a:t>dir</a:t>
            </a:r>
            <a:endParaRPr lang="en-US" dirty="0">
              <a:solidFill>
                <a:srgbClr val="FF0000"/>
              </a:solidFill>
              <a:latin typeface="Courier New" pitchFamily="-111" charset="0"/>
            </a:endParaRPr>
          </a:p>
          <a:p>
            <a:pPr marL="342900" indent="-342900">
              <a:lnSpc>
                <a:spcPct val="89000"/>
              </a:lnSpc>
              <a:spcBef>
                <a:spcPct val="20000"/>
              </a:spcBef>
            </a:pPr>
            <a:r>
              <a:rPr lang="en-US" dirty="0">
                <a:solidFill>
                  <a:srgbClr val="000080"/>
                </a:solidFill>
                <a:latin typeface="Courier New" pitchFamily="-111" charset="0"/>
              </a:rPr>
              <a:t> </a:t>
            </a:r>
            <a:r>
              <a:rPr lang="en-US" dirty="0" err="1">
                <a:solidFill>
                  <a:srgbClr val="000080"/>
                </a:solidFill>
                <a:latin typeface="Courier New" pitchFamily="-111" charset="0"/>
              </a:rPr>
              <a:t>drwxr</a:t>
            </a:r>
            <a:r>
              <a:rPr lang="en-US" dirty="0">
                <a:solidFill>
                  <a:srgbClr val="000080"/>
                </a:solidFill>
                <a:latin typeface="Courier New" pitchFamily="-111" charset="0"/>
              </a:rPr>
              <a:t>-</a:t>
            </a:r>
            <a:r>
              <a:rPr lang="en-US" dirty="0" err="1">
                <a:solidFill>
                  <a:srgbClr val="000080"/>
                </a:solidFill>
                <a:latin typeface="Courier New" pitchFamily="-111" charset="0"/>
              </a:rPr>
              <a:t>xr</a:t>
            </a:r>
            <a:r>
              <a:rPr lang="en-US" dirty="0">
                <a:solidFill>
                  <a:srgbClr val="000080"/>
                </a:solidFill>
                <a:latin typeface="Courier New" pitchFamily="-111" charset="0"/>
              </a:rPr>
              <a:t>-x 3 </a:t>
            </a:r>
            <a:r>
              <a:rPr lang="en-US" dirty="0" err="1" smtClean="0">
                <a:solidFill>
                  <a:srgbClr val="000080"/>
                </a:solidFill>
                <a:latin typeface="Courier New" pitchFamily="-111" charset="0"/>
              </a:rPr>
              <a:t>fendt</a:t>
            </a:r>
            <a:r>
              <a:rPr lang="en-US" dirty="0" smtClean="0">
                <a:solidFill>
                  <a:srgbClr val="000080"/>
                </a:solidFill>
                <a:latin typeface="Courier New" pitchFamily="-111" charset="0"/>
              </a:rPr>
              <a:t> faculty </a:t>
            </a:r>
            <a:r>
              <a:rPr lang="en-US" dirty="0">
                <a:solidFill>
                  <a:srgbClr val="000080"/>
                </a:solidFill>
                <a:latin typeface="Courier New" pitchFamily="-111" charset="0"/>
              </a:rPr>
              <a:t>102 1 Apr 21:39 </a:t>
            </a:r>
            <a:r>
              <a:rPr lang="en-US" dirty="0" err="1">
                <a:solidFill>
                  <a:srgbClr val="000080"/>
                </a:solidFill>
                <a:latin typeface="Courier New" pitchFamily="-111" charset="0"/>
              </a:rPr>
              <a:t>dir</a:t>
            </a:r>
            <a:r>
              <a:rPr lang="en-US" dirty="0">
                <a:solidFill>
                  <a:srgbClr val="000080"/>
                </a:solidFill>
                <a:latin typeface="Courier New" pitchFamily="-111" charset="0"/>
              </a:rPr>
              <a:t>/</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a:t>Removing a Link</a:t>
            </a:r>
          </a:p>
        </p:txBody>
      </p:sp>
      <p:sp>
        <p:nvSpPr>
          <p:cNvPr id="584707" name="Rectangle 3"/>
          <p:cNvSpPr>
            <a:spLocks noGrp="1" noChangeArrowheads="1"/>
          </p:cNvSpPr>
          <p:nvPr>
            <p:ph type="body" idx="1"/>
          </p:nvPr>
        </p:nvSpPr>
        <p:spPr/>
        <p:txBody>
          <a:bodyPr/>
          <a:lstStyle/>
          <a:p>
            <a:r>
              <a:rPr lang="en-US"/>
              <a:t>Removing or deleting a link does not necessarily remove the file (why?)</a:t>
            </a:r>
          </a:p>
          <a:p>
            <a:endParaRPr lang="en-US"/>
          </a:p>
          <a:p>
            <a:r>
              <a:rPr lang="en-US"/>
              <a:t>Only when the file and every link is gone will the file be removed</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en-US"/>
              <a:t>Free-Space Management</a:t>
            </a:r>
          </a:p>
        </p:txBody>
      </p:sp>
      <p:sp>
        <p:nvSpPr>
          <p:cNvPr id="588803" name="Rectangle 3"/>
          <p:cNvSpPr>
            <a:spLocks noGrp="1" noChangeArrowheads="1"/>
          </p:cNvSpPr>
          <p:nvPr>
            <p:ph type="body" idx="1"/>
          </p:nvPr>
        </p:nvSpPr>
        <p:spPr/>
        <p:txBody>
          <a:bodyPr/>
          <a:lstStyle/>
          <a:p>
            <a:r>
              <a:rPr lang="en-US"/>
              <a:t>Need to reclaim space from deleted files</a:t>
            </a:r>
          </a:p>
          <a:p>
            <a:r>
              <a:rPr lang="en-US"/>
              <a:t>Keep a free space list of blocks</a:t>
            </a:r>
          </a:p>
          <a:p>
            <a:r>
              <a:rPr lang="en-US"/>
              <a:t>Free list implementations</a:t>
            </a:r>
          </a:p>
          <a:p>
            <a:pPr lvl="1"/>
            <a:r>
              <a:rPr lang="en-US"/>
              <a:t>Bit Vector</a:t>
            </a:r>
          </a:p>
          <a:p>
            <a:pPr lvl="1"/>
            <a:r>
              <a:rPr lang="en-US"/>
              <a:t>Linked Lists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en-US"/>
              <a:t>Bit Vector</a:t>
            </a:r>
          </a:p>
        </p:txBody>
      </p:sp>
      <p:sp>
        <p:nvSpPr>
          <p:cNvPr id="590851" name="Rectangle 3"/>
          <p:cNvSpPr>
            <a:spLocks noGrp="1" noChangeArrowheads="1"/>
          </p:cNvSpPr>
          <p:nvPr>
            <p:ph type="body" idx="1"/>
          </p:nvPr>
        </p:nvSpPr>
        <p:spPr>
          <a:xfrm>
            <a:off x="533400" y="990600"/>
            <a:ext cx="8001000" cy="5334000"/>
          </a:xfrm>
          <a:noFill/>
        </p:spPr>
        <p:txBody>
          <a:bodyPr/>
          <a:lstStyle/>
          <a:p>
            <a:r>
              <a:rPr lang="en-US" sz="2400"/>
              <a:t>Represent the list of free blocks as a </a:t>
            </a:r>
            <a:r>
              <a:rPr lang="en-US" sz="2400" b="1" i="1"/>
              <a:t>bit vector, </a:t>
            </a:r>
            <a:r>
              <a:rPr lang="en-US" sz="2400"/>
              <a:t>1 bit/block</a:t>
            </a:r>
          </a:p>
          <a:p>
            <a:pPr>
              <a:buFontTx/>
              <a:buNone/>
            </a:pPr>
            <a:r>
              <a:rPr lang="en-US" sz="2400"/>
              <a:t> 	</a:t>
            </a:r>
            <a:r>
              <a:rPr lang="en-US" sz="2400">
                <a:latin typeface="Courier New" pitchFamily="-111" charset="0"/>
              </a:rPr>
              <a:t>111111111111111001110101011101111...</a:t>
            </a:r>
            <a:endParaRPr lang="en-US" sz="2400"/>
          </a:p>
          <a:p>
            <a:pPr lvl="1">
              <a:buFontTx/>
              <a:buNone/>
            </a:pPr>
            <a:r>
              <a:rPr lang="en-US" sz="2000"/>
              <a:t>If bit </a:t>
            </a:r>
            <a:r>
              <a:rPr lang="en-US" sz="2000">
                <a:latin typeface="Courier New" pitchFamily="-111" charset="0"/>
              </a:rPr>
              <a:t>i = 0</a:t>
            </a:r>
            <a:r>
              <a:rPr lang="en-US" sz="2000"/>
              <a:t> then block </a:t>
            </a:r>
            <a:r>
              <a:rPr lang="en-US" sz="2000">
                <a:latin typeface="Courier New" pitchFamily="-111" charset="0"/>
              </a:rPr>
              <a:t>i</a:t>
            </a:r>
            <a:r>
              <a:rPr lang="en-US" sz="2000"/>
              <a:t> is free, if </a:t>
            </a:r>
            <a:r>
              <a:rPr lang="en-US" sz="2000">
                <a:latin typeface="Courier New" pitchFamily="-111" charset="0"/>
              </a:rPr>
              <a:t>i = 1</a:t>
            </a:r>
            <a:r>
              <a:rPr lang="en-US" sz="2000"/>
              <a:t> then it is </a:t>
            </a:r>
            <a:r>
              <a:rPr lang="en-US" sz="2000" b="1" i="1"/>
              <a:t>allocated</a:t>
            </a:r>
            <a:endParaRPr lang="en-US" sz="2000"/>
          </a:p>
          <a:p>
            <a:r>
              <a:rPr lang="en-US" sz="2400"/>
              <a:t>Disadvantages</a:t>
            </a:r>
          </a:p>
          <a:p>
            <a:pPr lvl="1"/>
            <a:r>
              <a:rPr lang="en-US" sz="2000"/>
              <a:t>The vector can be large, 17.5 million elements for a 9 GB disk with 512B blocks (2.2 MB worth of bits) </a:t>
            </a:r>
          </a:p>
          <a:p>
            <a:r>
              <a:rPr lang="en-US" sz="2400"/>
              <a:t>Advantages</a:t>
            </a:r>
          </a:p>
          <a:p>
            <a:pPr lvl="1"/>
            <a:r>
              <a:rPr lang="en-US" sz="2000"/>
              <a:t>Simple</a:t>
            </a:r>
          </a:p>
          <a:p>
            <a:pPr lvl="1"/>
            <a:r>
              <a:rPr lang="en-US" sz="2000"/>
              <a:t>Fast (if vector in memory)</a:t>
            </a:r>
          </a:p>
          <a:p>
            <a:pPr lvl="1"/>
            <a:r>
              <a:rPr lang="en-US" sz="2000"/>
              <a:t>Easy to find sets of contiguous blocks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en-US"/>
              <a:t>Linked List</a:t>
            </a:r>
          </a:p>
        </p:txBody>
      </p:sp>
      <p:sp>
        <p:nvSpPr>
          <p:cNvPr id="598019" name="Rectangle 3"/>
          <p:cNvSpPr>
            <a:spLocks noGrp="1" noChangeArrowheads="1"/>
          </p:cNvSpPr>
          <p:nvPr>
            <p:ph type="body" sz="half" idx="1"/>
          </p:nvPr>
        </p:nvSpPr>
        <p:spPr>
          <a:xfrm>
            <a:off x="228600" y="914400"/>
            <a:ext cx="5638800" cy="5638800"/>
          </a:xfrm>
        </p:spPr>
        <p:txBody>
          <a:bodyPr/>
          <a:lstStyle/>
          <a:p>
            <a:r>
              <a:rPr lang="en-US" sz="2800"/>
              <a:t>Keep linked list of free blocks</a:t>
            </a:r>
          </a:p>
          <a:p>
            <a:r>
              <a:rPr lang="en-US" sz="2800"/>
              <a:t>Grouping</a:t>
            </a:r>
          </a:p>
          <a:p>
            <a:pPr lvl="1"/>
            <a:r>
              <a:rPr lang="en-US" sz="2400"/>
              <a:t>Store addresses of first n free blocks in first free block</a:t>
            </a:r>
          </a:p>
          <a:p>
            <a:pPr lvl="1"/>
            <a:r>
              <a:rPr lang="en-US" sz="2400"/>
              <a:t>Nth free block contains address of next n free blocks</a:t>
            </a:r>
          </a:p>
          <a:p>
            <a:r>
              <a:rPr lang="en-US" sz="2800"/>
              <a:t>Counting</a:t>
            </a:r>
          </a:p>
          <a:p>
            <a:pPr lvl="1"/>
            <a:r>
              <a:rPr lang="en-US" sz="2400"/>
              <a:t>Observation:  Blocks freed in contiguous chunks</a:t>
            </a:r>
          </a:p>
          <a:p>
            <a:pPr lvl="1"/>
            <a:r>
              <a:rPr lang="en-US" sz="2400"/>
              <a:t>Idea:  First block of contiguous chunk contains 1) count of free blocks in chunk and 2) pointer to next free chunk</a:t>
            </a:r>
          </a:p>
        </p:txBody>
      </p:sp>
      <p:graphicFrame>
        <p:nvGraphicFramePr>
          <p:cNvPr id="598047" name="Group 31"/>
          <p:cNvGraphicFramePr>
            <a:graphicFrameLocks noGrp="1"/>
          </p:cNvGraphicFramePr>
          <p:nvPr>
            <p:ph sz="half" idx="2"/>
          </p:nvPr>
        </p:nvGraphicFramePr>
        <p:xfrm>
          <a:off x="6019800" y="1600200"/>
          <a:ext cx="457200" cy="3966210"/>
        </p:xfrm>
        <a:graphic>
          <a:graphicData uri="http://schemas.openxmlformats.org/drawingml/2006/table">
            <a:tbl>
              <a:tblPr/>
              <a:tblGrid>
                <a:gridCol w="457200"/>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111"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111"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111"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111"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98049" name="Group 33"/>
          <p:cNvGrpSpPr>
            <a:grpSpLocks/>
          </p:cNvGrpSpPr>
          <p:nvPr/>
        </p:nvGrpSpPr>
        <p:grpSpPr bwMode="auto">
          <a:xfrm rot="16200000">
            <a:off x="6400800" y="2209800"/>
            <a:ext cx="457200" cy="304800"/>
            <a:chOff x="1040" y="2889"/>
            <a:chExt cx="241" cy="160"/>
          </a:xfrm>
        </p:grpSpPr>
        <p:sp>
          <p:nvSpPr>
            <p:cNvPr id="598050" name="Arc 34"/>
            <p:cNvSpPr>
              <a:spLocks/>
            </p:cNvSpPr>
            <p:nvPr/>
          </p:nvSpPr>
          <p:spPr bwMode="auto">
            <a:xfrm rot="10800000">
              <a:off x="1163" y="2889"/>
              <a:ext cx="118" cy="160"/>
            </a:xfrm>
            <a:custGeom>
              <a:avLst/>
              <a:gdLst>
                <a:gd name="G0" fmla="+- 21600 0 0"/>
                <a:gd name="G1" fmla="+- 21599 0 0"/>
                <a:gd name="G2" fmla="+- 21600 0 0"/>
                <a:gd name="T0" fmla="*/ 0 w 21600"/>
                <a:gd name="T1" fmla="*/ 21599 h 21599"/>
                <a:gd name="T2" fmla="*/ 21417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1" y="21598"/>
                  </a:moveTo>
                  <a:cubicBezTo>
                    <a:pt x="-1" y="9741"/>
                    <a:pt x="9559" y="100"/>
                    <a:pt x="21416" y="-1"/>
                  </a:cubicBezTo>
                </a:path>
                <a:path w="21600" h="21599" stroke="0" extrusionOk="0">
                  <a:moveTo>
                    <a:pt x="-1" y="21598"/>
                  </a:moveTo>
                  <a:cubicBezTo>
                    <a:pt x="-1" y="9741"/>
                    <a:pt x="9559" y="100"/>
                    <a:pt x="21416" y="-1"/>
                  </a:cubicBezTo>
                  <a:lnTo>
                    <a:pt x="21600" y="21599"/>
                  </a:lnTo>
                  <a:close/>
                </a:path>
              </a:pathLst>
            </a:custGeom>
            <a:noFill/>
            <a:ln w="12700" cap="rnd">
              <a:solidFill>
                <a:schemeClr val="tx1"/>
              </a:solidFill>
              <a:round/>
              <a:headEnd/>
              <a:tailEnd/>
            </a:ln>
            <a:effectLst/>
          </p:spPr>
          <p:txBody>
            <a:bodyPr wrap="none" anchor="ctr">
              <a:prstTxWarp prst="textNoShape">
                <a:avLst/>
              </a:prstTxWarp>
            </a:bodyPr>
            <a:lstStyle/>
            <a:p>
              <a:endParaRPr lang="en-US"/>
            </a:p>
          </p:txBody>
        </p:sp>
        <p:sp>
          <p:nvSpPr>
            <p:cNvPr id="598051" name="Arc 35"/>
            <p:cNvSpPr>
              <a:spLocks/>
            </p:cNvSpPr>
            <p:nvPr/>
          </p:nvSpPr>
          <p:spPr bwMode="auto">
            <a:xfrm rot="10800000">
              <a:off x="1040" y="2889"/>
              <a:ext cx="118" cy="1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598052" name="Group 36"/>
          <p:cNvGrpSpPr>
            <a:grpSpLocks/>
          </p:cNvGrpSpPr>
          <p:nvPr/>
        </p:nvGrpSpPr>
        <p:grpSpPr bwMode="auto">
          <a:xfrm rot="16200000">
            <a:off x="6426200" y="2641600"/>
            <a:ext cx="406400" cy="304800"/>
            <a:chOff x="1040" y="2889"/>
            <a:chExt cx="241" cy="160"/>
          </a:xfrm>
        </p:grpSpPr>
        <p:sp>
          <p:nvSpPr>
            <p:cNvPr id="598053" name="Arc 37"/>
            <p:cNvSpPr>
              <a:spLocks/>
            </p:cNvSpPr>
            <p:nvPr/>
          </p:nvSpPr>
          <p:spPr bwMode="auto">
            <a:xfrm rot="10800000">
              <a:off x="1163" y="2889"/>
              <a:ext cx="118" cy="160"/>
            </a:xfrm>
            <a:custGeom>
              <a:avLst/>
              <a:gdLst>
                <a:gd name="G0" fmla="+- 21600 0 0"/>
                <a:gd name="G1" fmla="+- 21599 0 0"/>
                <a:gd name="G2" fmla="+- 21600 0 0"/>
                <a:gd name="T0" fmla="*/ 0 w 21600"/>
                <a:gd name="T1" fmla="*/ 21599 h 21599"/>
                <a:gd name="T2" fmla="*/ 21417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1" y="21598"/>
                  </a:moveTo>
                  <a:cubicBezTo>
                    <a:pt x="-1" y="9741"/>
                    <a:pt x="9559" y="100"/>
                    <a:pt x="21416" y="-1"/>
                  </a:cubicBezTo>
                </a:path>
                <a:path w="21600" h="21599" stroke="0" extrusionOk="0">
                  <a:moveTo>
                    <a:pt x="-1" y="21598"/>
                  </a:moveTo>
                  <a:cubicBezTo>
                    <a:pt x="-1" y="9741"/>
                    <a:pt x="9559" y="100"/>
                    <a:pt x="21416" y="-1"/>
                  </a:cubicBezTo>
                  <a:lnTo>
                    <a:pt x="21600" y="21599"/>
                  </a:lnTo>
                  <a:close/>
                </a:path>
              </a:pathLst>
            </a:custGeom>
            <a:noFill/>
            <a:ln w="12700" cap="rnd">
              <a:solidFill>
                <a:schemeClr val="tx1"/>
              </a:solidFill>
              <a:round/>
              <a:headEnd/>
              <a:tailEnd/>
            </a:ln>
            <a:effectLst/>
          </p:spPr>
          <p:txBody>
            <a:bodyPr wrap="none" anchor="ctr">
              <a:prstTxWarp prst="textNoShape">
                <a:avLst/>
              </a:prstTxWarp>
            </a:bodyPr>
            <a:lstStyle/>
            <a:p>
              <a:endParaRPr lang="en-US"/>
            </a:p>
          </p:txBody>
        </p:sp>
        <p:sp>
          <p:nvSpPr>
            <p:cNvPr id="598054" name="Arc 38"/>
            <p:cNvSpPr>
              <a:spLocks/>
            </p:cNvSpPr>
            <p:nvPr/>
          </p:nvSpPr>
          <p:spPr bwMode="auto">
            <a:xfrm rot="10800000">
              <a:off x="1040" y="2889"/>
              <a:ext cx="118" cy="1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598055" name="Group 39"/>
          <p:cNvGrpSpPr>
            <a:grpSpLocks/>
          </p:cNvGrpSpPr>
          <p:nvPr/>
        </p:nvGrpSpPr>
        <p:grpSpPr bwMode="auto">
          <a:xfrm rot="16200000">
            <a:off x="6065838" y="3427413"/>
            <a:ext cx="1154112" cy="296862"/>
            <a:chOff x="1040" y="2889"/>
            <a:chExt cx="241" cy="160"/>
          </a:xfrm>
        </p:grpSpPr>
        <p:sp>
          <p:nvSpPr>
            <p:cNvPr id="598056" name="Arc 40"/>
            <p:cNvSpPr>
              <a:spLocks/>
            </p:cNvSpPr>
            <p:nvPr/>
          </p:nvSpPr>
          <p:spPr bwMode="auto">
            <a:xfrm rot="10800000">
              <a:off x="1163" y="2889"/>
              <a:ext cx="118" cy="160"/>
            </a:xfrm>
            <a:custGeom>
              <a:avLst/>
              <a:gdLst>
                <a:gd name="G0" fmla="+- 21600 0 0"/>
                <a:gd name="G1" fmla="+- 21599 0 0"/>
                <a:gd name="G2" fmla="+- 21600 0 0"/>
                <a:gd name="T0" fmla="*/ 0 w 21600"/>
                <a:gd name="T1" fmla="*/ 21599 h 21599"/>
                <a:gd name="T2" fmla="*/ 21417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1" y="21598"/>
                  </a:moveTo>
                  <a:cubicBezTo>
                    <a:pt x="-1" y="9741"/>
                    <a:pt x="9559" y="100"/>
                    <a:pt x="21416" y="-1"/>
                  </a:cubicBezTo>
                </a:path>
                <a:path w="21600" h="21599" stroke="0" extrusionOk="0">
                  <a:moveTo>
                    <a:pt x="-1" y="21598"/>
                  </a:moveTo>
                  <a:cubicBezTo>
                    <a:pt x="-1" y="9741"/>
                    <a:pt x="9559" y="100"/>
                    <a:pt x="21416" y="-1"/>
                  </a:cubicBezTo>
                  <a:lnTo>
                    <a:pt x="21600" y="21599"/>
                  </a:lnTo>
                  <a:close/>
                </a:path>
              </a:pathLst>
            </a:custGeom>
            <a:noFill/>
            <a:ln w="12700" cap="rnd">
              <a:solidFill>
                <a:schemeClr val="tx1"/>
              </a:solidFill>
              <a:round/>
              <a:headEnd/>
              <a:tailEnd/>
            </a:ln>
            <a:effectLst/>
          </p:spPr>
          <p:txBody>
            <a:bodyPr wrap="none" anchor="ctr">
              <a:prstTxWarp prst="textNoShape">
                <a:avLst/>
              </a:prstTxWarp>
            </a:bodyPr>
            <a:lstStyle/>
            <a:p>
              <a:endParaRPr lang="en-US"/>
            </a:p>
          </p:txBody>
        </p:sp>
        <p:sp>
          <p:nvSpPr>
            <p:cNvPr id="598057" name="Arc 41"/>
            <p:cNvSpPr>
              <a:spLocks/>
            </p:cNvSpPr>
            <p:nvPr/>
          </p:nvSpPr>
          <p:spPr bwMode="auto">
            <a:xfrm rot="10800000">
              <a:off x="1040" y="2889"/>
              <a:ext cx="118" cy="1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598058" name="Group 42"/>
          <p:cNvGrpSpPr>
            <a:grpSpLocks/>
          </p:cNvGrpSpPr>
          <p:nvPr/>
        </p:nvGrpSpPr>
        <p:grpSpPr bwMode="auto">
          <a:xfrm rot="16200000">
            <a:off x="6410325" y="4241800"/>
            <a:ext cx="457200" cy="304800"/>
            <a:chOff x="1040" y="2889"/>
            <a:chExt cx="241" cy="160"/>
          </a:xfrm>
        </p:grpSpPr>
        <p:sp>
          <p:nvSpPr>
            <p:cNvPr id="598059" name="Arc 43"/>
            <p:cNvSpPr>
              <a:spLocks/>
            </p:cNvSpPr>
            <p:nvPr/>
          </p:nvSpPr>
          <p:spPr bwMode="auto">
            <a:xfrm rot="10800000">
              <a:off x="1163" y="2889"/>
              <a:ext cx="118" cy="160"/>
            </a:xfrm>
            <a:custGeom>
              <a:avLst/>
              <a:gdLst>
                <a:gd name="G0" fmla="+- 21600 0 0"/>
                <a:gd name="G1" fmla="+- 21599 0 0"/>
                <a:gd name="G2" fmla="+- 21600 0 0"/>
                <a:gd name="T0" fmla="*/ 0 w 21600"/>
                <a:gd name="T1" fmla="*/ 21599 h 21599"/>
                <a:gd name="T2" fmla="*/ 21417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1" y="21598"/>
                  </a:moveTo>
                  <a:cubicBezTo>
                    <a:pt x="-1" y="9741"/>
                    <a:pt x="9559" y="100"/>
                    <a:pt x="21416" y="-1"/>
                  </a:cubicBezTo>
                </a:path>
                <a:path w="21600" h="21599" stroke="0" extrusionOk="0">
                  <a:moveTo>
                    <a:pt x="-1" y="21598"/>
                  </a:moveTo>
                  <a:cubicBezTo>
                    <a:pt x="-1" y="9741"/>
                    <a:pt x="9559" y="100"/>
                    <a:pt x="21416" y="-1"/>
                  </a:cubicBezTo>
                  <a:lnTo>
                    <a:pt x="21600" y="21599"/>
                  </a:lnTo>
                  <a:close/>
                </a:path>
              </a:pathLst>
            </a:custGeom>
            <a:noFill/>
            <a:ln w="12700" cap="rnd">
              <a:solidFill>
                <a:schemeClr val="tx1"/>
              </a:solidFill>
              <a:round/>
              <a:headEnd/>
              <a:tailEnd/>
            </a:ln>
            <a:effectLst/>
          </p:spPr>
          <p:txBody>
            <a:bodyPr wrap="none" anchor="ctr">
              <a:prstTxWarp prst="textNoShape">
                <a:avLst/>
              </a:prstTxWarp>
            </a:bodyPr>
            <a:lstStyle/>
            <a:p>
              <a:endParaRPr lang="en-US"/>
            </a:p>
          </p:txBody>
        </p:sp>
        <p:sp>
          <p:nvSpPr>
            <p:cNvPr id="598060" name="Arc 44"/>
            <p:cNvSpPr>
              <a:spLocks/>
            </p:cNvSpPr>
            <p:nvPr/>
          </p:nvSpPr>
          <p:spPr bwMode="auto">
            <a:xfrm rot="10800000">
              <a:off x="1040" y="2889"/>
              <a:ext cx="118" cy="1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598061" name="Group 45"/>
          <p:cNvGrpSpPr>
            <a:grpSpLocks/>
          </p:cNvGrpSpPr>
          <p:nvPr/>
        </p:nvGrpSpPr>
        <p:grpSpPr bwMode="auto">
          <a:xfrm rot="16200000">
            <a:off x="6281737" y="4824413"/>
            <a:ext cx="714375" cy="304800"/>
            <a:chOff x="1040" y="2889"/>
            <a:chExt cx="241" cy="160"/>
          </a:xfrm>
        </p:grpSpPr>
        <p:sp>
          <p:nvSpPr>
            <p:cNvPr id="598062" name="Arc 46"/>
            <p:cNvSpPr>
              <a:spLocks/>
            </p:cNvSpPr>
            <p:nvPr/>
          </p:nvSpPr>
          <p:spPr bwMode="auto">
            <a:xfrm rot="10800000">
              <a:off x="1163" y="2889"/>
              <a:ext cx="118" cy="160"/>
            </a:xfrm>
            <a:custGeom>
              <a:avLst/>
              <a:gdLst>
                <a:gd name="G0" fmla="+- 21600 0 0"/>
                <a:gd name="G1" fmla="+- 21599 0 0"/>
                <a:gd name="G2" fmla="+- 21600 0 0"/>
                <a:gd name="T0" fmla="*/ 0 w 21600"/>
                <a:gd name="T1" fmla="*/ 21599 h 21599"/>
                <a:gd name="T2" fmla="*/ 21417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1" y="21598"/>
                  </a:moveTo>
                  <a:cubicBezTo>
                    <a:pt x="-1" y="9741"/>
                    <a:pt x="9559" y="100"/>
                    <a:pt x="21416" y="-1"/>
                  </a:cubicBezTo>
                </a:path>
                <a:path w="21600" h="21599" stroke="0" extrusionOk="0">
                  <a:moveTo>
                    <a:pt x="-1" y="21598"/>
                  </a:moveTo>
                  <a:cubicBezTo>
                    <a:pt x="-1" y="9741"/>
                    <a:pt x="9559" y="100"/>
                    <a:pt x="21416" y="-1"/>
                  </a:cubicBezTo>
                  <a:lnTo>
                    <a:pt x="21600" y="21599"/>
                  </a:lnTo>
                  <a:close/>
                </a:path>
              </a:pathLst>
            </a:custGeom>
            <a:noFill/>
            <a:ln w="12700" cap="rnd">
              <a:solidFill>
                <a:schemeClr val="tx1"/>
              </a:solidFill>
              <a:round/>
              <a:headEnd/>
              <a:tailEnd/>
            </a:ln>
            <a:effectLst/>
          </p:spPr>
          <p:txBody>
            <a:bodyPr wrap="none" anchor="ctr">
              <a:prstTxWarp prst="textNoShape">
                <a:avLst/>
              </a:prstTxWarp>
            </a:bodyPr>
            <a:lstStyle/>
            <a:p>
              <a:endParaRPr lang="en-US"/>
            </a:p>
          </p:txBody>
        </p:sp>
        <p:sp>
          <p:nvSpPr>
            <p:cNvPr id="598063" name="Arc 47"/>
            <p:cNvSpPr>
              <a:spLocks/>
            </p:cNvSpPr>
            <p:nvPr/>
          </p:nvSpPr>
          <p:spPr bwMode="auto">
            <a:xfrm rot="10800000">
              <a:off x="1040" y="2889"/>
              <a:ext cx="118" cy="1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a:tailEnd type="triangle" w="med" len="med"/>
            </a:ln>
            <a:effectLst/>
          </p:spPr>
          <p:txBody>
            <a:bodyPr wrap="none" anchor="ctr">
              <a:prstTxWarp prst="textNoShape">
                <a:avLst/>
              </a:prstTxWarp>
            </a:bodyPr>
            <a:lstStyle/>
            <a:p>
              <a:endParaRPr lang="en-US"/>
            </a:p>
          </p:txBody>
        </p:sp>
      </p:grpSp>
      <p:graphicFrame>
        <p:nvGraphicFramePr>
          <p:cNvPr id="598067" name="Group 51"/>
          <p:cNvGraphicFramePr>
            <a:graphicFrameLocks noGrp="1"/>
          </p:cNvGraphicFramePr>
          <p:nvPr/>
        </p:nvGraphicFramePr>
        <p:xfrm>
          <a:off x="7086600" y="1600200"/>
          <a:ext cx="457200" cy="3966210"/>
        </p:xfrm>
        <a:graphic>
          <a:graphicData uri="http://schemas.openxmlformats.org/drawingml/2006/table">
            <a:tbl>
              <a:tblPr/>
              <a:tblGrid>
                <a:gridCol w="457200"/>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111"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111"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111"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111"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98091" name="Group 75"/>
          <p:cNvGrpSpPr>
            <a:grpSpLocks/>
          </p:cNvGrpSpPr>
          <p:nvPr/>
        </p:nvGrpSpPr>
        <p:grpSpPr bwMode="auto">
          <a:xfrm rot="16200000">
            <a:off x="7391400" y="2209800"/>
            <a:ext cx="457200" cy="152400"/>
            <a:chOff x="1040" y="2889"/>
            <a:chExt cx="241" cy="160"/>
          </a:xfrm>
        </p:grpSpPr>
        <p:sp>
          <p:nvSpPr>
            <p:cNvPr id="598092" name="Arc 76"/>
            <p:cNvSpPr>
              <a:spLocks/>
            </p:cNvSpPr>
            <p:nvPr/>
          </p:nvSpPr>
          <p:spPr bwMode="auto">
            <a:xfrm rot="10800000">
              <a:off x="1163" y="2889"/>
              <a:ext cx="118" cy="160"/>
            </a:xfrm>
            <a:custGeom>
              <a:avLst/>
              <a:gdLst>
                <a:gd name="G0" fmla="+- 21600 0 0"/>
                <a:gd name="G1" fmla="+- 21599 0 0"/>
                <a:gd name="G2" fmla="+- 21600 0 0"/>
                <a:gd name="T0" fmla="*/ 0 w 21600"/>
                <a:gd name="T1" fmla="*/ 21599 h 21599"/>
                <a:gd name="T2" fmla="*/ 21417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1" y="21598"/>
                  </a:moveTo>
                  <a:cubicBezTo>
                    <a:pt x="-1" y="9741"/>
                    <a:pt x="9559" y="100"/>
                    <a:pt x="21416" y="-1"/>
                  </a:cubicBezTo>
                </a:path>
                <a:path w="21600" h="21599" stroke="0" extrusionOk="0">
                  <a:moveTo>
                    <a:pt x="-1" y="21598"/>
                  </a:moveTo>
                  <a:cubicBezTo>
                    <a:pt x="-1" y="9741"/>
                    <a:pt x="9559" y="100"/>
                    <a:pt x="21416" y="-1"/>
                  </a:cubicBezTo>
                  <a:lnTo>
                    <a:pt x="21600" y="21599"/>
                  </a:lnTo>
                  <a:close/>
                </a:path>
              </a:pathLst>
            </a:custGeom>
            <a:noFill/>
            <a:ln w="12700" cap="rnd">
              <a:solidFill>
                <a:schemeClr val="tx1"/>
              </a:solidFill>
              <a:round/>
              <a:headEnd/>
              <a:tailEnd/>
            </a:ln>
            <a:effectLst/>
          </p:spPr>
          <p:txBody>
            <a:bodyPr wrap="none" anchor="ctr">
              <a:prstTxWarp prst="textNoShape">
                <a:avLst/>
              </a:prstTxWarp>
            </a:bodyPr>
            <a:lstStyle/>
            <a:p>
              <a:endParaRPr lang="en-US"/>
            </a:p>
          </p:txBody>
        </p:sp>
        <p:sp>
          <p:nvSpPr>
            <p:cNvPr id="598093" name="Arc 77"/>
            <p:cNvSpPr>
              <a:spLocks/>
            </p:cNvSpPr>
            <p:nvPr/>
          </p:nvSpPr>
          <p:spPr bwMode="auto">
            <a:xfrm rot="10800000">
              <a:off x="1040" y="2889"/>
              <a:ext cx="118" cy="1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598094" name="Group 78"/>
          <p:cNvGrpSpPr>
            <a:grpSpLocks/>
          </p:cNvGrpSpPr>
          <p:nvPr/>
        </p:nvGrpSpPr>
        <p:grpSpPr bwMode="auto">
          <a:xfrm rot="16200000">
            <a:off x="7454900" y="2298700"/>
            <a:ext cx="406400" cy="228600"/>
            <a:chOff x="1040" y="2889"/>
            <a:chExt cx="241" cy="160"/>
          </a:xfrm>
        </p:grpSpPr>
        <p:sp>
          <p:nvSpPr>
            <p:cNvPr id="598095" name="Arc 79"/>
            <p:cNvSpPr>
              <a:spLocks/>
            </p:cNvSpPr>
            <p:nvPr/>
          </p:nvSpPr>
          <p:spPr bwMode="auto">
            <a:xfrm rot="10800000">
              <a:off x="1163" y="2889"/>
              <a:ext cx="118" cy="160"/>
            </a:xfrm>
            <a:custGeom>
              <a:avLst/>
              <a:gdLst>
                <a:gd name="G0" fmla="+- 21600 0 0"/>
                <a:gd name="G1" fmla="+- 21599 0 0"/>
                <a:gd name="G2" fmla="+- 21600 0 0"/>
                <a:gd name="T0" fmla="*/ 0 w 21600"/>
                <a:gd name="T1" fmla="*/ 21599 h 21599"/>
                <a:gd name="T2" fmla="*/ 21417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1" y="21598"/>
                  </a:moveTo>
                  <a:cubicBezTo>
                    <a:pt x="-1" y="9741"/>
                    <a:pt x="9559" y="100"/>
                    <a:pt x="21416" y="-1"/>
                  </a:cubicBezTo>
                </a:path>
                <a:path w="21600" h="21599" stroke="0" extrusionOk="0">
                  <a:moveTo>
                    <a:pt x="-1" y="21598"/>
                  </a:moveTo>
                  <a:cubicBezTo>
                    <a:pt x="-1" y="9741"/>
                    <a:pt x="9559" y="100"/>
                    <a:pt x="21416" y="-1"/>
                  </a:cubicBezTo>
                  <a:lnTo>
                    <a:pt x="21600" y="21599"/>
                  </a:lnTo>
                  <a:close/>
                </a:path>
              </a:pathLst>
            </a:custGeom>
            <a:noFill/>
            <a:ln w="12700" cap="rnd">
              <a:solidFill>
                <a:schemeClr val="tx1"/>
              </a:solidFill>
              <a:round/>
              <a:headEnd/>
              <a:tailEnd/>
            </a:ln>
            <a:effectLst/>
          </p:spPr>
          <p:txBody>
            <a:bodyPr wrap="none" anchor="ctr">
              <a:prstTxWarp prst="textNoShape">
                <a:avLst/>
              </a:prstTxWarp>
            </a:bodyPr>
            <a:lstStyle/>
            <a:p>
              <a:endParaRPr lang="en-US"/>
            </a:p>
          </p:txBody>
        </p:sp>
        <p:sp>
          <p:nvSpPr>
            <p:cNvPr id="598096" name="Arc 80"/>
            <p:cNvSpPr>
              <a:spLocks/>
            </p:cNvSpPr>
            <p:nvPr/>
          </p:nvSpPr>
          <p:spPr bwMode="auto">
            <a:xfrm rot="10800000">
              <a:off x="1040" y="2889"/>
              <a:ext cx="118" cy="1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598097" name="Group 81"/>
          <p:cNvGrpSpPr>
            <a:grpSpLocks/>
          </p:cNvGrpSpPr>
          <p:nvPr/>
        </p:nvGrpSpPr>
        <p:grpSpPr bwMode="auto">
          <a:xfrm rot="16200000">
            <a:off x="7042943" y="3396457"/>
            <a:ext cx="1154113" cy="152400"/>
            <a:chOff x="1040" y="2889"/>
            <a:chExt cx="241" cy="160"/>
          </a:xfrm>
        </p:grpSpPr>
        <p:sp>
          <p:nvSpPr>
            <p:cNvPr id="598098" name="Arc 82"/>
            <p:cNvSpPr>
              <a:spLocks/>
            </p:cNvSpPr>
            <p:nvPr/>
          </p:nvSpPr>
          <p:spPr bwMode="auto">
            <a:xfrm rot="10800000">
              <a:off x="1163" y="2889"/>
              <a:ext cx="118" cy="160"/>
            </a:xfrm>
            <a:custGeom>
              <a:avLst/>
              <a:gdLst>
                <a:gd name="G0" fmla="+- 21600 0 0"/>
                <a:gd name="G1" fmla="+- 21599 0 0"/>
                <a:gd name="G2" fmla="+- 21600 0 0"/>
                <a:gd name="T0" fmla="*/ 0 w 21600"/>
                <a:gd name="T1" fmla="*/ 21599 h 21599"/>
                <a:gd name="T2" fmla="*/ 21417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1" y="21598"/>
                  </a:moveTo>
                  <a:cubicBezTo>
                    <a:pt x="-1" y="9741"/>
                    <a:pt x="9559" y="100"/>
                    <a:pt x="21416" y="-1"/>
                  </a:cubicBezTo>
                </a:path>
                <a:path w="21600" h="21599" stroke="0" extrusionOk="0">
                  <a:moveTo>
                    <a:pt x="-1" y="21598"/>
                  </a:moveTo>
                  <a:cubicBezTo>
                    <a:pt x="-1" y="9741"/>
                    <a:pt x="9559" y="100"/>
                    <a:pt x="21416" y="-1"/>
                  </a:cubicBezTo>
                  <a:lnTo>
                    <a:pt x="21600" y="21599"/>
                  </a:lnTo>
                  <a:close/>
                </a:path>
              </a:pathLst>
            </a:custGeom>
            <a:noFill/>
            <a:ln w="12700" cap="rnd">
              <a:solidFill>
                <a:schemeClr val="tx1"/>
              </a:solidFill>
              <a:round/>
              <a:headEnd/>
              <a:tailEnd/>
            </a:ln>
            <a:effectLst/>
          </p:spPr>
          <p:txBody>
            <a:bodyPr wrap="none" anchor="ctr">
              <a:prstTxWarp prst="textNoShape">
                <a:avLst/>
              </a:prstTxWarp>
            </a:bodyPr>
            <a:lstStyle/>
            <a:p>
              <a:endParaRPr lang="en-US"/>
            </a:p>
          </p:txBody>
        </p:sp>
        <p:sp>
          <p:nvSpPr>
            <p:cNvPr id="598099" name="Arc 83"/>
            <p:cNvSpPr>
              <a:spLocks/>
            </p:cNvSpPr>
            <p:nvPr/>
          </p:nvSpPr>
          <p:spPr bwMode="auto">
            <a:xfrm rot="10800000">
              <a:off x="1040" y="2889"/>
              <a:ext cx="118" cy="1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598100" name="Group 84"/>
          <p:cNvGrpSpPr>
            <a:grpSpLocks/>
          </p:cNvGrpSpPr>
          <p:nvPr/>
        </p:nvGrpSpPr>
        <p:grpSpPr bwMode="auto">
          <a:xfrm rot="16200000">
            <a:off x="6837363" y="3687762"/>
            <a:ext cx="1651000" cy="219075"/>
            <a:chOff x="1040" y="2889"/>
            <a:chExt cx="241" cy="160"/>
          </a:xfrm>
        </p:grpSpPr>
        <p:sp>
          <p:nvSpPr>
            <p:cNvPr id="598101" name="Arc 85"/>
            <p:cNvSpPr>
              <a:spLocks/>
            </p:cNvSpPr>
            <p:nvPr/>
          </p:nvSpPr>
          <p:spPr bwMode="auto">
            <a:xfrm rot="10800000">
              <a:off x="1163" y="2889"/>
              <a:ext cx="118" cy="160"/>
            </a:xfrm>
            <a:custGeom>
              <a:avLst/>
              <a:gdLst>
                <a:gd name="G0" fmla="+- 21600 0 0"/>
                <a:gd name="G1" fmla="+- 21599 0 0"/>
                <a:gd name="G2" fmla="+- 21600 0 0"/>
                <a:gd name="T0" fmla="*/ 0 w 21600"/>
                <a:gd name="T1" fmla="*/ 21599 h 21599"/>
                <a:gd name="T2" fmla="*/ 21417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1" y="21598"/>
                  </a:moveTo>
                  <a:cubicBezTo>
                    <a:pt x="-1" y="9741"/>
                    <a:pt x="9559" y="100"/>
                    <a:pt x="21416" y="-1"/>
                  </a:cubicBezTo>
                </a:path>
                <a:path w="21600" h="21599" stroke="0" extrusionOk="0">
                  <a:moveTo>
                    <a:pt x="-1" y="21598"/>
                  </a:moveTo>
                  <a:cubicBezTo>
                    <a:pt x="-1" y="9741"/>
                    <a:pt x="9559" y="100"/>
                    <a:pt x="21416" y="-1"/>
                  </a:cubicBezTo>
                  <a:lnTo>
                    <a:pt x="21600" y="21599"/>
                  </a:lnTo>
                  <a:close/>
                </a:path>
              </a:pathLst>
            </a:custGeom>
            <a:noFill/>
            <a:ln w="12700" cap="rnd">
              <a:solidFill>
                <a:schemeClr val="tx1"/>
              </a:solidFill>
              <a:round/>
              <a:headEnd/>
              <a:tailEnd/>
            </a:ln>
            <a:effectLst/>
          </p:spPr>
          <p:txBody>
            <a:bodyPr wrap="none" anchor="ctr">
              <a:prstTxWarp prst="textNoShape">
                <a:avLst/>
              </a:prstTxWarp>
            </a:bodyPr>
            <a:lstStyle/>
            <a:p>
              <a:endParaRPr lang="en-US"/>
            </a:p>
          </p:txBody>
        </p:sp>
        <p:sp>
          <p:nvSpPr>
            <p:cNvPr id="598102" name="Arc 86"/>
            <p:cNvSpPr>
              <a:spLocks/>
            </p:cNvSpPr>
            <p:nvPr/>
          </p:nvSpPr>
          <p:spPr bwMode="auto">
            <a:xfrm rot="10800000">
              <a:off x="1040" y="2889"/>
              <a:ext cx="118" cy="1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598103" name="Group 87"/>
          <p:cNvGrpSpPr>
            <a:grpSpLocks/>
          </p:cNvGrpSpPr>
          <p:nvPr/>
        </p:nvGrpSpPr>
        <p:grpSpPr bwMode="auto">
          <a:xfrm rot="16200000">
            <a:off x="6600825" y="4076700"/>
            <a:ext cx="2209800" cy="304800"/>
            <a:chOff x="1040" y="2889"/>
            <a:chExt cx="241" cy="160"/>
          </a:xfrm>
        </p:grpSpPr>
        <p:sp>
          <p:nvSpPr>
            <p:cNvPr id="598104" name="Arc 88"/>
            <p:cNvSpPr>
              <a:spLocks/>
            </p:cNvSpPr>
            <p:nvPr/>
          </p:nvSpPr>
          <p:spPr bwMode="auto">
            <a:xfrm rot="10800000">
              <a:off x="1163" y="2889"/>
              <a:ext cx="118" cy="160"/>
            </a:xfrm>
            <a:custGeom>
              <a:avLst/>
              <a:gdLst>
                <a:gd name="G0" fmla="+- 21600 0 0"/>
                <a:gd name="G1" fmla="+- 21599 0 0"/>
                <a:gd name="G2" fmla="+- 21600 0 0"/>
                <a:gd name="T0" fmla="*/ 0 w 21600"/>
                <a:gd name="T1" fmla="*/ 21599 h 21599"/>
                <a:gd name="T2" fmla="*/ 21417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1" y="21598"/>
                  </a:moveTo>
                  <a:cubicBezTo>
                    <a:pt x="-1" y="9741"/>
                    <a:pt x="9559" y="100"/>
                    <a:pt x="21416" y="-1"/>
                  </a:cubicBezTo>
                </a:path>
                <a:path w="21600" h="21599" stroke="0" extrusionOk="0">
                  <a:moveTo>
                    <a:pt x="-1" y="21598"/>
                  </a:moveTo>
                  <a:cubicBezTo>
                    <a:pt x="-1" y="9741"/>
                    <a:pt x="9559" y="100"/>
                    <a:pt x="21416" y="-1"/>
                  </a:cubicBezTo>
                  <a:lnTo>
                    <a:pt x="21600" y="21599"/>
                  </a:lnTo>
                  <a:close/>
                </a:path>
              </a:pathLst>
            </a:custGeom>
            <a:noFill/>
            <a:ln w="12700" cap="rnd">
              <a:solidFill>
                <a:schemeClr val="tx1"/>
              </a:solidFill>
              <a:round/>
              <a:headEnd/>
              <a:tailEnd/>
            </a:ln>
            <a:effectLst/>
          </p:spPr>
          <p:txBody>
            <a:bodyPr wrap="none" anchor="ctr">
              <a:prstTxWarp prst="textNoShape">
                <a:avLst/>
              </a:prstTxWarp>
            </a:bodyPr>
            <a:lstStyle/>
            <a:p>
              <a:endParaRPr lang="en-US"/>
            </a:p>
          </p:txBody>
        </p:sp>
        <p:sp>
          <p:nvSpPr>
            <p:cNvPr id="598105" name="Arc 89"/>
            <p:cNvSpPr>
              <a:spLocks/>
            </p:cNvSpPr>
            <p:nvPr/>
          </p:nvSpPr>
          <p:spPr bwMode="auto">
            <a:xfrm rot="10800000">
              <a:off x="1040" y="2889"/>
              <a:ext cx="118" cy="1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a:tailEnd type="triangle" w="med" len="med"/>
            </a:ln>
            <a:effectLst/>
          </p:spPr>
          <p:txBody>
            <a:bodyPr wrap="none" anchor="ctr">
              <a:prstTxWarp prst="textNoShape">
                <a:avLst/>
              </a:prstTxWarp>
            </a:bodyPr>
            <a:lstStyle/>
            <a:p>
              <a:endParaRPr lang="en-US"/>
            </a:p>
          </p:txBody>
        </p:sp>
      </p:grpSp>
      <p:graphicFrame>
        <p:nvGraphicFramePr>
          <p:cNvPr id="598106" name="Group 90"/>
          <p:cNvGraphicFramePr>
            <a:graphicFrameLocks noGrp="1"/>
          </p:cNvGraphicFramePr>
          <p:nvPr/>
        </p:nvGraphicFramePr>
        <p:xfrm>
          <a:off x="8001000" y="1600200"/>
          <a:ext cx="685800" cy="3966210"/>
        </p:xfrm>
        <a:graphic>
          <a:graphicData uri="http://schemas.openxmlformats.org/drawingml/2006/table">
            <a:tbl>
              <a:tblPr/>
              <a:tblGrid>
                <a:gridCol w="685800"/>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111"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F(3)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111"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111"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F(2)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111"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111" charset="0"/>
                        </a:rPr>
                        <a:t>F(1)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98136" name="Group 120"/>
          <p:cNvGrpSpPr>
            <a:grpSpLocks/>
          </p:cNvGrpSpPr>
          <p:nvPr/>
        </p:nvGrpSpPr>
        <p:grpSpPr bwMode="auto">
          <a:xfrm rot="16200000">
            <a:off x="7872413" y="3024187"/>
            <a:ext cx="1943100" cy="314325"/>
            <a:chOff x="1040" y="2889"/>
            <a:chExt cx="241" cy="160"/>
          </a:xfrm>
        </p:grpSpPr>
        <p:sp>
          <p:nvSpPr>
            <p:cNvPr id="598137" name="Arc 121"/>
            <p:cNvSpPr>
              <a:spLocks/>
            </p:cNvSpPr>
            <p:nvPr/>
          </p:nvSpPr>
          <p:spPr bwMode="auto">
            <a:xfrm rot="10800000">
              <a:off x="1163" y="2889"/>
              <a:ext cx="118" cy="160"/>
            </a:xfrm>
            <a:custGeom>
              <a:avLst/>
              <a:gdLst>
                <a:gd name="G0" fmla="+- 21600 0 0"/>
                <a:gd name="G1" fmla="+- 21599 0 0"/>
                <a:gd name="G2" fmla="+- 21600 0 0"/>
                <a:gd name="T0" fmla="*/ 0 w 21600"/>
                <a:gd name="T1" fmla="*/ 21599 h 21599"/>
                <a:gd name="T2" fmla="*/ 21417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1" y="21598"/>
                  </a:moveTo>
                  <a:cubicBezTo>
                    <a:pt x="-1" y="9741"/>
                    <a:pt x="9559" y="100"/>
                    <a:pt x="21416" y="-1"/>
                  </a:cubicBezTo>
                </a:path>
                <a:path w="21600" h="21599" stroke="0" extrusionOk="0">
                  <a:moveTo>
                    <a:pt x="-1" y="21598"/>
                  </a:moveTo>
                  <a:cubicBezTo>
                    <a:pt x="-1" y="9741"/>
                    <a:pt x="9559" y="100"/>
                    <a:pt x="21416" y="-1"/>
                  </a:cubicBezTo>
                  <a:lnTo>
                    <a:pt x="21600" y="21599"/>
                  </a:lnTo>
                  <a:close/>
                </a:path>
              </a:pathLst>
            </a:custGeom>
            <a:noFill/>
            <a:ln w="12700" cap="rnd">
              <a:solidFill>
                <a:schemeClr val="tx1"/>
              </a:solidFill>
              <a:round/>
              <a:headEnd/>
              <a:tailEnd/>
            </a:ln>
            <a:effectLst/>
          </p:spPr>
          <p:txBody>
            <a:bodyPr wrap="none" anchor="ctr">
              <a:prstTxWarp prst="textNoShape">
                <a:avLst/>
              </a:prstTxWarp>
            </a:bodyPr>
            <a:lstStyle/>
            <a:p>
              <a:endParaRPr lang="en-US"/>
            </a:p>
          </p:txBody>
        </p:sp>
        <p:sp>
          <p:nvSpPr>
            <p:cNvPr id="598138" name="Arc 122"/>
            <p:cNvSpPr>
              <a:spLocks/>
            </p:cNvSpPr>
            <p:nvPr/>
          </p:nvSpPr>
          <p:spPr bwMode="auto">
            <a:xfrm rot="10800000">
              <a:off x="1040" y="2889"/>
              <a:ext cx="118" cy="1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598142" name="Group 126"/>
          <p:cNvGrpSpPr>
            <a:grpSpLocks/>
          </p:cNvGrpSpPr>
          <p:nvPr/>
        </p:nvGrpSpPr>
        <p:grpSpPr bwMode="auto">
          <a:xfrm rot="16200000">
            <a:off x="8277225" y="4610100"/>
            <a:ext cx="1143000" cy="304800"/>
            <a:chOff x="1040" y="2889"/>
            <a:chExt cx="241" cy="160"/>
          </a:xfrm>
        </p:grpSpPr>
        <p:sp>
          <p:nvSpPr>
            <p:cNvPr id="598143" name="Arc 127"/>
            <p:cNvSpPr>
              <a:spLocks/>
            </p:cNvSpPr>
            <p:nvPr/>
          </p:nvSpPr>
          <p:spPr bwMode="auto">
            <a:xfrm rot="10800000">
              <a:off x="1163" y="2889"/>
              <a:ext cx="118" cy="160"/>
            </a:xfrm>
            <a:custGeom>
              <a:avLst/>
              <a:gdLst>
                <a:gd name="G0" fmla="+- 21600 0 0"/>
                <a:gd name="G1" fmla="+- 21599 0 0"/>
                <a:gd name="G2" fmla="+- 21600 0 0"/>
                <a:gd name="T0" fmla="*/ 0 w 21600"/>
                <a:gd name="T1" fmla="*/ 21599 h 21599"/>
                <a:gd name="T2" fmla="*/ 21417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1" y="21598"/>
                  </a:moveTo>
                  <a:cubicBezTo>
                    <a:pt x="-1" y="9741"/>
                    <a:pt x="9559" y="100"/>
                    <a:pt x="21416" y="-1"/>
                  </a:cubicBezTo>
                </a:path>
                <a:path w="21600" h="21599" stroke="0" extrusionOk="0">
                  <a:moveTo>
                    <a:pt x="-1" y="21598"/>
                  </a:moveTo>
                  <a:cubicBezTo>
                    <a:pt x="-1" y="9741"/>
                    <a:pt x="9559" y="100"/>
                    <a:pt x="21416" y="-1"/>
                  </a:cubicBezTo>
                  <a:lnTo>
                    <a:pt x="21600" y="21599"/>
                  </a:lnTo>
                  <a:close/>
                </a:path>
              </a:pathLst>
            </a:custGeom>
            <a:noFill/>
            <a:ln w="12700" cap="rnd">
              <a:solidFill>
                <a:schemeClr val="tx1"/>
              </a:solidFill>
              <a:round/>
              <a:headEnd/>
              <a:tailEnd/>
            </a:ln>
            <a:effectLst/>
          </p:spPr>
          <p:txBody>
            <a:bodyPr wrap="none" anchor="ctr">
              <a:prstTxWarp prst="textNoShape">
                <a:avLst/>
              </a:prstTxWarp>
            </a:bodyPr>
            <a:lstStyle/>
            <a:p>
              <a:endParaRPr lang="en-US"/>
            </a:p>
          </p:txBody>
        </p:sp>
        <p:sp>
          <p:nvSpPr>
            <p:cNvPr id="598144" name="Arc 128"/>
            <p:cNvSpPr>
              <a:spLocks/>
            </p:cNvSpPr>
            <p:nvPr/>
          </p:nvSpPr>
          <p:spPr bwMode="auto">
            <a:xfrm rot="10800000">
              <a:off x="1040" y="2889"/>
              <a:ext cx="118" cy="1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598145" name="Group 129"/>
          <p:cNvGrpSpPr>
            <a:grpSpLocks/>
          </p:cNvGrpSpPr>
          <p:nvPr/>
        </p:nvGrpSpPr>
        <p:grpSpPr bwMode="auto">
          <a:xfrm rot="16200000">
            <a:off x="7391400" y="2438400"/>
            <a:ext cx="533400" cy="228600"/>
            <a:chOff x="1040" y="2889"/>
            <a:chExt cx="241" cy="160"/>
          </a:xfrm>
        </p:grpSpPr>
        <p:sp>
          <p:nvSpPr>
            <p:cNvPr id="598146" name="Arc 130"/>
            <p:cNvSpPr>
              <a:spLocks/>
            </p:cNvSpPr>
            <p:nvPr/>
          </p:nvSpPr>
          <p:spPr bwMode="auto">
            <a:xfrm rot="10800000">
              <a:off x="1163" y="2889"/>
              <a:ext cx="118" cy="160"/>
            </a:xfrm>
            <a:custGeom>
              <a:avLst/>
              <a:gdLst>
                <a:gd name="G0" fmla="+- 21600 0 0"/>
                <a:gd name="G1" fmla="+- 21599 0 0"/>
                <a:gd name="G2" fmla="+- 21600 0 0"/>
                <a:gd name="T0" fmla="*/ 0 w 21600"/>
                <a:gd name="T1" fmla="*/ 21599 h 21599"/>
                <a:gd name="T2" fmla="*/ 21417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1" y="21598"/>
                  </a:moveTo>
                  <a:cubicBezTo>
                    <a:pt x="-1" y="9741"/>
                    <a:pt x="9559" y="100"/>
                    <a:pt x="21416" y="-1"/>
                  </a:cubicBezTo>
                </a:path>
                <a:path w="21600" h="21599" stroke="0" extrusionOk="0">
                  <a:moveTo>
                    <a:pt x="-1" y="21598"/>
                  </a:moveTo>
                  <a:cubicBezTo>
                    <a:pt x="-1" y="9741"/>
                    <a:pt x="9559" y="100"/>
                    <a:pt x="21416" y="-1"/>
                  </a:cubicBezTo>
                  <a:lnTo>
                    <a:pt x="21600" y="21599"/>
                  </a:lnTo>
                  <a:close/>
                </a:path>
              </a:pathLst>
            </a:custGeom>
            <a:noFill/>
            <a:ln w="12700" cap="rnd">
              <a:solidFill>
                <a:schemeClr val="tx1"/>
              </a:solidFill>
              <a:round/>
              <a:headEnd/>
              <a:tailEnd/>
            </a:ln>
            <a:effectLst/>
          </p:spPr>
          <p:txBody>
            <a:bodyPr wrap="none" anchor="ctr">
              <a:prstTxWarp prst="textNoShape">
                <a:avLst/>
              </a:prstTxWarp>
            </a:bodyPr>
            <a:lstStyle/>
            <a:p>
              <a:endParaRPr lang="en-US"/>
            </a:p>
          </p:txBody>
        </p:sp>
        <p:sp>
          <p:nvSpPr>
            <p:cNvPr id="598147" name="Arc 131"/>
            <p:cNvSpPr>
              <a:spLocks/>
            </p:cNvSpPr>
            <p:nvPr/>
          </p:nvSpPr>
          <p:spPr bwMode="auto">
            <a:xfrm rot="10800000">
              <a:off x="1040" y="2889"/>
              <a:ext cx="118" cy="1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tx1"/>
              </a:solidFill>
              <a:round/>
              <a:headEnd/>
              <a:tailEnd type="triangle" w="med" len="med"/>
            </a:ln>
            <a:effectLst/>
          </p:spPr>
          <p:txBody>
            <a:bodyPr wrap="none" anchor="ctr">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a:t>Defragmentation</a:t>
            </a:r>
          </a:p>
        </p:txBody>
      </p:sp>
      <p:sp>
        <p:nvSpPr>
          <p:cNvPr id="599044" name="Rectangle 4"/>
          <p:cNvSpPr>
            <a:spLocks noGrp="1" noChangeArrowheads="1"/>
          </p:cNvSpPr>
          <p:nvPr>
            <p:ph type="body" sz="half" idx="1"/>
          </p:nvPr>
        </p:nvSpPr>
        <p:spPr>
          <a:xfrm>
            <a:off x="228600" y="914400"/>
            <a:ext cx="6019800" cy="5334000"/>
          </a:xfrm>
        </p:spPr>
        <p:txBody>
          <a:bodyPr/>
          <a:lstStyle/>
          <a:p>
            <a:r>
              <a:rPr lang="en-US" sz="2400"/>
              <a:t>File blocks can be allocated anywhere</a:t>
            </a:r>
          </a:p>
          <a:p>
            <a:r>
              <a:rPr lang="en-US" sz="2400"/>
              <a:t>I/O performance is better when file blocks are contiguous</a:t>
            </a:r>
          </a:p>
          <a:p>
            <a:r>
              <a:rPr lang="en-US" sz="2400"/>
              <a:t>Over time as files are deleted, free blocks become more distributed across disk with fewer contiguous free block sequences</a:t>
            </a:r>
          </a:p>
          <a:p>
            <a:r>
              <a:rPr lang="en-US" sz="2400"/>
              <a:t>Defragmentation involves moving data around so file blocks are contiguous</a:t>
            </a:r>
          </a:p>
          <a:p>
            <a:r>
              <a:rPr lang="en-US" sz="2400"/>
              <a:t>More free space provides faster and better defragmentation</a:t>
            </a:r>
          </a:p>
          <a:p>
            <a:r>
              <a:rPr lang="en-US" sz="2400"/>
              <a:t>Some files cannot be moved so defragmentation is not perfect</a:t>
            </a:r>
          </a:p>
        </p:txBody>
      </p:sp>
      <p:graphicFrame>
        <p:nvGraphicFramePr>
          <p:cNvPr id="599094" name="Group 54"/>
          <p:cNvGraphicFramePr>
            <a:graphicFrameLocks noGrp="1"/>
          </p:cNvGraphicFramePr>
          <p:nvPr/>
        </p:nvGraphicFramePr>
        <p:xfrm>
          <a:off x="6477000" y="1295400"/>
          <a:ext cx="1981200" cy="1828801"/>
        </p:xfrm>
        <a:graphic>
          <a:graphicData uri="http://schemas.openxmlformats.org/drawingml/2006/table">
            <a:tbl>
              <a:tblPr/>
              <a:tblGrid>
                <a:gridCol w="396875"/>
                <a:gridCol w="395288"/>
                <a:gridCol w="396875"/>
                <a:gridCol w="395287"/>
                <a:gridCol w="396875"/>
              </a:tblGrid>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A1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B2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C3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B3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C4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pitchFamily="-111"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A4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pitchFamily="-111"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pitchFamily="-111"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A3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pitchFamily="-111"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C5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B4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B5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C6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B1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pitchFamily="-111"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A2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pitchFamily="-111"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C2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pitchFamily="-111"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C1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pitchFamily="-111"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pitchFamily="-111"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pitchFamily="-111"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9134" name="Group 94"/>
          <p:cNvGraphicFramePr>
            <a:graphicFrameLocks noGrp="1"/>
          </p:cNvGraphicFramePr>
          <p:nvPr>
            <p:ph sz="half" idx="2"/>
          </p:nvPr>
        </p:nvGraphicFramePr>
        <p:xfrm>
          <a:off x="6477000" y="3352800"/>
          <a:ext cx="1981200" cy="1828802"/>
        </p:xfrm>
        <a:graphic>
          <a:graphicData uri="http://schemas.openxmlformats.org/drawingml/2006/table">
            <a:tbl>
              <a:tblPr/>
              <a:tblGrid>
                <a:gridCol w="396875"/>
                <a:gridCol w="395288"/>
                <a:gridCol w="396875"/>
                <a:gridCol w="395287"/>
                <a:gridCol w="396875"/>
              </a:tblGrid>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A1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A2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A3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A4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C4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pitchFamily="-111"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pitchFamily="-111"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pitchFamily="-111"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pitchFamily="-111"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pitchFamily="-111"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pitchFamily="-111"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C5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B4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B5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C6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B1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pitchFamily="-111"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pitchFamily="-111"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pitchFamily="-111"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C2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pitchFamily="-111"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C1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B2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C3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B3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9138" name="Line 98"/>
          <p:cNvSpPr>
            <a:spLocks noChangeShapeType="1"/>
          </p:cNvSpPr>
          <p:nvPr/>
        </p:nvSpPr>
        <p:spPr bwMode="auto">
          <a:xfrm>
            <a:off x="7086600" y="3657600"/>
            <a:ext cx="381000" cy="12192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99139" name="Line 99"/>
          <p:cNvSpPr>
            <a:spLocks noChangeShapeType="1"/>
          </p:cNvSpPr>
          <p:nvPr/>
        </p:nvSpPr>
        <p:spPr bwMode="auto">
          <a:xfrm>
            <a:off x="7467600" y="3657600"/>
            <a:ext cx="381000" cy="12192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99140" name="Line 100"/>
          <p:cNvSpPr>
            <a:spLocks noChangeShapeType="1"/>
          </p:cNvSpPr>
          <p:nvPr/>
        </p:nvSpPr>
        <p:spPr bwMode="auto">
          <a:xfrm>
            <a:off x="7848600" y="3657600"/>
            <a:ext cx="381000" cy="12192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99141" name="Line 101"/>
          <p:cNvSpPr>
            <a:spLocks noChangeShapeType="1"/>
          </p:cNvSpPr>
          <p:nvPr/>
        </p:nvSpPr>
        <p:spPr bwMode="auto">
          <a:xfrm flipH="1" flipV="1">
            <a:off x="7162800" y="3657600"/>
            <a:ext cx="304800" cy="9906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99142" name="Line 102"/>
          <p:cNvSpPr>
            <a:spLocks noChangeShapeType="1"/>
          </p:cNvSpPr>
          <p:nvPr/>
        </p:nvSpPr>
        <p:spPr bwMode="auto">
          <a:xfrm flipH="1" flipV="1">
            <a:off x="7543800" y="3657600"/>
            <a:ext cx="762000" cy="304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99143" name="Line 103"/>
          <p:cNvSpPr>
            <a:spLocks noChangeShapeType="1"/>
          </p:cNvSpPr>
          <p:nvPr/>
        </p:nvSpPr>
        <p:spPr bwMode="auto">
          <a:xfrm flipV="1">
            <a:off x="7086600" y="3657600"/>
            <a:ext cx="685800" cy="304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en-US"/>
              <a:t>File System Consistency</a:t>
            </a:r>
          </a:p>
        </p:txBody>
      </p:sp>
      <p:sp>
        <p:nvSpPr>
          <p:cNvPr id="609283" name="Rectangle 3"/>
          <p:cNvSpPr>
            <a:spLocks noGrp="1" noChangeArrowheads="1"/>
          </p:cNvSpPr>
          <p:nvPr>
            <p:ph type="body" idx="1"/>
          </p:nvPr>
        </p:nvSpPr>
        <p:spPr/>
        <p:txBody>
          <a:bodyPr/>
          <a:lstStyle/>
          <a:p>
            <a:pPr>
              <a:lnSpc>
                <a:spcPct val="90000"/>
              </a:lnSpc>
            </a:pPr>
            <a:r>
              <a:rPr lang="en-US"/>
              <a:t>I’m creating a new file…</a:t>
            </a:r>
          </a:p>
          <a:p>
            <a:pPr lvl="1">
              <a:lnSpc>
                <a:spcPct val="90000"/>
              </a:lnSpc>
            </a:pPr>
            <a:r>
              <a:rPr lang="en-US"/>
              <a:t>Add new file to directory file data</a:t>
            </a:r>
          </a:p>
          <a:p>
            <a:pPr lvl="1">
              <a:lnSpc>
                <a:spcPct val="90000"/>
              </a:lnSpc>
            </a:pPr>
            <a:r>
              <a:rPr lang="en-US"/>
              <a:t>Get 2 blocks from free list (inode and data block)</a:t>
            </a:r>
          </a:p>
          <a:p>
            <a:pPr lvl="1">
              <a:lnSpc>
                <a:spcPct val="90000"/>
              </a:lnSpc>
            </a:pPr>
            <a:r>
              <a:rPr lang="en-US"/>
              <a:t>Add block to inode</a:t>
            </a:r>
          </a:p>
          <a:p>
            <a:pPr lvl="1">
              <a:lnSpc>
                <a:spcPct val="90000"/>
              </a:lnSpc>
            </a:pPr>
            <a:r>
              <a:rPr lang="en-US"/>
              <a:t>Write data to block</a:t>
            </a:r>
          </a:p>
          <a:p>
            <a:pPr>
              <a:lnSpc>
                <a:spcPct val="90000"/>
              </a:lnSpc>
            </a:pPr>
            <a:r>
              <a:rPr lang="en-US"/>
              <a:t>System crash before blocks are written?</a:t>
            </a:r>
          </a:p>
          <a:p>
            <a:pPr lvl="1">
              <a:lnSpc>
                <a:spcPct val="90000"/>
              </a:lnSpc>
              <a:buFontTx/>
              <a:buNone/>
            </a:pPr>
            <a:r>
              <a:rPr lang="en-US"/>
              <a:t>inode? directory? free list?</a:t>
            </a:r>
          </a:p>
          <a:p>
            <a:pPr lvl="1">
              <a:lnSpc>
                <a:spcPct val="89000"/>
              </a:lnSpc>
            </a:pPr>
            <a:r>
              <a:rPr lang="en-US" sz="2400"/>
              <a:t>Leads to inconsistency in file system</a:t>
            </a:r>
          </a:p>
          <a:p>
            <a:pPr lvl="1">
              <a:lnSpc>
                <a:spcPct val="89000"/>
              </a:lnSpc>
            </a:pPr>
            <a:r>
              <a:rPr lang="en-US" sz="2400"/>
              <a:t>fsck (UNIX) &amp; scandisk (Windows) check consistency</a:t>
            </a:r>
          </a:p>
          <a:p>
            <a:pPr>
              <a:lnSpc>
                <a:spcPct val="89000"/>
              </a:lnSpc>
            </a:pPr>
            <a:r>
              <a:rPr lang="en-US" sz="2800"/>
              <a:t>Check</a:t>
            </a:r>
          </a:p>
          <a:p>
            <a:pPr lvl="1">
              <a:lnSpc>
                <a:spcPct val="89000"/>
              </a:lnSpc>
            </a:pPr>
            <a:r>
              <a:rPr lang="en-US" sz="2400"/>
              <a:t>Block Consistency</a:t>
            </a:r>
          </a:p>
          <a:p>
            <a:pPr lvl="1">
              <a:lnSpc>
                <a:spcPct val="89000"/>
              </a:lnSpc>
            </a:pPr>
            <a:r>
              <a:rPr lang="en-US" sz="2400"/>
              <a:t>File Consistency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r>
              <a:rPr lang="en-US"/>
              <a:t>File System Consistency</a:t>
            </a:r>
          </a:p>
        </p:txBody>
      </p:sp>
      <p:sp>
        <p:nvSpPr>
          <p:cNvPr id="610307" name="Rectangle 3"/>
          <p:cNvSpPr>
            <a:spLocks noGrp="1" noChangeArrowheads="1"/>
          </p:cNvSpPr>
          <p:nvPr>
            <p:ph type="body" idx="1"/>
          </p:nvPr>
        </p:nvSpPr>
        <p:spPr>
          <a:xfrm>
            <a:off x="76200" y="914400"/>
            <a:ext cx="8991600" cy="6096000"/>
          </a:xfrm>
        </p:spPr>
        <p:txBody>
          <a:bodyPr/>
          <a:lstStyle/>
          <a:p>
            <a:r>
              <a:rPr lang="en-US" sz="2800"/>
              <a:t>Block consistency uses two block tables</a:t>
            </a:r>
          </a:p>
          <a:p>
            <a:pPr lvl="1"/>
            <a:r>
              <a:rPr lang="en-US" sz="2400"/>
              <a:t>File Blocks – # times a block in a file</a:t>
            </a:r>
          </a:p>
          <a:p>
            <a:pPr lvl="2">
              <a:buFontTx/>
              <a:buNone/>
            </a:pPr>
            <a:r>
              <a:rPr lang="en-US" sz="2000"/>
              <a:t>Read all inodes incrementing block counters</a:t>
            </a:r>
          </a:p>
          <a:p>
            <a:pPr lvl="1"/>
            <a:r>
              <a:rPr lang="en-US" sz="2400"/>
              <a:t>Free Blocks - # times a block in the free list</a:t>
            </a:r>
          </a:p>
          <a:p>
            <a:pPr lvl="2">
              <a:buFontTx/>
              <a:buNone/>
            </a:pPr>
            <a:r>
              <a:rPr lang="en-US" sz="2000"/>
              <a:t>Read all blocks in free list</a:t>
            </a:r>
          </a:p>
          <a:p>
            <a:pPr lvl="1">
              <a:lnSpc>
                <a:spcPct val="89000"/>
              </a:lnSpc>
            </a:pPr>
            <a:r>
              <a:rPr lang="en-US" sz="2400"/>
              <a:t>Consistent state if block is in exactly one table</a:t>
            </a:r>
          </a:p>
          <a:p>
            <a:pPr>
              <a:lnSpc>
                <a:spcPct val="89000"/>
              </a:lnSpc>
            </a:pPr>
            <a:r>
              <a:rPr lang="en-US" sz="2800"/>
              <a:t>File consistency uses one table</a:t>
            </a:r>
          </a:p>
          <a:p>
            <a:pPr lvl="1">
              <a:lnSpc>
                <a:spcPct val="89000"/>
              </a:lnSpc>
            </a:pPr>
            <a:r>
              <a:rPr lang="en-US" sz="2400"/>
              <a:t>Counts number of references to a file</a:t>
            </a:r>
          </a:p>
          <a:p>
            <a:pPr lvl="1">
              <a:lnSpc>
                <a:spcPct val="89000"/>
              </a:lnSpc>
            </a:pPr>
            <a:r>
              <a:rPr lang="en-US" sz="2400"/>
              <a:t>Recursively searches directory</a:t>
            </a:r>
          </a:p>
          <a:p>
            <a:pPr lvl="1">
              <a:lnSpc>
                <a:spcPct val="89000"/>
              </a:lnSpc>
            </a:pPr>
            <a:r>
              <a:rPr lang="en-US" sz="2400"/>
              <a:t>Increments file counter for each inode found</a:t>
            </a:r>
          </a:p>
          <a:p>
            <a:pPr lvl="1">
              <a:lnSpc>
                <a:spcPct val="89000"/>
              </a:lnSpc>
            </a:pPr>
            <a:r>
              <a:rPr lang="en-US" sz="2400"/>
              <a:t>Compares final count to inode count (hard links)</a:t>
            </a:r>
          </a:p>
          <a:p>
            <a:pPr lvl="1">
              <a:lnSpc>
                <a:spcPct val="89000"/>
              </a:lnSpc>
            </a:pPr>
            <a:r>
              <a:rPr lang="en-US" sz="2400"/>
              <a:t>Scenarios: Inode count</a:t>
            </a:r>
          </a:p>
          <a:p>
            <a:pPr lvl="2">
              <a:lnSpc>
                <a:spcPct val="89000"/>
              </a:lnSpc>
            </a:pPr>
            <a:r>
              <a:rPr lang="en-US" sz="2000"/>
              <a:t>High – Last reference delete does not deallocate file (wastes space)</a:t>
            </a:r>
          </a:p>
          <a:p>
            <a:pPr lvl="2">
              <a:lnSpc>
                <a:spcPct val="89000"/>
              </a:lnSpc>
            </a:pPr>
            <a:r>
              <a:rPr lang="en-US" sz="2000"/>
              <a:t>Low –  Premature deletion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dirty="0"/>
              <a:t>Efficient I/O is </a:t>
            </a:r>
            <a:r>
              <a:rPr lang="en-US" dirty="0" smtClean="0"/>
              <a:t>Important</a:t>
            </a:r>
            <a:endParaRPr lang="en-US" dirty="0"/>
          </a:p>
        </p:txBody>
      </p:sp>
      <p:sp>
        <p:nvSpPr>
          <p:cNvPr id="549891" name="Rectangle 3"/>
          <p:cNvSpPr>
            <a:spLocks noGrp="1" noChangeArrowheads="1"/>
          </p:cNvSpPr>
          <p:nvPr>
            <p:ph type="body" idx="1"/>
          </p:nvPr>
        </p:nvSpPr>
        <p:spPr>
          <a:xfrm>
            <a:off x="228600" y="990600"/>
            <a:ext cx="8686800" cy="5105400"/>
          </a:xfrm>
        </p:spPr>
        <p:txBody>
          <a:bodyPr/>
          <a:lstStyle/>
          <a:p>
            <a:r>
              <a:rPr lang="en-US"/>
              <a:t>Applications have two essential components</a:t>
            </a:r>
          </a:p>
          <a:p>
            <a:pPr lvl="1"/>
            <a:r>
              <a:rPr lang="en-US"/>
              <a:t>Processing</a:t>
            </a:r>
          </a:p>
          <a:p>
            <a:pPr lvl="1"/>
            <a:r>
              <a:rPr lang="en-US"/>
              <a:t>Input/Output (I/O)</a:t>
            </a:r>
          </a:p>
          <a:p>
            <a:r>
              <a:rPr lang="en-US"/>
              <a:t>I/O performance limits application performance</a:t>
            </a:r>
          </a:p>
        </p:txBody>
      </p:sp>
      <p:sp>
        <p:nvSpPr>
          <p:cNvPr id="549892" name="Rectangle 4"/>
          <p:cNvSpPr>
            <a:spLocks noChangeArrowheads="1"/>
          </p:cNvSpPr>
          <p:nvPr/>
        </p:nvSpPr>
        <p:spPr bwMode="auto">
          <a:xfrm>
            <a:off x="6326188" y="6473825"/>
            <a:ext cx="1635125" cy="280988"/>
          </a:xfrm>
          <a:prstGeom prst="rect">
            <a:avLst/>
          </a:prstGeom>
          <a:noFill/>
          <a:ln w="28575">
            <a:noFill/>
            <a:miter lim="800000"/>
            <a:headEnd/>
            <a:tailEnd/>
          </a:ln>
          <a:effectLst/>
        </p:spPr>
        <p:txBody>
          <a:bodyPr wrap="none" lIns="91294" tIns="45647" rIns="91294" bIns="45647" anchor="b">
            <a:prstTxWarp prst="textNoShape">
              <a:avLst/>
            </a:prstTxWarp>
            <a:spAutoFit/>
          </a:bodyPr>
          <a:lstStyle/>
          <a:p>
            <a:pPr marL="1370013" lvl="3" defTabSz="912813" eaLnBrk="0" hangingPunct="0">
              <a:lnSpc>
                <a:spcPct val="89000"/>
              </a:lnSpc>
              <a:spcBef>
                <a:spcPct val="30000"/>
              </a:spcBef>
              <a:buClr>
                <a:schemeClr val="accent1"/>
              </a:buClr>
              <a:buSzPct val="59000"/>
              <a:buFont typeface="Monotype Sorts" pitchFamily="-111" charset="2"/>
              <a:buChar char="l"/>
            </a:pPr>
            <a:endParaRPr lang="en-US" sz="1400" b="1"/>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t>Examples: Inconsistent States</a:t>
            </a:r>
          </a:p>
        </p:txBody>
      </p:sp>
      <p:sp>
        <p:nvSpPr>
          <p:cNvPr id="605187" name="Rectangle 3"/>
          <p:cNvSpPr>
            <a:spLocks noGrp="1" noChangeArrowheads="1"/>
          </p:cNvSpPr>
          <p:nvPr>
            <p:ph type="body" idx="1"/>
          </p:nvPr>
        </p:nvSpPr>
        <p:spPr>
          <a:xfrm>
            <a:off x="457200" y="4191000"/>
            <a:ext cx="8305800" cy="2514600"/>
          </a:xfrm>
        </p:spPr>
        <p:txBody>
          <a:bodyPr/>
          <a:lstStyle/>
          <a:p>
            <a:pPr>
              <a:lnSpc>
                <a:spcPct val="89000"/>
              </a:lnSpc>
              <a:buFontTx/>
              <a:buNone/>
            </a:pPr>
            <a:r>
              <a:rPr lang="en-US" sz="2400"/>
              <a:t>File system states</a:t>
            </a:r>
            <a:endParaRPr lang="en-US" sz="2000"/>
          </a:p>
          <a:p>
            <a:pPr lvl="1">
              <a:lnSpc>
                <a:spcPct val="89000"/>
              </a:lnSpc>
              <a:buFont typeface="Times" pitchFamily="-111" charset="0"/>
              <a:buAutoNum type="alphaLcParenBoth"/>
            </a:pPr>
            <a:r>
              <a:rPr lang="en-US" sz="1800"/>
              <a:t> Consistent </a:t>
            </a:r>
          </a:p>
          <a:p>
            <a:pPr lvl="1">
              <a:lnSpc>
                <a:spcPct val="89000"/>
              </a:lnSpc>
              <a:buFont typeface="Times" pitchFamily="-111" charset="0"/>
              <a:buNone/>
            </a:pPr>
            <a:r>
              <a:rPr lang="en-US" sz="1800"/>
              <a:t>(b) Missing block (2) - No harm; wasted space; add to free list</a:t>
            </a:r>
          </a:p>
          <a:p>
            <a:pPr lvl="1">
              <a:lnSpc>
                <a:spcPct val="89000"/>
              </a:lnSpc>
              <a:buFontTx/>
              <a:buNone/>
            </a:pPr>
            <a:r>
              <a:rPr lang="en-US" sz="1800"/>
              <a:t>(c) Duplicate block in free list (4) - Rebuild free list</a:t>
            </a:r>
          </a:p>
          <a:p>
            <a:pPr lvl="1">
              <a:lnSpc>
                <a:spcPct val="89000"/>
              </a:lnSpc>
              <a:buFontTx/>
              <a:buNone/>
            </a:pPr>
            <a:r>
              <a:rPr lang="en-US" sz="1800"/>
              <a:t>(d) Duplicate data block (5) - If either files are removed, block will be on free list, leading to situations where block is in both free list and USE list, if both are removed, block in free list twice</a:t>
            </a:r>
          </a:p>
          <a:p>
            <a:pPr lvl="2">
              <a:lnSpc>
                <a:spcPct val="89000"/>
              </a:lnSpc>
              <a:buFontTx/>
              <a:buNone/>
            </a:pPr>
            <a:r>
              <a:rPr lang="en-US" sz="1600"/>
              <a:t>ACTION: allocate new block to copy block 5 into it, insert copy in one of the files</a:t>
            </a:r>
          </a:p>
        </p:txBody>
      </p:sp>
      <p:pic>
        <p:nvPicPr>
          <p:cNvPr id="605188" name="Picture 4" descr="6-26"/>
          <p:cNvPicPr>
            <a:picLocks noChangeAspect="1" noChangeArrowheads="1"/>
          </p:cNvPicPr>
          <p:nvPr/>
        </p:nvPicPr>
        <p:blipFill>
          <a:blip r:embed="rId3"/>
          <a:srcRect/>
          <a:stretch>
            <a:fillRect/>
          </a:stretch>
        </p:blipFill>
        <p:spPr bwMode="auto">
          <a:xfrm>
            <a:off x="609600" y="1143000"/>
            <a:ext cx="7899400" cy="2870200"/>
          </a:xfrm>
          <a:prstGeom prst="rect">
            <a:avLst/>
          </a:prstGeom>
          <a:noFill/>
          <a:ln w="9525">
            <a:noFill/>
            <a:miter lim="800000"/>
            <a:headEnd/>
            <a:tailEnd/>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a:t>Caching</a:t>
            </a:r>
          </a:p>
        </p:txBody>
      </p:sp>
      <p:sp>
        <p:nvSpPr>
          <p:cNvPr id="611331" name="Rectangle 3"/>
          <p:cNvSpPr>
            <a:spLocks noGrp="1" noChangeArrowheads="1"/>
          </p:cNvSpPr>
          <p:nvPr>
            <p:ph type="body" idx="1"/>
          </p:nvPr>
        </p:nvSpPr>
        <p:spPr>
          <a:xfrm>
            <a:off x="228600" y="914400"/>
            <a:ext cx="8763000" cy="5867400"/>
          </a:xfrm>
        </p:spPr>
        <p:txBody>
          <a:bodyPr/>
          <a:lstStyle/>
          <a:p>
            <a:r>
              <a:rPr lang="en-US" sz="2800"/>
              <a:t>Cache blocks for faster read access</a:t>
            </a:r>
          </a:p>
          <a:p>
            <a:r>
              <a:rPr lang="en-US" sz="2800"/>
              <a:t>Handling writes with cache?</a:t>
            </a:r>
          </a:p>
          <a:p>
            <a:pPr lvl="1"/>
            <a:r>
              <a:rPr lang="en-US" sz="2400"/>
              <a:t>Synchronous – Writes go all the way to disk</a:t>
            </a:r>
          </a:p>
          <a:p>
            <a:pPr lvl="1"/>
            <a:r>
              <a:rPr lang="en-US" sz="2400"/>
              <a:t>Asynchronous – Update cache; flush later</a:t>
            </a:r>
          </a:p>
          <a:p>
            <a:r>
              <a:rPr lang="en-US" sz="2800"/>
              <a:t>Asynchronous performs better, but vulnerable to loss if system crashes before flush</a:t>
            </a:r>
          </a:p>
          <a:p>
            <a:pPr lvl="1"/>
            <a:r>
              <a:rPr lang="en-US" sz="2400"/>
              <a:t>Try removing a USB drive prior to flush!</a:t>
            </a:r>
          </a:p>
          <a:p>
            <a:pPr lvl="1"/>
            <a:r>
              <a:rPr lang="en-US" sz="2400"/>
              <a:t>Solution:  Critical meta (e.g., inodes) and application (e.g., database) data written synchronously</a:t>
            </a:r>
          </a:p>
          <a:p>
            <a:r>
              <a:rPr lang="en-US" sz="2800"/>
              <a:t>Read-ahead – Assume block locality so if block K is read then preemptively read block K+1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a:t>Journaling File Systems</a:t>
            </a:r>
          </a:p>
        </p:txBody>
      </p:sp>
      <p:sp>
        <p:nvSpPr>
          <p:cNvPr id="602115" name="Rectangle 3"/>
          <p:cNvSpPr>
            <a:spLocks noGrp="1" noChangeArrowheads="1"/>
          </p:cNvSpPr>
          <p:nvPr>
            <p:ph type="body" idx="1"/>
          </p:nvPr>
        </p:nvSpPr>
        <p:spPr/>
        <p:txBody>
          <a:bodyPr/>
          <a:lstStyle/>
          <a:p>
            <a:r>
              <a:rPr lang="en-US"/>
              <a:t>Consider removing a file</a:t>
            </a:r>
          </a:p>
          <a:p>
            <a:pPr lvl="1"/>
            <a:r>
              <a:rPr lang="en-US"/>
              <a:t>Remove file from directory</a:t>
            </a:r>
          </a:p>
          <a:p>
            <a:pPr lvl="1"/>
            <a:r>
              <a:rPr lang="en-US"/>
              <a:t>Release inode</a:t>
            </a:r>
          </a:p>
          <a:p>
            <a:pPr lvl="1"/>
            <a:r>
              <a:rPr lang="en-US"/>
              <a:t>Release disk blocks</a:t>
            </a:r>
          </a:p>
          <a:p>
            <a:r>
              <a:rPr lang="en-US"/>
              <a:t>Crash creates inconsistency</a:t>
            </a:r>
          </a:p>
          <a:p>
            <a:r>
              <a:rPr lang="en-US"/>
              <a:t>Solution</a:t>
            </a:r>
          </a:p>
          <a:p>
            <a:pPr lvl="1"/>
            <a:r>
              <a:rPr lang="en-US"/>
              <a:t>Log actions before you attempt them</a:t>
            </a:r>
          </a:p>
          <a:p>
            <a:pPr lvl="1"/>
            <a:r>
              <a:rPr lang="en-US"/>
              <a:t>Recover system by inspecting logs</a:t>
            </a:r>
          </a:p>
          <a:p>
            <a:r>
              <a:rPr lang="en-US"/>
              <a:t>Examples include Linux ext3 and Windows NTFS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t>Backup Questions</a:t>
            </a:r>
          </a:p>
        </p:txBody>
      </p:sp>
      <p:sp>
        <p:nvSpPr>
          <p:cNvPr id="607235" name="Rectangle 3"/>
          <p:cNvSpPr>
            <a:spLocks noGrp="1" noChangeArrowheads="1"/>
          </p:cNvSpPr>
          <p:nvPr>
            <p:ph type="body" idx="1"/>
          </p:nvPr>
        </p:nvSpPr>
        <p:spPr>
          <a:xfrm>
            <a:off x="228600" y="914400"/>
            <a:ext cx="8763000" cy="5943600"/>
          </a:xfrm>
        </p:spPr>
        <p:txBody>
          <a:bodyPr/>
          <a:lstStyle/>
          <a:p>
            <a:pPr>
              <a:lnSpc>
                <a:spcPct val="90000"/>
              </a:lnSpc>
            </a:pPr>
            <a:r>
              <a:rPr lang="en-US" sz="2400"/>
              <a:t>Why backup?</a:t>
            </a:r>
          </a:p>
          <a:p>
            <a:pPr>
              <a:lnSpc>
                <a:spcPct val="90000"/>
              </a:lnSpc>
            </a:pPr>
            <a:r>
              <a:rPr lang="en-US" sz="2400"/>
              <a:t>What to backup?</a:t>
            </a:r>
          </a:p>
          <a:p>
            <a:pPr lvl="1">
              <a:lnSpc>
                <a:spcPct val="90000"/>
              </a:lnSpc>
            </a:pPr>
            <a:r>
              <a:rPr lang="en-US" sz="2000"/>
              <a:t>OS?  CD in drive?  Swap space?  Special files?  Pipes?</a:t>
            </a:r>
          </a:p>
          <a:p>
            <a:pPr>
              <a:lnSpc>
                <a:spcPct val="90000"/>
              </a:lnSpc>
            </a:pPr>
            <a:r>
              <a:rPr lang="en-US" sz="2400"/>
              <a:t>Which blocks to backup?</a:t>
            </a:r>
          </a:p>
          <a:p>
            <a:pPr lvl="1">
              <a:lnSpc>
                <a:spcPct val="90000"/>
              </a:lnSpc>
            </a:pPr>
            <a:r>
              <a:rPr lang="en-US" sz="2000"/>
              <a:t>Full – All data (big &amp; time-consuming)</a:t>
            </a:r>
          </a:p>
          <a:p>
            <a:pPr lvl="1">
              <a:lnSpc>
                <a:spcPct val="90000"/>
              </a:lnSpc>
            </a:pPr>
            <a:r>
              <a:rPr lang="en-US" sz="2000"/>
              <a:t>Incremental – Only changed data (fast dump but more complex recovery) </a:t>
            </a:r>
          </a:p>
          <a:p>
            <a:pPr>
              <a:lnSpc>
                <a:spcPct val="90000"/>
              </a:lnSpc>
            </a:pPr>
            <a:r>
              <a:rPr lang="en-US" sz="2400"/>
              <a:t>How to backup?</a:t>
            </a:r>
          </a:p>
          <a:p>
            <a:pPr lvl="1">
              <a:lnSpc>
                <a:spcPct val="90000"/>
              </a:lnSpc>
            </a:pPr>
            <a:r>
              <a:rPr lang="en-US" sz="2000"/>
              <a:t>Physical – Block-by-block</a:t>
            </a:r>
          </a:p>
          <a:p>
            <a:pPr lvl="2">
              <a:lnSpc>
                <a:spcPct val="90000"/>
              </a:lnSpc>
            </a:pPr>
            <a:r>
              <a:rPr lang="en-US" sz="1800"/>
              <a:t>Can perfectly restore</a:t>
            </a:r>
          </a:p>
          <a:p>
            <a:pPr lvl="2">
              <a:lnSpc>
                <a:spcPct val="90000"/>
              </a:lnSpc>
            </a:pPr>
            <a:r>
              <a:rPr lang="en-US" sz="1800"/>
              <a:t>Wastes space by dumping free/bad blocks</a:t>
            </a:r>
          </a:p>
          <a:p>
            <a:pPr lvl="1">
              <a:lnSpc>
                <a:spcPct val="90000"/>
              </a:lnSpc>
            </a:pPr>
            <a:r>
              <a:rPr lang="en-US" sz="2000"/>
              <a:t>Logical – Recursively dump files/directories</a:t>
            </a:r>
          </a:p>
          <a:p>
            <a:pPr>
              <a:lnSpc>
                <a:spcPct val="90000"/>
              </a:lnSpc>
            </a:pPr>
            <a:r>
              <a:rPr lang="en-US" sz="2400"/>
              <a:t>When to backup a file during backup operation?</a:t>
            </a:r>
          </a:p>
          <a:p>
            <a:pPr lvl="1">
              <a:lnSpc>
                <a:spcPct val="90000"/>
              </a:lnSpc>
            </a:pPr>
            <a:r>
              <a:rPr lang="en-US" sz="2000"/>
              <a:t>On active system, files are constantly changing</a:t>
            </a:r>
          </a:p>
          <a:p>
            <a:pPr lvl="1">
              <a:lnSpc>
                <a:spcPct val="90000"/>
              </a:lnSpc>
            </a:pPr>
            <a:r>
              <a:rPr lang="en-US" sz="2000"/>
              <a:t>Backup may take hours, but I cannot halt operations</a:t>
            </a:r>
          </a:p>
          <a:p>
            <a:pPr lvl="1">
              <a:lnSpc>
                <a:spcPct val="90000"/>
              </a:lnSpc>
            </a:pPr>
            <a:r>
              <a:rPr lang="en-US" sz="2000"/>
              <a:t>Snapshot – Copies critical structures and requires changes to </a:t>
            </a:r>
            <a:r>
              <a:rPr lang="en-US" sz="2000" i="1"/>
              <a:t>copies</a:t>
            </a:r>
            <a:r>
              <a:rPr lang="en-US" sz="2000"/>
              <a:t> of blocks instead of originals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a:t>Network File Systems (NFS)</a:t>
            </a:r>
          </a:p>
        </p:txBody>
      </p:sp>
      <p:sp>
        <p:nvSpPr>
          <p:cNvPr id="608259" name="Rectangle 3"/>
          <p:cNvSpPr>
            <a:spLocks noGrp="1" noChangeArrowheads="1"/>
          </p:cNvSpPr>
          <p:nvPr>
            <p:ph type="body" idx="1"/>
          </p:nvPr>
        </p:nvSpPr>
        <p:spPr>
          <a:xfrm>
            <a:off x="228600" y="914400"/>
            <a:ext cx="8915400" cy="5486400"/>
          </a:xfrm>
        </p:spPr>
        <p:txBody>
          <a:bodyPr/>
          <a:lstStyle/>
          <a:p>
            <a:r>
              <a:rPr lang="en-US"/>
              <a:t>Allow </a:t>
            </a:r>
            <a:r>
              <a:rPr lang="en-US" u="sng"/>
              <a:t>transparent</a:t>
            </a:r>
            <a:r>
              <a:rPr lang="en-US"/>
              <a:t> use of remote file system</a:t>
            </a:r>
          </a:p>
          <a:p>
            <a:r>
              <a:rPr lang="en-US"/>
              <a:t>Mounting - Attaching a remote file system</a:t>
            </a:r>
          </a:p>
          <a:p>
            <a:r>
              <a:rPr lang="en-US"/>
              <a:t>Mount Point</a:t>
            </a:r>
          </a:p>
          <a:p>
            <a:r>
              <a:rPr lang="en-US"/>
              <a:t>UNIX mounts into single hierarchy</a:t>
            </a:r>
            <a:br>
              <a:rPr lang="en-US"/>
            </a:br>
            <a:r>
              <a:rPr lang="en-US" sz="1200">
                <a:latin typeface="Courier New" pitchFamily="-111" charset="0"/>
              </a:rPr>
              <a:t>wind% ls /usr/local</a:t>
            </a:r>
            <a:br>
              <a:rPr lang="en-US" sz="1200">
                <a:latin typeface="Courier New" pitchFamily="-111" charset="0"/>
              </a:rPr>
            </a:br>
            <a:r>
              <a:rPr lang="en-US" sz="1200">
                <a:latin typeface="Courier New" pitchFamily="-111" charset="0"/>
              </a:rPr>
              <a:t>Acrobat           config   info         jdk1.5.0_05  nagios       share</a:t>
            </a:r>
            <a:br>
              <a:rPr lang="en-US" sz="1200">
                <a:latin typeface="Courier New" pitchFamily="-111" charset="0"/>
              </a:rPr>
            </a:br>
            <a:r>
              <a:rPr lang="en-US" sz="1200">
                <a:latin typeface="Courier New" pitchFamily="-111" charset="0"/>
              </a:rPr>
              <a:t>Acrobat4          disable  j2sdk1.4.0   jdk1.6.0     nusmv        spin</a:t>
            </a:r>
            <a:br>
              <a:rPr lang="en-US" sz="1200">
                <a:latin typeface="Courier New" pitchFamily="-111" charset="0"/>
              </a:rPr>
            </a:br>
            <a:r>
              <a:rPr lang="en-US" sz="1200">
                <a:latin typeface="Courier New" pitchFamily="-111" charset="0"/>
              </a:rPr>
              <a:t>…</a:t>
            </a:r>
            <a:br>
              <a:rPr lang="en-US" sz="1200">
                <a:latin typeface="Courier New" pitchFamily="-111" charset="0"/>
              </a:rPr>
            </a:br>
            <a:r>
              <a:rPr lang="en-US" sz="1200">
                <a:latin typeface="Courier New" pitchFamily="-111" charset="0"/>
              </a:rPr>
              <a:t>wind% df</a:t>
            </a:r>
            <a:br>
              <a:rPr lang="en-US" sz="1200">
                <a:latin typeface="Courier New" pitchFamily="-111" charset="0"/>
              </a:rPr>
            </a:br>
            <a:r>
              <a:rPr lang="en-US" sz="1200">
                <a:latin typeface="Courier New" pitchFamily="-111" charset="0"/>
              </a:rPr>
              <a:t>…</a:t>
            </a:r>
            <a:br>
              <a:rPr lang="en-US" sz="1200">
                <a:latin typeface="Courier New" pitchFamily="-111" charset="0"/>
              </a:rPr>
            </a:br>
            <a:r>
              <a:rPr lang="en-US" sz="1200">
                <a:latin typeface="Courier New" pitchFamily="-111" charset="0"/>
              </a:rPr>
              <a:t>brick.ecs.baylor.edu:/export/local/x86.linux  50% /usr/local</a:t>
            </a:r>
            <a:br>
              <a:rPr lang="en-US" sz="1200">
                <a:latin typeface="Courier New" pitchFamily="-111" charset="0"/>
              </a:rPr>
            </a:br>
            <a:r>
              <a:rPr lang="en-US" sz="1200">
                <a:latin typeface="Courier New" pitchFamily="-111" charset="0"/>
              </a:rPr>
              <a:t>…</a:t>
            </a:r>
          </a:p>
          <a:p>
            <a:r>
              <a:rPr lang="en-US"/>
              <a:t>Issues</a:t>
            </a:r>
          </a:p>
          <a:p>
            <a:pPr lvl="1"/>
            <a:r>
              <a:rPr lang="en-US"/>
              <a:t>Permissions</a:t>
            </a:r>
          </a:p>
          <a:p>
            <a:pPr lvl="1"/>
            <a:r>
              <a:rPr lang="en-US"/>
              <a:t>Cascading mounts (mount system that mounts....)</a:t>
            </a:r>
          </a:p>
          <a:p>
            <a:endParaRPr lang="en-US" sz="1200">
              <a:latin typeface="Courier New" pitchFamily="-111"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sz="3200"/>
              <a:t>I/O vs. Application Performance</a:t>
            </a:r>
          </a:p>
        </p:txBody>
      </p:sp>
      <p:sp>
        <p:nvSpPr>
          <p:cNvPr id="550915" name="Rectangle 3"/>
          <p:cNvSpPr>
            <a:spLocks noGrp="1" noChangeArrowheads="1"/>
          </p:cNvSpPr>
          <p:nvPr>
            <p:ph type="body" idx="1"/>
          </p:nvPr>
        </p:nvSpPr>
        <p:spPr>
          <a:xfrm>
            <a:off x="228600" y="838200"/>
            <a:ext cx="8534400" cy="4948238"/>
          </a:xfrm>
        </p:spPr>
        <p:txBody>
          <a:bodyPr/>
          <a:lstStyle/>
          <a:p>
            <a:pPr>
              <a:lnSpc>
                <a:spcPct val="89000"/>
              </a:lnSpc>
            </a:pPr>
            <a:r>
              <a:rPr lang="en-US" sz="2400" dirty="0"/>
              <a:t>Amdahl’s Law: Continually improving only part of application (e.g., processing) achieves diminishing returns in speedup</a:t>
            </a:r>
          </a:p>
          <a:p>
            <a:pPr lvl="1">
              <a:lnSpc>
                <a:spcPct val="89000"/>
              </a:lnSpc>
              <a:buNone/>
            </a:pPr>
            <a:r>
              <a:rPr lang="en-US" sz="2000" dirty="0"/>
              <a:t>Example: infinite speedup and affect only 15% of the overall task roughly: 1/(1-0.15) = 1.18 times faster is max!</a:t>
            </a:r>
          </a:p>
          <a:p>
            <a:pPr>
              <a:lnSpc>
                <a:spcPct val="89000"/>
              </a:lnSpc>
            </a:pPr>
            <a:r>
              <a:rPr lang="en-US" sz="2400" dirty="0" err="1">
                <a:latin typeface="Courier New" pitchFamily="-111" charset="0"/>
              </a:rPr>
              <a:t>f</a:t>
            </a:r>
            <a:r>
              <a:rPr lang="en-US" sz="2400" dirty="0"/>
              <a:t>: portion of application that is improved (e.g., processing)</a:t>
            </a:r>
          </a:p>
          <a:p>
            <a:pPr>
              <a:lnSpc>
                <a:spcPct val="89000"/>
              </a:lnSpc>
            </a:pPr>
            <a:r>
              <a:rPr lang="en-US" sz="2400" dirty="0" err="1">
                <a:latin typeface="Courier New" pitchFamily="-111" charset="0"/>
              </a:rPr>
              <a:t>Speedup</a:t>
            </a:r>
            <a:r>
              <a:rPr lang="en-US" sz="2400" baseline="-25000" dirty="0" err="1">
                <a:latin typeface="Courier New" pitchFamily="-111" charset="0"/>
              </a:rPr>
              <a:t>f</a:t>
            </a:r>
            <a:r>
              <a:rPr lang="en-US" sz="2400" dirty="0"/>
              <a:t> - speedup of portion of application</a:t>
            </a:r>
          </a:p>
          <a:p>
            <a:pPr>
              <a:lnSpc>
                <a:spcPct val="89000"/>
              </a:lnSpc>
            </a:pPr>
            <a:r>
              <a:rPr lang="en-US" sz="2400" dirty="0" err="1">
                <a:latin typeface="Courier New" pitchFamily="-111" charset="0"/>
              </a:rPr>
              <a:t>Speedup</a:t>
            </a:r>
            <a:r>
              <a:rPr lang="en-US" sz="2400" baseline="-25000" dirty="0" err="1">
                <a:latin typeface="Courier New" pitchFamily="-111" charset="0"/>
              </a:rPr>
              <a:t>app</a:t>
            </a:r>
            <a:r>
              <a:rPr lang="en-US" sz="2400" dirty="0">
                <a:latin typeface="Courier" pitchFamily="-111" charset="0"/>
              </a:rPr>
              <a:t> = </a:t>
            </a:r>
            <a:r>
              <a:rPr lang="en-US" sz="2400" dirty="0">
                <a:latin typeface="Courier New" pitchFamily="-111" charset="0"/>
              </a:rPr>
              <a:t>1/((1-f) + (</a:t>
            </a:r>
            <a:r>
              <a:rPr lang="en-US" sz="2400" dirty="0" err="1">
                <a:latin typeface="Courier New" pitchFamily="-111" charset="0"/>
              </a:rPr>
              <a:t>f/speedup</a:t>
            </a:r>
            <a:r>
              <a:rPr lang="en-US" sz="2400" baseline="-25000" dirty="0" err="1">
                <a:latin typeface="Courier New" pitchFamily="-111" charset="0"/>
              </a:rPr>
              <a:t>f</a:t>
            </a:r>
            <a:r>
              <a:rPr lang="en-US" sz="2400" dirty="0">
                <a:latin typeface="Courier New" pitchFamily="-111" charset="0"/>
              </a:rPr>
              <a:t>))</a:t>
            </a:r>
          </a:p>
          <a:p>
            <a:pPr lvl="1">
              <a:lnSpc>
                <a:spcPct val="89000"/>
              </a:lnSpc>
              <a:buFontTx/>
              <a:buNone/>
            </a:pPr>
            <a:r>
              <a:rPr lang="en-US" sz="2000" dirty="0"/>
              <a:t>Examples:</a:t>
            </a:r>
          </a:p>
          <a:p>
            <a:pPr lvl="2">
              <a:lnSpc>
                <a:spcPct val="89000"/>
              </a:lnSpc>
            </a:pPr>
            <a:r>
              <a:rPr lang="en-US" sz="1800" dirty="0" err="1"/>
              <a:t>f</a:t>
            </a:r>
            <a:r>
              <a:rPr lang="en-US" sz="1800" dirty="0"/>
              <a:t> = .15, </a:t>
            </a:r>
            <a:r>
              <a:rPr lang="en-US" sz="1800" dirty="0" err="1"/>
              <a:t>speedup</a:t>
            </a:r>
            <a:r>
              <a:rPr lang="en-US" sz="1800" baseline="-25000" dirty="0" err="1"/>
              <a:t>f</a:t>
            </a:r>
            <a:r>
              <a:rPr lang="en-US" sz="1800" dirty="0"/>
              <a:t> = 2, </a:t>
            </a:r>
            <a:r>
              <a:rPr lang="en-US" sz="1800" dirty="0" err="1"/>
              <a:t>speedup</a:t>
            </a:r>
            <a:r>
              <a:rPr lang="en-US" sz="1800" baseline="-25000" dirty="0" err="1"/>
              <a:t>app</a:t>
            </a:r>
            <a:r>
              <a:rPr lang="en-US" sz="1800" dirty="0"/>
              <a:t> = 1.08</a:t>
            </a:r>
          </a:p>
          <a:p>
            <a:pPr lvl="2">
              <a:lnSpc>
                <a:spcPct val="89000"/>
              </a:lnSpc>
            </a:pPr>
            <a:r>
              <a:rPr lang="en-US" sz="1800" dirty="0" err="1"/>
              <a:t>f</a:t>
            </a:r>
            <a:r>
              <a:rPr lang="en-US" sz="1800" dirty="0"/>
              <a:t> = 1/3, </a:t>
            </a:r>
            <a:r>
              <a:rPr lang="en-US" sz="1800" dirty="0" err="1"/>
              <a:t>speedup</a:t>
            </a:r>
            <a:r>
              <a:rPr lang="en-US" sz="1800" baseline="-25000" dirty="0" err="1"/>
              <a:t>f</a:t>
            </a:r>
            <a:r>
              <a:rPr lang="en-US" sz="1800" dirty="0"/>
              <a:t> = 2, </a:t>
            </a:r>
            <a:r>
              <a:rPr lang="en-US" sz="1800" dirty="0" err="1"/>
              <a:t>speedup</a:t>
            </a:r>
            <a:r>
              <a:rPr lang="en-US" sz="1800" baseline="-25000" dirty="0" err="1"/>
              <a:t>app</a:t>
            </a:r>
            <a:r>
              <a:rPr lang="en-US" sz="1800" dirty="0"/>
              <a:t> = 1.20</a:t>
            </a:r>
          </a:p>
          <a:p>
            <a:pPr lvl="2">
              <a:lnSpc>
                <a:spcPct val="89000"/>
              </a:lnSpc>
            </a:pPr>
            <a:r>
              <a:rPr lang="en-US" sz="1800" dirty="0" err="1"/>
              <a:t>f</a:t>
            </a:r>
            <a:r>
              <a:rPr lang="en-US" sz="1800" dirty="0"/>
              <a:t> = 1/2, </a:t>
            </a:r>
            <a:r>
              <a:rPr lang="en-US" sz="1800" dirty="0" err="1"/>
              <a:t>speedup</a:t>
            </a:r>
            <a:r>
              <a:rPr lang="en-US" sz="1800" baseline="-25000" dirty="0" err="1"/>
              <a:t>f</a:t>
            </a:r>
            <a:r>
              <a:rPr lang="en-US" sz="1800" dirty="0"/>
              <a:t> = 2, </a:t>
            </a:r>
            <a:r>
              <a:rPr lang="en-US" sz="1800" dirty="0" err="1"/>
              <a:t>speedup</a:t>
            </a:r>
            <a:r>
              <a:rPr lang="en-US" sz="1800" baseline="-25000" dirty="0" err="1"/>
              <a:t>app</a:t>
            </a:r>
            <a:r>
              <a:rPr lang="en-US" sz="1800" dirty="0"/>
              <a:t> = 1.33</a:t>
            </a:r>
          </a:p>
        </p:txBody>
      </p:sp>
      <p:sp>
        <p:nvSpPr>
          <p:cNvPr id="550916" name="Rectangle 4"/>
          <p:cNvSpPr>
            <a:spLocks noChangeArrowheads="1"/>
          </p:cNvSpPr>
          <p:nvPr/>
        </p:nvSpPr>
        <p:spPr bwMode="auto">
          <a:xfrm>
            <a:off x="6326188" y="6473825"/>
            <a:ext cx="1635125" cy="280988"/>
          </a:xfrm>
          <a:prstGeom prst="rect">
            <a:avLst/>
          </a:prstGeom>
          <a:noFill/>
          <a:ln w="28575">
            <a:noFill/>
            <a:miter lim="800000"/>
            <a:headEnd/>
            <a:tailEnd/>
          </a:ln>
          <a:effectLst/>
        </p:spPr>
        <p:txBody>
          <a:bodyPr wrap="none" lIns="91294" tIns="45647" rIns="91294" bIns="45647" anchor="b">
            <a:prstTxWarp prst="textNoShape">
              <a:avLst/>
            </a:prstTxWarp>
            <a:spAutoFit/>
          </a:bodyPr>
          <a:lstStyle/>
          <a:p>
            <a:pPr marL="1370013" lvl="3" defTabSz="912813" eaLnBrk="0" hangingPunct="0">
              <a:lnSpc>
                <a:spcPct val="89000"/>
              </a:lnSpc>
              <a:spcBef>
                <a:spcPct val="30000"/>
              </a:spcBef>
              <a:buClr>
                <a:schemeClr val="accent1"/>
              </a:buClr>
              <a:buSzPct val="59000"/>
              <a:buFont typeface="Monotype Sorts" pitchFamily="-111" charset="2"/>
              <a:buChar char="l"/>
            </a:pPr>
            <a:endParaRPr lang="en-US" sz="1400" b="1"/>
          </a:p>
        </p:txBody>
      </p:sp>
      <p:pic>
        <p:nvPicPr>
          <p:cNvPr id="550917" name="Picture 5"/>
          <p:cNvPicPr>
            <a:picLocks noChangeAspect="1" noChangeArrowheads="1"/>
          </p:cNvPicPr>
          <p:nvPr/>
        </p:nvPicPr>
        <p:blipFill>
          <a:blip r:embed="rId2"/>
          <a:srcRect/>
          <a:stretch>
            <a:fillRect/>
          </a:stretch>
        </p:blipFill>
        <p:spPr bwMode="auto">
          <a:xfrm>
            <a:off x="5668963" y="4041775"/>
            <a:ext cx="3163887" cy="2713038"/>
          </a:xfrm>
          <a:prstGeom prst="rect">
            <a:avLst/>
          </a:prstGeom>
          <a:noFill/>
        </p:spPr>
      </p:pic>
      <p:sp>
        <p:nvSpPr>
          <p:cNvPr id="550918" name="Text Box 6"/>
          <p:cNvSpPr txBox="1">
            <a:spLocks noChangeArrowheads="1"/>
          </p:cNvSpPr>
          <p:nvPr/>
        </p:nvSpPr>
        <p:spPr bwMode="auto">
          <a:xfrm>
            <a:off x="995363" y="5835650"/>
            <a:ext cx="4292600" cy="638175"/>
          </a:xfrm>
          <a:prstGeom prst="rect">
            <a:avLst/>
          </a:prstGeom>
          <a:noFill/>
          <a:ln w="28575">
            <a:noFill/>
            <a:miter lim="800000"/>
            <a:headEnd/>
            <a:tailEnd/>
          </a:ln>
          <a:effectLst/>
        </p:spPr>
        <p:txBody>
          <a:bodyPr lIns="91294" tIns="45647" rIns="91294" bIns="45647" anchor="b">
            <a:prstTxWarp prst="textNoShape">
              <a:avLst/>
            </a:prstTxWarp>
            <a:spAutoFit/>
          </a:bodyPr>
          <a:lstStyle/>
          <a:p>
            <a:pPr defTabSz="912813" eaLnBrk="0" hangingPunct="0">
              <a:spcBef>
                <a:spcPct val="50000"/>
              </a:spcBef>
            </a:pPr>
            <a:r>
              <a:rPr lang="en-US" sz="1200" b="1">
                <a:latin typeface="Courier New" pitchFamily="-111" charset="0"/>
              </a:rPr>
              <a:t>Example: When only 10% of the application is sequential the maximum speedup using infinite number of processors is 10.</a:t>
            </a:r>
            <a:r>
              <a:rPr lang="en-US" sz="1200" b="1">
                <a:solidFill>
                  <a:schemeClr val="accent1"/>
                </a:solidFill>
                <a:latin typeface="Courier New" pitchFamily="-111" charset="0"/>
              </a:rPr>
              <a:t>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t>On the Down Low (Level)</a:t>
            </a:r>
          </a:p>
        </p:txBody>
      </p:sp>
      <p:sp>
        <p:nvSpPr>
          <p:cNvPr id="561155" name="Rectangle 3"/>
          <p:cNvSpPr>
            <a:spLocks noGrp="1" noChangeArrowheads="1"/>
          </p:cNvSpPr>
          <p:nvPr>
            <p:ph type="body" idx="1"/>
          </p:nvPr>
        </p:nvSpPr>
        <p:spPr/>
        <p:txBody>
          <a:bodyPr/>
          <a:lstStyle/>
          <a:p>
            <a:r>
              <a:rPr lang="en-US"/>
              <a:t>Block – Minimum unit to read/write</a:t>
            </a:r>
          </a:p>
          <a:p>
            <a:pPr lvl="1"/>
            <a:r>
              <a:rPr lang="en-US"/>
              <a:t>Block is made up of one or more sectors</a:t>
            </a:r>
          </a:p>
          <a:p>
            <a:pPr lvl="1"/>
            <a:r>
              <a:rPr lang="en-US"/>
              <a:t>Typical size = 512 bytes</a:t>
            </a:r>
          </a:p>
          <a:p>
            <a:r>
              <a:rPr lang="en-US"/>
              <a:t>Partition – Subdivision of disk</a:t>
            </a:r>
          </a:p>
        </p:txBody>
      </p:sp>
      <p:pic>
        <p:nvPicPr>
          <p:cNvPr id="561157" name="Picture 5" descr="fg12_01"/>
          <p:cNvPicPr preferRelativeResize="0">
            <a:picLocks noChangeAspect="1" noChangeArrowheads="1"/>
          </p:cNvPicPr>
          <p:nvPr>
            <p:custDataLst>
              <p:tags r:id="rId1"/>
            </p:custDataLst>
          </p:nvPr>
        </p:nvPicPr>
        <p:blipFill>
          <a:blip r:embed="rId3"/>
          <a:srcRect/>
          <a:stretch>
            <a:fillRect/>
          </a:stretch>
        </p:blipFill>
        <p:spPr bwMode="auto">
          <a:xfrm>
            <a:off x="4495800" y="3124200"/>
            <a:ext cx="4419600" cy="32035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9" name="Rectangle 3"/>
          <p:cNvSpPr>
            <a:spLocks noGrp="1" noChangeArrowheads="1"/>
          </p:cNvSpPr>
          <p:nvPr>
            <p:ph type="body" idx="1"/>
          </p:nvPr>
        </p:nvSpPr>
        <p:spPr>
          <a:xfrm>
            <a:off x="0" y="1219200"/>
            <a:ext cx="9144000" cy="5638800"/>
          </a:xfrm>
        </p:spPr>
        <p:txBody>
          <a:bodyPr/>
          <a:lstStyle/>
          <a:p>
            <a:r>
              <a:rPr lang="en-US"/>
              <a:t>Partition – Subdivision of disk</a:t>
            </a:r>
          </a:p>
          <a:p>
            <a:pPr lvl="1">
              <a:buFontTx/>
              <a:buNone/>
            </a:pPr>
            <a:r>
              <a:rPr lang="en-US"/>
              <a:t>Partition Table (PT) – Map of disk partitions</a:t>
            </a:r>
          </a:p>
          <a:p>
            <a:r>
              <a:rPr lang="en-US"/>
              <a:t>File System - Structure for storing files on storage device (e.g., hard disk)</a:t>
            </a:r>
          </a:p>
          <a:p>
            <a:r>
              <a:rPr lang="en-US"/>
              <a:t>Volume – Entity containing a file system</a:t>
            </a:r>
          </a:p>
          <a:p>
            <a:pPr lvl="1">
              <a:buFontTx/>
              <a:buNone/>
            </a:pPr>
            <a:r>
              <a:rPr lang="en-US"/>
              <a:t>May be partition, disk, or multiple disks/partitions</a:t>
            </a:r>
          </a:p>
          <a:p>
            <a:pPr lvl="1">
              <a:buFontTx/>
              <a:buNone/>
            </a:pPr>
            <a:endParaRPr lang="en-US"/>
          </a:p>
        </p:txBody>
      </p:sp>
      <p:sp>
        <p:nvSpPr>
          <p:cNvPr id="562178" name="Rectangle 2"/>
          <p:cNvSpPr>
            <a:spLocks noGrp="1" noChangeArrowheads="1"/>
          </p:cNvSpPr>
          <p:nvPr>
            <p:ph type="title"/>
          </p:nvPr>
        </p:nvSpPr>
        <p:spPr/>
        <p:txBody>
          <a:bodyPr/>
          <a:lstStyle/>
          <a:p>
            <a:r>
              <a:rPr lang="en-US"/>
              <a:t>Disk Structure</a:t>
            </a:r>
          </a:p>
        </p:txBody>
      </p:sp>
      <p:graphicFrame>
        <p:nvGraphicFramePr>
          <p:cNvPr id="562197" name="Group 21"/>
          <p:cNvGraphicFramePr>
            <a:graphicFrameLocks noGrp="1"/>
          </p:cNvGraphicFramePr>
          <p:nvPr/>
        </p:nvGraphicFramePr>
        <p:xfrm>
          <a:off x="533400" y="5257800"/>
          <a:ext cx="8153400" cy="457200"/>
        </p:xfrm>
        <a:graphic>
          <a:graphicData uri="http://schemas.openxmlformats.org/drawingml/2006/table">
            <a:tbl>
              <a:tblPr/>
              <a:tblGrid>
                <a:gridCol w="1371600"/>
                <a:gridCol w="457200"/>
                <a:gridCol w="4286250"/>
                <a:gridCol w="2038350"/>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MBR</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PT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Partition 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Partition 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2198" name="Text Box 22"/>
          <p:cNvSpPr txBox="1">
            <a:spLocks noChangeArrowheads="1"/>
          </p:cNvSpPr>
          <p:nvPr/>
        </p:nvSpPr>
        <p:spPr bwMode="auto">
          <a:xfrm>
            <a:off x="4327525" y="4760913"/>
            <a:ext cx="628650" cy="366712"/>
          </a:xfrm>
          <a:prstGeom prst="rect">
            <a:avLst/>
          </a:prstGeom>
          <a:noFill/>
          <a:ln w="9525">
            <a:noFill/>
            <a:miter lim="800000"/>
            <a:headEnd/>
            <a:tailEnd/>
          </a:ln>
          <a:effectLst/>
        </p:spPr>
        <p:txBody>
          <a:bodyPr wrap="none">
            <a:prstTxWarp prst="textNoShape">
              <a:avLst/>
            </a:prstTxWarp>
            <a:spAutoFit/>
          </a:bodyPr>
          <a:lstStyle/>
          <a:p>
            <a:r>
              <a:rPr lang="en-US"/>
              <a:t>Disk</a:t>
            </a:r>
          </a:p>
        </p:txBody>
      </p:sp>
      <p:sp>
        <p:nvSpPr>
          <p:cNvPr id="562199" name="Line 23"/>
          <p:cNvSpPr>
            <a:spLocks noChangeShapeType="1"/>
          </p:cNvSpPr>
          <p:nvPr/>
        </p:nvSpPr>
        <p:spPr bwMode="auto">
          <a:xfrm>
            <a:off x="4953000" y="4953000"/>
            <a:ext cx="3733800"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2200" name="Line 24"/>
          <p:cNvSpPr>
            <a:spLocks noChangeShapeType="1"/>
          </p:cNvSpPr>
          <p:nvPr/>
        </p:nvSpPr>
        <p:spPr bwMode="auto">
          <a:xfrm flipH="1">
            <a:off x="533400" y="4953000"/>
            <a:ext cx="3810000"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body" idx="1"/>
          </p:nvPr>
        </p:nvSpPr>
        <p:spPr>
          <a:xfrm>
            <a:off x="0" y="914400"/>
            <a:ext cx="9144000" cy="5638800"/>
          </a:xfrm>
        </p:spPr>
        <p:txBody>
          <a:bodyPr/>
          <a:lstStyle/>
          <a:p>
            <a:r>
              <a:rPr lang="en-US"/>
              <a:t>Master Boot Record (MBR) – Executed at boot</a:t>
            </a:r>
          </a:p>
          <a:p>
            <a:r>
              <a:rPr lang="en-US"/>
              <a:t>Boot Block – First block of partition that MBR executes to boot OS</a:t>
            </a:r>
          </a:p>
          <a:p>
            <a:r>
              <a:rPr lang="en-US"/>
              <a:t>Volume Block – Information about file system including type, size (in blocks), etc.</a:t>
            </a:r>
          </a:p>
          <a:p>
            <a:endParaRPr lang="en-US"/>
          </a:p>
          <a:p>
            <a:pPr lvl="1">
              <a:buFontTx/>
              <a:buNone/>
            </a:pPr>
            <a:endParaRPr lang="en-US"/>
          </a:p>
        </p:txBody>
      </p:sp>
      <p:sp>
        <p:nvSpPr>
          <p:cNvPr id="565251" name="Rectangle 3"/>
          <p:cNvSpPr>
            <a:spLocks noGrp="1" noChangeArrowheads="1"/>
          </p:cNvSpPr>
          <p:nvPr>
            <p:ph type="title"/>
          </p:nvPr>
        </p:nvSpPr>
        <p:spPr/>
        <p:txBody>
          <a:bodyPr/>
          <a:lstStyle/>
          <a:p>
            <a:r>
              <a:rPr lang="en-US"/>
              <a:t>File System</a:t>
            </a:r>
          </a:p>
        </p:txBody>
      </p:sp>
      <p:graphicFrame>
        <p:nvGraphicFramePr>
          <p:cNvPr id="565252" name="Group 4"/>
          <p:cNvGraphicFramePr>
            <a:graphicFrameLocks noGrp="1"/>
          </p:cNvGraphicFramePr>
          <p:nvPr/>
        </p:nvGraphicFramePr>
        <p:xfrm>
          <a:off x="701675" y="4992688"/>
          <a:ext cx="8153400" cy="457200"/>
        </p:xfrm>
        <a:graphic>
          <a:graphicData uri="http://schemas.openxmlformats.org/drawingml/2006/table">
            <a:tbl>
              <a:tblPr/>
              <a:tblGrid>
                <a:gridCol w="1371600"/>
                <a:gridCol w="457200"/>
                <a:gridCol w="4286250"/>
                <a:gridCol w="2038350"/>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MBR</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PT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Partition 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Partition 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5264" name="Text Box 16"/>
          <p:cNvSpPr txBox="1">
            <a:spLocks noChangeArrowheads="1"/>
          </p:cNvSpPr>
          <p:nvPr/>
        </p:nvSpPr>
        <p:spPr bwMode="auto">
          <a:xfrm>
            <a:off x="4495800" y="4495800"/>
            <a:ext cx="628650" cy="366713"/>
          </a:xfrm>
          <a:prstGeom prst="rect">
            <a:avLst/>
          </a:prstGeom>
          <a:noFill/>
          <a:ln w="9525">
            <a:noFill/>
            <a:miter lim="800000"/>
            <a:headEnd/>
            <a:tailEnd/>
          </a:ln>
          <a:effectLst/>
        </p:spPr>
        <p:txBody>
          <a:bodyPr wrap="none">
            <a:prstTxWarp prst="textNoShape">
              <a:avLst/>
            </a:prstTxWarp>
            <a:spAutoFit/>
          </a:bodyPr>
          <a:lstStyle/>
          <a:p>
            <a:r>
              <a:rPr lang="en-US"/>
              <a:t>Disk</a:t>
            </a:r>
          </a:p>
        </p:txBody>
      </p:sp>
      <p:sp>
        <p:nvSpPr>
          <p:cNvPr id="565265" name="Line 17"/>
          <p:cNvSpPr>
            <a:spLocks noChangeShapeType="1"/>
          </p:cNvSpPr>
          <p:nvPr/>
        </p:nvSpPr>
        <p:spPr bwMode="auto">
          <a:xfrm>
            <a:off x="5121275" y="4687888"/>
            <a:ext cx="3733800"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65266" name="Line 18"/>
          <p:cNvSpPr>
            <a:spLocks noChangeShapeType="1"/>
          </p:cNvSpPr>
          <p:nvPr/>
        </p:nvSpPr>
        <p:spPr bwMode="auto">
          <a:xfrm flipH="1">
            <a:off x="701675" y="4687888"/>
            <a:ext cx="3810000"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graphicFrame>
        <p:nvGraphicFramePr>
          <p:cNvPr id="565267" name="Group 19"/>
          <p:cNvGraphicFramePr>
            <a:graphicFrameLocks noGrp="1"/>
          </p:cNvGraphicFramePr>
          <p:nvPr/>
        </p:nvGraphicFramePr>
        <p:xfrm>
          <a:off x="625475" y="6059488"/>
          <a:ext cx="8229600" cy="457200"/>
        </p:xfrm>
        <a:graphic>
          <a:graphicData uri="http://schemas.openxmlformats.org/drawingml/2006/table">
            <a:tbl>
              <a:tblPr/>
              <a:tblGrid>
                <a:gridCol w="1295400"/>
                <a:gridCol w="1600200"/>
                <a:gridCol w="533400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Boot Block</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Volume Block (Superblock)</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111" charset="0"/>
                        </a:rPr>
                        <a:t>Files, Directories, Free Space, etc.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5277" name="Line 29"/>
          <p:cNvSpPr>
            <a:spLocks noChangeShapeType="1"/>
          </p:cNvSpPr>
          <p:nvPr/>
        </p:nvSpPr>
        <p:spPr bwMode="auto">
          <a:xfrm flipH="1">
            <a:off x="625475" y="5449888"/>
            <a:ext cx="1905000" cy="609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565278" name="Line 30"/>
          <p:cNvSpPr>
            <a:spLocks noChangeShapeType="1"/>
          </p:cNvSpPr>
          <p:nvPr/>
        </p:nvSpPr>
        <p:spPr bwMode="auto">
          <a:xfrm>
            <a:off x="6797675" y="5449888"/>
            <a:ext cx="2057400" cy="609600"/>
          </a:xfrm>
          <a:prstGeom prst="line">
            <a:avLst/>
          </a:prstGeom>
          <a:noFill/>
          <a:ln w="9525">
            <a:solidFill>
              <a:schemeClr val="tx1"/>
            </a:solidFill>
            <a:round/>
            <a:headEnd/>
            <a:tailEnd/>
          </a:ln>
          <a:effectLst/>
        </p:spPr>
        <p:txBody>
          <a:bodyPr>
            <a:prstTxWarp prst="textNoShape">
              <a:avLst/>
            </a:prstTxWarp>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a:t>File Allocation</a:t>
            </a:r>
          </a:p>
        </p:txBody>
      </p:sp>
      <p:sp>
        <p:nvSpPr>
          <p:cNvPr id="566275" name="Rectangle 3"/>
          <p:cNvSpPr>
            <a:spLocks noGrp="1" noChangeArrowheads="1"/>
          </p:cNvSpPr>
          <p:nvPr>
            <p:ph type="body" idx="1"/>
          </p:nvPr>
        </p:nvSpPr>
        <p:spPr>
          <a:xfrm>
            <a:off x="228600" y="1295400"/>
            <a:ext cx="8534400" cy="2819400"/>
          </a:xfrm>
        </p:spPr>
        <p:txBody>
          <a:bodyPr/>
          <a:lstStyle/>
          <a:p>
            <a:r>
              <a:rPr lang="en-US"/>
              <a:t>Remainder of partition made up of blocks</a:t>
            </a:r>
          </a:p>
          <a:p>
            <a:r>
              <a:rPr lang="en-US"/>
              <a:t>Must allocate blocks to file</a:t>
            </a:r>
          </a:p>
          <a:p>
            <a:r>
              <a:rPr lang="en-US"/>
              <a:t>Which blocks do I assign to a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a:solidFill>
                  <a:schemeClr val="tx1"/>
                </a:solidFill>
              </a:rPr>
              <a:t>Contiguous Allocation</a:t>
            </a:r>
          </a:p>
        </p:txBody>
      </p:sp>
      <p:sp>
        <p:nvSpPr>
          <p:cNvPr id="567299" name="Rectangle 3"/>
          <p:cNvSpPr>
            <a:spLocks noGrp="1" noChangeArrowheads="1"/>
          </p:cNvSpPr>
          <p:nvPr>
            <p:ph type="body" idx="1"/>
          </p:nvPr>
        </p:nvSpPr>
        <p:spPr>
          <a:xfrm>
            <a:off x="762000" y="1143000"/>
            <a:ext cx="7924800" cy="4267200"/>
          </a:xfrm>
          <a:noFill/>
          <a:ln/>
        </p:spPr>
        <p:txBody>
          <a:bodyPr/>
          <a:lstStyle/>
          <a:p>
            <a:pPr>
              <a:lnSpc>
                <a:spcPct val="89000"/>
              </a:lnSpc>
            </a:pPr>
            <a:r>
              <a:rPr lang="en-US" sz="2400" dirty="0"/>
              <a:t>Allocate each file to contiguous blocks on disk</a:t>
            </a:r>
          </a:p>
          <a:p>
            <a:pPr lvl="1">
              <a:lnSpc>
                <a:spcPct val="89000"/>
              </a:lnSpc>
            </a:pPr>
            <a:r>
              <a:rPr lang="en-US" sz="2000" dirty="0"/>
              <a:t>Meta-data: Starting block and size of file (base &amp; bound)</a:t>
            </a:r>
          </a:p>
          <a:p>
            <a:pPr lvl="1">
              <a:lnSpc>
                <a:spcPct val="89000"/>
              </a:lnSpc>
            </a:pPr>
            <a:r>
              <a:rPr lang="en-US" sz="2000" dirty="0"/>
              <a:t>OS allocates by finding sufficient free space</a:t>
            </a:r>
          </a:p>
          <a:p>
            <a:pPr lvl="2">
              <a:lnSpc>
                <a:spcPct val="89000"/>
              </a:lnSpc>
              <a:buFontTx/>
              <a:buNone/>
            </a:pPr>
            <a:r>
              <a:rPr lang="en-US" sz="1800" dirty="0"/>
              <a:t>Must predict future size of file.  Should space be reserved?</a:t>
            </a:r>
          </a:p>
          <a:p>
            <a:pPr lvl="1">
              <a:lnSpc>
                <a:spcPct val="89000"/>
              </a:lnSpc>
            </a:pPr>
            <a:r>
              <a:rPr lang="en-US" sz="2000" dirty="0"/>
              <a:t>Examples: IBM OS/360, CDROMS, </a:t>
            </a:r>
            <a:r>
              <a:rPr lang="en-US" sz="2000" dirty="0" smtClean="0"/>
              <a:t>DVDs</a:t>
            </a:r>
          </a:p>
          <a:p>
            <a:pPr>
              <a:lnSpc>
                <a:spcPct val="89000"/>
              </a:lnSpc>
            </a:pPr>
            <a:r>
              <a:rPr lang="en-US" sz="2400" dirty="0"/>
              <a:t>Advantages</a:t>
            </a:r>
          </a:p>
          <a:p>
            <a:pPr lvl="1">
              <a:lnSpc>
                <a:spcPct val="90000"/>
              </a:lnSpc>
            </a:pPr>
            <a:r>
              <a:rPr lang="en-US" sz="1800" dirty="0"/>
              <a:t>Little overhead for meta-data</a:t>
            </a:r>
          </a:p>
          <a:p>
            <a:pPr lvl="1">
              <a:lnSpc>
                <a:spcPct val="90000"/>
              </a:lnSpc>
            </a:pPr>
            <a:r>
              <a:rPr lang="en-US" sz="1800" dirty="0"/>
              <a:t>Excellent performance for sequential accesses</a:t>
            </a:r>
          </a:p>
          <a:p>
            <a:pPr lvl="1">
              <a:lnSpc>
                <a:spcPct val="90000"/>
              </a:lnSpc>
            </a:pPr>
            <a:r>
              <a:rPr lang="en-US" sz="1800" dirty="0"/>
              <a:t>Simple to calculate random addresses</a:t>
            </a:r>
          </a:p>
          <a:p>
            <a:pPr>
              <a:lnSpc>
                <a:spcPct val="90000"/>
              </a:lnSpc>
            </a:pPr>
            <a:r>
              <a:rPr lang="en-US" sz="2400" dirty="0"/>
              <a:t>Disadvantages</a:t>
            </a:r>
          </a:p>
          <a:p>
            <a:pPr lvl="1">
              <a:lnSpc>
                <a:spcPct val="90000"/>
              </a:lnSpc>
            </a:pPr>
            <a:r>
              <a:rPr lang="en-US" sz="1800" dirty="0"/>
              <a:t>External fragmentation (Requires periodic compaction)</a:t>
            </a:r>
          </a:p>
          <a:p>
            <a:pPr lvl="1">
              <a:lnSpc>
                <a:spcPct val="90000"/>
              </a:lnSpc>
            </a:pPr>
            <a:r>
              <a:rPr lang="en-US" sz="1800" dirty="0"/>
              <a:t>Internal fragmentation (Must </a:t>
            </a:r>
            <a:r>
              <a:rPr lang="en-US" sz="1800" dirty="0" err="1"/>
              <a:t>preallocate</a:t>
            </a:r>
            <a:r>
              <a:rPr lang="en-US" sz="1800" dirty="0"/>
              <a:t> in anticipation of future size)</a:t>
            </a:r>
          </a:p>
          <a:p>
            <a:pPr lvl="1">
              <a:lnSpc>
                <a:spcPct val="90000"/>
              </a:lnSpc>
            </a:pPr>
            <a:r>
              <a:rPr lang="en-US" sz="1800" dirty="0"/>
              <a:t>May not be able to grow file without moving it</a:t>
            </a:r>
            <a:endParaRPr lang="en-US" sz="2000" dirty="0"/>
          </a:p>
        </p:txBody>
      </p:sp>
      <p:sp>
        <p:nvSpPr>
          <p:cNvPr id="567300" name="Rectangle 4"/>
          <p:cNvSpPr>
            <a:spLocks noChangeArrowheads="1"/>
          </p:cNvSpPr>
          <p:nvPr/>
        </p:nvSpPr>
        <p:spPr bwMode="auto">
          <a:xfrm>
            <a:off x="912813" y="5437188"/>
            <a:ext cx="457200" cy="455612"/>
          </a:xfrm>
          <a:prstGeom prst="rect">
            <a:avLst/>
          </a:prstGeom>
          <a:solidFill>
            <a:schemeClr val="bg1"/>
          </a:solidFill>
          <a:ln w="9525">
            <a:solidFill>
              <a:schemeClr val="tx2"/>
            </a:solidFill>
            <a:miter lim="800000"/>
            <a:headEnd/>
            <a:tailEnd/>
          </a:ln>
          <a:effectLst/>
        </p:spPr>
        <p:txBody>
          <a:bodyPr wrap="none" anchor="ctr">
            <a:prstTxWarp prst="textNoShape">
              <a:avLst/>
            </a:prstTxWarp>
          </a:bodyPr>
          <a:lstStyle/>
          <a:p>
            <a:endParaRPr lang="en-US"/>
          </a:p>
        </p:txBody>
      </p:sp>
      <p:sp>
        <p:nvSpPr>
          <p:cNvPr id="567301" name="Rectangle 5"/>
          <p:cNvSpPr>
            <a:spLocks noChangeArrowheads="1"/>
          </p:cNvSpPr>
          <p:nvPr/>
        </p:nvSpPr>
        <p:spPr bwMode="auto">
          <a:xfrm>
            <a:off x="1370013" y="5437188"/>
            <a:ext cx="455612" cy="455612"/>
          </a:xfrm>
          <a:prstGeom prst="rect">
            <a:avLst/>
          </a:prstGeom>
          <a:solidFill>
            <a:srgbClr val="FFC5C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A</a:t>
            </a:r>
          </a:p>
        </p:txBody>
      </p:sp>
      <p:sp>
        <p:nvSpPr>
          <p:cNvPr id="567302" name="Rectangle 6"/>
          <p:cNvSpPr>
            <a:spLocks noChangeArrowheads="1"/>
          </p:cNvSpPr>
          <p:nvPr/>
        </p:nvSpPr>
        <p:spPr bwMode="auto">
          <a:xfrm>
            <a:off x="1825625" y="5437188"/>
            <a:ext cx="457200" cy="455612"/>
          </a:xfrm>
          <a:prstGeom prst="rect">
            <a:avLst/>
          </a:prstGeom>
          <a:solidFill>
            <a:srgbClr val="FFC5C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A</a:t>
            </a:r>
          </a:p>
        </p:txBody>
      </p:sp>
      <p:sp>
        <p:nvSpPr>
          <p:cNvPr id="567303" name="Rectangle 7"/>
          <p:cNvSpPr>
            <a:spLocks noChangeArrowheads="1"/>
          </p:cNvSpPr>
          <p:nvPr/>
        </p:nvSpPr>
        <p:spPr bwMode="auto">
          <a:xfrm>
            <a:off x="2282825" y="5437188"/>
            <a:ext cx="457200" cy="455612"/>
          </a:xfrm>
          <a:prstGeom prst="rect">
            <a:avLst/>
          </a:prstGeom>
          <a:solidFill>
            <a:srgbClr val="FFC5C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A</a:t>
            </a:r>
          </a:p>
        </p:txBody>
      </p:sp>
      <p:sp>
        <p:nvSpPr>
          <p:cNvPr id="567304" name="Rectangle 8"/>
          <p:cNvSpPr>
            <a:spLocks noChangeArrowheads="1"/>
          </p:cNvSpPr>
          <p:nvPr/>
        </p:nvSpPr>
        <p:spPr bwMode="auto">
          <a:xfrm>
            <a:off x="2740025" y="5437188"/>
            <a:ext cx="455613" cy="455612"/>
          </a:xfrm>
          <a:prstGeom prst="rect">
            <a:avLst/>
          </a:prstGeom>
          <a:solidFill>
            <a:srgbClr val="66FF66"/>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E</a:t>
            </a:r>
          </a:p>
        </p:txBody>
      </p:sp>
      <p:sp>
        <p:nvSpPr>
          <p:cNvPr id="567305" name="Rectangle 9"/>
          <p:cNvSpPr>
            <a:spLocks noChangeArrowheads="1"/>
          </p:cNvSpPr>
          <p:nvPr/>
        </p:nvSpPr>
        <p:spPr bwMode="auto">
          <a:xfrm>
            <a:off x="3652838" y="5437188"/>
            <a:ext cx="455612" cy="455612"/>
          </a:xfrm>
          <a:prstGeom prst="rect">
            <a:avLst/>
          </a:prstGeom>
          <a:solidFill>
            <a:srgbClr val="C1CEF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B</a:t>
            </a:r>
          </a:p>
        </p:txBody>
      </p:sp>
      <p:sp>
        <p:nvSpPr>
          <p:cNvPr id="567306" name="Rectangle 10"/>
          <p:cNvSpPr>
            <a:spLocks noChangeArrowheads="1"/>
          </p:cNvSpPr>
          <p:nvPr/>
        </p:nvSpPr>
        <p:spPr bwMode="auto">
          <a:xfrm>
            <a:off x="3195638" y="5437188"/>
            <a:ext cx="457200" cy="455612"/>
          </a:xfrm>
          <a:prstGeom prst="rect">
            <a:avLst/>
          </a:prstGeom>
          <a:solidFill>
            <a:srgbClr val="66FF66"/>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E</a:t>
            </a:r>
          </a:p>
        </p:txBody>
      </p:sp>
      <p:sp>
        <p:nvSpPr>
          <p:cNvPr id="567307" name="Rectangle 11"/>
          <p:cNvSpPr>
            <a:spLocks noChangeArrowheads="1"/>
          </p:cNvSpPr>
          <p:nvPr/>
        </p:nvSpPr>
        <p:spPr bwMode="auto">
          <a:xfrm>
            <a:off x="4108450" y="5437188"/>
            <a:ext cx="457200" cy="455612"/>
          </a:xfrm>
          <a:prstGeom prst="rect">
            <a:avLst/>
          </a:prstGeom>
          <a:solidFill>
            <a:srgbClr val="C1CEF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B</a:t>
            </a:r>
          </a:p>
        </p:txBody>
      </p:sp>
      <p:sp>
        <p:nvSpPr>
          <p:cNvPr id="567308" name="Rectangle 12"/>
          <p:cNvSpPr>
            <a:spLocks noChangeArrowheads="1"/>
          </p:cNvSpPr>
          <p:nvPr/>
        </p:nvSpPr>
        <p:spPr bwMode="auto">
          <a:xfrm>
            <a:off x="4565650" y="5437188"/>
            <a:ext cx="457200" cy="455612"/>
          </a:xfrm>
          <a:prstGeom prst="rect">
            <a:avLst/>
          </a:prstGeom>
          <a:solidFill>
            <a:srgbClr val="C1CEF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B</a:t>
            </a:r>
          </a:p>
        </p:txBody>
      </p:sp>
      <p:sp>
        <p:nvSpPr>
          <p:cNvPr id="567309" name="Rectangle 13"/>
          <p:cNvSpPr>
            <a:spLocks noChangeArrowheads="1"/>
          </p:cNvSpPr>
          <p:nvPr/>
        </p:nvSpPr>
        <p:spPr bwMode="auto">
          <a:xfrm>
            <a:off x="5022850" y="5437188"/>
            <a:ext cx="455613" cy="455612"/>
          </a:xfrm>
          <a:prstGeom prst="rect">
            <a:avLst/>
          </a:prstGeom>
          <a:solidFill>
            <a:srgbClr val="C1CEF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B</a:t>
            </a:r>
          </a:p>
        </p:txBody>
      </p:sp>
      <p:sp>
        <p:nvSpPr>
          <p:cNvPr id="567310" name="Rectangle 14"/>
          <p:cNvSpPr>
            <a:spLocks noChangeArrowheads="1"/>
          </p:cNvSpPr>
          <p:nvPr/>
        </p:nvSpPr>
        <p:spPr bwMode="auto">
          <a:xfrm>
            <a:off x="5478463" y="5437188"/>
            <a:ext cx="457200" cy="455612"/>
          </a:xfrm>
          <a:prstGeom prst="rect">
            <a:avLst/>
          </a:prstGeom>
          <a:solidFill>
            <a:srgbClr val="F0FF9B"/>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C</a:t>
            </a:r>
          </a:p>
        </p:txBody>
      </p:sp>
      <p:sp>
        <p:nvSpPr>
          <p:cNvPr id="567311" name="Rectangle 15"/>
          <p:cNvSpPr>
            <a:spLocks noChangeArrowheads="1"/>
          </p:cNvSpPr>
          <p:nvPr/>
        </p:nvSpPr>
        <p:spPr bwMode="auto">
          <a:xfrm>
            <a:off x="5935663" y="5437188"/>
            <a:ext cx="455612" cy="455612"/>
          </a:xfrm>
          <a:prstGeom prst="rect">
            <a:avLst/>
          </a:prstGeom>
          <a:solidFill>
            <a:srgbClr val="F0FF9B"/>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C</a:t>
            </a:r>
          </a:p>
        </p:txBody>
      </p:sp>
      <p:sp>
        <p:nvSpPr>
          <p:cNvPr id="567312" name="Rectangle 16"/>
          <p:cNvSpPr>
            <a:spLocks noChangeArrowheads="1"/>
          </p:cNvSpPr>
          <p:nvPr/>
        </p:nvSpPr>
        <p:spPr bwMode="auto">
          <a:xfrm>
            <a:off x="6391275" y="5437188"/>
            <a:ext cx="457200" cy="455612"/>
          </a:xfrm>
          <a:prstGeom prst="rect">
            <a:avLst/>
          </a:prstGeom>
          <a:solidFill>
            <a:srgbClr val="F0FF9B"/>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C</a:t>
            </a:r>
          </a:p>
        </p:txBody>
      </p:sp>
      <p:sp>
        <p:nvSpPr>
          <p:cNvPr id="567313" name="Rectangle 17"/>
          <p:cNvSpPr>
            <a:spLocks noChangeArrowheads="1"/>
          </p:cNvSpPr>
          <p:nvPr/>
        </p:nvSpPr>
        <p:spPr bwMode="auto">
          <a:xfrm>
            <a:off x="6848475" y="5437188"/>
            <a:ext cx="457200" cy="455612"/>
          </a:xfrm>
          <a:prstGeom prst="rect">
            <a:avLst/>
          </a:prstGeom>
          <a:solidFill>
            <a:schemeClr val="bg1"/>
          </a:solidFill>
          <a:ln w="9525">
            <a:solidFill>
              <a:schemeClr val="tx2"/>
            </a:solidFill>
            <a:miter lim="800000"/>
            <a:headEnd/>
            <a:tailEnd/>
          </a:ln>
          <a:effectLst/>
        </p:spPr>
        <p:txBody>
          <a:bodyPr wrap="none" anchor="ctr">
            <a:prstTxWarp prst="textNoShape">
              <a:avLst/>
            </a:prstTxWarp>
          </a:bodyPr>
          <a:lstStyle/>
          <a:p>
            <a:endParaRPr lang="en-US"/>
          </a:p>
        </p:txBody>
      </p:sp>
      <p:sp>
        <p:nvSpPr>
          <p:cNvPr id="567314" name="Rectangle 18"/>
          <p:cNvSpPr>
            <a:spLocks noChangeArrowheads="1"/>
          </p:cNvSpPr>
          <p:nvPr/>
        </p:nvSpPr>
        <p:spPr bwMode="auto">
          <a:xfrm>
            <a:off x="7305675" y="5437188"/>
            <a:ext cx="455613" cy="455612"/>
          </a:xfrm>
          <a:prstGeom prst="rect">
            <a:avLst/>
          </a:prstGeom>
          <a:solidFill>
            <a:schemeClr val="bg1"/>
          </a:solidFill>
          <a:ln w="9525">
            <a:solidFill>
              <a:schemeClr val="tx2"/>
            </a:solidFill>
            <a:miter lim="800000"/>
            <a:headEnd/>
            <a:tailEnd/>
          </a:ln>
          <a:effectLst/>
        </p:spPr>
        <p:txBody>
          <a:bodyPr wrap="none" anchor="ctr">
            <a:prstTxWarp prst="textNoShape">
              <a:avLst/>
            </a:prstTxWarp>
          </a:bodyPr>
          <a:lstStyle/>
          <a:p>
            <a:endParaRPr lang="en-US"/>
          </a:p>
        </p:txBody>
      </p:sp>
      <p:sp>
        <p:nvSpPr>
          <p:cNvPr id="567315" name="Rectangle 19"/>
          <p:cNvSpPr>
            <a:spLocks noChangeArrowheads="1"/>
          </p:cNvSpPr>
          <p:nvPr/>
        </p:nvSpPr>
        <p:spPr bwMode="auto">
          <a:xfrm>
            <a:off x="1778000" y="6096000"/>
            <a:ext cx="457200" cy="455613"/>
          </a:xfrm>
          <a:prstGeom prst="rect">
            <a:avLst/>
          </a:prstGeom>
          <a:solidFill>
            <a:schemeClr val="bg1"/>
          </a:solidFill>
          <a:ln w="9525">
            <a:solidFill>
              <a:schemeClr val="tx2"/>
            </a:solidFill>
            <a:miter lim="800000"/>
            <a:headEnd/>
            <a:tailEnd/>
          </a:ln>
          <a:effectLst/>
        </p:spPr>
        <p:txBody>
          <a:bodyPr wrap="none" anchor="ctr">
            <a:prstTxWarp prst="textNoShape">
              <a:avLst/>
            </a:prstTxWarp>
          </a:bodyPr>
          <a:lstStyle/>
          <a:p>
            <a:endParaRPr lang="en-US"/>
          </a:p>
        </p:txBody>
      </p:sp>
      <p:sp>
        <p:nvSpPr>
          <p:cNvPr id="567316" name="Rectangle 20"/>
          <p:cNvSpPr>
            <a:spLocks noChangeArrowheads="1"/>
          </p:cNvSpPr>
          <p:nvPr/>
        </p:nvSpPr>
        <p:spPr bwMode="auto">
          <a:xfrm>
            <a:off x="2235200" y="6096000"/>
            <a:ext cx="457200" cy="455613"/>
          </a:xfrm>
          <a:prstGeom prst="rect">
            <a:avLst/>
          </a:prstGeom>
          <a:solidFill>
            <a:srgbClr val="FFC5C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A</a:t>
            </a:r>
          </a:p>
        </p:txBody>
      </p:sp>
      <p:sp>
        <p:nvSpPr>
          <p:cNvPr id="567317" name="Rectangle 21"/>
          <p:cNvSpPr>
            <a:spLocks noChangeArrowheads="1"/>
          </p:cNvSpPr>
          <p:nvPr/>
        </p:nvSpPr>
        <p:spPr bwMode="auto">
          <a:xfrm>
            <a:off x="2692400" y="6096000"/>
            <a:ext cx="455613" cy="455613"/>
          </a:xfrm>
          <a:prstGeom prst="rect">
            <a:avLst/>
          </a:prstGeom>
          <a:solidFill>
            <a:srgbClr val="FFC5C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A</a:t>
            </a:r>
          </a:p>
        </p:txBody>
      </p:sp>
      <p:sp>
        <p:nvSpPr>
          <p:cNvPr id="567318" name="Rectangle 22"/>
          <p:cNvSpPr>
            <a:spLocks noChangeArrowheads="1"/>
          </p:cNvSpPr>
          <p:nvPr/>
        </p:nvSpPr>
        <p:spPr bwMode="auto">
          <a:xfrm>
            <a:off x="3148013" y="6096000"/>
            <a:ext cx="457200" cy="455613"/>
          </a:xfrm>
          <a:prstGeom prst="rect">
            <a:avLst/>
          </a:prstGeom>
          <a:solidFill>
            <a:srgbClr val="FFC5C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A</a:t>
            </a:r>
          </a:p>
        </p:txBody>
      </p:sp>
      <p:sp>
        <p:nvSpPr>
          <p:cNvPr id="567319" name="Rectangle 23"/>
          <p:cNvSpPr>
            <a:spLocks noChangeArrowheads="1"/>
          </p:cNvSpPr>
          <p:nvPr/>
        </p:nvSpPr>
        <p:spPr bwMode="auto">
          <a:xfrm>
            <a:off x="3605213" y="6096000"/>
            <a:ext cx="455612" cy="455613"/>
          </a:xfrm>
          <a:prstGeom prst="rect">
            <a:avLst/>
          </a:prstGeom>
          <a:no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endParaRPr lang="en-US" sz="2800">
              <a:latin typeface="Times New Roman" pitchFamily="-111" charset="0"/>
            </a:endParaRPr>
          </a:p>
        </p:txBody>
      </p:sp>
      <p:sp>
        <p:nvSpPr>
          <p:cNvPr id="567320" name="Rectangle 24"/>
          <p:cNvSpPr>
            <a:spLocks noChangeArrowheads="1"/>
          </p:cNvSpPr>
          <p:nvPr/>
        </p:nvSpPr>
        <p:spPr bwMode="auto">
          <a:xfrm>
            <a:off x="4518025" y="6096000"/>
            <a:ext cx="457200" cy="455613"/>
          </a:xfrm>
          <a:prstGeom prst="rect">
            <a:avLst/>
          </a:prstGeom>
          <a:solidFill>
            <a:srgbClr val="C1CEF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B</a:t>
            </a:r>
          </a:p>
        </p:txBody>
      </p:sp>
      <p:sp>
        <p:nvSpPr>
          <p:cNvPr id="567321" name="Rectangle 25"/>
          <p:cNvSpPr>
            <a:spLocks noChangeArrowheads="1"/>
          </p:cNvSpPr>
          <p:nvPr/>
        </p:nvSpPr>
        <p:spPr bwMode="auto">
          <a:xfrm>
            <a:off x="4060825" y="6096000"/>
            <a:ext cx="457200" cy="455613"/>
          </a:xfrm>
          <a:prstGeom prst="rect">
            <a:avLst/>
          </a:prstGeom>
          <a:no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endParaRPr lang="en-US" sz="2800">
              <a:latin typeface="Times New Roman" pitchFamily="-111" charset="0"/>
            </a:endParaRPr>
          </a:p>
        </p:txBody>
      </p:sp>
      <p:sp>
        <p:nvSpPr>
          <p:cNvPr id="567322" name="Rectangle 26"/>
          <p:cNvSpPr>
            <a:spLocks noChangeArrowheads="1"/>
          </p:cNvSpPr>
          <p:nvPr/>
        </p:nvSpPr>
        <p:spPr bwMode="auto">
          <a:xfrm>
            <a:off x="4975225" y="6096000"/>
            <a:ext cx="455613" cy="455613"/>
          </a:xfrm>
          <a:prstGeom prst="rect">
            <a:avLst/>
          </a:prstGeom>
          <a:solidFill>
            <a:srgbClr val="C1CEF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B</a:t>
            </a:r>
          </a:p>
        </p:txBody>
      </p:sp>
      <p:sp>
        <p:nvSpPr>
          <p:cNvPr id="567323" name="Rectangle 27"/>
          <p:cNvSpPr>
            <a:spLocks noChangeArrowheads="1"/>
          </p:cNvSpPr>
          <p:nvPr/>
        </p:nvSpPr>
        <p:spPr bwMode="auto">
          <a:xfrm>
            <a:off x="5430838" y="6096000"/>
            <a:ext cx="457200" cy="455613"/>
          </a:xfrm>
          <a:prstGeom prst="rect">
            <a:avLst/>
          </a:prstGeom>
          <a:solidFill>
            <a:srgbClr val="C1CEF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B</a:t>
            </a:r>
          </a:p>
        </p:txBody>
      </p:sp>
      <p:sp>
        <p:nvSpPr>
          <p:cNvPr id="567324" name="Rectangle 28"/>
          <p:cNvSpPr>
            <a:spLocks noChangeArrowheads="1"/>
          </p:cNvSpPr>
          <p:nvPr/>
        </p:nvSpPr>
        <p:spPr bwMode="auto">
          <a:xfrm>
            <a:off x="5888038" y="6096000"/>
            <a:ext cx="455612" cy="455613"/>
          </a:xfrm>
          <a:prstGeom prst="rect">
            <a:avLst/>
          </a:prstGeom>
          <a:solidFill>
            <a:srgbClr val="C1CEFF"/>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B</a:t>
            </a:r>
          </a:p>
        </p:txBody>
      </p:sp>
      <p:sp>
        <p:nvSpPr>
          <p:cNvPr id="567325" name="Rectangle 29"/>
          <p:cNvSpPr>
            <a:spLocks noChangeArrowheads="1"/>
          </p:cNvSpPr>
          <p:nvPr/>
        </p:nvSpPr>
        <p:spPr bwMode="auto">
          <a:xfrm>
            <a:off x="6343650" y="6096000"/>
            <a:ext cx="457200" cy="455613"/>
          </a:xfrm>
          <a:prstGeom prst="rect">
            <a:avLst/>
          </a:prstGeom>
          <a:solidFill>
            <a:srgbClr val="F0FF9B"/>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C</a:t>
            </a:r>
          </a:p>
        </p:txBody>
      </p:sp>
      <p:sp>
        <p:nvSpPr>
          <p:cNvPr id="567326" name="Rectangle 30"/>
          <p:cNvSpPr>
            <a:spLocks noChangeArrowheads="1"/>
          </p:cNvSpPr>
          <p:nvPr/>
        </p:nvSpPr>
        <p:spPr bwMode="auto">
          <a:xfrm>
            <a:off x="6800850" y="6096000"/>
            <a:ext cx="457200" cy="455613"/>
          </a:xfrm>
          <a:prstGeom prst="rect">
            <a:avLst/>
          </a:prstGeom>
          <a:solidFill>
            <a:srgbClr val="F0FF9B"/>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C</a:t>
            </a:r>
          </a:p>
        </p:txBody>
      </p:sp>
      <p:sp>
        <p:nvSpPr>
          <p:cNvPr id="567327" name="Rectangle 31"/>
          <p:cNvSpPr>
            <a:spLocks noChangeArrowheads="1"/>
          </p:cNvSpPr>
          <p:nvPr/>
        </p:nvSpPr>
        <p:spPr bwMode="auto">
          <a:xfrm>
            <a:off x="7258050" y="6096000"/>
            <a:ext cx="455613" cy="455613"/>
          </a:xfrm>
          <a:prstGeom prst="rect">
            <a:avLst/>
          </a:prstGeom>
          <a:solidFill>
            <a:srgbClr val="F0FF9B"/>
          </a:solidFill>
          <a:ln w="9525">
            <a:solidFill>
              <a:schemeClr val="tx2"/>
            </a:solidFill>
            <a:miter lim="800000"/>
            <a:headEnd/>
            <a:tailEnd/>
          </a:ln>
          <a:effectLst/>
        </p:spPr>
        <p:txBody>
          <a:bodyPr wrap="none" lIns="91294" tIns="45647" rIns="91294" bIns="45647" anchor="ctr">
            <a:prstTxWarp prst="textNoShape">
              <a:avLst/>
            </a:prstTxWarp>
          </a:bodyPr>
          <a:lstStyle/>
          <a:p>
            <a:pPr algn="ctr" defTabSz="912813" eaLnBrk="0" hangingPunct="0"/>
            <a:r>
              <a:rPr lang="en-US" sz="2800">
                <a:latin typeface="Times New Roman" pitchFamily="-111" charset="0"/>
              </a:rPr>
              <a:t>C</a:t>
            </a:r>
          </a:p>
        </p:txBody>
      </p:sp>
      <p:sp>
        <p:nvSpPr>
          <p:cNvPr id="567328" name="Rectangle 32"/>
          <p:cNvSpPr>
            <a:spLocks noChangeArrowheads="1"/>
          </p:cNvSpPr>
          <p:nvPr/>
        </p:nvSpPr>
        <p:spPr bwMode="auto">
          <a:xfrm>
            <a:off x="7713663" y="6096000"/>
            <a:ext cx="457200" cy="455613"/>
          </a:xfrm>
          <a:prstGeom prst="rect">
            <a:avLst/>
          </a:prstGeom>
          <a:solidFill>
            <a:schemeClr val="bg1"/>
          </a:solidFill>
          <a:ln w="9525">
            <a:solidFill>
              <a:schemeClr val="tx2"/>
            </a:solidFill>
            <a:miter lim="800000"/>
            <a:headEnd/>
            <a:tailEnd/>
          </a:ln>
          <a:effectLst/>
        </p:spPr>
        <p:txBody>
          <a:bodyPr wrap="none" anchor="ctr">
            <a:prstTxWarp prst="textNoShape">
              <a:avLst/>
            </a:prstTxWarp>
          </a:bodyPr>
          <a:lstStyle/>
          <a:p>
            <a:endParaRPr lang="en-US"/>
          </a:p>
        </p:txBody>
      </p:sp>
      <p:sp>
        <p:nvSpPr>
          <p:cNvPr id="567329" name="Rectangle 33"/>
          <p:cNvSpPr>
            <a:spLocks noChangeArrowheads="1"/>
          </p:cNvSpPr>
          <p:nvPr/>
        </p:nvSpPr>
        <p:spPr bwMode="auto">
          <a:xfrm>
            <a:off x="8170863" y="6096000"/>
            <a:ext cx="455612" cy="455613"/>
          </a:xfrm>
          <a:prstGeom prst="rect">
            <a:avLst/>
          </a:prstGeom>
          <a:solidFill>
            <a:schemeClr val="bg1"/>
          </a:solidFill>
          <a:ln w="9525">
            <a:solidFill>
              <a:schemeClr val="tx2"/>
            </a:solidFill>
            <a:miter lim="800000"/>
            <a:headEnd/>
            <a:tailEnd/>
          </a:ln>
          <a:effectLst/>
        </p:spPr>
        <p:txBody>
          <a:bodyPr wrap="none" anchor="ctr">
            <a:prstTxWarp prst="textNoShape">
              <a:avLst/>
            </a:prstTxWarp>
          </a:bodyPr>
          <a:lstStyle/>
          <a:p>
            <a:endParaRPr lang="en-US"/>
          </a:p>
        </p:txBody>
      </p:sp>
      <p:sp>
        <p:nvSpPr>
          <p:cNvPr id="567330" name="Freeform 34"/>
          <p:cNvSpPr>
            <a:spLocks/>
          </p:cNvSpPr>
          <p:nvPr/>
        </p:nvSpPr>
        <p:spPr bwMode="auto">
          <a:xfrm>
            <a:off x="522288" y="5664200"/>
            <a:ext cx="862012" cy="688975"/>
          </a:xfrm>
          <a:custGeom>
            <a:avLst/>
            <a:gdLst/>
            <a:ahLst/>
            <a:cxnLst>
              <a:cxn ang="0">
                <a:pos x="0" y="0"/>
              </a:cxn>
              <a:cxn ang="0">
                <a:pos x="0" y="434"/>
              </a:cxn>
              <a:cxn ang="0">
                <a:pos x="544" y="434"/>
              </a:cxn>
            </a:cxnLst>
            <a:rect l="0" t="0" r="r" b="b"/>
            <a:pathLst>
              <a:path w="544" h="434">
                <a:moveTo>
                  <a:pt x="0" y="0"/>
                </a:moveTo>
                <a:lnTo>
                  <a:pt x="0" y="434"/>
                </a:lnTo>
                <a:lnTo>
                  <a:pt x="544" y="434"/>
                </a:lnTo>
              </a:path>
            </a:pathLst>
          </a:custGeom>
          <a:noFill/>
          <a:ln w="28575" cap="flat" cmpd="sng">
            <a:solidFill>
              <a:schemeClr val="tx2"/>
            </a:solidFill>
            <a:prstDash val="solid"/>
            <a:round/>
            <a:headEnd type="none" w="med" len="med"/>
            <a:tailEnd type="triangle" w="med" len="med"/>
          </a:ln>
          <a:effectLst/>
        </p:spPr>
        <p:txBody>
          <a:bodyPr wrap="none" anchor="ctr">
            <a:prstTxWarp prst="textNoShape">
              <a:avLst/>
            </a:prstTxWarp>
          </a:bodyPr>
          <a:lstStyle/>
          <a:p>
            <a:endParaRPr lang="en-US"/>
          </a:p>
        </p:txBody>
      </p:sp>
      <p:sp>
        <p:nvSpPr>
          <p:cNvPr id="567331" name="Text Box 35"/>
          <p:cNvSpPr txBox="1">
            <a:spLocks noChangeArrowheads="1"/>
          </p:cNvSpPr>
          <p:nvPr/>
        </p:nvSpPr>
        <p:spPr bwMode="auto">
          <a:xfrm>
            <a:off x="641350" y="6073775"/>
            <a:ext cx="736600" cy="274638"/>
          </a:xfrm>
          <a:prstGeom prst="rect">
            <a:avLst/>
          </a:prstGeom>
          <a:noFill/>
          <a:ln w="28575">
            <a:noFill/>
            <a:miter lim="800000"/>
            <a:headEnd/>
            <a:tailEnd/>
          </a:ln>
          <a:effectLst/>
        </p:spPr>
        <p:txBody>
          <a:bodyPr wrap="none" lIns="91294" tIns="45647" rIns="91294" bIns="45647" anchor="b">
            <a:prstTxWarp prst="textNoShape">
              <a:avLst/>
            </a:prstTxWarp>
            <a:spAutoFit/>
          </a:bodyPr>
          <a:lstStyle/>
          <a:p>
            <a:pPr algn="ctr" defTabSz="912813" eaLnBrk="0" hangingPunct="0"/>
            <a:r>
              <a:rPr lang="en-US" sz="1200">
                <a:latin typeface="Courier New" pitchFamily="-111" charset="0"/>
              </a:rPr>
              <a:t>Free E</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9046</TotalTime>
  <Words>2438</Words>
  <Application>Microsoft Office PowerPoint</Application>
  <PresentationFormat>On-screen Show (4:3)</PresentationFormat>
  <Paragraphs>538</Paragraphs>
  <Slides>34</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ＭＳ Ｐゴシック</vt:lpstr>
      <vt:lpstr>Arial</vt:lpstr>
      <vt:lpstr>Courier</vt:lpstr>
      <vt:lpstr>Courier New</vt:lpstr>
      <vt:lpstr>Monotype Sorts</vt:lpstr>
      <vt:lpstr>Symbol</vt:lpstr>
      <vt:lpstr>Times</vt:lpstr>
      <vt:lpstr>Times New Roman</vt:lpstr>
      <vt:lpstr>Default Design</vt:lpstr>
      <vt:lpstr>File System Implementation</vt:lpstr>
      <vt:lpstr>File Systems</vt:lpstr>
      <vt:lpstr>Efficient I/O is Important</vt:lpstr>
      <vt:lpstr>I/O vs. Application Performance</vt:lpstr>
      <vt:lpstr>On the Down Low (Level)</vt:lpstr>
      <vt:lpstr>Disk Structure</vt:lpstr>
      <vt:lpstr>File System</vt:lpstr>
      <vt:lpstr>File Allocation</vt:lpstr>
      <vt:lpstr>Contiguous Allocation</vt:lpstr>
      <vt:lpstr>Extent-Based Allocation</vt:lpstr>
      <vt:lpstr>Linked Allocation </vt:lpstr>
      <vt:lpstr>File-Allocation Table (FAT)</vt:lpstr>
      <vt:lpstr>Indexed Allocation</vt:lpstr>
      <vt:lpstr>Multi-Level Indexed Files</vt:lpstr>
      <vt:lpstr>Unix i-nodes</vt:lpstr>
      <vt:lpstr>Directory Implementation</vt:lpstr>
      <vt:lpstr>Directory File Format</vt:lpstr>
      <vt:lpstr>UNIX Directory Structure</vt:lpstr>
      <vt:lpstr>Directory Implementation</vt:lpstr>
      <vt:lpstr>Hard Links</vt:lpstr>
      <vt:lpstr>Seeing Hard Links</vt:lpstr>
      <vt:lpstr>Symbolic Links</vt:lpstr>
      <vt:lpstr>Removing a Link</vt:lpstr>
      <vt:lpstr>Free-Space Management</vt:lpstr>
      <vt:lpstr>Bit Vector</vt:lpstr>
      <vt:lpstr>Linked List</vt:lpstr>
      <vt:lpstr>Defragmentation</vt:lpstr>
      <vt:lpstr>File System Consistency</vt:lpstr>
      <vt:lpstr>File System Consistency</vt:lpstr>
      <vt:lpstr>Examples: Inconsistent States</vt:lpstr>
      <vt:lpstr>Caching</vt:lpstr>
      <vt:lpstr>Journaling File Systems</vt:lpstr>
      <vt:lpstr>Backup Questions</vt:lpstr>
      <vt:lpstr>Network File Systems (NFS)</vt:lpstr>
    </vt:vector>
  </TitlesOfParts>
  <Company>Baylor University ECS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dc:title>
  <dc:creator>donahoo</dc:creator>
  <cp:lastModifiedBy>Matthew Fendt</cp:lastModifiedBy>
  <cp:revision>206</cp:revision>
  <dcterms:created xsi:type="dcterms:W3CDTF">2009-11-16T13:46:59Z</dcterms:created>
  <dcterms:modified xsi:type="dcterms:W3CDTF">2015-03-20T15:40:35Z</dcterms:modified>
</cp:coreProperties>
</file>