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14117-4A1A-494D-B4C4-7AC51B1D032A}" v="14" dt="2020-10-11T21:38:20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57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1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41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75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8EEE-AE9C-0E4B-BE79-17F960F3DA8D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A3BF18-2865-8246-A908-73FE8F02D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-acro.com/statistics/death-rate-per-year" TargetMode="External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mabusalah/brent-oil-prices" TargetMode="External"/><Relationship Id="rId5" Type="http://schemas.openxmlformats.org/officeDocument/2006/relationships/hyperlink" Target="https://www.airlines.org/dataset/annual-results-u-s-passenger-airlines/" TargetMode="External"/><Relationship Id="rId4" Type="http://schemas.openxmlformats.org/officeDocument/2006/relationships/hyperlink" Target="https://data.world/youngb1801/air01/workspace/file?agentid=hhaveliw&amp;datasetid=airplane-crashes-1908-2009&amp;filename=Airplane_Crashes_and_Fatalities_Since_1908.cs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88B04F0-D4E7-2D4B-95AA-F6A5B555A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Bret Young</a:t>
            </a:r>
          </a:p>
          <a:p>
            <a:r>
              <a:rPr lang="en-US" dirty="0">
                <a:solidFill>
                  <a:schemeClr val="tx1"/>
                </a:solidFill>
              </a:rPr>
              <a:t>DSC 640</a:t>
            </a:r>
          </a:p>
          <a:p>
            <a:r>
              <a:rPr lang="en-US" dirty="0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EE06F-C58C-D940-8C67-986AF5802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Airline Safety Out-Performs Automobiles  </a:t>
            </a:r>
          </a:p>
        </p:txBody>
      </p:sp>
    </p:spTree>
    <p:extLst>
      <p:ext uri="{BB962C8B-B14F-4D97-AF65-F5344CB8AC3E}">
        <p14:creationId xmlns:p14="http://schemas.microsoft.com/office/powerpoint/2010/main" val="324494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56F5-E551-E940-8B81-6413CF58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938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260D-4FD4-4D42-8514-B4A43B18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651"/>
            <a:ext cx="8596668" cy="5224949"/>
          </a:xfrm>
        </p:spPr>
        <p:txBody>
          <a:bodyPr>
            <a:normAutofit/>
          </a:bodyPr>
          <a:lstStyle/>
          <a:p>
            <a:r>
              <a:rPr lang="en-US" dirty="0"/>
              <a:t>airline-</a:t>
            </a:r>
            <a:r>
              <a:rPr lang="en-US" dirty="0" err="1"/>
              <a:t>safety.csv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https://github.com/fivethirtyeight/data/tree/master/airline-safety</a:t>
            </a:r>
            <a:r>
              <a:rPr lang="en-US" dirty="0"/>
              <a:t> </a:t>
            </a:r>
          </a:p>
          <a:p>
            <a:r>
              <a:rPr lang="en-US" dirty="0"/>
              <a:t>Airplane Fatalities by Year 1918-2019.csv - </a:t>
            </a:r>
            <a:r>
              <a:rPr lang="en-US" dirty="0">
                <a:hlinkClick r:id="rId3"/>
              </a:rPr>
              <a:t>http://www.baaa-acro.com/statistics/death-rate-per-year</a:t>
            </a:r>
            <a:r>
              <a:rPr lang="en-US" dirty="0"/>
              <a:t> </a:t>
            </a:r>
          </a:p>
          <a:p>
            <a:r>
              <a:rPr lang="en-US" dirty="0"/>
              <a:t>Airplane_Crashes_and_Fatalities_Since_1908.csv - </a:t>
            </a:r>
            <a:r>
              <a:rPr lang="en-US" dirty="0">
                <a:hlinkClick r:id="rId4"/>
              </a:rPr>
              <a:t>https://data.world/youngb1801/air01/workspace/file?agentid=hhaveliw&amp;datasetid=airplane-crashes-1908-2009&amp;filename=Airplane_Crashes_and_Fatalities_Since_1908.csv</a:t>
            </a:r>
            <a:r>
              <a:rPr lang="en-US" dirty="0"/>
              <a:t> </a:t>
            </a:r>
          </a:p>
          <a:p>
            <a:r>
              <a:rPr lang="en-US" dirty="0"/>
              <a:t>Cars_94-18.csv - https://www-</a:t>
            </a:r>
            <a:r>
              <a:rPr lang="en-US" dirty="0" err="1"/>
              <a:t>fars.nhtsa.dot.gov</a:t>
            </a:r>
            <a:r>
              <a:rPr lang="en-US" dirty="0"/>
              <a:t>/Trends/</a:t>
            </a:r>
            <a:r>
              <a:rPr lang="en-US" dirty="0" err="1"/>
              <a:t>TrendsGeneral.aspx</a:t>
            </a:r>
            <a:endParaRPr lang="en-US" dirty="0"/>
          </a:p>
          <a:p>
            <a:r>
              <a:rPr lang="en-US" dirty="0" err="1"/>
              <a:t>Financials.pdf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https://www.airlines.org/dataset/annual-results-u-s-passenger-airlines/#</a:t>
            </a:r>
            <a:r>
              <a:rPr lang="en-US" dirty="0"/>
              <a:t> </a:t>
            </a:r>
          </a:p>
          <a:p>
            <a:r>
              <a:rPr lang="en-US" dirty="0"/>
              <a:t>Crude Oil Prices - </a:t>
            </a:r>
            <a:r>
              <a:rPr lang="en-US" dirty="0">
                <a:hlinkClick r:id="rId6"/>
              </a:rPr>
              <a:t>https://www.kaggle.com/mabusalah/brent-oil-prices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6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B4BE-DE29-5A40-8864-9AAEA72F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976C-F65C-5F41-B49B-F867FEB5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fatalities to cars</a:t>
            </a:r>
          </a:p>
          <a:p>
            <a:r>
              <a:rPr lang="en-US" dirty="0"/>
              <a:t>Fatal incidents by airline</a:t>
            </a:r>
          </a:p>
          <a:p>
            <a:r>
              <a:rPr lang="en-US" dirty="0"/>
              <a:t>Fatalities by airline</a:t>
            </a:r>
          </a:p>
          <a:p>
            <a:r>
              <a:rPr lang="en-US" dirty="0"/>
              <a:t>Fatalities by location</a:t>
            </a:r>
          </a:p>
          <a:p>
            <a:r>
              <a:rPr lang="en-US" dirty="0"/>
              <a:t>Airline profits and fuel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6484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8B4E-0861-AF44-A78F-7FE9835C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289175" cy="1600200"/>
          </a:xfrm>
        </p:spPr>
        <p:txBody>
          <a:bodyPr/>
          <a:lstStyle/>
          <a:p>
            <a:r>
              <a:rPr lang="en-US" dirty="0"/>
              <a:t>Fatalities Per Year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1D6396-B3F6-DA43-B933-9508976C5C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" t="-30" r="16777" b="56322"/>
          <a:stretch/>
        </p:blipFill>
        <p:spPr>
          <a:xfrm>
            <a:off x="3002129" y="457200"/>
            <a:ext cx="8933560" cy="48973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B65C5-5686-E445-9503-547383A3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289175" cy="381158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 fatalities are those reported for the United States by National Highway Traffic </a:t>
            </a:r>
            <a:r>
              <a:rPr lang="en-US"/>
              <a:t>Safety Administration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Large gap between cars and airplanes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Airplanes trend down entire span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Cars see large decrease in 2008 but still much higher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8B4E-0861-AF44-A78F-7FE9835C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289175" cy="1600200"/>
          </a:xfrm>
        </p:spPr>
        <p:txBody>
          <a:bodyPr/>
          <a:lstStyle/>
          <a:p>
            <a:r>
              <a:rPr lang="en-US" dirty="0"/>
              <a:t>Incidents Per Airline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1D6396-B3F6-DA43-B933-9508976C5C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346" t="4072" r="3679" b="52555"/>
          <a:stretch/>
        </p:blipFill>
        <p:spPr>
          <a:xfrm>
            <a:off x="3687097" y="921774"/>
            <a:ext cx="8037872" cy="50144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B65C5-5686-E445-9503-547383A3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289175" cy="381158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1994 thru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incidents per airline is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very high considering number of airplanes seen in skies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Airlines with 0 reported incidents filtered out</a:t>
            </a:r>
          </a:p>
        </p:txBody>
      </p:sp>
    </p:spTree>
    <p:extLst>
      <p:ext uri="{BB962C8B-B14F-4D97-AF65-F5344CB8AC3E}">
        <p14:creationId xmlns:p14="http://schemas.microsoft.com/office/powerpoint/2010/main" val="38598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8B4E-0861-AF44-A78F-7FE9835C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289175" cy="1600200"/>
          </a:xfrm>
        </p:spPr>
        <p:txBody>
          <a:bodyPr/>
          <a:lstStyle/>
          <a:p>
            <a:r>
              <a:rPr lang="en-US" dirty="0"/>
              <a:t>Fatalities Per Airline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1D6396-B3F6-DA43-B933-9508976C5C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28" t="5604" r="4282" b="56829"/>
          <a:stretch/>
        </p:blipFill>
        <p:spPr>
          <a:xfrm>
            <a:off x="3128963" y="1257300"/>
            <a:ext cx="8861476" cy="47038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B65C5-5686-E445-9503-547383A3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289175" cy="381158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Malaysia airlines had 2 planes crash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American and 1 United plane involved in 2001 attacks</a:t>
            </a:r>
          </a:p>
        </p:txBody>
      </p:sp>
    </p:spTree>
    <p:extLst>
      <p:ext uri="{BB962C8B-B14F-4D97-AF65-F5344CB8AC3E}">
        <p14:creationId xmlns:p14="http://schemas.microsoft.com/office/powerpoint/2010/main" val="19175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8B4E-0861-AF44-A78F-7FE9835C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289175" cy="1600200"/>
          </a:xfrm>
        </p:spPr>
        <p:txBody>
          <a:bodyPr/>
          <a:lstStyle/>
          <a:p>
            <a:r>
              <a:rPr lang="en-US" dirty="0"/>
              <a:t>Fatalities By Location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1D6396-B3F6-DA43-B933-9508976C5C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752" t="4335" r="5594" b="46615"/>
          <a:stretch/>
        </p:blipFill>
        <p:spPr>
          <a:xfrm>
            <a:off x="3642852" y="755854"/>
            <a:ext cx="7919884" cy="56707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B65C5-5686-E445-9503-547383A3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289175" cy="381158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Russia has almost double that of any other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Removed carrier, military, helicopter and private aircraft</a:t>
            </a:r>
          </a:p>
        </p:txBody>
      </p:sp>
    </p:spTree>
    <p:extLst>
      <p:ext uri="{BB962C8B-B14F-4D97-AF65-F5344CB8AC3E}">
        <p14:creationId xmlns:p14="http://schemas.microsoft.com/office/powerpoint/2010/main" val="44459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8B4E-0861-AF44-A78F-7FE9835C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289175" cy="1600200"/>
          </a:xfrm>
        </p:spPr>
        <p:txBody>
          <a:bodyPr/>
          <a:lstStyle/>
          <a:p>
            <a:r>
              <a:rPr lang="en-US" dirty="0"/>
              <a:t>Profits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1D6396-B3F6-DA43-B933-9508976C5C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10" t="3190" r="1421" b="44507"/>
          <a:stretch/>
        </p:blipFill>
        <p:spPr>
          <a:xfrm>
            <a:off x="3436374" y="457200"/>
            <a:ext cx="8528812" cy="60468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B65C5-5686-E445-9503-547383A3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289175" cy="381158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Profits decline significantly after large events like 2001 attacks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Profits decrease with unexpected oil price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Fuel expenses and oil prices follow same basic trend</a:t>
            </a:r>
          </a:p>
        </p:txBody>
      </p:sp>
    </p:spTree>
    <p:extLst>
      <p:ext uri="{BB962C8B-B14F-4D97-AF65-F5344CB8AC3E}">
        <p14:creationId xmlns:p14="http://schemas.microsoft.com/office/powerpoint/2010/main" val="283583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B4BE-DE29-5A40-8864-9AAEA72F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32662-E503-1442-ABBE-CA94B3FA2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Airline incidents are much less than automobiles, only 3%</a:t>
            </a:r>
          </a:p>
          <a:p>
            <a:r>
              <a:rPr lang="en-US" dirty="0"/>
              <a:t>Airline incidents tend to have more fatalities per incident due to more passengers</a:t>
            </a:r>
          </a:p>
          <a:p>
            <a:r>
              <a:rPr lang="en-US" dirty="0"/>
              <a:t>Malaysia has highest number of fatalities for airlines</a:t>
            </a:r>
          </a:p>
          <a:p>
            <a:r>
              <a:rPr lang="en-US" dirty="0"/>
              <a:t>American has most incidents with 3</a:t>
            </a:r>
          </a:p>
          <a:p>
            <a:r>
              <a:rPr lang="en-US" dirty="0"/>
              <a:t>Russia has highest fatalities compared to other locations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E63347-F5F6-2E42-8E73-938731EC3D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90" t="3576" r="16050" b="72831"/>
          <a:stretch/>
        </p:blipFill>
        <p:spPr>
          <a:xfrm>
            <a:off x="5442154" y="191729"/>
            <a:ext cx="6269015" cy="2402783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B0E4C3A-178F-A141-9E4B-37BC7E9AFA80}"/>
              </a:ext>
            </a:extLst>
          </p:cNvPr>
          <p:cNvSpPr txBox="1">
            <a:spLocks/>
          </p:cNvSpPr>
          <p:nvPr/>
        </p:nvSpPr>
        <p:spPr>
          <a:xfrm>
            <a:off x="6096000" y="2816941"/>
            <a:ext cx="4184035" cy="322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Profits are lower when crude oil price is higher</a:t>
            </a:r>
          </a:p>
          <a:p>
            <a:r>
              <a:rPr lang="en-US" dirty="0"/>
              <a:t>Large incidents involving airplanes cause less travel, e.g. 2001 attacks on Trade Centers</a:t>
            </a:r>
          </a:p>
          <a:p>
            <a:r>
              <a:rPr lang="en-US" dirty="0"/>
              <a:t>Number of fatalities per year is decreasing for industry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819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56F5-E551-E940-8B81-6413CF58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93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260D-4FD4-4D42-8514-B4A43B18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651"/>
            <a:ext cx="8596668" cy="5224949"/>
          </a:xfrm>
        </p:spPr>
        <p:txBody>
          <a:bodyPr>
            <a:normAutofit/>
          </a:bodyPr>
          <a:lstStyle/>
          <a:p>
            <a:r>
              <a:rPr lang="en-US" dirty="0"/>
              <a:t>International Air Transport Association. (2008, September 3). </a:t>
            </a:r>
            <a:r>
              <a:rPr lang="en-US" i="1" dirty="0"/>
              <a:t>Airlines to lose US$5.2 billion in 2008 - Slowing Demand and High Oil to Blame</a:t>
            </a:r>
            <a:r>
              <a:rPr lang="en-US" dirty="0"/>
              <a:t>. Retrieved September 21, 2020, from </a:t>
            </a:r>
            <a:r>
              <a:rPr lang="en-US" dirty="0" err="1"/>
              <a:t>iata.org</a:t>
            </a:r>
            <a:r>
              <a:rPr lang="en-US" dirty="0"/>
              <a:t>: https://</a:t>
            </a:r>
            <a:r>
              <a:rPr lang="en-US" dirty="0" err="1"/>
              <a:t>www.iata.org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/pressroom/pr/2008-09-03-01/</a:t>
            </a:r>
          </a:p>
          <a:p>
            <a:r>
              <a:rPr lang="en-US" dirty="0"/>
              <a:t>Morrison, S. W. (2005, September 28). </a:t>
            </a:r>
            <a:r>
              <a:rPr lang="en-US" i="1" dirty="0"/>
              <a:t>What’s Wrong with the Airline Industry? Diagnosis and Possible Cures</a:t>
            </a:r>
            <a:r>
              <a:rPr lang="en-US" dirty="0"/>
              <a:t>. Retrieved </a:t>
            </a:r>
            <a:r>
              <a:rPr lang="en-US" dirty="0" err="1"/>
              <a:t>Septemper</a:t>
            </a:r>
            <a:r>
              <a:rPr lang="en-US" dirty="0"/>
              <a:t> 21, 2020, from </a:t>
            </a:r>
            <a:r>
              <a:rPr lang="en-US" dirty="0" err="1"/>
              <a:t>Brooking.org</a:t>
            </a:r>
            <a:r>
              <a:rPr lang="en-US" dirty="0"/>
              <a:t>: https://</a:t>
            </a:r>
            <a:r>
              <a:rPr lang="en-US" dirty="0" err="1"/>
              <a:t>www.brookings.edu</a:t>
            </a:r>
            <a:r>
              <a:rPr lang="en-US" dirty="0"/>
              <a:t>/wp-content/uploads/2016/06/20050928winston.pdf</a:t>
            </a:r>
          </a:p>
        </p:txBody>
      </p:sp>
    </p:spTree>
    <p:extLst>
      <p:ext uri="{BB962C8B-B14F-4D97-AF65-F5344CB8AC3E}">
        <p14:creationId xmlns:p14="http://schemas.microsoft.com/office/powerpoint/2010/main" val="1918965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504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Airline Safety Out-Performs Automobiles  </vt:lpstr>
      <vt:lpstr>Overview</vt:lpstr>
      <vt:lpstr>Fatalities Per Year</vt:lpstr>
      <vt:lpstr>Incidents Per Airline</vt:lpstr>
      <vt:lpstr>Fatalities Per Airline</vt:lpstr>
      <vt:lpstr>Fatalities By Location</vt:lpstr>
      <vt:lpstr>Profits</vt:lpstr>
      <vt:lpstr>Summary</vt:lpstr>
      <vt:lpstr>Resources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Out-Performs Automobiles  </dc:title>
  <dc:creator>Bret Young</dc:creator>
  <cp:lastModifiedBy>Bret Young</cp:lastModifiedBy>
  <cp:revision>5</cp:revision>
  <dcterms:created xsi:type="dcterms:W3CDTF">2020-10-11T20:17:07Z</dcterms:created>
  <dcterms:modified xsi:type="dcterms:W3CDTF">2020-10-11T22:46:59Z</dcterms:modified>
</cp:coreProperties>
</file>