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4"/>
  </p:notesMasterIdLst>
  <p:sldIdLst>
    <p:sldId id="304" r:id="rId2"/>
    <p:sldId id="278" r:id="rId3"/>
    <p:sldId id="279" r:id="rId4"/>
    <p:sldId id="395" r:id="rId5"/>
    <p:sldId id="397" r:id="rId6"/>
    <p:sldId id="347" r:id="rId7"/>
    <p:sldId id="398" r:id="rId8"/>
    <p:sldId id="400" r:id="rId9"/>
    <p:sldId id="399" r:id="rId10"/>
    <p:sldId id="405" r:id="rId11"/>
    <p:sldId id="406" r:id="rId12"/>
    <p:sldId id="316" r:id="rId13"/>
    <p:sldId id="320" r:id="rId14"/>
    <p:sldId id="323" r:id="rId15"/>
    <p:sldId id="401" r:id="rId16"/>
    <p:sldId id="402" r:id="rId17"/>
    <p:sldId id="404" r:id="rId18"/>
    <p:sldId id="407" r:id="rId19"/>
    <p:sldId id="408" r:id="rId20"/>
    <p:sldId id="409" r:id="rId21"/>
    <p:sldId id="410" r:id="rId22"/>
    <p:sldId id="324" r:id="rId23"/>
    <p:sldId id="411" r:id="rId24"/>
    <p:sldId id="412" r:id="rId25"/>
    <p:sldId id="413" r:id="rId26"/>
    <p:sldId id="414" r:id="rId27"/>
    <p:sldId id="415" r:id="rId28"/>
    <p:sldId id="317" r:id="rId29"/>
    <p:sldId id="387" r:id="rId30"/>
    <p:sldId id="388" r:id="rId31"/>
    <p:sldId id="426" r:id="rId32"/>
    <p:sldId id="391" r:id="rId33"/>
    <p:sldId id="416" r:id="rId34"/>
    <p:sldId id="417" r:id="rId35"/>
    <p:sldId id="418" r:id="rId36"/>
    <p:sldId id="419" r:id="rId37"/>
    <p:sldId id="420" r:id="rId38"/>
    <p:sldId id="421" r:id="rId39"/>
    <p:sldId id="423" r:id="rId40"/>
    <p:sldId id="422" r:id="rId41"/>
    <p:sldId id="424" r:id="rId42"/>
    <p:sldId id="425" r:id="rId43"/>
    <p:sldId id="345" r:id="rId44"/>
    <p:sldId id="437" r:id="rId45"/>
    <p:sldId id="428" r:id="rId46"/>
    <p:sldId id="429" r:id="rId47"/>
    <p:sldId id="430" r:id="rId48"/>
    <p:sldId id="431" r:id="rId49"/>
    <p:sldId id="432" r:id="rId50"/>
    <p:sldId id="433" r:id="rId51"/>
    <p:sldId id="434" r:id="rId52"/>
    <p:sldId id="318" r:id="rId53"/>
  </p:sldIdLst>
  <p:sldSz cx="9144000" cy="6858000" type="screen4x3"/>
  <p:notesSz cx="6858000" cy="9144000"/>
  <p:embeddedFontLst>
    <p:embeddedFont>
      <p:font typeface="Segoe UI Black" pitchFamily="34" charset="0"/>
      <p:bold r:id="rId55"/>
      <p:boldItalic r:id="rId56"/>
    </p:embeddedFont>
    <p:embeddedFont>
      <p:font typeface="맑은 고딕" pitchFamily="50" charset="-127"/>
      <p:regular r:id="rId57"/>
      <p:bold r:id="rId58"/>
    </p:embeddedFont>
    <p:embeddedFont>
      <p:font typeface="Yoon 윤고딕 520_TT" charset="-127"/>
      <p:regular r:id="rId59"/>
    </p:embeddedFont>
    <p:embeddedFont>
      <p:font typeface="HY헤드라인M" pitchFamily="18" charset="-127"/>
      <p:regular r:id="rId60"/>
    </p:embeddedFont>
    <p:embeddedFont>
      <p:font typeface="HY강B" charset="-127"/>
      <p:regular r:id="rId61"/>
    </p:embeddedFont>
    <p:embeddedFont>
      <p:font typeface="HY견고딕" pitchFamily="18" charset="-127"/>
      <p:regular r:id="rId62"/>
    </p:embeddedFont>
    <p:embeddedFont>
      <p:font typeface="HY강M" charset="-127"/>
      <p:regular r:id="rId6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2123"/>
    <a:srgbClr val="D9D9D9"/>
    <a:srgbClr val="AF9061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87336" autoAdjust="0"/>
  </p:normalViewPr>
  <p:slideViewPr>
    <p:cSldViewPr>
      <p:cViewPr varScale="1">
        <p:scale>
          <a:sx n="101" d="100"/>
          <a:sy n="101" d="100"/>
        </p:scale>
        <p:origin x="-191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1.fntdata"/><Relationship Id="rId63" Type="http://schemas.openxmlformats.org/officeDocument/2006/relationships/font" Target="fonts/font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4.fntdata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font" Target="fonts/font7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2.fntdata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5.fntdata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62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3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6.fntdata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2021-09-01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085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877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718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172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708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2021-09-01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2021-09-01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2021-09-01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2021-09-01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2021-09-01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2021-09-01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2021-09-01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2021-09-01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2021-09-01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2021-09-01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2021-09-01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2021-09-01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for&#47928;%202,3,4&#48264;&#47928;&#51228;.exe" TargetMode="External"/><Relationship Id="rId2" Type="http://schemas.openxmlformats.org/officeDocument/2006/relationships/hyperlink" Target="for&#47928;%201&#48264;&#47928;&#51228;.exe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&#48324;&#49345;&#51088;&#44536;&#47532;&#44592;&#47928;&#51228;.exe" TargetMode="External"/><Relationship Id="rId2" Type="http://schemas.openxmlformats.org/officeDocument/2006/relationships/hyperlink" Target="&#44396;&#44396;&#45800;&#47928;&#51228;.ex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&#49340;&#44033;&#54805;&#44536;&#47532;&#44592;&#47928;&#51228;.exe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&#54632;&#49688;%20&#47928;&#51228;.exe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while&#47928;%20&#47928;&#51228;.ex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868" y="3071810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</a:t>
            </a:r>
            <a:r>
              <a:rPr lang="ko-KR" altLang="en-US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언어 </a:t>
            </a:r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5</a:t>
            </a:r>
            <a:r>
              <a:rPr lang="ko-KR" altLang="en-US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</a:t>
            </a:r>
            <a:endParaRPr lang="en-US" altLang="ko-KR" sz="4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강사 </a:t>
            </a:r>
            <a:r>
              <a:rPr lang="en-US" altLang="ko-KR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|  </a:t>
            </a:r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2229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while &gt;</a:t>
            </a:r>
          </a:p>
        </p:txBody>
      </p:sp>
      <p:sp>
        <p:nvSpPr>
          <p:cNvPr id="20" name="다이아몬드 19"/>
          <p:cNvSpPr/>
          <p:nvPr/>
        </p:nvSpPr>
        <p:spPr>
          <a:xfrm>
            <a:off x="1779546" y="4468670"/>
            <a:ext cx="2457400" cy="93610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조건식</a:t>
            </a:r>
            <a:endParaRPr lang="ko-KR" altLang="en-US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779546" y="3189796"/>
            <a:ext cx="245740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종속문장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779546" y="5805264"/>
            <a:ext cx="245740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다음문장</a:t>
            </a:r>
          </a:p>
        </p:txBody>
      </p:sp>
      <p:cxnSp>
        <p:nvCxnSpPr>
          <p:cNvPr id="33" name="직선 화살표 연결선 32"/>
          <p:cNvCxnSpPr>
            <a:stCxn id="31" idx="2"/>
            <a:endCxn id="20" idx="0"/>
          </p:cNvCxnSpPr>
          <p:nvPr/>
        </p:nvCxnSpPr>
        <p:spPr>
          <a:xfrm>
            <a:off x="3008246" y="3909876"/>
            <a:ext cx="0" cy="5587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2970289" y="2703267"/>
            <a:ext cx="0" cy="28237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1394520" y="2985646"/>
            <a:ext cx="3227453" cy="2603594"/>
          </a:xfrm>
          <a:prstGeom prst="rect">
            <a:avLst/>
          </a:prstGeom>
          <a:noFill/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547664" y="4370756"/>
            <a:ext cx="84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True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193813" y="5404574"/>
            <a:ext cx="84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False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714696" y="3548779"/>
            <a:ext cx="2200159" cy="1477328"/>
          </a:xfrm>
          <a:prstGeom prst="rect">
            <a:avLst/>
          </a:prstGeom>
          <a:noFill/>
          <a:ln w="44450" cmpd="thinThick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do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        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종속문장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} while ( </a:t>
            </a:r>
            <a:r>
              <a:rPr lang="ko-KR" altLang="en-US" dirty="0" err="1">
                <a:latin typeface="HY강B" pitchFamily="18" charset="-127"/>
                <a:ea typeface="HY강B" pitchFamily="18" charset="-127"/>
              </a:rPr>
              <a:t>조건식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);</a:t>
            </a:r>
          </a:p>
          <a:p>
            <a:r>
              <a:rPr lang="ko-KR" altLang="en-US" dirty="0">
                <a:latin typeface="HY강B" pitchFamily="18" charset="-127"/>
                <a:ea typeface="HY강B" pitchFamily="18" charset="-127"/>
              </a:rPr>
              <a:t>다음문장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;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40" name="꺾인 연결선 39"/>
          <p:cNvCxnSpPr>
            <a:stCxn id="20" idx="1"/>
            <a:endCxn id="31" idx="1"/>
          </p:cNvCxnSpPr>
          <p:nvPr/>
        </p:nvCxnSpPr>
        <p:spPr>
          <a:xfrm rot="10800000">
            <a:off x="1779546" y="3549836"/>
            <a:ext cx="12700" cy="1386886"/>
          </a:xfrm>
          <a:prstGeom prst="bentConnector3">
            <a:avLst>
              <a:gd name="adj1" fmla="val 180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20" idx="2"/>
            <a:endCxn id="32" idx="0"/>
          </p:cNvCxnSpPr>
          <p:nvPr/>
        </p:nvCxnSpPr>
        <p:spPr>
          <a:xfrm>
            <a:off x="3008246" y="5404774"/>
            <a:ext cx="0" cy="4004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그룹 50"/>
          <p:cNvGrpSpPr/>
          <p:nvPr/>
        </p:nvGrpSpPr>
        <p:grpSpPr>
          <a:xfrm>
            <a:off x="1394520" y="886789"/>
            <a:ext cx="6751264" cy="1428385"/>
            <a:chOff x="1061096" y="1024642"/>
            <a:chExt cx="7704856" cy="1428385"/>
          </a:xfrm>
        </p:grpSpPr>
        <p:sp>
          <p:nvSpPr>
            <p:cNvPr id="52" name="직사각형 51"/>
            <p:cNvSpPr/>
            <p:nvPr/>
          </p:nvSpPr>
          <p:spPr>
            <a:xfrm>
              <a:off x="1061096" y="1270864"/>
              <a:ext cx="7704856" cy="1182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do ~while </a:t>
              </a:r>
              <a:r>
                <a:rPr lang="ko-KR" altLang="en-US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문</a:t>
              </a:r>
              <a:endPara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744350" y="1619508"/>
            <a:ext cx="6284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종속문장을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무조건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 한번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실행후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조건식을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 평가한다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68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87996" y="2317250"/>
            <a:ext cx="7272808" cy="28931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10;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do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("%d",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++;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} while 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&lt;= 9);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444208" y="3048836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96608" y="3724911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22141" y="2702611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2229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while &gt;</a:t>
            </a:r>
          </a:p>
        </p:txBody>
      </p:sp>
    </p:spTree>
    <p:extLst>
      <p:ext uri="{BB962C8B-B14F-4D97-AF65-F5344CB8AC3E}">
        <p14:creationId xmlns:p14="http://schemas.microsoft.com/office/powerpoint/2010/main" val="346268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&lt; for &gt;</a:t>
            </a: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1394520" y="692696"/>
            <a:ext cx="6751264" cy="1428385"/>
            <a:chOff x="1061096" y="1024642"/>
            <a:chExt cx="7704856" cy="1428385"/>
          </a:xfrm>
        </p:grpSpPr>
        <p:sp>
          <p:nvSpPr>
            <p:cNvPr id="24" name="직사각형 23"/>
            <p:cNvSpPr/>
            <p:nvPr/>
          </p:nvSpPr>
          <p:spPr>
            <a:xfrm>
              <a:off x="1061096" y="1270864"/>
              <a:ext cx="7704856" cy="1182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if </a:t>
              </a:r>
              <a:r>
                <a:rPr lang="ko-KR" altLang="en-US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문</a:t>
              </a:r>
              <a:endPara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1394520" y="692696"/>
            <a:ext cx="6751264" cy="1428385"/>
            <a:chOff x="1061096" y="1024642"/>
            <a:chExt cx="7704856" cy="1428385"/>
          </a:xfrm>
        </p:grpSpPr>
        <p:sp>
          <p:nvSpPr>
            <p:cNvPr id="32" name="직사각형 31"/>
            <p:cNvSpPr/>
            <p:nvPr/>
          </p:nvSpPr>
          <p:spPr>
            <a:xfrm>
              <a:off x="1061096" y="1270864"/>
              <a:ext cx="7704856" cy="1182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for </a:t>
              </a:r>
              <a:r>
                <a:rPr lang="ko-KR" altLang="en-US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문</a:t>
              </a:r>
              <a:endPara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744350" y="1328993"/>
            <a:ext cx="6284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조건식을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 평가하여 그 결과가 참일 경우 해당 종속 문장을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반복 실행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한다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.</a:t>
            </a:r>
          </a:p>
        </p:txBody>
      </p:sp>
      <p:sp>
        <p:nvSpPr>
          <p:cNvPr id="38" name="다이아몬드 37"/>
          <p:cNvSpPr/>
          <p:nvPr/>
        </p:nvSpPr>
        <p:spPr>
          <a:xfrm>
            <a:off x="1744350" y="3368297"/>
            <a:ext cx="2480830" cy="748883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조건식</a:t>
            </a:r>
            <a:endParaRPr lang="ko-KR" altLang="en-US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744350" y="4422637"/>
            <a:ext cx="248083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종속문장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744350" y="6093296"/>
            <a:ext cx="248083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다음문장</a:t>
            </a:r>
          </a:p>
        </p:txBody>
      </p:sp>
      <p:cxnSp>
        <p:nvCxnSpPr>
          <p:cNvPr id="41" name="직선 화살표 연결선 40"/>
          <p:cNvCxnSpPr>
            <a:stCxn id="38" idx="2"/>
            <a:endCxn id="39" idx="0"/>
          </p:cNvCxnSpPr>
          <p:nvPr/>
        </p:nvCxnSpPr>
        <p:spPr>
          <a:xfrm>
            <a:off x="2984765" y="4117180"/>
            <a:ext cx="0" cy="30545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endCxn id="38" idx="0"/>
          </p:cNvCxnSpPr>
          <p:nvPr/>
        </p:nvCxnSpPr>
        <p:spPr>
          <a:xfrm>
            <a:off x="2984765" y="2996952"/>
            <a:ext cx="0" cy="37134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1394520" y="3201670"/>
            <a:ext cx="3258224" cy="2747610"/>
          </a:xfrm>
          <a:prstGeom prst="rect">
            <a:avLst/>
          </a:prstGeom>
          <a:noFill/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꺾인 연결선 43"/>
          <p:cNvCxnSpPr>
            <a:stCxn id="38" idx="3"/>
            <a:endCxn id="40" idx="3"/>
          </p:cNvCxnSpPr>
          <p:nvPr/>
        </p:nvCxnSpPr>
        <p:spPr>
          <a:xfrm>
            <a:off x="4225180" y="3742739"/>
            <a:ext cx="12700" cy="2638589"/>
          </a:xfrm>
          <a:prstGeom prst="bentConnector3">
            <a:avLst>
              <a:gd name="adj1" fmla="val 4357898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049949" y="4010389"/>
            <a:ext cx="848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True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77093" y="3232991"/>
            <a:ext cx="848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False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652120" y="3816758"/>
            <a:ext cx="2981214" cy="1477328"/>
          </a:xfrm>
          <a:prstGeom prst="rect">
            <a:avLst/>
          </a:prstGeom>
          <a:noFill/>
          <a:ln w="44450" cmpd="thinThick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for ( 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초기값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;</a:t>
            </a:r>
            <a:r>
              <a:rPr lang="ko-KR" altLang="en-US" dirty="0" err="1">
                <a:latin typeface="HY강B" pitchFamily="18" charset="-127"/>
                <a:ea typeface="HY강B" pitchFamily="18" charset="-127"/>
              </a:rPr>
              <a:t>조건식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;</a:t>
            </a:r>
            <a:r>
              <a:rPr lang="ko-KR" altLang="en-US" dirty="0" err="1">
                <a:latin typeface="HY강B" pitchFamily="18" charset="-127"/>
                <a:ea typeface="HY강B" pitchFamily="18" charset="-127"/>
              </a:rPr>
              <a:t>증감식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        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종속문장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}</a:t>
            </a:r>
          </a:p>
          <a:p>
            <a:r>
              <a:rPr lang="ko-KR" altLang="en-US" dirty="0">
                <a:latin typeface="HY강B" pitchFamily="18" charset="-127"/>
                <a:ea typeface="HY강B" pitchFamily="18" charset="-127"/>
              </a:rPr>
              <a:t>다음문장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;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48" name="꺾인 연결선 47"/>
          <p:cNvCxnSpPr>
            <a:stCxn id="51" idx="1"/>
            <a:endCxn id="38" idx="1"/>
          </p:cNvCxnSpPr>
          <p:nvPr/>
        </p:nvCxnSpPr>
        <p:spPr>
          <a:xfrm rot="10800000">
            <a:off x="1744350" y="3742740"/>
            <a:ext cx="12700" cy="1791371"/>
          </a:xfrm>
          <a:prstGeom prst="bentConnector3">
            <a:avLst>
              <a:gd name="adj1" fmla="val 378948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1744350" y="5246078"/>
            <a:ext cx="248083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증감식</a:t>
            </a:r>
            <a:endParaRPr lang="ko-KR" altLang="en-US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52" name="직선 화살표 연결선 51"/>
          <p:cNvCxnSpPr>
            <a:stCxn id="39" idx="2"/>
            <a:endCxn id="51" idx="0"/>
          </p:cNvCxnSpPr>
          <p:nvPr/>
        </p:nvCxnSpPr>
        <p:spPr>
          <a:xfrm>
            <a:off x="2984765" y="4998701"/>
            <a:ext cx="0" cy="24737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1749764" y="2418117"/>
            <a:ext cx="248083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초기값</a:t>
            </a:r>
            <a:endParaRPr lang="ko-KR" altLang="en-US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378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87996" y="2317250"/>
            <a:ext cx="7272808" cy="28931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1; //</a:t>
            </a:r>
            <a:r>
              <a:rPr lang="ko-KR" altLang="en-US" sz="16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초기값</a:t>
            </a:r>
            <a:endParaRPr lang="en-US" altLang="ko-KR" sz="16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while 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&lt;= 5) // </a:t>
            </a:r>
            <a:r>
              <a:rPr lang="ko-KR" altLang="en-US" sz="1600" dirty="0" err="1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조건식</a:t>
            </a:r>
            <a:endParaRPr lang="en-US" altLang="ko-KR" sz="16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("Hello~~\n");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++; //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600" dirty="0" err="1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증감식</a:t>
            </a:r>
            <a:endParaRPr lang="en-US" altLang="ko-KR" sz="16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1720" y="1558381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While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문의 반복 요소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갈매기형 수장 16"/>
          <p:cNvSpPr/>
          <p:nvPr/>
        </p:nvSpPr>
        <p:spPr>
          <a:xfrm>
            <a:off x="1793517" y="1731545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갈매기형 수장 18"/>
          <p:cNvSpPr/>
          <p:nvPr/>
        </p:nvSpPr>
        <p:spPr>
          <a:xfrm>
            <a:off x="1645866" y="1731545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</a:p>
        </p:txBody>
      </p:sp>
    </p:spTree>
    <p:extLst>
      <p:ext uri="{BB962C8B-B14F-4D97-AF65-F5344CB8AC3E}">
        <p14:creationId xmlns:p14="http://schemas.microsoft.com/office/powerpoint/2010/main" val="37850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87996" y="2317250"/>
            <a:ext cx="7272808" cy="23391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i,sum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0;</a:t>
            </a:r>
          </a:p>
          <a:p>
            <a:r>
              <a:rPr lang="nn-NO" altLang="ko-KR" sz="1600" dirty="0">
                <a:latin typeface="HY견고딕" pitchFamily="18" charset="-127"/>
                <a:ea typeface="HY견고딕" pitchFamily="18" charset="-127"/>
              </a:rPr>
              <a:t>	for (i = 1; i &lt;= 10; i++)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sum +=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("Sum : %d", sum);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874252" y="318974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026652" y="386581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i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70002" y="284351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605164" y="318974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757564" y="386581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sum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996722" y="283189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874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87996" y="2317250"/>
            <a:ext cx="7272808" cy="23391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i,sum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0;</a:t>
            </a:r>
          </a:p>
          <a:p>
            <a:r>
              <a:rPr lang="nn-NO" altLang="ko-KR" sz="1600" dirty="0">
                <a:latin typeface="HY견고딕" pitchFamily="18" charset="-127"/>
                <a:ea typeface="HY견고딕" pitchFamily="18" charset="-127"/>
              </a:rPr>
              <a:t>	for (i = 10; i &gt;= 1; i--)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sum +=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("Sum : %d", sum);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874252" y="318974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026652" y="386581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i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70002" y="284351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605164" y="318974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757564" y="386581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sum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996722" y="283189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0036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5616" y="2317250"/>
            <a:ext cx="7272808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sum = 0;</a:t>
            </a:r>
          </a:p>
          <a:p>
            <a:r>
              <a:rPr lang="nn-NO" altLang="ko-KR" sz="1600" dirty="0">
                <a:latin typeface="HY견고딕" pitchFamily="18" charset="-127"/>
                <a:ea typeface="HY견고딕" pitchFamily="18" charset="-127"/>
              </a:rPr>
              <a:t>	for (int i = 1; i &lt;= 10; i++)</a:t>
            </a:r>
          </a:p>
          <a:p>
            <a:r>
              <a:rPr lang="nn-NO" altLang="ko-KR" sz="16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sum +=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("Sum : %d", sum);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//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("%d",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); </a:t>
            </a:r>
            <a:r>
              <a:rPr lang="en-US" altLang="ko-KR" sz="16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??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573885" y="3887731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i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187395" y="2814192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sum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18338" y="3083162"/>
            <a:ext cx="288032" cy="2891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098276" y="5013176"/>
            <a:ext cx="288032" cy="2891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꺾인 연결선 5"/>
          <p:cNvCxnSpPr>
            <a:stCxn id="2" idx="1"/>
            <a:endCxn id="19" idx="1"/>
          </p:cNvCxnSpPr>
          <p:nvPr/>
        </p:nvCxnSpPr>
        <p:spPr>
          <a:xfrm rot="10800000" flipV="1">
            <a:off x="1098276" y="3227715"/>
            <a:ext cx="20062" cy="1930014"/>
          </a:xfrm>
          <a:prstGeom prst="bentConnector3">
            <a:avLst>
              <a:gd name="adj1" fmla="val 123946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5082853" y="2588490"/>
            <a:ext cx="3923928" cy="244827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315187" y="2656669"/>
            <a:ext cx="1464705" cy="4960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Main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지역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5708706" y="3354840"/>
            <a:ext cx="2672222" cy="12241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904105" y="3470832"/>
            <a:ext cx="875787" cy="248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for </a:t>
            </a:r>
            <a:r>
              <a: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지역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036330" y="3840744"/>
            <a:ext cx="288032" cy="2891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026930" y="4291407"/>
            <a:ext cx="288032" cy="2891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꺾인 연결선 29"/>
          <p:cNvCxnSpPr>
            <a:stCxn id="28" idx="1"/>
            <a:endCxn id="29" idx="1"/>
          </p:cNvCxnSpPr>
          <p:nvPr/>
        </p:nvCxnSpPr>
        <p:spPr>
          <a:xfrm rot="10800000" flipV="1">
            <a:off x="2026930" y="3985296"/>
            <a:ext cx="9400" cy="450663"/>
          </a:xfrm>
          <a:prstGeom prst="bentConnector3">
            <a:avLst>
              <a:gd name="adj1" fmla="val 2531915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232075" y="1259456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변수의 지역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3" name="갈매기형 수장 32"/>
          <p:cNvSpPr/>
          <p:nvPr/>
        </p:nvSpPr>
        <p:spPr>
          <a:xfrm>
            <a:off x="1557650" y="143262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갈매기형 수장 33"/>
          <p:cNvSpPr/>
          <p:nvPr/>
        </p:nvSpPr>
        <p:spPr>
          <a:xfrm>
            <a:off x="1409999" y="143262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763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3" grpId="0" animBg="1"/>
      <p:bldP spid="2" grpId="0" animBg="1"/>
      <p:bldP spid="19" grpId="0" animBg="1"/>
      <p:bldP spid="17" grpId="0" animBg="1"/>
      <p:bldP spid="25" grpId="0"/>
      <p:bldP spid="26" grpId="0" animBg="1"/>
      <p:bldP spid="27" grpId="0"/>
      <p:bldP spid="28" grpId="0" animBg="1"/>
      <p:bldP spid="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91632" y="1646857"/>
            <a:ext cx="7979868" cy="24929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oddSum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= 0,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evenSum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= 0;</a:t>
            </a:r>
          </a:p>
          <a:p>
            <a:r>
              <a:rPr lang="pt-BR" altLang="ko-KR" sz="1200" dirty="0">
                <a:latin typeface="HY견고딕" pitchFamily="18" charset="-127"/>
                <a:ea typeface="HY견고딕" pitchFamily="18" charset="-127"/>
              </a:rPr>
              <a:t>	for (int Num1 = 1,Num2 = 2; Num1 &lt;= 100 &amp;&amp; Num2 &lt;= 	100; Num1 += 2, Num2 += 2)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oddSum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+= Num1;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evenSum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+= Num2;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홀수의 합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: %d\n",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oddSum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짝수의 합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: %d\n",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evenSum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609459" y="485778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61859" y="553385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05209" y="451155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340371" y="485778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492771" y="553385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31929" y="449993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183846" y="484792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336246" y="5524003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oddSum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579596" y="4501701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914758" y="484792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067158" y="5524003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evenSum</a:t>
            </a:r>
            <a:endParaRPr lang="ko-KR" altLang="en-US" sz="13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306316" y="4490086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42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02568" y="1924280"/>
            <a:ext cx="727280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for,while,do~while,switch~case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문에서 해당 동작을 </a:t>
            </a:r>
            <a:r>
              <a:rPr lang="ko-KR" altLang="en-US" sz="1600" dirty="0" err="1">
                <a:latin typeface="HY견고딕" pitchFamily="18" charset="-127"/>
                <a:ea typeface="HY견고딕" pitchFamily="18" charset="-127"/>
              </a:rPr>
              <a:t>종료시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사용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51620" y="1354228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Break</a:t>
            </a:r>
          </a:p>
        </p:txBody>
      </p:sp>
      <p:sp>
        <p:nvSpPr>
          <p:cNvPr id="17" name="갈매기형 수장 16"/>
          <p:cNvSpPr/>
          <p:nvPr/>
        </p:nvSpPr>
        <p:spPr>
          <a:xfrm>
            <a:off x="1793517" y="150785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갈매기형 수장 18"/>
          <p:cNvSpPr/>
          <p:nvPr/>
        </p:nvSpPr>
        <p:spPr>
          <a:xfrm>
            <a:off x="1645866" y="150785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1387996" y="817548"/>
            <a:ext cx="4089248" cy="523220"/>
            <a:chOff x="2580104" y="1024642"/>
            <a:chExt cx="4666840" cy="523220"/>
          </a:xfrm>
        </p:grpSpPr>
        <p:sp>
          <p:nvSpPr>
            <p:cNvPr id="21" name="직사각형 20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Break</a:t>
              </a:r>
              <a:r>
                <a:rPr lang="ko-KR" altLang="en-US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와 </a:t>
              </a:r>
              <a:r>
                <a:rPr lang="en-US" altLang="ko-KR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continue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413166" y="2863285"/>
            <a:ext cx="727280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for,while,do~while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문에서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continue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문을 </a:t>
            </a:r>
            <a:r>
              <a:rPr lang="ko-KR" altLang="en-US" sz="1600" dirty="0" err="1">
                <a:latin typeface="HY견고딕" pitchFamily="18" charset="-127"/>
                <a:ea typeface="HY견고딕" pitchFamily="18" charset="-127"/>
              </a:rPr>
              <a:t>만나게되면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남은 종속문장을 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16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무시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하고 다음 반복을 진행한다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62218" y="2293233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continue</a:t>
            </a:r>
          </a:p>
        </p:txBody>
      </p:sp>
      <p:sp>
        <p:nvSpPr>
          <p:cNvPr id="26" name="갈매기형 수장 25"/>
          <p:cNvSpPr/>
          <p:nvPr/>
        </p:nvSpPr>
        <p:spPr>
          <a:xfrm>
            <a:off x="1804115" y="244685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1656464" y="244685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44150" y="3602340"/>
            <a:ext cx="7272808" cy="2677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  <a:br>
              <a:rPr lang="en-US" altLang="ko-KR" sz="1200" dirty="0">
                <a:latin typeface="HY견고딕" pitchFamily="18" charset="-127"/>
                <a:ea typeface="HY견고딕" pitchFamily="18" charset="-127"/>
              </a:rPr>
            </a:b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nn-NO" altLang="ko-KR" sz="1200" dirty="0">
                <a:latin typeface="HY견고딕" pitchFamily="18" charset="-127"/>
                <a:ea typeface="HY견고딕" pitchFamily="18" charset="-127"/>
              </a:rPr>
              <a:t>	for (int i = 0; i &lt; 100; i++)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	if (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&lt; 10)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		continue;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("%d,",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	if (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&gt;= 30)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		break;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123728" y="4365104"/>
            <a:ext cx="288032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123728" y="5877272"/>
            <a:ext cx="288032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937665" y="4941168"/>
            <a:ext cx="288032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937665" y="5517232"/>
            <a:ext cx="288032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구부러진 연결선 5"/>
          <p:cNvCxnSpPr>
            <a:stCxn id="30" idx="1"/>
            <a:endCxn id="2" idx="1"/>
          </p:cNvCxnSpPr>
          <p:nvPr/>
        </p:nvCxnSpPr>
        <p:spPr>
          <a:xfrm rot="10800000">
            <a:off x="2123729" y="4473116"/>
            <a:ext cx="1813937" cy="576064"/>
          </a:xfrm>
          <a:prstGeom prst="curvedConnector3">
            <a:avLst>
              <a:gd name="adj1" fmla="val 112602"/>
            </a:avLst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구부러진 연결선 32"/>
          <p:cNvCxnSpPr>
            <a:stCxn id="31" idx="1"/>
            <a:endCxn id="29" idx="1"/>
          </p:cNvCxnSpPr>
          <p:nvPr/>
        </p:nvCxnSpPr>
        <p:spPr>
          <a:xfrm rot="10800000" flipV="1">
            <a:off x="2123729" y="5625244"/>
            <a:ext cx="1813937" cy="360040"/>
          </a:xfrm>
          <a:prstGeom prst="curvedConnector3">
            <a:avLst>
              <a:gd name="adj1" fmla="val 112602"/>
            </a:avLst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195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 w="22225"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3167329" cy="1142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&lt; while &gt;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&lt; for &gt;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5">
        <p:fade/>
      </p:transition>
    </mc:Choice>
    <mc:Fallback xmlns="">
      <p:transition spd="med" advTm="235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59632" y="2062290"/>
            <a:ext cx="7272808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pt-BR" altLang="ko-KR" sz="1600" dirty="0">
                <a:latin typeface="HY견고딕" pitchFamily="18" charset="-127"/>
                <a:ea typeface="HY견고딕" pitchFamily="18" charset="-127"/>
              </a:rPr>
              <a:t>	for (Num = 1; Num &lt;= 5; Num++)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%d",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if 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== 3)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break;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반복이 끝난 후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%d\n",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096472" y="318974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248872" y="386581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88030" y="283189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8479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87624" y="2062289"/>
            <a:ext cx="7272808" cy="28007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pt-BR" altLang="ko-KR" sz="1600" dirty="0">
                <a:latin typeface="HY견고딕" pitchFamily="18" charset="-127"/>
                <a:ea typeface="HY견고딕" pitchFamily="18" charset="-127"/>
              </a:rPr>
              <a:t>	for (Num = 1; Num &lt;= 5; Num++)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if 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== 3)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	continue;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%d\n",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024464" y="318973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176864" y="386581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16022" y="2831897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61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364392" y="1941727"/>
            <a:ext cx="704078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For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문을 사용하여 코드상의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===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에 내용을 채워 실행파일과 동일하게 출력하시오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첫날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원을 예금하고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다음날부터 전날의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2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배씩 예금하는 방식으로 한달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(30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일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)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동안 저축한 금액은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?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1~1000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까지의 누적합계를 구해라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      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단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3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의 배수는 제외하며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3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과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5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의 공배수는 제외하지 않는다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부터 시작하여 홀수의 합을 구하면서 그 합이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10000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이 넘기 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  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직전의 수를 구하시오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005754" y="2341956"/>
            <a:ext cx="1647098" cy="463171"/>
            <a:chOff x="4500694" y="5774141"/>
            <a:chExt cx="1647098" cy="463171"/>
          </a:xfrm>
        </p:grpSpPr>
        <p:sp>
          <p:nvSpPr>
            <p:cNvPr id="16" name="실행 단추: 앞으로 또는 다음 15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6571916" y="4849462"/>
            <a:ext cx="1647098" cy="463171"/>
            <a:chOff x="4500694" y="5774141"/>
            <a:chExt cx="1647098" cy="463171"/>
          </a:xfrm>
        </p:grpSpPr>
        <p:sp>
          <p:nvSpPr>
            <p:cNvPr id="19" name="실행 단추: 앞으로 또는 다음 18">
              <a:hlinkClick r:id="rId3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</a:p>
        </p:txBody>
      </p:sp>
    </p:spTree>
    <p:extLst>
      <p:ext uri="{BB962C8B-B14F-4D97-AF65-F5344CB8AC3E}">
        <p14:creationId xmlns:p14="http://schemas.microsoft.com/office/powerpoint/2010/main" val="37850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1394520" y="1105370"/>
            <a:ext cx="6751264" cy="1428385"/>
            <a:chOff x="1061096" y="1024642"/>
            <a:chExt cx="7704856" cy="1428385"/>
          </a:xfrm>
        </p:grpSpPr>
        <p:sp>
          <p:nvSpPr>
            <p:cNvPr id="24" name="직사각형 23"/>
            <p:cNvSpPr/>
            <p:nvPr/>
          </p:nvSpPr>
          <p:spPr>
            <a:xfrm>
              <a:off x="1061096" y="1270864"/>
              <a:ext cx="7704856" cy="1182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if </a:t>
              </a:r>
              <a:r>
                <a:rPr lang="ko-KR" altLang="en-US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문</a:t>
              </a:r>
              <a:endPara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1394520" y="1105370"/>
            <a:ext cx="6751264" cy="1428385"/>
            <a:chOff x="1061096" y="1024642"/>
            <a:chExt cx="7704856" cy="1428385"/>
          </a:xfrm>
        </p:grpSpPr>
        <p:sp>
          <p:nvSpPr>
            <p:cNvPr id="32" name="직사각형 31"/>
            <p:cNvSpPr/>
            <p:nvPr/>
          </p:nvSpPr>
          <p:spPr>
            <a:xfrm>
              <a:off x="1061096" y="1270864"/>
              <a:ext cx="7704856" cy="1182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다중 </a:t>
              </a:r>
              <a:r>
                <a:rPr lang="en-US" altLang="ko-KR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for </a:t>
              </a:r>
              <a:r>
                <a:rPr lang="ko-KR" altLang="en-US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문</a:t>
              </a:r>
              <a:endPara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744350" y="1788785"/>
            <a:ext cx="6284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for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문 의 종속문장에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for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문이 존재하는 경우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99792" y="3078094"/>
            <a:ext cx="4114984" cy="2308324"/>
          </a:xfrm>
          <a:prstGeom prst="rect">
            <a:avLst/>
          </a:prstGeom>
          <a:noFill/>
          <a:ln w="44450" cmpd="thinThick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for ( 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초기값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;</a:t>
            </a:r>
            <a:r>
              <a:rPr lang="ko-KR" altLang="en-US" dirty="0" err="1">
                <a:latin typeface="HY강B" pitchFamily="18" charset="-127"/>
                <a:ea typeface="HY강B" pitchFamily="18" charset="-127"/>
              </a:rPr>
              <a:t>조건식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;</a:t>
            </a:r>
            <a:r>
              <a:rPr lang="ko-KR" altLang="en-US" dirty="0" err="1">
                <a:latin typeface="HY강B" pitchFamily="18" charset="-127"/>
                <a:ea typeface="HY강B" pitchFamily="18" charset="-127"/>
              </a:rPr>
              <a:t>증감식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	for ( 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초기값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;</a:t>
            </a:r>
            <a:r>
              <a:rPr lang="ko-KR" altLang="en-US" dirty="0" err="1">
                <a:latin typeface="HY강B" pitchFamily="18" charset="-127"/>
                <a:ea typeface="HY강B" pitchFamily="18" charset="-127"/>
              </a:rPr>
              <a:t>조건식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;</a:t>
            </a:r>
            <a:r>
              <a:rPr lang="ko-KR" altLang="en-US" dirty="0" err="1">
                <a:latin typeface="HY강B" pitchFamily="18" charset="-127"/>
                <a:ea typeface="HY강B" pitchFamily="18" charset="-127"/>
              </a:rPr>
              <a:t>증감식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	{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 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		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종속문장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	}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}</a:t>
            </a:r>
          </a:p>
          <a:p>
            <a:r>
              <a:rPr lang="ko-KR" altLang="en-US" dirty="0">
                <a:latin typeface="HY강B" pitchFamily="18" charset="-127"/>
                <a:ea typeface="HY강B" pitchFamily="18" charset="-127"/>
              </a:rPr>
              <a:t>다음문장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;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815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51394" y="2261803"/>
            <a:ext cx="7272808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nn-NO" altLang="ko-KR" sz="1600" dirty="0">
                <a:latin typeface="HY견고딕" pitchFamily="18" charset="-127"/>
                <a:ea typeface="HY견고딕" pitchFamily="18" charset="-127"/>
              </a:rPr>
              <a:t>	for (int i = 1; i &lt;= 5; i++)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("=======================\n");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for 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j = 1; j &lt;= 5; j++)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%d\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tj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%d\n",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, j);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("=======================\n");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5579514" y="247572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731914" y="315179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i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71072" y="211787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194703" y="247572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347103" y="315179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j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86261" y="211787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389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87624" y="2497333"/>
            <a:ext cx="7272808" cy="28931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nn-NO" altLang="ko-KR" sz="1600" dirty="0">
                <a:latin typeface="HY견고딕" pitchFamily="18" charset="-127"/>
                <a:ea typeface="HY견고딕" pitchFamily="18" charset="-127"/>
              </a:rPr>
              <a:t>	for (int i = 1; i &lt;= 5; i++)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for 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j = 1; j &lt;= 5; j++)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("★");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("\n");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971072" y="358683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123472" y="426291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i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62630" y="3228997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586261" y="358683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738661" y="426291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j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977819" y="3228997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389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82125" y="1751274"/>
            <a:ext cx="7272808" cy="40318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nn-NO" altLang="ko-KR" sz="1600" dirty="0">
                <a:latin typeface="HY견고딕" pitchFamily="18" charset="-127"/>
                <a:ea typeface="HY견고딕" pitchFamily="18" charset="-127"/>
              </a:rPr>
              <a:t>	for (int i = 1; i &lt;= 5; i++)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for 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j = 1; j &lt;= 5; j++)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	if (j ==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("★");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	else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  ");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}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("\n");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965573" y="2537141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117973" y="3213216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i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57131" y="2179299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580762" y="2537141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733162" y="3213216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j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972320" y="2179299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759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363495" y="2096173"/>
            <a:ext cx="70407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실행파일과 같이 구구단을 출력하시오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다중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for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문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실행파일과 같이 높이를 입력 시 삼각형을 그리시오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실행파일과 같이 가로와 세로를 입력 시 사각형을 그리시오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6336878" y="2559344"/>
            <a:ext cx="1647098" cy="463171"/>
            <a:chOff x="4500694" y="5774141"/>
            <a:chExt cx="1647098" cy="463171"/>
          </a:xfrm>
        </p:grpSpPr>
        <p:sp>
          <p:nvSpPr>
            <p:cNvPr id="16" name="실행 단추: 앞으로 또는 다음 15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6336878" y="3734734"/>
            <a:ext cx="1647098" cy="463171"/>
            <a:chOff x="4500694" y="5774141"/>
            <a:chExt cx="1647098" cy="463171"/>
          </a:xfrm>
        </p:grpSpPr>
        <p:sp>
          <p:nvSpPr>
            <p:cNvPr id="19" name="실행 단추: 앞으로 또는 다음 18">
              <a:hlinkClick r:id="rId3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6336878" y="4701748"/>
            <a:ext cx="1647098" cy="463171"/>
            <a:chOff x="4500694" y="5774141"/>
            <a:chExt cx="1647098" cy="463171"/>
          </a:xfrm>
        </p:grpSpPr>
        <p:sp>
          <p:nvSpPr>
            <p:cNvPr id="22" name="실행 단추: 앞으로 또는 다음 21">
              <a:hlinkClick r:id="rId4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</a:p>
        </p:txBody>
      </p:sp>
    </p:spTree>
    <p:extLst>
      <p:ext uri="{BB962C8B-B14F-4D97-AF65-F5344CB8AC3E}">
        <p14:creationId xmlns:p14="http://schemas.microsoft.com/office/powerpoint/2010/main" val="172311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716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함 수</a:t>
            </a:r>
            <a:endParaRPr lang="en-US" altLang="ko-KR" sz="3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394520" y="1523086"/>
            <a:ext cx="6751264" cy="3910363"/>
            <a:chOff x="1061096" y="1024642"/>
            <a:chExt cx="7704856" cy="3910363"/>
          </a:xfrm>
        </p:grpSpPr>
        <p:sp>
          <p:nvSpPr>
            <p:cNvPr id="24" name="직사각형 23"/>
            <p:cNvSpPr/>
            <p:nvPr/>
          </p:nvSpPr>
          <p:spPr>
            <a:xfrm>
              <a:off x="1061096" y="1270864"/>
              <a:ext cx="7704856" cy="366414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함수</a:t>
              </a:r>
              <a:endPara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744350" y="2159383"/>
            <a:ext cx="640143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정의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프로그램 내부에서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독립적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으로 존재하는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기능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F0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장점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1.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언제나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재사용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가능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2.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코드의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가독성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향상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3.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에러검출 용이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4.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기능별 관리에 용이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종류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-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표준 라이브러리 함수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ex)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printf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(),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scanf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()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-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사용자 정의 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37740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71800" y="3039959"/>
            <a:ext cx="36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&lt; while &gt;</a:t>
            </a:r>
            <a:endParaRPr lang="en-US" altLang="ko-KR" sz="3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28727" y="2620741"/>
            <a:ext cx="58207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sz="3200" dirty="0">
                <a:latin typeface="HY견고딕" pitchFamily="18" charset="-127"/>
                <a:ea typeface="HY견고딕" pitchFamily="18" charset="-127"/>
              </a:rPr>
              <a:t>int Sum(int x, int y)</a:t>
            </a:r>
          </a:p>
          <a:p>
            <a:r>
              <a:rPr lang="en-US" altLang="ko-KR" sz="3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32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32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3200" dirty="0">
                <a:latin typeface="HY견고딕" pitchFamily="18" charset="-127"/>
                <a:ea typeface="HY견고딕" pitchFamily="18" charset="-127"/>
              </a:rPr>
              <a:t> Answer;</a:t>
            </a:r>
          </a:p>
          <a:p>
            <a:r>
              <a:rPr lang="en-US" altLang="ko-KR" sz="3200" dirty="0">
                <a:latin typeface="HY견고딕" pitchFamily="18" charset="-127"/>
                <a:ea typeface="HY견고딕" pitchFamily="18" charset="-127"/>
              </a:rPr>
              <a:t>	 Answer = x + y;</a:t>
            </a:r>
          </a:p>
          <a:p>
            <a:r>
              <a:rPr lang="en-US" altLang="ko-KR" sz="3200" dirty="0">
                <a:latin typeface="HY견고딕" pitchFamily="18" charset="-127"/>
                <a:ea typeface="HY견고딕" pitchFamily="18" charset="-127"/>
              </a:rPr>
              <a:t>	return Answer;</a:t>
            </a:r>
          </a:p>
          <a:p>
            <a:r>
              <a:rPr lang="en-US" altLang="ko-KR" sz="32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28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375675" y="2294058"/>
            <a:ext cx="6751264" cy="366414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858234" y="2720668"/>
            <a:ext cx="708204" cy="4409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625089" y="2715974"/>
            <a:ext cx="1010807" cy="4409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831967" y="2715974"/>
            <a:ext cx="2233355" cy="4409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858234" y="3161662"/>
            <a:ext cx="361052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858234" y="5105878"/>
            <a:ext cx="361052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752448" y="4617701"/>
            <a:ext cx="3187703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897024" y="175445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HY견고딕" pitchFamily="18" charset="-127"/>
                <a:ea typeface="HY견고딕" pitchFamily="18" charset="-127"/>
              </a:rPr>
              <a:t>반환자료형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7" name="꺾인 연결선 6"/>
          <p:cNvCxnSpPr>
            <a:stCxn id="2" idx="0"/>
            <a:endCxn id="3" idx="2"/>
          </p:cNvCxnSpPr>
          <p:nvPr/>
        </p:nvCxnSpPr>
        <p:spPr>
          <a:xfrm rot="5400000" flipH="1" flipV="1">
            <a:off x="2090948" y="2245178"/>
            <a:ext cx="596879" cy="354102"/>
          </a:xfrm>
          <a:prstGeom prst="bentConnector3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295592" y="176063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함수이름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652179" y="17544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매개변수</a:t>
            </a:r>
          </a:p>
        </p:txBody>
      </p:sp>
      <p:cxnSp>
        <p:nvCxnSpPr>
          <p:cNvPr id="33" name="꺾인 연결선 32"/>
          <p:cNvCxnSpPr>
            <a:stCxn id="25" idx="0"/>
            <a:endCxn id="31" idx="2"/>
          </p:cNvCxnSpPr>
          <p:nvPr/>
        </p:nvCxnSpPr>
        <p:spPr>
          <a:xfrm rot="5400000" flipH="1" flipV="1">
            <a:off x="3197039" y="2063424"/>
            <a:ext cx="586004" cy="719097"/>
          </a:xfrm>
          <a:prstGeom prst="bentConnector3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26" idx="0"/>
            <a:endCxn id="32" idx="2"/>
          </p:cNvCxnSpPr>
          <p:nvPr/>
        </p:nvCxnSpPr>
        <p:spPr>
          <a:xfrm rot="5400000" flipH="1" flipV="1">
            <a:off x="4781319" y="2291116"/>
            <a:ext cx="592185" cy="257532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929419" y="39414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종속문장</a:t>
            </a:r>
          </a:p>
        </p:txBody>
      </p:sp>
      <p:cxnSp>
        <p:nvCxnSpPr>
          <p:cNvPr id="40" name="꺾인 연결선 39"/>
          <p:cNvCxnSpPr>
            <a:stCxn id="27" idx="3"/>
            <a:endCxn id="39" idx="1"/>
          </p:cNvCxnSpPr>
          <p:nvPr/>
        </p:nvCxnSpPr>
        <p:spPr>
          <a:xfrm>
            <a:off x="2219286" y="3413690"/>
            <a:ext cx="4710133" cy="712438"/>
          </a:xfrm>
          <a:prstGeom prst="bentConnector3">
            <a:avLst>
              <a:gd name="adj1" fmla="val 94287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stCxn id="28" idx="3"/>
            <a:endCxn id="39" idx="1"/>
          </p:cNvCxnSpPr>
          <p:nvPr/>
        </p:nvCxnSpPr>
        <p:spPr>
          <a:xfrm flipV="1">
            <a:off x="2219286" y="4126128"/>
            <a:ext cx="4710133" cy="1231778"/>
          </a:xfrm>
          <a:prstGeom prst="bentConnector3">
            <a:avLst>
              <a:gd name="adj1" fmla="val 94287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834997" y="54252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HY견고딕" pitchFamily="18" charset="-127"/>
                <a:ea typeface="HY견고딕" pitchFamily="18" charset="-127"/>
              </a:rPr>
              <a:t>반환값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50" name="꺾인 연결선 49"/>
          <p:cNvCxnSpPr>
            <a:stCxn id="30" idx="2"/>
            <a:endCxn id="49" idx="1"/>
          </p:cNvCxnSpPr>
          <p:nvPr/>
        </p:nvCxnSpPr>
        <p:spPr>
          <a:xfrm rot="16200000" flipH="1">
            <a:off x="4846560" y="4621496"/>
            <a:ext cx="488177" cy="1488697"/>
          </a:xfrm>
          <a:prstGeom prst="bentConnector2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307244" y="1031878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더하기 함수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1" name="갈매기형 수장 60"/>
          <p:cNvSpPr/>
          <p:nvPr/>
        </p:nvSpPr>
        <p:spPr>
          <a:xfrm>
            <a:off x="1804115" y="1205699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>
            <a:off x="1656464" y="1205699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354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5" grpId="0" animBg="1"/>
      <p:bldP spid="26" grpId="0" animBg="1"/>
      <p:bldP spid="27" grpId="0" animBg="1"/>
      <p:bldP spid="28" grpId="0" animBg="1"/>
      <p:bldP spid="30" grpId="0" animBg="1"/>
      <p:bldP spid="3" grpId="0"/>
      <p:bldP spid="31" grpId="0"/>
      <p:bldP spid="32" grpId="0"/>
      <p:bldP spid="39" grpId="0"/>
      <p:bldP spid="4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5509" y="2205270"/>
            <a:ext cx="72728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pt-BR" altLang="ko-KR" dirty="0">
                <a:latin typeface="HY견고딕" pitchFamily="18" charset="-127"/>
                <a:ea typeface="HY견고딕" pitchFamily="18" charset="-127"/>
              </a:rPr>
              <a:t>	int Num1 = 10, Num2 = 20;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Answer = Num1 + Num2;</a:t>
            </a:r>
          </a:p>
          <a:p>
            <a:r>
              <a:rPr lang="pt-BR" altLang="ko-KR" dirty="0">
                <a:latin typeface="HY견고딕" pitchFamily="18" charset="-127"/>
                <a:ea typeface="HY견고딕" pitchFamily="18" charset="-127"/>
              </a:rPr>
              <a:t>	printf("%d + %d = %d", Num1, Num2</a:t>
            </a:r>
            <a:r>
              <a:rPr lang="pt-BR" altLang="ko-KR">
                <a:latin typeface="HY견고딕" pitchFamily="18" charset="-127"/>
                <a:ea typeface="HY견고딕" pitchFamily="18" charset="-127"/>
              </a:rPr>
              <a:t>, Answer);</a:t>
            </a:r>
            <a:r>
              <a:rPr lang="pt-BR" altLang="ko-KR" dirty="0">
                <a:latin typeface="HY견고딕" pitchFamily="18" charset="-127"/>
                <a:ea typeface="HY견고딕" pitchFamily="18" charset="-127"/>
              </a:rPr>
              <a:t>	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return;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493718" y="514362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646118" y="5819703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Num1</a:t>
            </a:r>
            <a:endParaRPr lang="ko-KR" altLang="en-US" sz="14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46003" y="4785784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108907" y="514362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261307" y="5819703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Num2</a:t>
            </a:r>
            <a:endParaRPr lang="ko-KR" altLang="en-US" sz="14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65384" y="4785786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952792" y="514362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105192" y="5819703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Answer</a:t>
            </a:r>
            <a:endParaRPr lang="ko-KR" altLang="en-US" sz="12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05077" y="4785785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90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1426" y="626940"/>
            <a:ext cx="727280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r>
              <a:rPr lang="fr-FR" altLang="ko-KR" dirty="0">
                <a:latin typeface="HY견고딕" pitchFamily="18" charset="-127"/>
                <a:ea typeface="HY견고딕" pitchFamily="18" charset="-127"/>
              </a:rPr>
              <a:t>int Sum(int x, int y)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Answer;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Answer = x + y;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return Answer;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void main() 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Num1, Num2;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더할 두 정수를 입력하시오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:");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("%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d%d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", &amp;Num1, &amp;Num2);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Answer = Sum(Num1, Num2);</a:t>
            </a:r>
          </a:p>
          <a:p>
            <a:r>
              <a:rPr lang="pt-BR" altLang="ko-KR" dirty="0">
                <a:latin typeface="HY견고딕" pitchFamily="18" charset="-127"/>
                <a:ea typeface="HY견고딕" pitchFamily="18" charset="-127"/>
              </a:rPr>
              <a:t>	printf("%d + %d = %d", Num1, Num2,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Answer</a:t>
            </a:r>
            <a:r>
              <a:rPr lang="pt-BR" altLang="ko-KR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349430" y="542365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501830" y="609973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40988" y="5065817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964619" y="542365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117019" y="609973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56177" y="5065817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533048" y="5405897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685448" y="6081972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Answer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924606" y="5048055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349430" y="178714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501830" y="246322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Answer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40988" y="142930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964619" y="178714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117019" y="246322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x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56177" y="142930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533048" y="176938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685448" y="2445458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y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924606" y="1411541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011426" y="1051663"/>
            <a:ext cx="7881054" cy="201729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011426" y="3166096"/>
            <a:ext cx="7881054" cy="343125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7376759" y="1069352"/>
            <a:ext cx="1464705" cy="4960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Sum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지역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376759" y="3166096"/>
            <a:ext cx="1464705" cy="4960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Main 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지역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928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/>
      <p:bldP spid="27" grpId="0" animBg="1"/>
      <p:bldP spid="28" grpId="0" animBg="1"/>
      <p:bldP spid="29" grpId="0"/>
      <p:bldP spid="30" grpId="0" animBg="1"/>
      <p:bldP spid="31" grpId="0" animBg="1"/>
      <p:bldP spid="3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1426" y="882386"/>
            <a:ext cx="727280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void main() 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Num1, Num2;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더할 두 정수를 입력하시오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:");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("%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d%d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", &amp;Num1, &amp;Num2);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Answer = Sum(Num1, Num2);</a:t>
            </a:r>
          </a:p>
          <a:p>
            <a:r>
              <a:rPr lang="pt-BR" altLang="ko-KR" dirty="0">
                <a:latin typeface="HY견고딕" pitchFamily="18" charset="-127"/>
                <a:ea typeface="HY견고딕" pitchFamily="18" charset="-127"/>
              </a:rPr>
              <a:t>	printf("%d + %d = %d", Num1, Num2,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Answer</a:t>
            </a:r>
            <a:r>
              <a:rPr lang="pt-BR" altLang="ko-KR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r>
              <a:rPr lang="fr-FR" altLang="ko-KR" dirty="0">
                <a:latin typeface="HY견고딕" pitchFamily="18" charset="-127"/>
                <a:ea typeface="HY견고딕" pitchFamily="18" charset="-127"/>
              </a:rPr>
              <a:t>int Sum(int x, int y)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Answer;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Answer = x + y;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return Answer;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915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1426" y="882386"/>
            <a:ext cx="727280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r>
              <a:rPr lang="fr-FR" altLang="ko-KR" dirty="0">
                <a:latin typeface="HY견고딕" pitchFamily="18" charset="-127"/>
                <a:ea typeface="HY견고딕" pitchFamily="18" charset="-127"/>
              </a:rPr>
              <a:t>int Sum(int x, int y); //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함수의 원형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전방선언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)</a:t>
            </a:r>
            <a:endParaRPr lang="fr-FR" altLang="ko-KR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main() 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Num1, Num2;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더할 두 정수를 입력하시오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:");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("%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d%d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", &amp;Num1, &amp;Num2);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Answer = Sum(Num1, Num2);</a:t>
            </a:r>
          </a:p>
          <a:p>
            <a:r>
              <a:rPr lang="pt-BR" altLang="ko-KR" dirty="0">
                <a:latin typeface="HY견고딕" pitchFamily="18" charset="-127"/>
                <a:ea typeface="HY견고딕" pitchFamily="18" charset="-127"/>
              </a:rPr>
              <a:t>	printf("%d + %d = %d", Num1, Num2,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Answer</a:t>
            </a:r>
            <a:r>
              <a:rPr lang="pt-BR" altLang="ko-KR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r>
              <a:rPr lang="fr-FR" altLang="ko-KR" dirty="0">
                <a:latin typeface="HY견고딕" pitchFamily="18" charset="-127"/>
                <a:ea typeface="HY견고딕" pitchFamily="18" charset="-127"/>
              </a:rPr>
              <a:t>int Sum(int x, int y)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Answer;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Answer = x + y;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return Answer;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286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043608" y="1566606"/>
            <a:ext cx="4089248" cy="523220"/>
            <a:chOff x="2580104" y="1024642"/>
            <a:chExt cx="4666840" cy="523220"/>
          </a:xfrm>
        </p:grpSpPr>
        <p:sp>
          <p:nvSpPr>
            <p:cNvPr id="15" name="직사각형 14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함수의 종류</a:t>
              </a:r>
              <a:endPara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353094" y="2534984"/>
            <a:ext cx="710733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int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Sum(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int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x,int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y)-&gt;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출력값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과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입력값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이 있다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void Sum(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int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x,int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y)-&gt;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출력값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은 없고 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입력값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이 있다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int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Sum( )-&gt;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출력값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은 있으나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입력값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이 없다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void Sum( )-&gt;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출력값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과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입력값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이 없다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405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68388" y="1268567"/>
            <a:ext cx="3600400" cy="2123658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fr-FR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fr-FR" altLang="ko-KR" sz="1600" dirty="0">
                <a:latin typeface="HY견고딕" pitchFamily="18" charset="-127"/>
                <a:ea typeface="HY견고딕" pitchFamily="18" charset="-127"/>
              </a:rPr>
              <a:t>int sum(int x, int y)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Sum;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Sum = x + y;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return Sum;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48808" y="1268567"/>
            <a:ext cx="3636404" cy="2123658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</a:t>
            </a:r>
            <a:r>
              <a:rPr lang="fr-FR" altLang="ko-KR" sz="1600" dirty="0">
                <a:latin typeface="HY견고딕" pitchFamily="18" charset="-127"/>
                <a:ea typeface="HY견고딕" pitchFamily="18" charset="-127"/>
              </a:rPr>
              <a:t> sum(int x, int y)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Sum;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Sum = x + y;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("%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d",Sum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);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68388" y="3944677"/>
            <a:ext cx="3600400" cy="230832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fr-FR" altLang="ko-KR" sz="1600" dirty="0">
                <a:latin typeface="HY견고딕" pitchFamily="18" charset="-127"/>
                <a:ea typeface="HY견고딕" pitchFamily="18" charset="-127"/>
              </a:rPr>
              <a:t> sum()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Sum,x,y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("%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d%d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“,&amp;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x,&amp;y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Sum = x + y;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return Sum;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48808" y="3944677"/>
            <a:ext cx="3636404" cy="230832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</a:t>
            </a:r>
            <a:r>
              <a:rPr lang="fr-FR" altLang="ko-KR" sz="1600" dirty="0">
                <a:latin typeface="HY견고딕" pitchFamily="18" charset="-127"/>
                <a:ea typeface="HY견고딕" pitchFamily="18" charset="-127"/>
              </a:rPr>
              <a:t> sum()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Sum,x,y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("%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d%d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“,&amp;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x,&amp;y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Sum = x + y;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("%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d",Sum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95780" y="891953"/>
            <a:ext cx="1569660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입력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O 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출력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O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94202" y="899235"/>
            <a:ext cx="1550424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입력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O 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출력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X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95780" y="3575345"/>
            <a:ext cx="1550424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입력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X 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출력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O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94202" y="3575345"/>
            <a:ext cx="1531188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입력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X 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출력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X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137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1426" y="1795509"/>
            <a:ext cx="72728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Num1, Sum = 0;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정수를 입력하시오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("%d", &amp;Num1);</a:t>
            </a:r>
          </a:p>
          <a:p>
            <a:r>
              <a:rPr lang="nn-NO" altLang="ko-KR" dirty="0">
                <a:latin typeface="HY견고딕" pitchFamily="18" charset="-127"/>
                <a:ea typeface="HY견고딕" pitchFamily="18" charset="-127"/>
              </a:rPr>
              <a:t>	for (int i = 1; i &lt;= Num1; i++)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		Sum +=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("1 ~ %d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의 누적합계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: %d\n", Num1, Sum);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184552" y="527320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336952" y="594928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sum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76110" y="491536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687672" y="527320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840072" y="594928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79230" y="491536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622015" y="527320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774415" y="594928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i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13573" y="491536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19872" y="5515360"/>
            <a:ext cx="1015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main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지역</a:t>
            </a:r>
          </a:p>
        </p:txBody>
      </p:sp>
    </p:spTree>
    <p:extLst>
      <p:ext uri="{BB962C8B-B14F-4D97-AF65-F5344CB8AC3E}">
        <p14:creationId xmlns:p14="http://schemas.microsoft.com/office/powerpoint/2010/main" val="3406541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1426" y="1103012"/>
            <a:ext cx="72728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AccrueSum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Num1, Sum = 0;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정수를 입력하시오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("%d", &amp;Num1);</a:t>
            </a:r>
          </a:p>
          <a:p>
            <a:r>
              <a:rPr lang="nn-NO" altLang="ko-KR" dirty="0">
                <a:latin typeface="HY견고딕" pitchFamily="18" charset="-127"/>
                <a:ea typeface="HY견고딕" pitchFamily="18" charset="-127"/>
              </a:rPr>
              <a:t>	for (int i = 1; i &lt;= Num1; i++)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	Sum +=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("1 ~ %d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의 누적합계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: %d\n", Num1, Sum);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AccrueSum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328568" y="1321821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480968" y="1997896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sum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20126" y="963979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831688" y="1321821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984088" y="1997896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223246" y="963979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766031" y="1321821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918431" y="1997896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i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57589" y="963979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120963" y="2636912"/>
            <a:ext cx="1710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AccrueSum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지역</a:t>
            </a:r>
          </a:p>
        </p:txBody>
      </p:sp>
    </p:spTree>
    <p:extLst>
      <p:ext uri="{BB962C8B-B14F-4D97-AF65-F5344CB8AC3E}">
        <p14:creationId xmlns:p14="http://schemas.microsoft.com/office/powerpoint/2010/main" val="379174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1426" y="1103012"/>
            <a:ext cx="727280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AccrueSum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Num1)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Sum = 0;</a:t>
            </a:r>
          </a:p>
          <a:p>
            <a:r>
              <a:rPr lang="nn-NO" altLang="ko-KR" dirty="0">
                <a:latin typeface="HY견고딕" pitchFamily="18" charset="-127"/>
                <a:ea typeface="HY견고딕" pitchFamily="18" charset="-127"/>
              </a:rPr>
              <a:t>	for (int i = 1; i &lt;= Num1; i++)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	Sum +=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("1 ~ %d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의 누적합계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: %d\n", Num1, Sum);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Num1;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정수를 입력하시오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("%d", &amp;Num1);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AccrueSum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(Num1);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802359" y="3382932"/>
            <a:ext cx="3826227" cy="1149930"/>
            <a:chOff x="4760182" y="3259179"/>
            <a:chExt cx="4217785" cy="1429961"/>
          </a:xfrm>
        </p:grpSpPr>
        <p:sp>
          <p:nvSpPr>
            <p:cNvPr id="13" name="직사각형 12"/>
            <p:cNvSpPr/>
            <p:nvPr/>
          </p:nvSpPr>
          <p:spPr>
            <a:xfrm>
              <a:off x="6322719" y="3617021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475119" y="4293096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rPr>
                <a:t>sum</a:t>
              </a:r>
              <a:endParaRPr lang="ko-KR" altLang="en-US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714277" y="3259179"/>
              <a:ext cx="3690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>
                  <a:latin typeface="HY강B" pitchFamily="18" charset="-127"/>
                  <a:ea typeface="HY강B" pitchFamily="18" charset="-127"/>
                </a:rPr>
                <a:t>int</a:t>
              </a:r>
              <a:endParaRPr lang="ko-KR" altLang="en-US" sz="1400" dirty="0"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7825839" y="3617021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978239" y="4293096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rPr>
                <a:t>Num1</a:t>
              </a:r>
              <a:endParaRPr lang="ko-KR" altLang="en-US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217397" y="3259179"/>
              <a:ext cx="3690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>
                  <a:latin typeface="HY강B" pitchFamily="18" charset="-127"/>
                  <a:ea typeface="HY강B" pitchFamily="18" charset="-127"/>
                </a:rPr>
                <a:t>int</a:t>
              </a:r>
              <a:endParaRPr lang="ko-KR" altLang="en-US" sz="1400" dirty="0"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760182" y="3617021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912582" y="4293096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rPr>
                <a:t>i</a:t>
              </a:r>
              <a:endParaRPr lang="ko-KR" altLang="en-US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151740" y="3259179"/>
              <a:ext cx="3690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>
                  <a:latin typeface="HY강B" pitchFamily="18" charset="-127"/>
                  <a:ea typeface="HY강B" pitchFamily="18" charset="-127"/>
                </a:rPr>
                <a:t>int</a:t>
              </a:r>
              <a:endParaRPr lang="ko-KR" altLang="en-US" sz="1400" dirty="0">
                <a:latin typeface="HY강B" pitchFamily="18" charset="-127"/>
                <a:ea typeface="HY강B" pitchFamily="18" charset="-127"/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6162167" y="533143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314567" y="600751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553725" y="4973597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832927" y="5639631"/>
            <a:ext cx="1015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main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지역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996416" y="3835293"/>
            <a:ext cx="1651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AccrueSum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지역</a:t>
            </a:r>
          </a:p>
        </p:txBody>
      </p:sp>
    </p:spTree>
    <p:extLst>
      <p:ext uri="{BB962C8B-B14F-4D97-AF65-F5344CB8AC3E}">
        <p14:creationId xmlns:p14="http://schemas.microsoft.com/office/powerpoint/2010/main" val="133432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29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while &gt;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1394520" y="886789"/>
            <a:ext cx="6751264" cy="1428385"/>
            <a:chOff x="1061096" y="1024642"/>
            <a:chExt cx="7704856" cy="1428385"/>
          </a:xfrm>
        </p:grpSpPr>
        <p:sp>
          <p:nvSpPr>
            <p:cNvPr id="24" name="직사각형 23"/>
            <p:cNvSpPr/>
            <p:nvPr/>
          </p:nvSpPr>
          <p:spPr>
            <a:xfrm>
              <a:off x="1061096" y="1270864"/>
              <a:ext cx="7704856" cy="1182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while </a:t>
              </a:r>
              <a:r>
                <a:rPr lang="ko-KR" altLang="en-US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문</a:t>
              </a:r>
              <a:endPara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744350" y="1523086"/>
            <a:ext cx="6284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조건식을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 평가하여 그 결과가 참일 경우 해당 종속 문장을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반복 실행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한다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.</a:t>
            </a:r>
          </a:p>
        </p:txBody>
      </p:sp>
      <p:sp>
        <p:nvSpPr>
          <p:cNvPr id="2" name="다이아몬드 1"/>
          <p:cNvSpPr/>
          <p:nvPr/>
        </p:nvSpPr>
        <p:spPr>
          <a:xfrm>
            <a:off x="1744350" y="3152274"/>
            <a:ext cx="2457400" cy="93610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조건식</a:t>
            </a:r>
            <a:endParaRPr lang="ko-KR" altLang="en-US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744350" y="4653136"/>
            <a:ext cx="245740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종속문장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744350" y="5805264"/>
            <a:ext cx="245740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다음문장</a:t>
            </a:r>
          </a:p>
        </p:txBody>
      </p:sp>
      <p:cxnSp>
        <p:nvCxnSpPr>
          <p:cNvPr id="7" name="직선 화살표 연결선 6"/>
          <p:cNvCxnSpPr>
            <a:stCxn id="2" idx="2"/>
            <a:endCxn id="3" idx="0"/>
          </p:cNvCxnSpPr>
          <p:nvPr/>
        </p:nvCxnSpPr>
        <p:spPr>
          <a:xfrm>
            <a:off x="2973050" y="4088378"/>
            <a:ext cx="0" cy="5647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2970289" y="2703267"/>
            <a:ext cx="0" cy="28237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394520" y="2985646"/>
            <a:ext cx="3227453" cy="2603594"/>
          </a:xfrm>
          <a:prstGeom prst="rect">
            <a:avLst/>
          </a:prstGeom>
          <a:noFill/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꺾인 연결선 19"/>
          <p:cNvCxnSpPr>
            <a:stCxn id="2" idx="3"/>
            <a:endCxn id="17" idx="3"/>
          </p:cNvCxnSpPr>
          <p:nvPr/>
        </p:nvCxnSpPr>
        <p:spPr>
          <a:xfrm>
            <a:off x="4201750" y="3620326"/>
            <a:ext cx="12700" cy="2544978"/>
          </a:xfrm>
          <a:prstGeom prst="bentConnector3">
            <a:avLst>
              <a:gd name="adj1" fmla="val 7105268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036647" y="4186091"/>
            <a:ext cx="84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True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77093" y="3180504"/>
            <a:ext cx="84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False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55282" y="3816758"/>
            <a:ext cx="1973102" cy="1477328"/>
          </a:xfrm>
          <a:prstGeom prst="rect">
            <a:avLst/>
          </a:prstGeom>
          <a:noFill/>
          <a:ln w="44450" cmpd="thinThick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while ( </a:t>
            </a:r>
            <a:r>
              <a:rPr lang="ko-KR" altLang="en-US" dirty="0" err="1">
                <a:latin typeface="HY강B" pitchFamily="18" charset="-127"/>
                <a:ea typeface="HY강B" pitchFamily="18" charset="-127"/>
              </a:rPr>
              <a:t>조건식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        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종속문장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}</a:t>
            </a:r>
          </a:p>
          <a:p>
            <a:r>
              <a:rPr lang="ko-KR" altLang="en-US" dirty="0">
                <a:latin typeface="HY강B" pitchFamily="18" charset="-127"/>
                <a:ea typeface="HY강B" pitchFamily="18" charset="-127"/>
              </a:rPr>
              <a:t>다음문장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;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각 삼각형 31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cxnSp>
        <p:nvCxnSpPr>
          <p:cNvPr id="38" name="꺾인 연결선 37"/>
          <p:cNvCxnSpPr>
            <a:stCxn id="3" idx="1"/>
            <a:endCxn id="2" idx="1"/>
          </p:cNvCxnSpPr>
          <p:nvPr/>
        </p:nvCxnSpPr>
        <p:spPr>
          <a:xfrm rot="10800000">
            <a:off x="1744350" y="3620326"/>
            <a:ext cx="12700" cy="1392850"/>
          </a:xfrm>
          <a:prstGeom prst="bentConnector3">
            <a:avLst>
              <a:gd name="adj1" fmla="val 6290323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77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4325" y="1103012"/>
            <a:ext cx="802507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7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7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7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700" dirty="0" err="1">
                <a:latin typeface="HY견고딕" pitchFamily="18" charset="-127"/>
                <a:ea typeface="HY견고딕" pitchFamily="18" charset="-127"/>
              </a:rPr>
              <a:t>AccrueSum</a:t>
            </a:r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7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 Num1)</a:t>
            </a:r>
          </a:p>
          <a:p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7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 Sum = 0;</a:t>
            </a:r>
          </a:p>
          <a:p>
            <a:r>
              <a:rPr lang="nn-NO" altLang="ko-KR" sz="1700" dirty="0">
                <a:latin typeface="HY견고딕" pitchFamily="18" charset="-127"/>
                <a:ea typeface="HY견고딕" pitchFamily="18" charset="-127"/>
              </a:rPr>
              <a:t>	for (int i = 1; i &lt;= Num1; i++)</a:t>
            </a:r>
          </a:p>
          <a:p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		Sum += </a:t>
            </a:r>
            <a:r>
              <a:rPr lang="en-US" altLang="ko-KR" sz="17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	return Sum;</a:t>
            </a:r>
          </a:p>
          <a:p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7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7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 Num1;</a:t>
            </a:r>
          </a:p>
          <a:p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7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700" dirty="0">
                <a:latin typeface="HY견고딕" pitchFamily="18" charset="-127"/>
                <a:ea typeface="HY견고딕" pitchFamily="18" charset="-127"/>
              </a:rPr>
              <a:t>정수를 입력하시오 </a:t>
            </a:r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700" dirty="0" err="1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("%d", &amp;Num1);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("1 ~ %d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의 누적합계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 %d\n", Num1,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AccrueSum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(Num1))</a:t>
            </a:r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en-US" altLang="ko-KR" sz="17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sz="1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351989" y="311296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504389" y="378904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sum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43547" y="275512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855109" y="311296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007509" y="378904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246667" y="275512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789452" y="311296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941852" y="378904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i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81010" y="275512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739627" y="570525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892027" y="6381328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sum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31185" y="5347411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242747" y="570525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395147" y="6381328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634305" y="5347411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527273" y="5947408"/>
            <a:ext cx="1015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main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지역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059832" y="3349779"/>
            <a:ext cx="1651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AccrueSum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지역</a:t>
            </a:r>
          </a:p>
        </p:txBody>
      </p:sp>
    </p:spTree>
    <p:extLst>
      <p:ext uri="{BB962C8B-B14F-4D97-AF65-F5344CB8AC3E}">
        <p14:creationId xmlns:p14="http://schemas.microsoft.com/office/powerpoint/2010/main" val="3807331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/>
      <p:bldP spid="16" grpId="0" animBg="1"/>
      <p:bldP spid="17" grpId="0" animBg="1"/>
      <p:bldP spid="19" grpId="0"/>
      <p:bldP spid="20" grpId="0" animBg="1"/>
      <p:bldP spid="21" grpId="0" animBg="1"/>
      <p:bldP spid="2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4325" y="1103012"/>
            <a:ext cx="802507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float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Avg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Num1,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Num2)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float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avg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pt-BR" altLang="ko-KR" sz="1600" dirty="0">
                <a:latin typeface="HY견고딕" pitchFamily="18" charset="-127"/>
                <a:ea typeface="HY견고딕" pitchFamily="18" charset="-127"/>
              </a:rPr>
              <a:t>	avg = (float)(Num1 + Num2) / 2.0f;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return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avg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Show_Avg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Num1,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Num2, float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avg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("%d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와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%d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의 평균은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%0.2f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입니다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.", Num1, Num2,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avg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Num1,Num2;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float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avg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두 정수를 입력하시오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("%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d%d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", &amp;Num1,&amp;Num2);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avg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Avg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(Num1, Num2);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Show_Avg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(Num1, Num2,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avg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sz="1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797236" y="5456191"/>
            <a:ext cx="2603436" cy="1033917"/>
            <a:chOff x="5640972" y="4148778"/>
            <a:chExt cx="3755564" cy="1429961"/>
          </a:xfrm>
        </p:grpSpPr>
        <p:sp>
          <p:nvSpPr>
            <p:cNvPr id="13" name="직사각형 12"/>
            <p:cNvSpPr/>
            <p:nvPr/>
          </p:nvSpPr>
          <p:spPr>
            <a:xfrm>
              <a:off x="8244408" y="4506620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8396808" y="5182695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rPr>
                <a:t>avg</a:t>
              </a:r>
              <a:endParaRPr lang="ko-KR" altLang="en-US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509223" y="4148778"/>
              <a:ext cx="622497" cy="3511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강B" pitchFamily="18" charset="-127"/>
                  <a:ea typeface="HY강B" pitchFamily="18" charset="-127"/>
                </a:rPr>
                <a:t>float</a:t>
              </a:r>
              <a:endParaRPr lang="ko-KR" altLang="en-US" sz="1050" dirty="0"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939880" y="4506620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092280" y="5182695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rPr>
                <a:t>Num2</a:t>
              </a:r>
              <a:endPara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331439" y="4148778"/>
              <a:ext cx="472193" cy="361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err="1">
                  <a:latin typeface="HY강B" pitchFamily="18" charset="-127"/>
                  <a:ea typeface="HY강B" pitchFamily="18" charset="-127"/>
                </a:rPr>
                <a:t>int</a:t>
              </a:r>
              <a:endParaRPr lang="ko-KR" altLang="en-US" sz="1050" dirty="0"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640972" y="4506620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793372" y="5182695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rPr>
                <a:t>Num1</a:t>
              </a:r>
              <a:endPara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32530" y="4148778"/>
              <a:ext cx="472193" cy="361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err="1">
                  <a:latin typeface="HY강B" pitchFamily="18" charset="-127"/>
                  <a:ea typeface="HY강B" pitchFamily="18" charset="-127"/>
                </a:rPr>
                <a:t>int</a:t>
              </a:r>
              <a:endParaRPr lang="ko-KR" altLang="en-US" sz="1050" dirty="0">
                <a:latin typeface="HY강B" pitchFamily="18" charset="-127"/>
                <a:ea typeface="HY강B" pitchFamily="18" charset="-127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5799185" y="3902737"/>
            <a:ext cx="2603436" cy="1033917"/>
            <a:chOff x="5640972" y="4148778"/>
            <a:chExt cx="3755564" cy="1429961"/>
          </a:xfrm>
        </p:grpSpPr>
        <p:sp>
          <p:nvSpPr>
            <p:cNvPr id="34" name="직사각형 33"/>
            <p:cNvSpPr/>
            <p:nvPr/>
          </p:nvSpPr>
          <p:spPr>
            <a:xfrm>
              <a:off x="8244408" y="4506620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8396808" y="5182695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rPr>
                <a:t>avg</a:t>
              </a:r>
              <a:endParaRPr lang="ko-KR" altLang="en-US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509223" y="4148778"/>
              <a:ext cx="622497" cy="3511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강B" pitchFamily="18" charset="-127"/>
                  <a:ea typeface="HY강B" pitchFamily="18" charset="-127"/>
                </a:rPr>
                <a:t>float</a:t>
              </a:r>
              <a:endParaRPr lang="ko-KR" altLang="en-US" sz="1050" dirty="0"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939880" y="4506620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7092280" y="5182695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rPr>
                <a:t>Num2</a:t>
              </a:r>
              <a:endPara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331439" y="4148778"/>
              <a:ext cx="472193" cy="361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err="1">
                  <a:latin typeface="HY강B" pitchFamily="18" charset="-127"/>
                  <a:ea typeface="HY강B" pitchFamily="18" charset="-127"/>
                </a:rPr>
                <a:t>int</a:t>
              </a:r>
              <a:endParaRPr lang="ko-KR" altLang="en-US" sz="1050" dirty="0"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5640972" y="4506620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5793372" y="5182695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rPr>
                <a:t>Num1</a:t>
              </a:r>
              <a:endPara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032530" y="4148778"/>
              <a:ext cx="472193" cy="361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err="1">
                  <a:latin typeface="HY강B" pitchFamily="18" charset="-127"/>
                  <a:ea typeface="HY강B" pitchFamily="18" charset="-127"/>
                </a:rPr>
                <a:t>int</a:t>
              </a:r>
              <a:endParaRPr lang="ko-KR" altLang="en-US" sz="1050" dirty="0">
                <a:latin typeface="HY강B" pitchFamily="18" charset="-127"/>
                <a:ea typeface="HY강B" pitchFamily="18" charset="-127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5800143" y="1847439"/>
            <a:ext cx="2603436" cy="1033917"/>
            <a:chOff x="5640972" y="4148778"/>
            <a:chExt cx="3755564" cy="1429961"/>
          </a:xfrm>
        </p:grpSpPr>
        <p:sp>
          <p:nvSpPr>
            <p:cNvPr id="52" name="직사각형 51"/>
            <p:cNvSpPr/>
            <p:nvPr/>
          </p:nvSpPr>
          <p:spPr>
            <a:xfrm>
              <a:off x="8244408" y="4506620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8396808" y="5182695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rPr>
                <a:t>avg</a:t>
              </a:r>
              <a:endParaRPr lang="ko-KR" altLang="en-US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509223" y="4148778"/>
              <a:ext cx="622497" cy="3511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강B" pitchFamily="18" charset="-127"/>
                  <a:ea typeface="HY강B" pitchFamily="18" charset="-127"/>
                </a:rPr>
                <a:t>float</a:t>
              </a:r>
              <a:endParaRPr lang="ko-KR" altLang="en-US" sz="1050" dirty="0"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939880" y="4506620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7092280" y="5182695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rPr>
                <a:t>Num2</a:t>
              </a:r>
              <a:endPara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331439" y="4148778"/>
              <a:ext cx="472193" cy="361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err="1">
                  <a:latin typeface="HY강B" pitchFamily="18" charset="-127"/>
                  <a:ea typeface="HY강B" pitchFamily="18" charset="-127"/>
                </a:rPr>
                <a:t>int</a:t>
              </a:r>
              <a:endParaRPr lang="ko-KR" altLang="en-US" sz="1050" dirty="0"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5640972" y="4506620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5793372" y="5182695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rPr>
                <a:t>Num1</a:t>
              </a:r>
              <a:endPara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032530" y="4148778"/>
              <a:ext cx="472193" cy="361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err="1">
                  <a:latin typeface="HY강B" pitchFamily="18" charset="-127"/>
                  <a:ea typeface="HY강B" pitchFamily="18" charset="-127"/>
                </a:rPr>
                <a:t>int</a:t>
              </a:r>
              <a:endParaRPr lang="ko-KR" altLang="en-US" sz="1050" dirty="0">
                <a:latin typeface="HY강B" pitchFamily="18" charset="-127"/>
                <a:ea typeface="HY강B" pitchFamily="18" charset="-127"/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6660231" y="6512506"/>
            <a:ext cx="1015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main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지역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35465" y="4979632"/>
            <a:ext cx="1532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Show_Avg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지역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660231" y="2922802"/>
            <a:ext cx="918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Avg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지역</a:t>
            </a:r>
          </a:p>
        </p:txBody>
      </p:sp>
    </p:spTree>
    <p:extLst>
      <p:ext uri="{BB962C8B-B14F-4D97-AF65-F5344CB8AC3E}">
        <p14:creationId xmlns:p14="http://schemas.microsoft.com/office/powerpoint/2010/main" val="2211633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8930" y="687560"/>
            <a:ext cx="8025070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PLAYER1 1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PLAYER2 2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DRAW 3</a:t>
            </a:r>
          </a:p>
          <a:p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Vs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P1,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P2)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if (P1 &gt; P2)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	return PLAYER1;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else if (P1 &lt; P2)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	return PLAYER2;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else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	return DRAW;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Player1, Player2;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("Player1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의 전투력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("%d", &amp;Player1);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("Player2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의 전투력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("%d", &amp;Player2);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switch (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Vs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(Player1,Player2))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case PLAYER1: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("Player1 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승리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!!");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	break;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case PLAYER2: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("Player2 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승리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!!");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	break;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case DRAW: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("~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무승부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~");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	break;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735435" y="455022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887835" y="5226298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Player1</a:t>
            </a:r>
            <a:endParaRPr lang="ko-KR" altLang="en-US" sz="12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238555" y="455022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390955" y="5226298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Player2</a:t>
            </a:r>
            <a:endParaRPr lang="ko-KR" altLang="en-US" sz="12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745613" y="1690604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898013" y="2366679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P1</a:t>
            </a:r>
            <a:endParaRPr lang="ko-KR" altLang="en-US" sz="12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248733" y="1690604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401133" y="2366679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P2</a:t>
            </a:r>
            <a:endParaRPr lang="ko-KR" altLang="en-US" sz="12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61611" y="4146178"/>
            <a:ext cx="334755" cy="2475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44121" y="4146178"/>
            <a:ext cx="334755" cy="2475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61611" y="1336793"/>
            <a:ext cx="334755" cy="2475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44121" y="1336793"/>
            <a:ext cx="334755" cy="2475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725404" y="3052889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Vs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지역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660232" y="5949280"/>
            <a:ext cx="1015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main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지역</a:t>
            </a:r>
          </a:p>
        </p:txBody>
      </p:sp>
    </p:spTree>
    <p:extLst>
      <p:ext uri="{BB962C8B-B14F-4D97-AF65-F5344CB8AC3E}">
        <p14:creationId xmlns:p14="http://schemas.microsoft.com/office/powerpoint/2010/main" val="401363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41092" y="1679322"/>
            <a:ext cx="7344114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※</a:t>
            </a:r>
            <a:r>
              <a:rPr lang="ko-KR" altLang="en-US" sz="2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모든 </a:t>
            </a:r>
            <a:r>
              <a:rPr lang="en-US" altLang="ko-KR" sz="21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printf</a:t>
            </a:r>
            <a:r>
              <a:rPr lang="ko-KR" altLang="en-US" sz="2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와</a:t>
            </a:r>
            <a:r>
              <a:rPr lang="en-US" altLang="ko-KR" sz="21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scanf</a:t>
            </a:r>
            <a:r>
              <a:rPr lang="ko-KR" altLang="en-US" sz="2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는 </a:t>
            </a:r>
            <a:r>
              <a:rPr lang="en-US" altLang="ko-KR" sz="2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main</a:t>
            </a:r>
            <a:r>
              <a:rPr lang="ko-KR" altLang="en-US" sz="2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함수 에서만 사용</a:t>
            </a:r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두 수를 입력 받아 큰 수를 출력하는 함수를 만드시오</a:t>
            </a:r>
            <a:r>
              <a:rPr lang="en-US" altLang="ko-KR" sz="2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입력 받은 값이 짝수인지 홀수인지 판별하는 함수를 </a:t>
            </a:r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2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  만드시오</a:t>
            </a:r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절대값을 구하는 함수를 만드시오</a:t>
            </a:r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1 ~ </a:t>
            </a:r>
            <a:r>
              <a:rPr lang="ko-KR" altLang="en-US" sz="2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입력 받은 숫자 중 </a:t>
            </a:r>
            <a:r>
              <a:rPr lang="en-US" altLang="ko-KR" sz="2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3</a:t>
            </a:r>
            <a:r>
              <a:rPr lang="ko-KR" altLang="en-US" sz="2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의 배수를 판별하는 함수를 </a:t>
            </a:r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  	</a:t>
            </a:r>
            <a:r>
              <a:rPr lang="ko-KR" altLang="en-US" sz="2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만들어 </a:t>
            </a:r>
            <a:r>
              <a:rPr lang="en-US" altLang="ko-KR" sz="2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3</a:t>
            </a:r>
            <a:r>
              <a:rPr lang="ko-KR" altLang="en-US" sz="21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의배수를</a:t>
            </a:r>
            <a:r>
              <a:rPr lang="ko-KR" altLang="en-US" sz="2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모두 출력하시오</a:t>
            </a:r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입력 받은 수를 거꾸로 출력하는 함수를 만드시오</a:t>
            </a:r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6732240" y="5915896"/>
            <a:ext cx="1647098" cy="463171"/>
            <a:chOff x="4500694" y="5774141"/>
            <a:chExt cx="1647098" cy="463171"/>
          </a:xfrm>
        </p:grpSpPr>
        <p:sp>
          <p:nvSpPr>
            <p:cNvPr id="19" name="실행 단추: 앞으로 또는 다음 18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097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716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디버깅</a:t>
            </a:r>
            <a:endParaRPr lang="en-US" altLang="ko-KR" sz="3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438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디버깅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368284" y="2708822"/>
            <a:ext cx="6751264" cy="1558915"/>
            <a:chOff x="1061096" y="1024642"/>
            <a:chExt cx="7704856" cy="1558915"/>
          </a:xfrm>
        </p:grpSpPr>
        <p:sp>
          <p:nvSpPr>
            <p:cNvPr id="35" name="직사각형 34"/>
            <p:cNvSpPr/>
            <p:nvPr/>
          </p:nvSpPr>
          <p:spPr>
            <a:xfrm>
              <a:off x="1061096" y="1270864"/>
              <a:ext cx="7704856" cy="131269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디버깅</a:t>
              </a:r>
              <a:endPara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488512" y="3348583"/>
            <a:ext cx="6408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컴파일러에서 잡지 못한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코드상 오류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를 찾기 위해 코드를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한 줄씩 진행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하며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오류를 잡아내는 방법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90015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979712" y="2492896"/>
          <a:ext cx="5370722" cy="2270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5282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1789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HY견고딕" pitchFamily="18" charset="-127"/>
                          <a:ea typeface="HY견고딕" pitchFamily="18" charset="-127"/>
                        </a:rPr>
                        <a:t>단축키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HY견고딕" pitchFamily="18" charset="-127"/>
                          <a:ea typeface="HY견고딕" pitchFamily="18" charset="-127"/>
                        </a:rPr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HY견고딕" pitchFamily="18" charset="-127"/>
                          <a:ea typeface="HY견고딕" pitchFamily="18" charset="-127"/>
                        </a:rPr>
                        <a:t>F5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HY견고딕" pitchFamily="18" charset="-127"/>
                          <a:ea typeface="HY견고딕" pitchFamily="18" charset="-127"/>
                        </a:rPr>
                        <a:t>컴파일 실행</a:t>
                      </a:r>
                      <a:r>
                        <a:rPr lang="en-US" altLang="ko-KR" sz="1600" dirty="0">
                          <a:latin typeface="HY견고딕" pitchFamily="18" charset="-127"/>
                          <a:ea typeface="HY견고딕" pitchFamily="18" charset="-127"/>
                        </a:rPr>
                        <a:t>(</a:t>
                      </a:r>
                      <a:r>
                        <a:rPr lang="ko-KR" altLang="en-US" sz="1600" dirty="0">
                          <a:latin typeface="HY견고딕" pitchFamily="18" charset="-127"/>
                          <a:ea typeface="HY견고딕" pitchFamily="18" charset="-127"/>
                        </a:rPr>
                        <a:t>중단점 만날 시 멈춤</a:t>
                      </a:r>
                      <a:r>
                        <a:rPr lang="en-US" altLang="ko-KR" sz="1600" dirty="0">
                          <a:latin typeface="HY견고딕" pitchFamily="18" charset="-127"/>
                          <a:ea typeface="HY견고딕" pitchFamily="18" charset="-127"/>
                        </a:rPr>
                        <a:t>)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HY견고딕" pitchFamily="18" charset="-127"/>
                          <a:ea typeface="HY견고딕" pitchFamily="18" charset="-127"/>
                        </a:rPr>
                        <a:t>F10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HY견고딕" pitchFamily="18" charset="-127"/>
                          <a:ea typeface="HY견고딕" pitchFamily="18" charset="-127"/>
                        </a:rPr>
                        <a:t>한 줄씩 코드를 진행</a:t>
                      </a:r>
                      <a:endParaRPr lang="en-US" altLang="ko-KR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latin typeface="HY견고딕" pitchFamily="18" charset="-127"/>
                          <a:ea typeface="HY견고딕" pitchFamily="18" charset="-127"/>
                        </a:rPr>
                        <a:t>(</a:t>
                      </a:r>
                      <a:r>
                        <a:rPr lang="ko-KR" altLang="en-US" sz="1600" dirty="0">
                          <a:latin typeface="HY견고딕" pitchFamily="18" charset="-127"/>
                          <a:ea typeface="HY견고딕" pitchFamily="18" charset="-127"/>
                        </a:rPr>
                        <a:t>함수 호출 만날 시 수행 후 바로 넘어감</a:t>
                      </a:r>
                      <a:r>
                        <a:rPr lang="en-US" altLang="ko-KR" sz="1600" dirty="0">
                          <a:latin typeface="HY견고딕" pitchFamily="18" charset="-127"/>
                          <a:ea typeface="HY견고딕" pitchFamily="18" charset="-127"/>
                        </a:rPr>
                        <a:t>)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HY견고딕" pitchFamily="18" charset="-127"/>
                          <a:ea typeface="HY견고딕" pitchFamily="18" charset="-127"/>
                        </a:rPr>
                        <a:t>F11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HY견고딕" pitchFamily="18" charset="-127"/>
                          <a:ea typeface="HY견고딕" pitchFamily="18" charset="-127"/>
                        </a:rPr>
                        <a:t>한 줄씩 코드를 진행</a:t>
                      </a:r>
                      <a:endParaRPr lang="en-US" altLang="ko-KR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latin typeface="HY견고딕" pitchFamily="18" charset="-127"/>
                          <a:ea typeface="HY견고딕" pitchFamily="18" charset="-127"/>
                        </a:rPr>
                        <a:t>(</a:t>
                      </a:r>
                      <a:r>
                        <a:rPr lang="ko-KR" altLang="en-US" sz="1600" dirty="0">
                          <a:latin typeface="HY견고딕" pitchFamily="18" charset="-127"/>
                          <a:ea typeface="HY견고딕" pitchFamily="18" charset="-127"/>
                        </a:rPr>
                        <a:t>함수 호출 만날 시 함수 내부로 이동</a:t>
                      </a:r>
                      <a:r>
                        <a:rPr lang="en-US" altLang="ko-KR" sz="1600" dirty="0">
                          <a:latin typeface="HY견고딕" pitchFamily="18" charset="-127"/>
                          <a:ea typeface="HY견고딕" pitchFamily="18" charset="-127"/>
                        </a:rPr>
                        <a:t>)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HY견고딕" pitchFamily="18" charset="-127"/>
                          <a:ea typeface="HY견고딕" pitchFamily="18" charset="-127"/>
                        </a:rPr>
                        <a:t>F9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HY견고딕" pitchFamily="18" charset="-127"/>
                          <a:ea typeface="HY견고딕" pitchFamily="18" charset="-127"/>
                        </a:rPr>
                        <a:t>중단점 적용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356999" y="1588730"/>
            <a:ext cx="123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단축키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갈매기형 수장 16"/>
          <p:cNvSpPr/>
          <p:nvPr/>
        </p:nvSpPr>
        <p:spPr>
          <a:xfrm>
            <a:off x="1286809" y="175833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갈매기형 수장 17"/>
          <p:cNvSpPr/>
          <p:nvPr/>
        </p:nvSpPr>
        <p:spPr>
          <a:xfrm>
            <a:off x="1139158" y="175833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디버깅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0663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979712" y="2708920"/>
          <a:ext cx="5370722" cy="1691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5282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1789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HY견고딕" pitchFamily="18" charset="-127"/>
                          <a:ea typeface="HY견고딕" pitchFamily="18" charset="-127"/>
                        </a:rPr>
                        <a:t>도구창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HY견고딕" pitchFamily="18" charset="-127"/>
                          <a:ea typeface="HY견고딕" pitchFamily="18" charset="-127"/>
                        </a:rPr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HY견고딕" pitchFamily="18" charset="-127"/>
                          <a:ea typeface="HY견고딕" pitchFamily="18" charset="-127"/>
                        </a:rPr>
                        <a:t>자동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HY견고딕" pitchFamily="18" charset="-127"/>
                          <a:ea typeface="HY견고딕" pitchFamily="18" charset="-127"/>
                        </a:rPr>
                        <a:t>현재 실행중인 코드에 필요한 변수공간 을 자동으로 보여줌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HY견고딕" pitchFamily="18" charset="-127"/>
                          <a:ea typeface="HY견고딕" pitchFamily="18" charset="-127"/>
                        </a:rPr>
                        <a:t>지역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HY견고딕" pitchFamily="18" charset="-127"/>
                          <a:ea typeface="HY견고딕" pitchFamily="18" charset="-127"/>
                        </a:rPr>
                        <a:t>현재 실행중인 지역의 모든 변수를 보여줌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HY견고딕" pitchFamily="18" charset="-127"/>
                          <a:ea typeface="HY견고딕" pitchFamily="18" charset="-127"/>
                        </a:rPr>
                        <a:t>조사식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HY견고딕" pitchFamily="18" charset="-127"/>
                          <a:ea typeface="HY견고딕" pitchFamily="18" charset="-127"/>
                        </a:rPr>
                        <a:t>특정 변수 또는 연산결과를 볼 수 있음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356999" y="1588730"/>
            <a:ext cx="1918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도구창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1286809" y="175833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갈매기형 수장 12"/>
          <p:cNvSpPr/>
          <p:nvPr/>
        </p:nvSpPr>
        <p:spPr>
          <a:xfrm>
            <a:off x="1139158" y="175833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디버깅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385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64926" y="1224172"/>
            <a:ext cx="7912861" cy="46474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Big(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x,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y)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if (x &gt; y)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return x;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else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return y;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Num1 = 10;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Num2 = 20;</a:t>
            </a:r>
          </a:p>
          <a:p>
            <a:r>
              <a:rPr lang="pt-BR" altLang="ko-KR" sz="1600" dirty="0">
                <a:latin typeface="HY견고딕" pitchFamily="18" charset="-127"/>
                <a:ea typeface="HY견고딕" pitchFamily="18" charset="-127"/>
              </a:rPr>
              <a:t>	printf("Num1 = %d\tNum2 = %d\n", Num1, Num2);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BigNum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Big(Num1, Num2);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가장 큰 수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 %d\n",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BigNum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디버깅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79540" y="738280"/>
            <a:ext cx="959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F10</a:t>
            </a:r>
          </a:p>
        </p:txBody>
      </p:sp>
      <p:sp>
        <p:nvSpPr>
          <p:cNvPr id="17" name="갈매기형 수장 16"/>
          <p:cNvSpPr/>
          <p:nvPr/>
        </p:nvSpPr>
        <p:spPr>
          <a:xfrm>
            <a:off x="1209349" y="90788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갈매기형 수장 17"/>
          <p:cNvSpPr/>
          <p:nvPr/>
        </p:nvSpPr>
        <p:spPr>
          <a:xfrm>
            <a:off x="1061698" y="90788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29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64926" y="1224172"/>
            <a:ext cx="7912861" cy="42780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Big(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x,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y)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if (x &lt; y)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x = y;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return x;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Num1 = 10;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Num2 = 20;</a:t>
            </a:r>
          </a:p>
          <a:p>
            <a:r>
              <a:rPr lang="pt-BR" altLang="ko-KR" sz="1600" dirty="0">
                <a:latin typeface="HY견고딕" pitchFamily="18" charset="-127"/>
                <a:ea typeface="HY견고딕" pitchFamily="18" charset="-127"/>
              </a:rPr>
              <a:t>	printf("Num1 = %d\tNum2 = %d\n", Num1, Num2);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Big(Num1, Num2);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가장 큰 수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 %d\n", Num1);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디버깅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79540" y="738280"/>
            <a:ext cx="959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F11</a:t>
            </a:r>
          </a:p>
        </p:txBody>
      </p:sp>
      <p:sp>
        <p:nvSpPr>
          <p:cNvPr id="14" name="갈매기형 수장 13"/>
          <p:cNvSpPr/>
          <p:nvPr/>
        </p:nvSpPr>
        <p:spPr>
          <a:xfrm>
            <a:off x="1209349" y="90788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061698" y="90788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25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87996" y="2317250"/>
            <a:ext cx="7272808" cy="28931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1;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while 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&lt;= 5)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("Hello~~\n");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++;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444208" y="3048836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96608" y="3724911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22141" y="2702611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2229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while &gt;</a:t>
            </a:r>
          </a:p>
        </p:txBody>
      </p:sp>
    </p:spTree>
    <p:extLst>
      <p:ext uri="{BB962C8B-B14F-4D97-AF65-F5344CB8AC3E}">
        <p14:creationId xmlns:p14="http://schemas.microsoft.com/office/powerpoint/2010/main" val="2056982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50092" y="1998653"/>
            <a:ext cx="7912861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Num1, Num2, Num3;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("Num1 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정수 입력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("%d", &amp;Num1);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("Num2 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정수 입력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("%d", Num2);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("Num3 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정수 입력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("%d", &amp;Num3);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디버깅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48336" y="1199945"/>
            <a:ext cx="1739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오류찾기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갈매기형 수장 12"/>
          <p:cNvSpPr/>
          <p:nvPr/>
        </p:nvSpPr>
        <p:spPr>
          <a:xfrm>
            <a:off x="1178145" y="136955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갈매기형 수장 13"/>
          <p:cNvSpPr/>
          <p:nvPr/>
        </p:nvSpPr>
        <p:spPr>
          <a:xfrm>
            <a:off x="1030494" y="136955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537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50092" y="1310596"/>
            <a:ext cx="7912861" cy="48320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#include&lt;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stdio.h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Show(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Num1,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Num2)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Sum = 0;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while (Num1 &lt;= Num2)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Sum += Num1;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("%d\n", Sum);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return Sum;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Num1, Num2;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("Num1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정수 입력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");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scanf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("%d", &amp;Num1);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("Num3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정수 입력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");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scanf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("%d", &amp;Num2);</a:t>
            </a:r>
          </a:p>
          <a:p>
            <a:r>
              <a:rPr lang="pt-BR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printf("Sum : %d", Show(Num1, Num2));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디버깅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79540" y="738280"/>
            <a:ext cx="1132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F5,F9</a:t>
            </a:r>
          </a:p>
        </p:txBody>
      </p:sp>
      <p:sp>
        <p:nvSpPr>
          <p:cNvPr id="14" name="갈매기형 수장 13"/>
          <p:cNvSpPr/>
          <p:nvPr/>
        </p:nvSpPr>
        <p:spPr>
          <a:xfrm>
            <a:off x="1209349" y="90788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061698" y="90788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362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최정호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87996" y="2317250"/>
            <a:ext cx="7272808" cy="28931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1;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while 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&lt;= 5)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("Hello~~\n");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//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++; ??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444208" y="3048836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96608" y="3724911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22141" y="2702611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2229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while &gt;</a:t>
            </a:r>
          </a:p>
        </p:txBody>
      </p:sp>
    </p:spTree>
    <p:extLst>
      <p:ext uri="{BB962C8B-B14F-4D97-AF65-F5344CB8AC3E}">
        <p14:creationId xmlns:p14="http://schemas.microsoft.com/office/powerpoint/2010/main" val="52683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87624" y="1679322"/>
            <a:ext cx="7272808" cy="46474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#include&lt;</a:t>
            </a:r>
            <a:r>
              <a:rPr lang="en-US" altLang="ko-KR" sz="1600" dirty="0" err="1">
                <a:latin typeface="HY헤드라인M" pitchFamily="18" charset="-127"/>
                <a:ea typeface="HY헤드라인M" pitchFamily="18" charset="-127"/>
              </a:rPr>
              <a:t>stdio.h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&gt;</a:t>
            </a:r>
          </a:p>
          <a:p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#include&lt;</a:t>
            </a:r>
            <a:r>
              <a:rPr lang="en-US" altLang="ko-KR" sz="1600" dirty="0" err="1">
                <a:latin typeface="HY헤드라인M" pitchFamily="18" charset="-127"/>
                <a:ea typeface="HY헤드라인M" pitchFamily="18" charset="-127"/>
              </a:rPr>
              <a:t>conio.h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&gt;//</a:t>
            </a:r>
            <a:r>
              <a:rPr lang="ko-KR" altLang="en-US" sz="1600" dirty="0">
                <a:latin typeface="HY헤드라인M" pitchFamily="18" charset="-127"/>
                <a:ea typeface="HY헤드라인M" pitchFamily="18" charset="-127"/>
              </a:rPr>
              <a:t>콘솔입출력 헤더파일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en-US" altLang="ko-KR" sz="1600" dirty="0" err="1">
                <a:latin typeface="HY헤드라인M" pitchFamily="18" charset="-127"/>
                <a:ea typeface="HY헤드라인M" pitchFamily="18" charset="-127"/>
              </a:rPr>
              <a:t>getch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(),</a:t>
            </a:r>
            <a:r>
              <a:rPr lang="en-US" altLang="ko-KR" sz="1600" dirty="0" err="1">
                <a:latin typeface="HY헤드라인M" pitchFamily="18" charset="-127"/>
                <a:ea typeface="HY헤드라인M" pitchFamily="18" charset="-127"/>
              </a:rPr>
              <a:t>putch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())</a:t>
            </a:r>
          </a:p>
          <a:p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#define ESC 27</a:t>
            </a:r>
          </a:p>
          <a:p>
            <a:endParaRPr lang="ko-KR" altLang="en-US" sz="1600" dirty="0"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void main()</a:t>
            </a:r>
          </a:p>
          <a:p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{</a:t>
            </a:r>
          </a:p>
          <a:p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	char </a:t>
            </a:r>
            <a:r>
              <a:rPr lang="en-US" altLang="ko-KR" sz="1600" dirty="0" err="1">
                <a:latin typeface="HY헤드라인M" pitchFamily="18" charset="-127"/>
                <a:ea typeface="HY헤드라인M" pitchFamily="18" charset="-127"/>
              </a:rPr>
              <a:t>ch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;</a:t>
            </a:r>
          </a:p>
          <a:p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	while (1)</a:t>
            </a:r>
          </a:p>
          <a:p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	{</a:t>
            </a:r>
          </a:p>
          <a:p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		</a:t>
            </a:r>
            <a:r>
              <a:rPr lang="en-US" altLang="ko-KR" sz="1600" dirty="0" err="1">
                <a:latin typeface="HY헤드라인M" pitchFamily="18" charset="-127"/>
                <a:ea typeface="HY헤드라인M" pitchFamily="18" charset="-127"/>
              </a:rPr>
              <a:t>ch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 = </a:t>
            </a:r>
            <a:r>
              <a:rPr lang="en-US" altLang="ko-KR" sz="1600" dirty="0" err="1">
                <a:latin typeface="HY헤드라인M" pitchFamily="18" charset="-127"/>
                <a:ea typeface="HY헤드라인M" pitchFamily="18" charset="-127"/>
              </a:rPr>
              <a:t>getch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();//</a:t>
            </a:r>
            <a:r>
              <a:rPr lang="ko-KR" altLang="en-US" sz="1600" dirty="0">
                <a:latin typeface="HY헤드라인M" pitchFamily="18" charset="-127"/>
                <a:ea typeface="HY헤드라인M" pitchFamily="18" charset="-127"/>
              </a:rPr>
              <a:t>콘솔 입력함수</a:t>
            </a:r>
          </a:p>
          <a:p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		if (</a:t>
            </a:r>
            <a:r>
              <a:rPr lang="en-US" altLang="ko-KR" sz="1600" dirty="0" err="1">
                <a:latin typeface="HY헤드라인M" pitchFamily="18" charset="-127"/>
                <a:ea typeface="HY헤드라인M" pitchFamily="18" charset="-127"/>
              </a:rPr>
              <a:t>ch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 == ESC)</a:t>
            </a:r>
          </a:p>
          <a:p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			break;</a:t>
            </a:r>
          </a:p>
          <a:p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		else if (</a:t>
            </a:r>
            <a:r>
              <a:rPr lang="en-US" altLang="ko-KR" sz="1600" dirty="0" err="1">
                <a:latin typeface="HY헤드라인M" pitchFamily="18" charset="-127"/>
                <a:ea typeface="HY헤드라인M" pitchFamily="18" charset="-127"/>
              </a:rPr>
              <a:t>ch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 &gt;= 'a' &amp;&amp; </a:t>
            </a:r>
            <a:r>
              <a:rPr lang="en-US" altLang="ko-KR" sz="1600" dirty="0" err="1">
                <a:latin typeface="HY헤드라인M" pitchFamily="18" charset="-127"/>
                <a:ea typeface="HY헤드라인M" pitchFamily="18" charset="-127"/>
              </a:rPr>
              <a:t>ch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 &lt;= 'z')</a:t>
            </a:r>
          </a:p>
          <a:p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			</a:t>
            </a:r>
            <a:r>
              <a:rPr lang="en-US" altLang="ko-KR" sz="1600" dirty="0" err="1">
                <a:latin typeface="HY헤드라인M" pitchFamily="18" charset="-127"/>
                <a:ea typeface="HY헤드라인M" pitchFamily="18" charset="-127"/>
              </a:rPr>
              <a:t>ch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 -= 32;</a:t>
            </a:r>
          </a:p>
          <a:p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		</a:t>
            </a:r>
            <a:r>
              <a:rPr lang="en-US" altLang="ko-KR" sz="1600" dirty="0" err="1">
                <a:latin typeface="HY헤드라인M" pitchFamily="18" charset="-127"/>
                <a:ea typeface="HY헤드라인M" pitchFamily="18" charset="-127"/>
              </a:rPr>
              <a:t>putch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en-US" altLang="ko-KR" sz="1600" dirty="0" err="1">
                <a:latin typeface="HY헤드라인M" pitchFamily="18" charset="-127"/>
                <a:ea typeface="HY헤드라인M" pitchFamily="18" charset="-127"/>
              </a:rPr>
              <a:t>ch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);//</a:t>
            </a:r>
            <a:r>
              <a:rPr lang="ko-KR" altLang="en-US" sz="1600" dirty="0">
                <a:latin typeface="HY헤드라인M" pitchFamily="18" charset="-127"/>
                <a:ea typeface="HY헤드라인M" pitchFamily="18" charset="-127"/>
              </a:rPr>
              <a:t>콘솔 출력함수</a:t>
            </a:r>
          </a:p>
          <a:p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		</a:t>
            </a:r>
            <a:r>
              <a:rPr lang="en-US" altLang="ko-KR" sz="1600" dirty="0" err="1">
                <a:latin typeface="HY헤드라인M" pitchFamily="18" charset="-127"/>
                <a:ea typeface="HY헤드라인M" pitchFamily="18" charset="-127"/>
              </a:rPr>
              <a:t>printf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("\n");</a:t>
            </a:r>
          </a:p>
          <a:p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	}</a:t>
            </a:r>
          </a:p>
          <a:p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}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832050" y="379234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984450" y="446842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ch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54863" y="3446119"/>
            <a:ext cx="514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2229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while &gt;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77924" y="649743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define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30214" y="1140713"/>
            <a:ext cx="6048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상수또는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명령어에 별명을 붙여주는 기능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재정의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sp>
        <p:nvSpPr>
          <p:cNvPr id="17" name="갈매기형 수장 16"/>
          <p:cNvSpPr/>
          <p:nvPr/>
        </p:nvSpPr>
        <p:spPr>
          <a:xfrm>
            <a:off x="1777865" y="8289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갈매기형 수장 17"/>
          <p:cNvSpPr/>
          <p:nvPr/>
        </p:nvSpPr>
        <p:spPr>
          <a:xfrm>
            <a:off x="1630214" y="8289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331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68279" y="1220940"/>
            <a:ext cx="7272808" cy="517064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#define TRUE 1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nn-NO" altLang="ko-KR" sz="1600" dirty="0">
                <a:latin typeface="HY견고딕" pitchFamily="18" charset="-127"/>
                <a:ea typeface="HY견고딕" pitchFamily="18" charset="-127"/>
              </a:rPr>
              <a:t>	int i = 0, j = </a:t>
            </a:r>
            <a:r>
              <a:rPr lang="nn-NO" altLang="ko-KR" sz="1600" dirty="0" smtClean="0">
                <a:latin typeface="HY견고딕" pitchFamily="18" charset="-127"/>
                <a:ea typeface="HY견고딕" pitchFamily="18" charset="-127"/>
              </a:rPr>
              <a:t>1, </a:t>
            </a:r>
            <a:r>
              <a:rPr lang="nn-NO" altLang="ko-KR" sz="1600" dirty="0">
                <a:latin typeface="HY견고딕" pitchFamily="18" charset="-127"/>
                <a:ea typeface="HY견고딕" pitchFamily="18" charset="-127"/>
              </a:rPr>
              <a:t>sum = 0;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while (TRUE)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("1 ~ 100 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사이 수 입력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("%d", &amp;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if 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&gt;= 1 &amp;&amp;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&lt;= 100)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break;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잘못 다시 입력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");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while (j &lt;=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sum += j;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j++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("1 ~ %d 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누적합계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 %d",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, sum);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024188" y="370275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176588" y="4378833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i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19938" y="3356531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2229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while &gt;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7594348" y="370275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746748" y="4378833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j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990098" y="3356530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873918" y="5338422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026318" y="6014497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sum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269668" y="4992195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97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2229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while &gt;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91297" y="2011360"/>
            <a:ext cx="704078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10 ~ 20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사이의 숫자만 입력 받아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부터 입력 받은 수까지의 누적합계를 구하시오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While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을 사용하여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“Hello”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를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5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번 출력하시오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정수를 반복하여 입력 받아 누적 합계를 구하시오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	(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입력 받은 정수가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0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일 경우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while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문을 종료 후 최종 합계 출력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)</a:t>
            </a:r>
          </a:p>
          <a:p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입력된 수가 소수인지 판별하는 코드를 작성하시오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입력된 수를 거꾸로 출력 하시오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( 123 -&gt; 321 )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입력된 수의 각 자리 수 의 총 합계를 구하시오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( 123 -&gt; 6 )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6566030" y="5431101"/>
            <a:ext cx="1647098" cy="463171"/>
            <a:chOff x="4500694" y="5774141"/>
            <a:chExt cx="1647098" cy="463171"/>
          </a:xfrm>
        </p:grpSpPr>
        <p:sp>
          <p:nvSpPr>
            <p:cNvPr id="18" name="실행 단추: 앞으로 또는 다음 17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3902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6857</TotalTime>
  <Words>1311</Words>
  <Application>Microsoft Office PowerPoint</Application>
  <PresentationFormat>화면 슬라이드 쇼(4:3)</PresentationFormat>
  <Paragraphs>1020</Paragraphs>
  <Slides>52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62" baseType="lpstr">
      <vt:lpstr>굴림</vt:lpstr>
      <vt:lpstr>Arial</vt:lpstr>
      <vt:lpstr>Segoe UI Black</vt:lpstr>
      <vt:lpstr>맑은 고딕</vt:lpstr>
      <vt:lpstr>Yoon 윤고딕 520_TT</vt:lpstr>
      <vt:lpstr>HY헤드라인M</vt:lpstr>
      <vt:lpstr>HY강B</vt:lpstr>
      <vt:lpstr>HY견고딕</vt:lpstr>
      <vt:lpstr>HY강M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B-00</cp:lastModifiedBy>
  <cp:revision>400</cp:revision>
  <dcterms:created xsi:type="dcterms:W3CDTF">2013-09-05T09:43:46Z</dcterms:created>
  <dcterms:modified xsi:type="dcterms:W3CDTF">2021-09-01T11:20:56Z</dcterms:modified>
</cp:coreProperties>
</file>