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04" r:id="rId2"/>
    <p:sldId id="278" r:id="rId3"/>
    <p:sldId id="279" r:id="rId4"/>
    <p:sldId id="305" r:id="rId5"/>
    <p:sldId id="390" r:id="rId6"/>
    <p:sldId id="397" r:id="rId7"/>
    <p:sldId id="316" r:id="rId8"/>
    <p:sldId id="375" r:id="rId9"/>
    <p:sldId id="391" r:id="rId10"/>
    <p:sldId id="392" r:id="rId11"/>
    <p:sldId id="393" r:id="rId12"/>
    <p:sldId id="394" r:id="rId13"/>
    <p:sldId id="395" r:id="rId14"/>
    <p:sldId id="396" r:id="rId15"/>
    <p:sldId id="374" r:id="rId16"/>
    <p:sldId id="317" r:id="rId17"/>
    <p:sldId id="379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318" r:id="rId34"/>
  </p:sldIdLst>
  <p:sldSz cx="9144000" cy="6858000" type="screen4x3"/>
  <p:notesSz cx="6858000" cy="9144000"/>
  <p:embeddedFontLst>
    <p:embeddedFont>
      <p:font typeface="HY강M" pitchFamily="18" charset="-127"/>
      <p:regular r:id="rId36"/>
    </p:embeddedFont>
    <p:embeddedFont>
      <p:font typeface="Yoon 윤고딕 520_TT" charset="-127"/>
      <p:regular r:id="rId37"/>
    </p:embeddedFont>
    <p:embeddedFont>
      <p:font typeface="Segoe UI Black" pitchFamily="34" charset="0"/>
      <p:bold r:id="rId38"/>
      <p:boldItalic r:id="rId39"/>
    </p:embeddedFont>
    <p:embeddedFont>
      <p:font typeface="HY헤드라인M" pitchFamily="18" charset="-127"/>
      <p:regular r:id="rId40"/>
    </p:embeddedFont>
    <p:embeddedFont>
      <p:font typeface="맑은 고딕" pitchFamily="50" charset="-127"/>
      <p:regular r:id="rId41"/>
      <p:bold r:id="rId42"/>
    </p:embeddedFont>
    <p:embeddedFont>
      <p:font typeface="HY견고딕" pitchFamily="18" charset="-127"/>
      <p:regular r:id="rId43"/>
    </p:embeddedFont>
    <p:embeddedFont>
      <p:font typeface="HY강B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86" d="100"/>
          <a:sy n="86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API 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Visual Studio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시작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12" name="Picture 2" descr="C:\Users\Administrator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928802"/>
            <a:ext cx="3943259" cy="35004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350999" y="145023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(4)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LG\Desktop\캡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05331"/>
            <a:ext cx="3747740" cy="34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7651" y="147737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(5)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28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4098" name="Picture 2" descr="C:\Users\Administrator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637" y="1705204"/>
            <a:ext cx="4488857" cy="32861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4099" name="Picture 3" descr="C:\Users\Administrator\Desktop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7772" y="3027610"/>
            <a:ext cx="4998080" cy="35353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563588" y="13480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(6)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1240" y="25624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(7)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1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5122" name="Picture 2" descr="C:\Users\Administrator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818" y="1705204"/>
            <a:ext cx="7755678" cy="429098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699390" y="124093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(8)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9390" y="124093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(9)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098" name="Picture 2" descr="C:\Users\L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56" y="1730968"/>
            <a:ext cx="4159600" cy="477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3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9390" y="12409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122" name="Picture 2" descr="C:\Users\LG\Desktop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12" y="1819563"/>
            <a:ext cx="6537687" cy="46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219" y="692696"/>
            <a:ext cx="732078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(HWND, UINT, WPARAM, LPARAM);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HINSTANCE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g_hInst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;//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글로벌 </a:t>
            </a:r>
            <a:r>
              <a:rPr lang="ko-KR" altLang="en-US" sz="800" dirty="0" err="1" smtClean="0">
                <a:latin typeface="HY견고딕" pitchFamily="18" charset="-127"/>
                <a:ea typeface="HY견고딕" pitchFamily="18" charset="-127"/>
              </a:rPr>
              <a:t>인스턴스핸들값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LPCTSTR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lpszClass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TEXT("First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"); //</a:t>
            </a:r>
            <a:r>
              <a:rPr lang="ko-KR" altLang="en-US" sz="800" dirty="0" err="1" smtClean="0">
                <a:latin typeface="HY견고딕" pitchFamily="18" charset="-127"/>
                <a:ea typeface="HY견고딕" pitchFamily="18" charset="-127"/>
              </a:rPr>
              <a:t>창이름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APIENTRY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WinMain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(HINSTANCE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hInstance,HINSTANCE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hPervlnstance,LPSTR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lpszCmdParam,int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nCmdShow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HWND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MSG Message;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WNDCLASS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g_hInst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hInstance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는 기본 윈도우환경을 만드는 구조체다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맴버변수는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밑에와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같다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WndClass.cbClsExtra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0; //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예약영역</a:t>
            </a:r>
          </a:p>
          <a:p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WndClass.cbWndExtra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0; //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예약영역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신경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x)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WndClass.hbrBackground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(HBRUSH)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GetStockObject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(WHITE_BRUSH);	//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배경색</a:t>
            </a:r>
          </a:p>
          <a:p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WndClass.hCursor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LoadCursor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(NULL, IDC_ARROW);	//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커서</a:t>
            </a:r>
          </a:p>
          <a:p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WndClass.hIcon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LoadIcon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(NULL, IDI_APPLICATION);	//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아이콘 모양</a:t>
            </a:r>
          </a:p>
          <a:p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WndClass.hInstance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hInstance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;//(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프로그램 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핸들값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번호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등록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WndClass.lpfnWndProc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	//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프로세스 함수 호출</a:t>
            </a:r>
          </a:p>
          <a:p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WndClass.lpszClassName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lpszClass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	//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클레스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이름</a:t>
            </a:r>
          </a:p>
          <a:p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WndClass.lpszMenuName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NULL;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WndClass.style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CS_HREDRAW | CS_VREDRAW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;//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윈도우의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수직과 수평이 변경 시 다시 그린다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RegisterClass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(&amp;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WndClass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);  //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만들어진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WidClass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를 등록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CreateWindow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lpszClass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lpszClass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WS_OVERLAPPEDWINDOW, CW_USEDEFAULT, CW_USEDEFAULT, CW_USEDEFAULT,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CW_USEDEFAULT,NULL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(HMENU)NULL,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hInstance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NULL);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ShowWindow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nCmdShow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(&amp;Message,NULL,0,0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))//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사용자에게 메시지를 받아오는 함수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(WM_QUIT 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메시지 받을 시 종료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TranslateMessage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(&amp;Message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); //  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키보드 입력 메시지 처리함수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DispatchMessage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(&amp;Message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받은 메시지를 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에 전달하는 함수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return (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Message.wParam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switch (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case WM_DESTROY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:// 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윈도우가 파괴되었다는 </a:t>
            </a:r>
            <a:r>
              <a:rPr lang="ko-KR" altLang="en-US" sz="800" dirty="0" err="1" smtClean="0">
                <a:latin typeface="HY견고딕" pitchFamily="18" charset="-127"/>
                <a:ea typeface="HY견고딕" pitchFamily="18" charset="-127"/>
              </a:rPr>
              <a:t>메세지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함수에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WM_QUIT 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메시지를 보낸다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	return 0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 //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Switch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break 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대신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return 0; 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를 쓴다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)); // case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에 있는 메시지를 제외한 나머지 메시지를 처리한다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9202" y="1340768"/>
            <a:ext cx="576064" cy="1495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82718" y="1579502"/>
            <a:ext cx="1781257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프로그램 </a:t>
            </a:r>
            <a:r>
              <a:rPr lang="ko-KR" altLang="en-US" sz="800" dirty="0" err="1" smtClean="0">
                <a:latin typeface="HY견고딕" pitchFamily="18" charset="-127"/>
                <a:ea typeface="HY견고딕" pitchFamily="18" charset="-127"/>
              </a:rPr>
              <a:t>인스턴스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실행중인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핸들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2"/>
            <a:endCxn id="3" idx="1"/>
          </p:cNvCxnSpPr>
          <p:nvPr/>
        </p:nvCxnSpPr>
        <p:spPr>
          <a:xfrm rot="5400000">
            <a:off x="3111509" y="1461498"/>
            <a:ext cx="196935" cy="254516"/>
          </a:xfrm>
          <a:prstGeom prst="bentConnector4">
            <a:avLst>
              <a:gd name="adj1" fmla="val 22650"/>
              <a:gd name="adj2" fmla="val 189818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84855" y="1339276"/>
            <a:ext cx="863210" cy="1495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41996" y="1051663"/>
            <a:ext cx="2932213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HY견고딕" pitchFamily="18" charset="-127"/>
                <a:ea typeface="HY견고딕" pitchFamily="18" charset="-127"/>
              </a:rPr>
              <a:t>바로앞에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 실행된 프로그램 </a:t>
            </a:r>
            <a:r>
              <a:rPr lang="ko-KR" altLang="en-US" sz="800" dirty="0" err="1" smtClean="0">
                <a:latin typeface="HY견고딕" pitchFamily="18" charset="-127"/>
                <a:ea typeface="HY견고딕" pitchFamily="18" charset="-127"/>
              </a:rPr>
              <a:t>핸들값</a:t>
            </a:r>
            <a:r>
              <a:rPr lang="en-US" altLang="ko-KR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(Win32</a:t>
            </a:r>
            <a:r>
              <a:rPr lang="ko-KR" altLang="en-US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에선 항상 </a:t>
            </a:r>
            <a:r>
              <a:rPr lang="en-US" altLang="ko-KR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NULL)</a:t>
            </a:r>
            <a:endParaRPr lang="ko-KR" altLang="en-US" sz="8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3" name="꺾인 연결선 22"/>
          <p:cNvCxnSpPr>
            <a:stCxn id="21" idx="0"/>
            <a:endCxn id="22" idx="1"/>
          </p:cNvCxnSpPr>
          <p:nvPr/>
        </p:nvCxnSpPr>
        <p:spPr>
          <a:xfrm rot="16200000" flipV="1">
            <a:off x="4289283" y="912099"/>
            <a:ext cx="179891" cy="674464"/>
          </a:xfrm>
          <a:prstGeom prst="bentConnector4">
            <a:avLst>
              <a:gd name="adj1" fmla="val 20059"/>
              <a:gd name="adj2" fmla="val 133894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585934" y="1360524"/>
            <a:ext cx="786266" cy="1282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21352" y="1604119"/>
            <a:ext cx="33522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HY견고딕" pitchFamily="18" charset="-127"/>
                <a:ea typeface="HY견고딕" pitchFamily="18" charset="-127"/>
              </a:rPr>
              <a:t>명령행으로</a:t>
            </a:r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 입력된 프로그램 </a:t>
            </a:r>
            <a:r>
              <a:rPr lang="ko-KR" altLang="en-US" sz="800" dirty="0" err="1" smtClean="0">
                <a:latin typeface="HY견고딕" pitchFamily="18" charset="-127"/>
                <a:ea typeface="HY견고딕" pitchFamily="18" charset="-127"/>
              </a:rPr>
              <a:t>인수값</a:t>
            </a:r>
            <a:r>
              <a:rPr lang="en-US" altLang="ko-KR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보통 실행직후에 열 </a:t>
            </a:r>
            <a:r>
              <a:rPr lang="ko-KR" altLang="en-US" sz="8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파일의경로</a:t>
            </a:r>
            <a:r>
              <a:rPr lang="en-US" altLang="ko-KR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0" name="꺾인 연결선 29"/>
          <p:cNvCxnSpPr>
            <a:stCxn id="28" idx="2"/>
            <a:endCxn id="29" idx="1"/>
          </p:cNvCxnSpPr>
          <p:nvPr/>
        </p:nvCxnSpPr>
        <p:spPr>
          <a:xfrm rot="5400000">
            <a:off x="5538688" y="1271462"/>
            <a:ext cx="223044" cy="657715"/>
          </a:xfrm>
          <a:prstGeom prst="bentConnector4">
            <a:avLst>
              <a:gd name="adj1" fmla="val 25852"/>
              <a:gd name="adj2" fmla="val 13475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565847" y="1350470"/>
            <a:ext cx="670449" cy="1383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997452" y="1051663"/>
            <a:ext cx="2037737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HY견고딕" pitchFamily="18" charset="-127"/>
                <a:ea typeface="HY견고딕" pitchFamily="18" charset="-127"/>
              </a:rPr>
              <a:t>프로그램이 실행될 형태</a:t>
            </a:r>
            <a:r>
              <a:rPr lang="en-US" altLang="ko-KR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최소화</a:t>
            </a:r>
            <a:r>
              <a:rPr lang="en-US" altLang="ko-KR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보통</a:t>
            </a:r>
            <a:r>
              <a:rPr lang="en-US" altLang="ko-KR" sz="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…)</a:t>
            </a:r>
            <a:endParaRPr lang="ko-KR" altLang="en-US" sz="8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꺾인 연결선 36"/>
          <p:cNvCxnSpPr>
            <a:stCxn id="35" idx="3"/>
            <a:endCxn id="36" idx="2"/>
          </p:cNvCxnSpPr>
          <p:nvPr/>
        </p:nvCxnSpPr>
        <p:spPr>
          <a:xfrm flipV="1">
            <a:off x="7236296" y="1267107"/>
            <a:ext cx="780025" cy="15252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 animBg="1"/>
      <p:bldP spid="22" grpId="0" animBg="1"/>
      <p:bldP spid="28" grpId="0" animBg="1"/>
      <p:bldP spid="29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1837516"/>
            <a:chOff x="1061096" y="1024642"/>
            <a:chExt cx="7704856" cy="1837516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912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04673" y="2947861"/>
            <a:ext cx="659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필요한 모든 정보를 가지는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데이터 구조체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그림을 그리기 위해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준비하는 것 과 같다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8" y="882386"/>
            <a:ext cx="798126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위 코드 생략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HDC 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switch 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case WM_LBUTTONDOWN: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GetDC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100, 100, "Beautiful Life",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("Beautiful Life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ReleaseDC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hWnd,hdc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 0;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case WM_DESTROY 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:// 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윈도우가 파괴되었다는 </a:t>
            </a:r>
            <a:r>
              <a:rPr lang="ko-KR" altLang="en-US" sz="900" dirty="0" err="1" smtClean="0">
                <a:latin typeface="HY견고딕" pitchFamily="18" charset="-127"/>
                <a:ea typeface="HY견고딕" pitchFamily="18" charset="-127"/>
              </a:rPr>
              <a:t>메세지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함수에 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WM_QUIT 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메시지를 보낸다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	return 0;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)); // 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에 있는 메시지를 제외한 나머지 메시지를 처리한다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3648" y="3619152"/>
            <a:ext cx="708076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GetDC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 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윈도우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받아 적당한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DC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를 생성 후 반환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어떤 메시지에서도 모두 사용가능하며 창의 정보가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바뀔 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다시 그리지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한번 받은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ReleaseDC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함수로 해제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해주어야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화면에 해당 문자열을 출력시키는 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,x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,y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출력내용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출력길이 를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WM_LBUTTONDOWN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마우스 왼쪽버튼을 내렸을 시 메시지가 호출된다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183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2749" y="1603421"/>
            <a:ext cx="7981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위 코드 생략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100, 100, "Beautiful Life",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("Beautiful Life"));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);	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WM_DESTROY://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윈도우가 파괴되었다는 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메세지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함수에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WM_QUIT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메시지를 보낸다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 // case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에 있는 메시지를 제외한 나머지 메시지를 처리한다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3179" y="4340187"/>
            <a:ext cx="708076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 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윈도우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그리기 전용 구조체인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PAINTSTRUCT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받아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그리기용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DC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생성 후 반환한다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WM_PAINT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메시지에서만 사용 가능 하며 창의 정보가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바뀔 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다시 그려준다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한번 받은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EndPaint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함수로 해제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해주어야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6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Visual Studio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2749" y="1603421"/>
            <a:ext cx="798126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위 코드 생략</a:t>
            </a:r>
            <a:endParaRPr lang="en-US" altLang="ko-KR" sz="9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MyTextOut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y,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::string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x, y,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::string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: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SetTextAlign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TA_CENTER);</a:t>
            </a:r>
          </a:p>
          <a:p>
            <a:r>
              <a:rPr lang="fr-FR" altLang="ko-KR" sz="900" dirty="0" smtClean="0">
                <a:latin typeface="HY견고딕" pitchFamily="18" charset="-127"/>
                <a:ea typeface="HY견고딕" pitchFamily="18" charset="-127"/>
              </a:rPr>
              <a:t>			MyTextOut(hdc</a:t>
            </a:r>
            <a:r>
              <a:rPr lang="fr-FR" altLang="ko-KR" sz="900" dirty="0">
                <a:latin typeface="HY견고딕" pitchFamily="18" charset="-127"/>
                <a:ea typeface="HY견고딕" pitchFamily="18" charset="-127"/>
              </a:rPr>
              <a:t>, 150, 100, "C++ Language");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MyTextOut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150, 120, "is");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MyTextOut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150, 140, "Beautiful Programming Language");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WM_DESTROY://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윈도우가 파괴되었다는 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메세지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함수에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WM_QUIT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메시지를 보낸다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 // case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에 있는 메시지를 제외한 나머지 메시지를 처리한다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0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3179" y="911350"/>
            <a:ext cx="7080760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MyTextOut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HDC,int,int,string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문자열의 길이를 매번 구하기 번거로울 경우 사용자 정의함수로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길이를 자동으로 구해준다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SetTextAlign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(HDC,UNIT)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 Text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출력 중심점을 설정한다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9375"/>
              </p:ext>
            </p:extLst>
          </p:nvPr>
        </p:nvGraphicFramePr>
        <p:xfrm>
          <a:off x="1675559" y="2359330"/>
          <a:ext cx="609600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305"/>
                <a:gridCol w="4423695"/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TA_TOP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지정한 좌표가 상단 좌표가 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TA_BOTTOM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지정한 좌표가 하단 좌표가 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TA_CENTER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지정한 좌표가 수평 중앙 좌표가 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TA_RIGHT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지정한 좌표가 수평 오른쪽 좌표가 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TA_LEFT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지정한 좌표가 수평 왼쪽 좌표가 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TA_UPDATECP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지정한 좌표 대신 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CP</a:t>
                      </a:r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를 사용하여 문자 출력 후 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CP</a:t>
                      </a:r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를 변경한다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TA_NOUPDATECP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CP</a:t>
                      </a:r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를 사용하지 않고 지정한 좌표로 출력하며 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CP</a:t>
                      </a:r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를 변경하지 않는다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3601" y="5229200"/>
            <a:ext cx="319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Beautiful Life</a:t>
            </a:r>
            <a:endParaRPr lang="ko-KR" altLang="en-US" sz="4000" dirty="0"/>
          </a:p>
        </p:txBody>
      </p:sp>
      <p:cxnSp>
        <p:nvCxnSpPr>
          <p:cNvPr id="7" name="직선 화살표 연결선 6"/>
          <p:cNvCxnSpPr>
            <a:stCxn id="8" idx="3"/>
          </p:cNvCxnSpPr>
          <p:nvPr/>
        </p:nvCxnSpPr>
        <p:spPr>
          <a:xfrm>
            <a:off x="2851617" y="5373216"/>
            <a:ext cx="27198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2926" y="5234716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TA_TOP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0" name="직선 화살표 연결선 19"/>
          <p:cNvCxnSpPr>
            <a:stCxn id="21" idx="3"/>
          </p:cNvCxnSpPr>
          <p:nvPr/>
        </p:nvCxnSpPr>
        <p:spPr>
          <a:xfrm flipV="1">
            <a:off x="2851617" y="5798584"/>
            <a:ext cx="27198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28205" y="566008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TA_BOTTOM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275856" y="5121188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8038" y="4843243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TA_LEFT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717578" y="5104280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25108" y="4827280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TA_CENTER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181946" y="5094841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66420" y="4816895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TA_RIGHT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0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2749" y="1603421"/>
            <a:ext cx="7981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위 코드 생략</a:t>
            </a:r>
            <a:endParaRPr lang="en-US" altLang="ko-KR" sz="9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MyTextOut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y,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::string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x, y,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::string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SetTextAlign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TA_UPDATECP);</a:t>
            </a:r>
          </a:p>
          <a:p>
            <a:r>
              <a:rPr lang="fr-FR" altLang="ko-KR" sz="900" dirty="0" smtClean="0">
                <a:latin typeface="HY견고딕" pitchFamily="18" charset="-127"/>
                <a:ea typeface="HY견고딕" pitchFamily="18" charset="-127"/>
              </a:rPr>
              <a:t>		MyTextOut(hdc</a:t>
            </a:r>
            <a:r>
              <a:rPr lang="fr-FR" altLang="ko-KR" sz="900" dirty="0">
                <a:latin typeface="HY견고딕" pitchFamily="18" charset="-127"/>
                <a:ea typeface="HY견고딕" pitchFamily="18" charset="-127"/>
              </a:rPr>
              <a:t>, 150, 100, "C++ Language ");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MyTextOut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150, 120, "is ");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MyTextOut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150, 140, "Beautiful Programming Language");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WM_DESTROY://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윈도우가 파괴되었다는 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메세지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함수에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WM_QUIT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메시지를 보낸다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 // case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에 있는 메시지를 제외한 나머지 메시지를 처리한다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4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8" y="882386"/>
            <a:ext cx="79812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::string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WM_LBUTTONDOWN: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 == 0)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"Hello!!";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InvalidateRect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NULL, TRUE);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100, 100,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());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WM_DESTROY://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윈도우가 파괴되었다는 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메세지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함수에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WM_QUIT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메시지를 보낸다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Switch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break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대신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return 0;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를 쓴다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 // case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에 있는 메시지를 제외한 나머지 메시지를 처리한다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3648" y="4581128"/>
            <a:ext cx="722477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InvalldateRect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 :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호출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WM_PAINT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강제로 호출하여 그리기를 진행한다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Window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- 2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Left,Right,Top,Bottom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가지는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Rect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구조체를 받아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	  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사각형 영역 만큼만 다시 그린다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      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(NULL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을 받을 시 전체 영역을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다시그린다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영역을 지웠다 다시 그릴지 지우지 않고 다시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                   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그릴지 결정한다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(TRUE –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지운다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,FALSE –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지우지않는다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60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3648" y="1118700"/>
            <a:ext cx="722477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RECT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구조체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err="1" smtClean="0">
                <a:latin typeface="HY강M" pitchFamily="18" charset="-127"/>
                <a:ea typeface="HY강M" pitchFamily="18" charset="-127"/>
              </a:rPr>
              <a:t>typedef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err="1">
                <a:latin typeface="HY강M" pitchFamily="18" charset="-127"/>
                <a:ea typeface="HY강M" pitchFamily="18" charset="-127"/>
              </a:rPr>
              <a:t>struct</a:t>
            </a:r>
            <a:r>
              <a:rPr lang="en-US" altLang="ko-KR" sz="1600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err="1">
                <a:latin typeface="HY강M" pitchFamily="18" charset="-127"/>
                <a:ea typeface="HY강M" pitchFamily="18" charset="-127"/>
              </a:rPr>
              <a:t>tagRECT</a:t>
            </a:r>
            <a:endParaRPr lang="en-US" altLang="ko-KR" sz="1600" dirty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atin typeface="HY강M" pitchFamily="18" charset="-127"/>
                <a:ea typeface="HY강M" pitchFamily="18" charset="-127"/>
              </a:rPr>
              <a:t>{</a:t>
            </a:r>
          </a:p>
          <a:p>
            <a:r>
              <a:rPr lang="en-US" altLang="ko-KR" sz="1600" dirty="0">
                <a:latin typeface="HY강M" pitchFamily="18" charset="-127"/>
                <a:ea typeface="HY강M" pitchFamily="18" charset="-127"/>
              </a:rPr>
              <a:t>    LONG    left;</a:t>
            </a:r>
          </a:p>
          <a:p>
            <a:r>
              <a:rPr lang="en-US" altLang="ko-KR" sz="1600" dirty="0">
                <a:latin typeface="HY강M" pitchFamily="18" charset="-127"/>
                <a:ea typeface="HY강M" pitchFamily="18" charset="-127"/>
              </a:rPr>
              <a:t>    LONG    top;</a:t>
            </a:r>
          </a:p>
          <a:p>
            <a:r>
              <a:rPr lang="en-US" altLang="ko-KR" sz="1600" dirty="0">
                <a:latin typeface="HY강M" pitchFamily="18" charset="-127"/>
                <a:ea typeface="HY강M" pitchFamily="18" charset="-127"/>
              </a:rPr>
              <a:t>    LONG    right;</a:t>
            </a:r>
          </a:p>
          <a:p>
            <a:r>
              <a:rPr lang="en-US" altLang="ko-KR" sz="1600" dirty="0">
                <a:latin typeface="HY강M" pitchFamily="18" charset="-127"/>
                <a:ea typeface="HY강M" pitchFamily="18" charset="-127"/>
              </a:rPr>
              <a:t>    LONG    bottom;</a:t>
            </a:r>
          </a:p>
          <a:p>
            <a:r>
              <a:rPr lang="en-US" altLang="ko-KR" sz="1600" dirty="0">
                <a:latin typeface="HY강M" pitchFamily="18" charset="-127"/>
                <a:ea typeface="HY강M" pitchFamily="18" charset="-127"/>
              </a:rPr>
              <a:t>} RECT, *PRECT, NEAR *NPRECT, FAR *LPRECT;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15816" y="3951242"/>
            <a:ext cx="352839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2530724" y="3941721"/>
            <a:ext cx="31308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754" y="380322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op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95304" y="3699214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5113" y="3421269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left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0122" y="6044990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bottom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5" name="직선 화살표 연결선 24"/>
          <p:cNvCxnSpPr>
            <a:stCxn id="24" idx="1"/>
          </p:cNvCxnSpPr>
          <p:nvPr/>
        </p:nvCxnSpPr>
        <p:spPr>
          <a:xfrm flipH="1">
            <a:off x="6516216" y="6183490"/>
            <a:ext cx="38390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14017" y="6536997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right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444208" y="6225933"/>
            <a:ext cx="0" cy="2918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3539257"/>
            <a:ext cx="7377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동일한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CountUp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sprintf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참고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04248" y="5735961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208" y="1887564"/>
            <a:ext cx="81686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rt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= { 100,100,400,400 };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::string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= "In this section we will cover the basics of C++, it will include the syntax, variable, operators, 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loop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types, pointers, "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"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references and information about other requirements of a C++ program. "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"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You will come across lot of terms that you have already studied in C language.";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DrawText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rt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DT_CENTER | DT_WORDBREAK);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WM_DESTROY://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윈도우가 파괴되었다는 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메세지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함수에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WM_QUIT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메시지를 보낸다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Switch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break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대신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return 0;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를 쓴다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 // case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에 있는 메시지를 제외한 나머지 메시지를 처리한다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5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7684" y="1158763"/>
            <a:ext cx="722477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DrawText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사각형을 그린 뒤 해당 사각형 내부에서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Text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DC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- 2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 문자열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 문자열 길이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(NULL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종료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문자열시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-1)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Left,Right,Top,Bottom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가지는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Rect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구조체를 받아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	  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사각형 영역 안에서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Text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      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(NULL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을 받을 시 전체 영역을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다시그린다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DrawText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옵션 설정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91014"/>
              </p:ext>
            </p:extLst>
          </p:nvPr>
        </p:nvGraphicFramePr>
        <p:xfrm>
          <a:off x="1752072" y="3645024"/>
          <a:ext cx="6096000" cy="2263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305"/>
                <a:gridCol w="4423695"/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DT_LEFT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수평 왼쪽 정렬한다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DT_RIGHT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수평 오른쪽 정렬한다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DT_CENTER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수평 중앙 정렬한다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DT_BOTTOM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사각영역의 바닥에 문자열을 출력한다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DT_VCENTER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사각영역의 수직 중앙에 문자열을 출력한다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DT_WORDBREAK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사각영역의 오른쪽 끝에서 자동 </a:t>
                      </a:r>
                      <a:r>
                        <a:rPr lang="ko-KR" altLang="en-US" sz="1050" dirty="0" err="1" smtClean="0">
                          <a:latin typeface="HY견고딕" pitchFamily="18" charset="-127"/>
                          <a:ea typeface="HY견고딕" pitchFamily="18" charset="-127"/>
                        </a:rPr>
                        <a:t>개행</a:t>
                      </a:r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 되도록 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DT_SINGLELINE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한 줄로 출력한다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DT_NOCLIP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HY견고딕" pitchFamily="18" charset="-127"/>
                          <a:ea typeface="HY견고딕" pitchFamily="18" charset="-127"/>
                        </a:rPr>
                        <a:t>사각영역의 경계를 벗어나도 문자열을 자르지 않고 그대로 출력한다</a:t>
                      </a:r>
                      <a:r>
                        <a:rPr lang="en-US" altLang="ko-KR" sz="105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05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5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736" y="602367"/>
            <a:ext cx="816866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DrawLine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x1,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y1,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x2,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y2)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MoveToEx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x1, y1, NULL);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LineTo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x2, y2);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switch 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n-NO" altLang="ko-KR" sz="900" dirty="0" smtClean="0">
                <a:latin typeface="HY견고딕" pitchFamily="18" charset="-127"/>
                <a:ea typeface="HY견고딕" pitchFamily="18" charset="-127"/>
              </a:rPr>
              <a:t>		for(int </a:t>
            </a:r>
            <a:r>
              <a:rPr lang="nn-NO" altLang="ko-KR" sz="900" dirty="0">
                <a:latin typeface="HY견고딕" pitchFamily="18" charset="-127"/>
                <a:ea typeface="HY견고딕" pitchFamily="18" charset="-127"/>
              </a:rPr>
              <a:t>i = 0; i &lt; 10 ; i++)</a:t>
            </a:r>
          </a:p>
          <a:p>
            <a:r>
              <a:rPr lang="de-DE" altLang="ko-KR" sz="900" dirty="0" smtClean="0">
                <a:latin typeface="HY견고딕" pitchFamily="18" charset="-127"/>
                <a:ea typeface="HY견고딕" pitchFamily="18" charset="-127"/>
              </a:rPr>
              <a:t>			SetPixel(hdc</a:t>
            </a:r>
            <a:r>
              <a:rPr lang="de-DE" altLang="ko-KR" sz="900" dirty="0">
                <a:latin typeface="HY견고딕" pitchFamily="18" charset="-127"/>
                <a:ea typeface="HY견고딕" pitchFamily="18" charset="-127"/>
              </a:rPr>
              <a:t>, 10+(i*3), 10, RGB(255, 0, 0));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DrawLine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50, 50, 300, 90);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Rectangle(hdc,50,100,200,180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Ellipse(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220, 100, 400, 200);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WM_DESTROY://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윈도우가 파괴되었다는 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메세지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함수에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WM_QUIT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메시지를 보낸다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Switch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break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대신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return 0;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를 쓴다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 // case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에 있는 메시지를 제외한 나머지 메시지를 처리한다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5681" y="4797152"/>
            <a:ext cx="722477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SetPixel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 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위치에 점을 찍는다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DC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- 2,3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x,y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 값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색상값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RGB(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레드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그린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블루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)(0 ~ 255)</a:t>
            </a:r>
          </a:p>
        </p:txBody>
      </p:sp>
    </p:spTree>
    <p:extLst>
      <p:ext uri="{BB962C8B-B14F-4D97-AF65-F5344CB8AC3E}">
        <p14:creationId xmlns:p14="http://schemas.microsoft.com/office/powerpoint/2010/main" val="41354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296719"/>
            <a:ext cx="80019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MoveToEx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 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선의 시작지점을 설정한다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	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DC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- 2,3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x,y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 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 - 4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선 이전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통상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LineTo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lvl="1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선의 종료지점을 설정한다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	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DC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- 2,3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x,y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 값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12353" y="3789040"/>
            <a:ext cx="4464496" cy="1512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414578" y="3785125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4161" y="3419708"/>
            <a:ext cx="13356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MoveToEx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: 50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y : 50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0" name="직선 화살표 연결선 19"/>
          <p:cNvCxnSpPr>
            <a:stCxn id="21" idx="1"/>
          </p:cNvCxnSpPr>
          <p:nvPr/>
        </p:nvCxnSpPr>
        <p:spPr>
          <a:xfrm flipH="1">
            <a:off x="7348857" y="530120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8897" y="4931876"/>
            <a:ext cx="10743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LineTo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: 300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y : 90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95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296719"/>
            <a:ext cx="80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Rectangle()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사각형을 그리는 함수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DC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- 2,3,4,5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left,top,right,bottom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좌표값</a:t>
            </a:r>
            <a:endParaRPr lang="en-US" altLang="ko-KR" sz="16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79777" y="3180916"/>
            <a:ext cx="352839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3" idx="3"/>
          </p:cNvCxnSpPr>
          <p:nvPr/>
        </p:nvCxnSpPr>
        <p:spPr>
          <a:xfrm flipV="1">
            <a:off x="2839216" y="3183408"/>
            <a:ext cx="25487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5641" y="3044909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top(100)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159265" y="2928888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2804" y="2650943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left(50)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083" y="5274664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ottom(180)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>
          <a:xfrm flipH="1">
            <a:off x="6780177" y="5413164"/>
            <a:ext cx="38390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2261" y="5766671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right(200)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708169" y="5455607"/>
            <a:ext cx="0" cy="2918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96387" y="2650942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Width(150)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4044" y="415854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Height(80)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296719"/>
            <a:ext cx="8001986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Ellipse()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사각형범위를 잡은 뒤 원형을 그리는 함수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DC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- 2,3,4,5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left,top,right,bottom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좌표값</a:t>
            </a:r>
            <a:endParaRPr lang="en-US" altLang="ko-KR" sz="16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79777" y="3180916"/>
            <a:ext cx="352839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3" idx="3"/>
          </p:cNvCxnSpPr>
          <p:nvPr/>
        </p:nvCxnSpPr>
        <p:spPr>
          <a:xfrm flipV="1">
            <a:off x="2839216" y="3183408"/>
            <a:ext cx="25487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5641" y="3044909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top(100)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159265" y="2928888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2804" y="2650943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left(50)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083" y="5274664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ottom(180)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>
          <a:xfrm flipH="1">
            <a:off x="6780177" y="5413164"/>
            <a:ext cx="38390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2261" y="5766671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right(200)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708169" y="5455607"/>
            <a:ext cx="0" cy="2918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96387" y="2650942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Width(150)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4044" y="415854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Height(80)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179777" y="3180916"/>
            <a:ext cx="3528391" cy="22322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3539257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동일한 그림 그리기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04248" y="5735961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14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84994" y="1691526"/>
            <a:ext cx="6751264" cy="3498808"/>
            <a:chOff x="1061096" y="1024642"/>
            <a:chExt cx="7704856" cy="267997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433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API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26290" y="2516756"/>
            <a:ext cx="64554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그래픽 기반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(GUI)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운영체제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단순한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text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넘어서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비트맵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사용한 그림을 제어할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멀티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태스킹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가능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여러 가지 일을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동시에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수행할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메시지 구동 시스템</a:t>
            </a:r>
          </a:p>
          <a:p>
            <a:pPr lvl="1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하나가 시스템의 자원을 독점하지 않으며 신호를 통해 자원을 사용하는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메시지 구동 방식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조작한다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핸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(Handle)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7289" y="1330485"/>
            <a:ext cx="7111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여러 가지 응용프로그램 또는 기능들에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번호를 부여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하여 충돌이 일어나지 않게 하고 구분하기 위해 사용하는 번호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값을 가지며 대부분의 경우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32bit(4byte)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운영체제가 필요 시 발급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사용자는 쓰기만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같은 종류의 핸들끼리는 절대로 중복된 값을 가지지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 값은 운영체제가 충돌을 막기 위한 값 이기 때문에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개발자는 사용만 하면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102" y="4168890"/>
            <a:ext cx="2592813" cy="21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68890"/>
            <a:ext cx="2592813" cy="21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76855" y="6412686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핸들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(100)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1584" y="6412686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핸들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(200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1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288748" y="10768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141097" y="10768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853" y="894614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헝가리안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표기법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2043" y="1142454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변수의 이름만으로도 변수의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선언위치를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알수있는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변수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명명법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097" y="2158117"/>
            <a:ext cx="7111372" cy="409342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short 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i,n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GENDER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eGender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핸들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 (ex : HWND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NULL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 종료 문자열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iarrNum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p(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ipNum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g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스테틱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11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Visual Studio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시작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Visual Studio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시작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14" name="Picture 3" descr="C:\Users\Administrator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88840"/>
            <a:ext cx="3490411" cy="27860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21" name="Picture 4" descr="C:\Users\Administrator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703088"/>
            <a:ext cx="3097212" cy="351631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643174" y="156021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16" y="12030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Visual Studio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시작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8195" y="105166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(3)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2" name="Picture 4" descr="C:\Users\LG\Desktop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91" y="1490289"/>
            <a:ext cx="7087567" cy="49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9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955</Words>
  <Application>Microsoft Office PowerPoint</Application>
  <PresentationFormat>화면 슬라이드 쇼(4:3)</PresentationFormat>
  <Paragraphs>557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굴림</vt:lpstr>
      <vt:lpstr>Arial</vt:lpstr>
      <vt:lpstr>HY강M</vt:lpstr>
      <vt:lpstr>Yoon 윤고딕 520_TT</vt:lpstr>
      <vt:lpstr>Segoe UI Black</vt:lpstr>
      <vt:lpstr>HY헤드라인M</vt:lpstr>
      <vt:lpstr>맑은 고딕</vt:lpstr>
      <vt:lpstr>HY견고딕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297</cp:revision>
  <dcterms:created xsi:type="dcterms:W3CDTF">2013-09-05T09:43:46Z</dcterms:created>
  <dcterms:modified xsi:type="dcterms:W3CDTF">2018-07-29T23:45:07Z</dcterms:modified>
</cp:coreProperties>
</file>