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304" r:id="rId2"/>
    <p:sldId id="278" r:id="rId3"/>
    <p:sldId id="279" r:id="rId4"/>
    <p:sldId id="305" r:id="rId5"/>
    <p:sldId id="413" r:id="rId6"/>
    <p:sldId id="414" r:id="rId7"/>
    <p:sldId id="415" r:id="rId8"/>
    <p:sldId id="316" r:id="rId9"/>
    <p:sldId id="416" r:id="rId10"/>
    <p:sldId id="417" r:id="rId11"/>
    <p:sldId id="418" r:id="rId12"/>
    <p:sldId id="419" r:id="rId13"/>
    <p:sldId id="420" r:id="rId14"/>
    <p:sldId id="421" r:id="rId15"/>
    <p:sldId id="317" r:id="rId16"/>
    <p:sldId id="379" r:id="rId17"/>
    <p:sldId id="422" r:id="rId18"/>
    <p:sldId id="423" r:id="rId19"/>
    <p:sldId id="424" r:id="rId20"/>
    <p:sldId id="425" r:id="rId21"/>
    <p:sldId id="426" r:id="rId22"/>
    <p:sldId id="427" r:id="rId23"/>
    <p:sldId id="405" r:id="rId24"/>
    <p:sldId id="428" r:id="rId25"/>
    <p:sldId id="412" r:id="rId26"/>
    <p:sldId id="318" r:id="rId27"/>
  </p:sldIdLst>
  <p:sldSz cx="9144000" cy="6858000" type="screen4x3"/>
  <p:notesSz cx="6858000" cy="9144000"/>
  <p:embeddedFontLst>
    <p:embeddedFont>
      <p:font typeface="HY강M" pitchFamily="18" charset="-127"/>
      <p:regular r:id="rId29"/>
    </p:embeddedFont>
    <p:embeddedFont>
      <p:font typeface="HY헤드라인M" pitchFamily="18" charset="-127"/>
      <p:regular r:id="rId30"/>
    </p:embeddedFont>
    <p:embeddedFont>
      <p:font typeface="Segoe UI Black" pitchFamily="34" charset="0"/>
      <p:bold r:id="rId31"/>
      <p:boldItalic r:id="rId32"/>
    </p:embeddedFont>
    <p:embeddedFont>
      <p:font typeface="HY강B" pitchFamily="18" charset="-127"/>
      <p:regular r:id="rId33"/>
    </p:embeddedFont>
    <p:embeddedFont>
      <p:font typeface="맑은 고딕" pitchFamily="50" charset="-127"/>
      <p:regular r:id="rId34"/>
      <p:bold r:id="rId35"/>
    </p:embeddedFont>
    <p:embeddedFont>
      <p:font typeface="HY견고딕" pitchFamily="18" charset="-127"/>
      <p:regular r:id="rId36"/>
    </p:embeddedFont>
    <p:embeddedFont>
      <p:font typeface="Yoon 윤고딕 520_TT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4614" autoAdjust="0"/>
  </p:normalViewPr>
  <p:slideViewPr>
    <p:cSldViewPr>
      <p:cViewPr varScale="1">
        <p:scale>
          <a:sx n="86" d="100"/>
          <a:sy n="86" d="100"/>
        </p:scale>
        <p:origin x="-7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SnakeGame.ex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SnakeGame.ex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SnakeGame.ex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API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2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마우스 입력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5196" y="548680"/>
            <a:ext cx="798126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x;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y;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bMoveState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false;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WM_RBUTTONDOWN: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InvalidateRect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NULL, true);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WM_LBUTTONDOWN: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x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LOWORD(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y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HIWORD(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bMoveState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true;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WM_LBUTTONUP: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bMoveState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false;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WM_MOUSEMOVE: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bMoveState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GetDC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MoveToEx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x, y, NULL);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x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LOWORD(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y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HIWORD(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LineTo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x, y);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ReleaseDC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WM_DESTROY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: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(0);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32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마우스 입력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29721" y="1235113"/>
            <a:ext cx="6751264" cy="4844011"/>
            <a:chOff x="1061096" y="1024642"/>
            <a:chExt cx="7704856" cy="3710353"/>
          </a:xfrm>
        </p:grpSpPr>
        <p:sp>
          <p:nvSpPr>
            <p:cNvPr id="12" name="직사각형 11"/>
            <p:cNvSpPr/>
            <p:nvPr/>
          </p:nvSpPr>
          <p:spPr>
            <a:xfrm>
              <a:off x="1061096" y="1270864"/>
              <a:ext cx="7704856" cy="34641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MessageBox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71017" y="2060343"/>
            <a:ext cx="6455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메시지 박스를 만드는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윈도우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메시지 내용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메시지 박스 타이틀 이름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옵션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606"/>
              </p:ext>
            </p:extLst>
          </p:nvPr>
        </p:nvGraphicFramePr>
        <p:xfrm>
          <a:off x="1993873" y="3774867"/>
          <a:ext cx="5622959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535"/>
                <a:gridCol w="3816424"/>
              </a:tblGrid>
              <a:tr h="138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값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70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M" pitchFamily="18" charset="-127"/>
                          <a:ea typeface="HY강M" pitchFamily="18" charset="-127"/>
                        </a:rPr>
                        <a:t>MB_ABORTRETRYIGNORE</a:t>
                      </a:r>
                      <a:endParaRPr lang="ko-KR" altLang="en-US" sz="12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M" pitchFamily="18" charset="-127"/>
                          <a:ea typeface="HY강M" pitchFamily="18" charset="-127"/>
                        </a:rPr>
                        <a:t>중단</a:t>
                      </a:r>
                      <a:r>
                        <a:rPr lang="en-US" altLang="ko-KR" sz="1200" dirty="0" smtClean="0">
                          <a:latin typeface="HY강M" pitchFamily="18" charset="-127"/>
                          <a:ea typeface="HY강M" pitchFamily="18" charset="-127"/>
                        </a:rPr>
                        <a:t>,</a:t>
                      </a:r>
                      <a:r>
                        <a:rPr lang="ko-KR" altLang="en-US" sz="1200" dirty="0" err="1" smtClean="0">
                          <a:latin typeface="HY강M" pitchFamily="18" charset="-127"/>
                          <a:ea typeface="HY강M" pitchFamily="18" charset="-127"/>
                        </a:rPr>
                        <a:t>다시시도</a:t>
                      </a:r>
                      <a:r>
                        <a:rPr lang="en-US" altLang="ko-KR" sz="1200" dirty="0" smtClean="0">
                          <a:latin typeface="HY강M" pitchFamily="18" charset="-127"/>
                          <a:ea typeface="HY강M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HY강M" pitchFamily="18" charset="-127"/>
                          <a:ea typeface="HY강M" pitchFamily="18" charset="-127"/>
                        </a:rPr>
                        <a:t>무시 버튼이 있는 메시지 박스 생성</a:t>
                      </a:r>
                      <a:endParaRPr lang="ko-KR" altLang="en-US" sz="12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38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M" pitchFamily="18" charset="-127"/>
                          <a:ea typeface="HY강M" pitchFamily="18" charset="-127"/>
                        </a:rPr>
                        <a:t>MB_OK</a:t>
                      </a:r>
                      <a:endParaRPr lang="ko-KR" altLang="en-US" sz="12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M" pitchFamily="18" charset="-127"/>
                          <a:ea typeface="HY강M" pitchFamily="18" charset="-127"/>
                        </a:rPr>
                        <a:t>확인 버튼 있는 메시지 박스 생성</a:t>
                      </a:r>
                      <a:endParaRPr lang="ko-KR" altLang="en-US" sz="12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38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M" pitchFamily="18" charset="-127"/>
                          <a:ea typeface="HY강M" pitchFamily="18" charset="-127"/>
                        </a:rPr>
                        <a:t>MB_OKCANCLE</a:t>
                      </a:r>
                      <a:endParaRPr lang="ko-KR" altLang="en-US" sz="12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M" pitchFamily="18" charset="-127"/>
                          <a:ea typeface="HY강M" pitchFamily="18" charset="-127"/>
                        </a:rPr>
                        <a:t>확인</a:t>
                      </a:r>
                      <a:r>
                        <a:rPr lang="en-US" altLang="ko-KR" sz="1200" dirty="0" smtClean="0">
                          <a:latin typeface="HY강M" pitchFamily="18" charset="-127"/>
                          <a:ea typeface="HY강M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HY강M" pitchFamily="18" charset="-127"/>
                          <a:ea typeface="HY강M" pitchFamily="18" charset="-127"/>
                        </a:rPr>
                        <a:t>취소 버튼 있는 메시지 박스 생성</a:t>
                      </a:r>
                      <a:endParaRPr lang="ko-KR" altLang="en-US" sz="12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38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M" pitchFamily="18" charset="-127"/>
                          <a:ea typeface="HY강M" pitchFamily="18" charset="-127"/>
                        </a:rPr>
                        <a:t>MB_RETRYCANCLE</a:t>
                      </a:r>
                      <a:endParaRPr lang="ko-KR" altLang="en-US" sz="12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HY강M" pitchFamily="18" charset="-127"/>
                          <a:ea typeface="HY강M" pitchFamily="18" charset="-127"/>
                        </a:rPr>
                        <a:t>다시시도</a:t>
                      </a:r>
                      <a:r>
                        <a:rPr lang="en-US" altLang="ko-KR" sz="1200" dirty="0" smtClean="0">
                          <a:latin typeface="HY강M" pitchFamily="18" charset="-127"/>
                          <a:ea typeface="HY강M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HY강M" pitchFamily="18" charset="-127"/>
                          <a:ea typeface="HY강M" pitchFamily="18" charset="-127"/>
                        </a:rPr>
                        <a:t>취소 버튼 있는 메시지 박스 생성</a:t>
                      </a:r>
                      <a:endParaRPr lang="ko-KR" altLang="en-US" sz="12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38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M" pitchFamily="18" charset="-127"/>
                          <a:ea typeface="HY강M" pitchFamily="18" charset="-127"/>
                        </a:rPr>
                        <a:t>MB_YESNO</a:t>
                      </a:r>
                      <a:endParaRPr lang="ko-KR" altLang="en-US" sz="12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M" pitchFamily="18" charset="-127"/>
                          <a:ea typeface="HY강M" pitchFamily="18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HY강M" pitchFamily="18" charset="-127"/>
                          <a:ea typeface="HY강M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HY강M" pitchFamily="18" charset="-127"/>
                          <a:ea typeface="HY강M" pitchFamily="18" charset="-127"/>
                        </a:rPr>
                        <a:t>아니오 버튼 있는 메시지 박스 생성</a:t>
                      </a:r>
                      <a:endParaRPr lang="ko-KR" altLang="en-US" sz="12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38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HY강M" pitchFamily="18" charset="-127"/>
                          <a:ea typeface="HY강M" pitchFamily="18" charset="-127"/>
                        </a:rPr>
                        <a:t>MB_YESNOCANCLE</a:t>
                      </a:r>
                      <a:endParaRPr lang="ko-KR" altLang="en-US" sz="12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강M" pitchFamily="18" charset="-127"/>
                          <a:ea typeface="HY강M" pitchFamily="18" charset="-127"/>
                        </a:rPr>
                        <a:t>예</a:t>
                      </a:r>
                      <a:r>
                        <a:rPr lang="en-US" altLang="ko-KR" sz="1200" dirty="0" smtClean="0">
                          <a:latin typeface="HY강M" pitchFamily="18" charset="-127"/>
                          <a:ea typeface="HY강M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HY강M" pitchFamily="18" charset="-127"/>
                          <a:ea typeface="HY강M" pitchFamily="18" charset="-127"/>
                        </a:rPr>
                        <a:t>아니오</a:t>
                      </a:r>
                      <a:r>
                        <a:rPr lang="en-US" altLang="ko-KR" sz="1200" dirty="0" smtClean="0">
                          <a:latin typeface="HY강M" pitchFamily="18" charset="-127"/>
                          <a:ea typeface="HY강M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HY강M" pitchFamily="18" charset="-127"/>
                          <a:ea typeface="HY강M" pitchFamily="18" charset="-127"/>
                        </a:rPr>
                        <a:t>취소 버튼 있는 메시지 박스 생성</a:t>
                      </a:r>
                      <a:endParaRPr lang="ko-KR" altLang="en-US" sz="12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16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마우스 입력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445" y="1017211"/>
            <a:ext cx="83096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WM_LBUTTONDOWN: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if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MessageBox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계속 하시겠습니까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?",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마우스 </a:t>
            </a:r>
            <a:r>
              <a:rPr lang="ko-KR" altLang="en-US" sz="1000" dirty="0" err="1" smtClean="0">
                <a:latin typeface="HY견고딕" pitchFamily="18" charset="-127"/>
                <a:ea typeface="HY견고딕" pitchFamily="18" charset="-127"/>
              </a:rPr>
              <a:t>좌클릭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", MB_OKCANCEL) == IDCANCEL)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SendMessage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WM_DESTROY, 0, 0);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WM_DESTROY: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4437112"/>
            <a:ext cx="436883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SendMessage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강제로 메시지를 호출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윈도우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- 2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번째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호출 메시지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- 3,4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번째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wParam,lParam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00134"/>
              </p:ext>
            </p:extLst>
          </p:nvPr>
        </p:nvGraphicFramePr>
        <p:xfrm>
          <a:off x="5508104" y="3708906"/>
          <a:ext cx="3384376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2188"/>
                <a:gridCol w="16921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값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IDABORT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중단 버튼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IDCANCLE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취소 버튼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IDIGNORE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무시 버튼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IDNO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아니오 버튼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IDOK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확인 버튼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IDRETRY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HY강M" pitchFamily="18" charset="-127"/>
                          <a:ea typeface="HY강M" pitchFamily="18" charset="-127"/>
                        </a:rPr>
                        <a:t>다시시도</a:t>
                      </a:r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 버튼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M" pitchFamily="18" charset="-127"/>
                          <a:ea typeface="HY강M" pitchFamily="18" charset="-127"/>
                        </a:rPr>
                        <a:t>IDYES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M" pitchFamily="18" charset="-127"/>
                          <a:ea typeface="HY강M" pitchFamily="18" charset="-127"/>
                        </a:rPr>
                        <a:t>예 버튼</a:t>
                      </a:r>
                      <a:endParaRPr lang="ko-KR" altLang="en-US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01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마우스 입력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445" y="692696"/>
            <a:ext cx="83096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HDC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PAINTSTRUCT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	static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RECT Button = { 500,300,650,450 };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WM_LBUTTONDOWN: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pt.x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LOWORD(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pt.y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HIWORD(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PtInRect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(&amp;Button,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MessageBox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계속 하시겠습니까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?",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버튼 클릭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", MB_OKCANCEL) == IDCANCEL)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SendMessage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WM_DESTROY, 0, 0);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WM_PAINT: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BeginPaint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Rectangle(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Button.left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Button.top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Button.right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Button.bottom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SetTextAlign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TA_CENTER);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TextOut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Button.left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Button.right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 / 2, 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Button.top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Button.bottom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 / 2,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버튼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버튼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"));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EndPaint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WM_DESTROY: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8497" y="5037875"/>
            <a:ext cx="563756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POINT 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x,y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좌표값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저장하는 구조체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PtInRect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 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RECT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 안에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POINT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속해 있는지 확인 하는 함수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Rect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 주소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- 2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POINT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8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5656" y="3539257"/>
            <a:ext cx="737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OX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퀴즈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804248" y="5735961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마우스 입력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4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타이머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타이머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85289" y="2650463"/>
            <a:ext cx="6751264" cy="1333460"/>
            <a:chOff x="1061096" y="1024642"/>
            <a:chExt cx="7704856" cy="133346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087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타이머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95442" y="3286760"/>
            <a:ext cx="65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시간값을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활용하여 실시간으로 정보를 처리하거나 조작한다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타이머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8240" y="1417133"/>
            <a:ext cx="8545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HDC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PAINTSTRUCT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SYSTEMTIME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time;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WM_CREATE: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SetTimer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1, 1000, NULL);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SendMessage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WM_TIMER, 1, 0);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WM_TIMER: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GetLocalTime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(&amp;time);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"%d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일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시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초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time.wDay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time.wHour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time.wMinute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time.wSecond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InvalidateRect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NULL, true);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WM_PAINT: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BeginPaint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TextOut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100, 100,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EndPaint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WM_DESTROY://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윈도우가 파괴되었다는 </a:t>
            </a:r>
            <a:r>
              <a:rPr lang="ko-KR" altLang="en-US" sz="900" dirty="0" err="1">
                <a:latin typeface="HY견고딕" pitchFamily="18" charset="-127"/>
                <a:ea typeface="HY견고딕" pitchFamily="18" charset="-127"/>
              </a:rPr>
              <a:t>메세지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KillTimer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1);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 //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GetMessage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함수에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WM_QUIT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메시지를 보낸다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77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타이머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8045" y="1472344"/>
            <a:ext cx="708076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SYSTEMTIME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구조체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시간값을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저장하는 구조체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WM_CREATE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WndProc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시작할 때 처음으로 호출하는 메시지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SetTimer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주기적으로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WM_TIMER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메시지를 부르는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Timer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셋팅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전역 메모리로 사용하므로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KillTimer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제거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윈도우 핸들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- 2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Timer ID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메시지 주기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Milliseconds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단위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- 4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매 주기당 호출할 함수 지정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GetLocalTime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현재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LocalTime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받아오는 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KillTimer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아이디의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Timer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제거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윈도우 핸들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- 2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Timer ID</a:t>
            </a:r>
          </a:p>
        </p:txBody>
      </p:sp>
    </p:spTree>
    <p:extLst>
      <p:ext uri="{BB962C8B-B14F-4D97-AF65-F5344CB8AC3E}">
        <p14:creationId xmlns:p14="http://schemas.microsoft.com/office/powerpoint/2010/main" val="321497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타이머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609" y="620688"/>
            <a:ext cx="85454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HDC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PAINTSTRUCT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char buf2[256];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Count = 1;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RECT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TimerRect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= { 100,100,300,150 };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SYSTEMTIME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time;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WM_CREATE: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SetTimer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1, 1000, NULL);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SetTimer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2, 5000, NULL);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SendMessage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WM_TIMER, 1, 0);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WM_TIMER: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1: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GetLocalTime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(&amp;time);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"%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d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일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시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초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time.wDay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time.wHour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time.wMinute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time.wSecond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InvalidateRect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TimerRect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true);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2: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(buf2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"%d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번째 인사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Hello!!!", Count++);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InvalidateRect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NULL, false);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WM_PAINT: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BeginPaint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TextOut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100, 100,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TextOut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100, 110 + (Count * 30), buf2,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(buf2));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EndPaint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WM_DESTROY: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KillTimer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, 1);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KillTimer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2);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 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)); 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2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키보드 입력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마우스 입력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타이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타이머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4325" y="602398"/>
            <a:ext cx="8545436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RECT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TimerRect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= { 100,100,300,150 };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SYSTEMTIME time;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void CALLBACK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TimerProc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uMsg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idEvent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DWORD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dwTime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GetLocalTime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(&amp;time);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"%d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일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시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초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time.wDay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time.wHour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time.wMinute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time.wSecond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InvalidateRect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TimerRect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true);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HDC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PAINTSTRUCT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char buf2[256];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Count = 1;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)	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WM_CREATE: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SetTimer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1, 1000,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TimerProc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SetTimer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2, 5000, NULL);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TimerProc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NULL, 1, NULL);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WM_TIMER: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if(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== 2)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(buf2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"%d 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번째 인사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Hello!!!", Count++);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InvalidateRect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NULL, false);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WM_PAINT: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BeginPaint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TextOut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100, 100,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TextOut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100, 110 + (Count * 30), 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buf2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(buf2));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EndPaint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case</a:t>
            </a: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WM_DESTROY: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KillTimer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, 1);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KillTimer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2);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); 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)); 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74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타이머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9418" y="2703450"/>
            <a:ext cx="708076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CALLBACK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Timer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에서 매 주기당 호출할 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HWND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윈도우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핸들값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2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UINT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메시지 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Timer ID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- 4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번째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윈도우가 실행된 후 경과된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시간값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2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타이머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4325" y="602398"/>
            <a:ext cx="85454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#define R 50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HDC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PAINTSTRUCT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EllipseX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300;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EllipseY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300;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WM_PAINT: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BeginPaint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nb-NO" altLang="ko-KR" sz="1050" dirty="0" smtClean="0">
                <a:latin typeface="HY견고딕" pitchFamily="18" charset="-127"/>
                <a:ea typeface="HY견고딕" pitchFamily="18" charset="-127"/>
              </a:rPr>
              <a:t>		Ellipse(hdc</a:t>
            </a:r>
            <a:r>
              <a:rPr lang="nb-NO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nb-NO" altLang="ko-KR" sz="1050" dirty="0" smtClean="0">
                <a:latin typeface="HY견고딕" pitchFamily="18" charset="-127"/>
                <a:ea typeface="HY견고딕" pitchFamily="18" charset="-127"/>
              </a:rPr>
              <a:t>EllipseX </a:t>
            </a:r>
            <a:r>
              <a:rPr lang="nb-NO" altLang="ko-KR" sz="1050" dirty="0">
                <a:latin typeface="HY견고딕" pitchFamily="18" charset="-127"/>
                <a:ea typeface="HY견고딕" pitchFamily="18" charset="-127"/>
              </a:rPr>
              <a:t>- R, EllipseY - R, EllipseX + R, EllipseY + R);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EndPaint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case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WM_DESTROY: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); 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)); 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779912" y="4221088"/>
            <a:ext cx="2232248" cy="21602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" idx="6"/>
          </p:cNvCxnSpPr>
          <p:nvPr/>
        </p:nvCxnSpPr>
        <p:spPr>
          <a:xfrm flipH="1">
            <a:off x="4896036" y="5301208"/>
            <a:ext cx="11161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65585" y="538176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896036" y="5301208"/>
            <a:ext cx="0" cy="3575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6308" y="5700652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300,300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2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5656" y="3071862"/>
            <a:ext cx="7377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일정 시간 간격으로 사각형 내에서 이동하는 원을 만드시오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0232" y="4257554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타이머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타이머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타원 1"/>
          <p:cNvSpPr/>
          <p:nvPr/>
        </p:nvSpPr>
        <p:spPr>
          <a:xfrm>
            <a:off x="1691680" y="2492896"/>
            <a:ext cx="2232248" cy="21602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807804" y="3266948"/>
            <a:ext cx="0" cy="3060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60187" y="1250552"/>
            <a:ext cx="708076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점과 점 사이의 거리 구하기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math.h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pow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정수의 지수만큼 거듭제곱을 구하는 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sqrt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정수의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루트값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구하는 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220072" y="4265541"/>
            <a:ext cx="2232248" cy="21602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6336196" y="5345661"/>
            <a:ext cx="0" cy="3575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03412" y="5703215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X2,Y2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807803" y="3573016"/>
            <a:ext cx="3528393" cy="17726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2807804" y="5345661"/>
            <a:ext cx="35283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07803" y="3573016"/>
            <a:ext cx="1" cy="17726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75020" y="3022309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X1,Y1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01733" y="400506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PQ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C:\Users\LG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81844"/>
            <a:ext cx="2657476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54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07155" y="3140968"/>
            <a:ext cx="7377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조작 가능한 원을 만들어 실행파일처럼  동작하는 실행파일을 만드시오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767626" y="4493558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30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    DC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14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키보드 입력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384994" y="2798607"/>
            <a:ext cx="6751264" cy="1673645"/>
            <a:chOff x="1061096" y="1024642"/>
            <a:chExt cx="7704856" cy="1281957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03573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WM_CHAR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26290" y="3623837"/>
            <a:ext cx="645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키보드 의 일반적인 문자 입력 시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wParam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값을 가져온다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키보드 입력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키보드 입력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5004" y="1696711"/>
            <a:ext cx="798126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::string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HDC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PAINTSTRUCT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WM_CHAR: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InvalidateRect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NULL, true);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WM_DESTROY: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WM_PAINT: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BeginPaint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TextOut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100, 100,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str.length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EndPaint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00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29721" y="673222"/>
            <a:ext cx="6751264" cy="5924130"/>
            <a:chOff x="1061096" y="1024642"/>
            <a:chExt cx="7704856" cy="4537689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42914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WM_KEYDOWN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71017" y="1498452"/>
            <a:ext cx="645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키보드 의 일반적인 문자를 제외한 여러 키 값을    받을 때 사용하며 값을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wParam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가져온다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키보드 입력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08582"/>
              </p:ext>
            </p:extLst>
          </p:nvPr>
        </p:nvGraphicFramePr>
        <p:xfrm>
          <a:off x="2051720" y="2276872"/>
          <a:ext cx="2664297" cy="414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3"/>
                <a:gridCol w="360040"/>
                <a:gridCol w="12961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가상키 코드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값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키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VK_BACK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08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Backspace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VK_TAB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09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Tab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VA_RETURN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0D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Enter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VK_SHIFT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10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Shift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36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VK_CONTROL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11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Ctrl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VK_MENU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12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Alt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VK_PAUSE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13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Pause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VK_CAPITAL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14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Caps Lock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VK_ESCAPE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1B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Esc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VK_SPACE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20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Space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VK_PRIOR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21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HY강M" pitchFamily="18" charset="-127"/>
                          <a:ea typeface="HY강M" pitchFamily="18" charset="-127"/>
                        </a:rPr>
                        <a:t>PgUp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VK_NEXT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22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HY강M" pitchFamily="18" charset="-127"/>
                          <a:ea typeface="HY강M" pitchFamily="18" charset="-127"/>
                        </a:rPr>
                        <a:t>PgDn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VK_END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23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End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VK_HOME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24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Home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VK_LEFT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25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HY강M" pitchFamily="18" charset="-127"/>
                          <a:ea typeface="HY강M" pitchFamily="18" charset="-127"/>
                        </a:rPr>
                        <a:t>좌측 커서 이동키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VK_UP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26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HY강M" pitchFamily="18" charset="-127"/>
                          <a:ea typeface="HY강M" pitchFamily="18" charset="-127"/>
                        </a:rPr>
                        <a:t>위쪽 커서 이동키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74575"/>
              </p:ext>
            </p:extLst>
          </p:nvPr>
        </p:nvGraphicFramePr>
        <p:xfrm>
          <a:off x="4898739" y="2274727"/>
          <a:ext cx="2625589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9405"/>
                <a:gridCol w="360040"/>
                <a:gridCol w="12961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가상키 코드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값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HY견고딕" pitchFamily="18" charset="-127"/>
                          <a:ea typeface="HY견고딕" pitchFamily="18" charset="-127"/>
                        </a:rPr>
                        <a:t>키</a:t>
                      </a:r>
                      <a:endParaRPr lang="ko-KR" altLang="en-US" sz="1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VK_RIGHT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27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HY강M" pitchFamily="18" charset="-127"/>
                          <a:ea typeface="HY강M" pitchFamily="18" charset="-127"/>
                        </a:rPr>
                        <a:t>오른쪽 커서 이동키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VK_DOWN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28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HY강M" pitchFamily="18" charset="-127"/>
                          <a:ea typeface="HY강M" pitchFamily="18" charset="-127"/>
                        </a:rPr>
                        <a:t>아래쪽 커서 이동키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VK_SNAPSHOT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2C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Print Screen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VK_INSERT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2D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Insert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36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VK_DELETE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2E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Delete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VK_NUMLOCK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90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HY강M" pitchFamily="18" charset="-127"/>
                          <a:ea typeface="HY강M" pitchFamily="18" charset="-127"/>
                        </a:rPr>
                        <a:t>Num</a:t>
                      </a:r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 Lock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VK_SCROLL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91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Scroll Lock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45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키보드 입력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5196" y="548680"/>
            <a:ext cx="798126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LRESULT CALLBACK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WndProc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(HWND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UINT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WPARAM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LPARAM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HDC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PAINTSTRUCT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x = 100;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y = 100;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WM_KEYDOWN: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switch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VK_LEFT: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x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-= 10;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VK_RIGHT: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x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+= 10;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VK_UP: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y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-= 10;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VK_DOWN: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y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+= 10;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InvalidateRect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NULL, true);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WM_DESTROY: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PostQuitMessage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(0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WM_PAINT: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BeginPaint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TextOut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hdc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x, y, 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옷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",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옷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"));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EndPaint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return(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DefWindowProc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hWnd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iMessage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lParam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44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마우스 입력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384994" y="1262858"/>
            <a:ext cx="6751264" cy="4758430"/>
            <a:chOff x="1061096" y="1024642"/>
            <a:chExt cx="7704856" cy="3148400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9021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마우스 입력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26290" y="2088088"/>
            <a:ext cx="645544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마우스의 버튼 클릭 시 해당 메시지를 처리한다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HIWORD(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lParam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마우스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y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좌표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LOWORD(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lParam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마우스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좌표를 가져온다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WM_MOUSEMOVE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마우스 좌표 변경 시 메시지 호출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더블클릭 사용 시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</a:t>
            </a:r>
            <a:r>
              <a:rPr lang="en-US" altLang="ko-KR" sz="1600" dirty="0" err="1" smtClean="0">
                <a:latin typeface="HY강M" pitchFamily="18" charset="-127"/>
                <a:ea typeface="HY강M" pitchFamily="18" charset="-127"/>
              </a:rPr>
              <a:t>WndClass.style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atin typeface="HY강M" pitchFamily="18" charset="-127"/>
                <a:ea typeface="HY강M" pitchFamily="18" charset="-127"/>
              </a:rPr>
              <a:t>= CS_HREDRAW | CS_VREDRAW | CS_DBLCLKS;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마우스 입력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23552"/>
              </p:ext>
            </p:extLst>
          </p:nvPr>
        </p:nvGraphicFramePr>
        <p:xfrm>
          <a:off x="1806012" y="2158117"/>
          <a:ext cx="6096000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7796"/>
                <a:gridCol w="1728192"/>
                <a:gridCol w="1806012"/>
                <a:gridCol w="1524000"/>
              </a:tblGrid>
              <a:tr h="1223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버튼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누름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놓음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더블클릭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223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HY강M" pitchFamily="18" charset="-127"/>
                          <a:ea typeface="HY강M" pitchFamily="18" charset="-127"/>
                        </a:rPr>
                        <a:t>좌측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WM_LBUTTONDOWN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WM_LBUTTONUP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WM_LBUTTONBLCLK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23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HY강M" pitchFamily="18" charset="-127"/>
                          <a:ea typeface="HY강M" pitchFamily="18" charset="-127"/>
                        </a:rPr>
                        <a:t>우측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WM_RBUTTONDOWN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WM_RBUTTONUP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WM_RBUTTONBLCLK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223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HY강M" pitchFamily="18" charset="-127"/>
                          <a:ea typeface="HY강M" pitchFamily="18" charset="-127"/>
                        </a:rPr>
                        <a:t>중앙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WM_MBUTTONDOWN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WM_MBUTTONUP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강M" pitchFamily="18" charset="-127"/>
                          <a:ea typeface="HY강M" pitchFamily="18" charset="-127"/>
                        </a:rPr>
                        <a:t>WM_MBUTTONBLCLK</a:t>
                      </a:r>
                      <a:endParaRPr lang="ko-KR" altLang="en-US" sz="1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6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</TotalTime>
  <Words>637</Words>
  <Application>Microsoft Office PowerPoint</Application>
  <PresentationFormat>화면 슬라이드 쇼(4:3)</PresentationFormat>
  <Paragraphs>585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굴림</vt:lpstr>
      <vt:lpstr>Arial</vt:lpstr>
      <vt:lpstr>HY강M</vt:lpstr>
      <vt:lpstr>HY헤드라인M</vt:lpstr>
      <vt:lpstr>Segoe UI Black</vt:lpstr>
      <vt:lpstr>HY강B</vt:lpstr>
      <vt:lpstr>맑은 고딕</vt:lpstr>
      <vt:lpstr>HY견고딕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Windows 사용자</cp:lastModifiedBy>
  <cp:revision>315</cp:revision>
  <dcterms:created xsi:type="dcterms:W3CDTF">2013-09-05T09:43:46Z</dcterms:created>
  <dcterms:modified xsi:type="dcterms:W3CDTF">2018-07-29T15:58:13Z</dcterms:modified>
</cp:coreProperties>
</file>