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8"/>
  </p:notesMasterIdLst>
  <p:sldIdLst>
    <p:sldId id="304" r:id="rId2"/>
    <p:sldId id="278" r:id="rId3"/>
    <p:sldId id="279" r:id="rId4"/>
    <p:sldId id="267" r:id="rId5"/>
    <p:sldId id="347" r:id="rId6"/>
    <p:sldId id="348" r:id="rId7"/>
    <p:sldId id="350" r:id="rId8"/>
    <p:sldId id="349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1" r:id="rId19"/>
    <p:sldId id="360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16" r:id="rId32"/>
    <p:sldId id="320" r:id="rId33"/>
    <p:sldId id="323" r:id="rId34"/>
    <p:sldId id="374" r:id="rId35"/>
    <p:sldId id="373" r:id="rId36"/>
    <p:sldId id="375" r:id="rId37"/>
    <p:sldId id="376" r:id="rId38"/>
    <p:sldId id="377" r:id="rId39"/>
    <p:sldId id="324" r:id="rId40"/>
    <p:sldId id="379" r:id="rId41"/>
    <p:sldId id="382" r:id="rId42"/>
    <p:sldId id="381" r:id="rId43"/>
    <p:sldId id="383" r:id="rId44"/>
    <p:sldId id="384" r:id="rId45"/>
    <p:sldId id="385" r:id="rId46"/>
    <p:sldId id="386" r:id="rId47"/>
    <p:sldId id="317" r:id="rId48"/>
    <p:sldId id="387" r:id="rId49"/>
    <p:sldId id="388" r:id="rId50"/>
    <p:sldId id="391" r:id="rId51"/>
    <p:sldId id="389" r:id="rId52"/>
    <p:sldId id="393" r:id="rId53"/>
    <p:sldId id="392" r:id="rId54"/>
    <p:sldId id="390" r:id="rId55"/>
    <p:sldId id="345" r:id="rId56"/>
    <p:sldId id="318" r:id="rId57"/>
  </p:sldIdLst>
  <p:sldSz cx="9144000" cy="6858000" type="screen4x3"/>
  <p:notesSz cx="6858000" cy="9144000"/>
  <p:embeddedFontLst>
    <p:embeddedFont>
      <p:font typeface="HY견고딕" pitchFamily="18" charset="-127"/>
      <p:regular r:id="rId59"/>
    </p:embeddedFont>
    <p:embeddedFont>
      <p:font typeface="맑은 고딕" pitchFamily="50" charset="-127"/>
      <p:regular r:id="rId60"/>
      <p:bold r:id="rId61"/>
    </p:embeddedFont>
    <p:embeddedFont>
      <p:font typeface="HY강B" charset="-127"/>
      <p:regular r:id="rId62"/>
    </p:embeddedFont>
    <p:embeddedFont>
      <p:font typeface="Yoon 윤고딕 520_TT" charset="-127"/>
      <p:regular r:id="rId63"/>
    </p:embeddedFont>
    <p:embeddedFont>
      <p:font typeface="Segoe UI Black" pitchFamily="34" charset="0"/>
      <p:bold r:id="rId64"/>
      <p:boldItalic r:id="rId65"/>
    </p:embeddedFont>
    <p:embeddedFont>
      <p:font typeface="HY강M" charset="-127"/>
      <p:regular r:id="rId66"/>
    </p:embeddedFont>
    <p:embeddedFont>
      <p:font typeface="HY헤드라인M" pitchFamily="18" charset="-127"/>
      <p:regular r:id="rId6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336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&#50672;&#49328;&#51088;%20&#47928;&#51228;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1&#48264;&#47928;&#51228;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2_2&#48264;&#47928;&#51228;.exe" TargetMode="External"/><Relationship Id="rId2" Type="http://schemas.openxmlformats.org/officeDocument/2006/relationships/hyperlink" Target="2_1&#48264;&#47928;&#51228;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2_4&#48264;&#47928;&#51228;.exe" TargetMode="External"/><Relationship Id="rId4" Type="http://schemas.openxmlformats.org/officeDocument/2006/relationships/hyperlink" Target="2_3&#48264;&#47928;&#51228;.exe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1_1&#48264;&#47928;&#51228;.ex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4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3798" y="2284881"/>
            <a:ext cx="7272808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Num1,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Num1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+= Num2;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("Num1 = %d\nNum2 = %d", Num1, 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37579" y="274710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9646" y="309332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12046" y="37694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70507" y="274710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74756" y="308919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27157" y="37694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787314" y="3489371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8333 " pathEditMode="relative" ptsTypes="AA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8333 L 0.00035 0.15555 " pathEditMode="relative" ptsTypes="AA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5" grpId="0" animBg="1"/>
      <p:bldP spid="36" grpId="0" animBg="1"/>
      <p:bldP spid="18" grpId="0" animBg="1"/>
      <p:bldP spid="18" grpId="1" animBg="1"/>
      <p:bldP spid="18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5002" y="151768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증감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7220" y="2002571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변수를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씩 증가 혹은 감소 시키는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4871" y="169084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07220" y="169084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39344"/>
              </p:ext>
            </p:extLst>
          </p:nvPr>
        </p:nvGraphicFramePr>
        <p:xfrm>
          <a:off x="2209118" y="2535545"/>
          <a:ext cx="410445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20"/>
                <a:gridCol w="2787436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++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값을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증가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--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값을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감소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07220" y="3789040"/>
            <a:ext cx="69550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전치 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후치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전치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증감연산자를 우선적으로 수행 후 나머지 연산 수행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++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후치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모든 연산을 마친 후 증감연산자를 수행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231206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7122" y="1230292"/>
            <a:ext cx="7272808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Num1,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(Num1++) *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("=====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후치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=====\n");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("Num1 = %d\nNum2 = %d\n\n", Num1, Num2);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(++Num1) *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("=====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전치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=====\n");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("Num1 = %d\nNum2 = %d\n", Num1, 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36711" y="233165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8778" y="267787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11178" y="335395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69639" y="233165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73888" y="26737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26289" y="335395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784566" y="2454771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4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0.00018 0.07222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7222 L 0.00035 0.1555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5555 L -0.00104 0.28148 " pathEditMode="relative" ptsTypes="AA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5" grpId="0" animBg="1"/>
      <p:bldP spid="36" grpId="0" animBg="1"/>
      <p:bldP spid="18" grpId="0" animBg="1"/>
      <p:bldP spid="18" grpId="1" animBg="1"/>
      <p:bldP spid="18" grpId="2" animBg="1"/>
      <p:bldP spid="18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1268" y="1530116"/>
            <a:ext cx="76328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400" b="1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4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Num1=5, Num2=10, Num3=15;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1400" b="1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 = 'a';</a:t>
            </a:r>
          </a:p>
          <a:p>
            <a:endParaRPr lang="ko-KR" altLang="en-US" sz="14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Num1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++;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*= --Num3 - Num1--;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+= Num1 * 2;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/= ++Num3;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Num1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+= Num2--;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b="1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+= Num2++;</a:t>
            </a:r>
          </a:p>
          <a:p>
            <a:r>
              <a:rPr lang="pt-BR" altLang="ko-KR" sz="1400" b="1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400" b="1" dirty="0">
                <a:latin typeface="HY강B" pitchFamily="18" charset="-127"/>
                <a:ea typeface="HY강B" pitchFamily="18" charset="-127"/>
              </a:rPr>
              <a:t>("Num1 = %d Num2 = %d Num3 = %d ch = %c", Num1, Num2, Num3, ch);</a:t>
            </a: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endParaRPr lang="en-US" altLang="ko-KR" sz="14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=============================================================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3" y="5470787"/>
            <a:ext cx="712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위의 연산결과를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수기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계산 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변수가 가지는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최종 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알아내시오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27969" y="1384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50036" y="173038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02436" y="24064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60897" y="1384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65146" y="172625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17547" y="24064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72850" y="2863814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50036" y="320833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02437" y="388854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0897" y="28714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65146" y="32135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17547" y="38937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Num3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68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/>
      <p:bldP spid="22" grpId="0" animBg="1"/>
      <p:bldP spid="26" grpId="0" animBg="1"/>
      <p:bldP spid="30" grpId="0"/>
      <p:bldP spid="31" grpId="0" animBg="1"/>
      <p:bldP spid="32" grpId="0" animBg="1"/>
      <p:bldP spid="33" grpId="0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742" y="133467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관계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960" y="1819563"/>
            <a:ext cx="7277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두 값의 대소관계를 비교하여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참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거짓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구분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연산자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거짓은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0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이며 참은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제외한 모든 수를 의미한다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546611" y="150784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398960" y="150784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65277"/>
              </p:ext>
            </p:extLst>
          </p:nvPr>
        </p:nvGraphicFramePr>
        <p:xfrm>
          <a:off x="2627849" y="2996952"/>
          <a:ext cx="4104456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20"/>
                <a:gridCol w="2787436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 &lt;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작다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a &gt;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</a:t>
                      </a:r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크다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a &lt;=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작거나 같다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 &gt;=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크거나 같다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 ==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는 같다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!=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는 같지 않다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3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7122" y="1819563"/>
            <a:ext cx="7272808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Fnum1 = 10.1, Fnum2 = 10.2;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</a:t>
            </a:r>
          </a:p>
          <a:p>
            <a:r>
              <a:rPr lang="pt-BR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&gt;= Fnum2 = %d\n", Fnum1 &gt;= Fnum2);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&lt;= Fnum2 = %d\n", Fnum1 &lt;= Fnum2);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== Fnum2 = %d\n", Fnum1 == Fnum2);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!= Fnum2 = %d\n", Fnum1 != Fnum2);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73819" y="174537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6801" y="21047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09201" y="2780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88929" y="174537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71911" y="21006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24312" y="2780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2830" y="2257644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10.1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0073" y="223508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10.2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790638" y="301957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5" grpId="0" animBg="1"/>
      <p:bldP spid="36" grpId="0" animBg="1"/>
      <p:bldP spid="19" grpId="0"/>
      <p:bldP spid="20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0447" y="124420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논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리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2665" y="1729093"/>
            <a:ext cx="727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여러 조건들 사이에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참과 거짓의 결과값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결정하는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0316" y="14173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02665" y="14173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030"/>
              </p:ext>
            </p:extLst>
          </p:nvPr>
        </p:nvGraphicFramePr>
        <p:xfrm>
          <a:off x="1263337" y="3365170"/>
          <a:ext cx="71524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1"/>
                <a:gridCol w="1788111"/>
                <a:gridCol w="1788111"/>
                <a:gridCol w="1788111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결과값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67042" y="2583534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And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588783" y="27371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1441132" y="27371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22437"/>
              </p:ext>
            </p:extLst>
          </p:nvPr>
        </p:nvGraphicFramePr>
        <p:xfrm>
          <a:off x="1261858" y="2120639"/>
          <a:ext cx="71524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1"/>
                <a:gridCol w="1788111"/>
                <a:gridCol w="1788111"/>
                <a:gridCol w="1788111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결과값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65563" y="133900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Or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587304" y="149262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1439653" y="149262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91993"/>
              </p:ext>
            </p:extLst>
          </p:nvPr>
        </p:nvGraphicFramePr>
        <p:xfrm>
          <a:off x="2195736" y="4797152"/>
          <a:ext cx="53643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1"/>
                <a:gridCol w="1788111"/>
                <a:gridCol w="1788111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결과값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!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!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243248" y="4087524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Not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564989" y="42411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417338" y="42411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6" y="1679322"/>
            <a:ext cx="8298613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5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5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int 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Num1 = 10, Num2 = 5;</a:t>
            </a:r>
          </a:p>
          <a:p>
            <a:endParaRPr lang="ko-KR" altLang="en-US" sz="15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&gt; Num2) &amp;&amp; (Num1 == 10)  = %d\n", Num1 &gt; Num2 &amp;&amp; Num1 == 10);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&gt; Num2) &amp;&amp; (Num1 != 10)  = %d\n", Num1 &gt; Num2 &amp;&amp; Num1 != 10);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&gt; Num2) || (Num1 != 10)  = %d\n", Num1 &gt; Num2 || Num1 != 10);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&lt; Num2) || (Num1 != 10)  = %d\n", Num1 &lt; Num2 || Num1 != 10);</a:t>
            </a:r>
          </a:p>
          <a:p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15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("!(Num1 &lt; Num2) = %d\n", !(Num1 &lt; Num2));</a:t>
            </a:r>
          </a:p>
          <a:p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5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("!Num1 = %d\n", !Num1);</a:t>
            </a: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81100" y="269498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1104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73171" y="189809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25571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4032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8281" y="18939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40682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98204" y="1984283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76633" y="202839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5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67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5" grpId="0" animBg="1"/>
      <p:bldP spid="26" grpId="0" animBg="1"/>
      <p:bldP spid="27" grpId="0"/>
      <p:bldP spid="28" grpId="0" animBg="1"/>
      <p:bldP spid="33" grpId="0" animBg="1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6" y="1679322"/>
            <a:ext cx="8298613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int Num1 = 10, Num2 = </a:t>
            </a:r>
            <a:r>
              <a:rPr lang="pt-BR" altLang="ko-KR" sz="1600" smtClean="0">
                <a:latin typeface="HY강B" pitchFamily="18" charset="-127"/>
                <a:ea typeface="HY강B" pitchFamily="18" charset="-127"/>
              </a:rPr>
              <a:t>1;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&gt; 5) &amp;&amp; (Num2 = 1)  = %d\n", Num1 &gt; 5 &amp;&amp;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&lt; 5) &amp;&amp; (Num2 = 1)  = %d\n", Num1 &lt; 5 &amp;&amp;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&gt; 5) || (Num2 = 1)  = %d\n", Num1 &gt; 5 ||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&lt; 5) || (Num2 = 1)  = %d\n", Num1 &lt; 5 ||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81100" y="275884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1104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73171" y="189809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25571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4032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8281" y="18939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40682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2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3518 " pathEditMode="relative" ptsTypes="AA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4" grpId="0"/>
      <p:bldP spid="25" grpId="0" animBg="1"/>
      <p:bldP spid="26" grpId="0" animBg="1"/>
      <p:bldP spid="27" grpId="0"/>
      <p:bldP spid="28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if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switch &gt;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조건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1630565"/>
            <a:ext cx="645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조건식 의 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거짓 여부를 조사하여 참인 경우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거짓인 경우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수행한다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2280" y="2516132"/>
            <a:ext cx="228169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조건식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?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 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145" y="3501008"/>
            <a:ext cx="829861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int 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Num1 = 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10, 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Num2 = 5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;</a:t>
            </a:r>
            <a:endParaRPr lang="pt-BR" altLang="ko-KR" sz="1600" dirty="0">
              <a:latin typeface="HY강B" pitchFamily="18" charset="-127"/>
              <a:ea typeface="HY강B" pitchFamily="18" charset="-127"/>
            </a:endParaRP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(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Num1 % 2 == 0) ?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짝수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Num1) :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홀수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Num1);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(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Num2 % 2 == 0) ?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짝수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Num2)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홀수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Num2);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1087" y="332373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33154" y="366996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85554" y="434603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44015" y="332373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48264" y="366582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00665" y="434603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58187" y="3800258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36616" y="380025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5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507375" y="4564157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1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4" grpId="0" animBg="1"/>
      <p:bldP spid="25" grpId="0"/>
      <p:bldP spid="26" grpId="0" animBg="1"/>
      <p:bldP spid="27" grpId="0" animBg="1"/>
      <p:bldP spid="28" grpId="0"/>
      <p:bldP spid="30" grpId="0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비트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1630565"/>
            <a:ext cx="645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데이터를 비트단위로 연산수행 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07183"/>
              </p:ext>
            </p:extLst>
          </p:nvPr>
        </p:nvGraphicFramePr>
        <p:xfrm>
          <a:off x="1645866" y="2564904"/>
          <a:ext cx="5976664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926134"/>
                <a:gridCol w="2042418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예시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And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&amp; 5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Bit</a:t>
                      </a:r>
                      <a:r>
                        <a:rPr lang="en-US" altLang="ko-KR" sz="180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Or </a:t>
                      </a:r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10 |</a:t>
                      </a:r>
                      <a:r>
                        <a:rPr lang="en-US" altLang="ko-KR" sz="1800" baseline="0" dirty="0" smtClean="0">
                          <a:latin typeface="HY강B" pitchFamily="18" charset="-127"/>
                          <a:ea typeface="HY강B" pitchFamily="18" charset="-127"/>
                        </a:rPr>
                        <a:t> 5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^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err="1" smtClean="0">
                          <a:latin typeface="HY강B" pitchFamily="18" charset="-127"/>
                          <a:ea typeface="HY강B" pitchFamily="18" charset="-127"/>
                        </a:rPr>
                        <a:t>Xor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^ 5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~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Not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~10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&lt;&lt;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Left Shift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&lt;&lt; 1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&gt;&gt;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Right Shift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&gt;&gt; 1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Num2&gt;&gt;1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8" y="3213299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59832" y="1440140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 = 0 0 0 0 0 0 0 0 0 0 0 0 1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59832" y="1988840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52256" y="1794083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&amp;(And)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2  = 0 0 0 0 0 0 0 0 0 0 0 0 0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59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463 " pathEditMode="relative" ptsTypes="AA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4629 L 0.00034 0.08518 " pathEditMode="relative" ptsTypes="AA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31" grpId="0"/>
      <p:bldP spid="32" grpId="0"/>
      <p:bldP spid="34" grpId="0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7" y="384684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9832" y="1440140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 = 0 0 0 0 0 0 0 0 0 0 0 0 1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988840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2256" y="1794083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|(Or)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14 = 0 0 0 0 0 0 0 0 0 0 0 0 1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52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00017 0.04306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6" y="4149080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9832" y="1440140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 = 0 0 0 0 0 0 0 0 0 0 0 0 1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988840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2256" y="1794083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^(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Xor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 = 0 0 0 0 0 0 0 0 0 0 0 0 1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0 0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93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47 L -0.00035 0.04908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5" y="443711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2256" y="2173506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~(Not)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-7 = 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1 1 1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0 0</a:t>
            </a:r>
            <a:r>
              <a:rPr lang="en-US" altLang="ko-KR" sz="2800" spc="17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2800" spc="22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68502" y="2666514"/>
            <a:ext cx="2160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2" idx="2"/>
          </p:cNvCxnSpPr>
          <p:nvPr/>
        </p:nvCxnSpPr>
        <p:spPr>
          <a:xfrm rot="16200000" flipH="1">
            <a:off x="4070976" y="3095272"/>
            <a:ext cx="245417" cy="43434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10854" y="3296652"/>
            <a:ext cx="1896673" cy="2769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부호 비트 </a:t>
            </a:r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: 1(</a:t>
            </a:r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음수</a:t>
            </a:r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),0(</a:t>
            </a:r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양수</a:t>
            </a:r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12360" y="2666513"/>
            <a:ext cx="2160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24" idx="2"/>
            <a:endCxn id="26" idx="3"/>
          </p:cNvCxnSpPr>
          <p:nvPr/>
        </p:nvCxnSpPr>
        <p:spPr>
          <a:xfrm rot="5400000">
            <a:off x="7712186" y="3247229"/>
            <a:ext cx="265682" cy="15069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57898" y="3316915"/>
            <a:ext cx="1311784" cy="2769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2 + 4 + 1 = 7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72400" y="2666514"/>
            <a:ext cx="2160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28" idx="2"/>
            <a:endCxn id="26" idx="3"/>
          </p:cNvCxnSpPr>
          <p:nvPr/>
        </p:nvCxnSpPr>
        <p:spPr>
          <a:xfrm rot="5400000">
            <a:off x="7892207" y="3067209"/>
            <a:ext cx="265681" cy="51073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4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00069 0.04607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40" grpId="0"/>
      <p:bldP spid="2" grpId="0" animBg="1"/>
      <p:bldP spid="7" grpId="0" animBg="1"/>
      <p:bldP spid="24" grpId="0" animBg="1"/>
      <p:bldP spid="26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5" y="474607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0438" y="217350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&lt;&lt; (Left Shift)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69357" y="2576908"/>
            <a:ext cx="5803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 = 0 0 0 0 0 0 0 0 0 0 0 0 1 1 0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18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00069 0.04607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Num2&gt;&gt;1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4" y="508518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0438" y="217350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&gt;&gt; (Right Shift)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69357" y="2576908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 = 0 0 0 0 0 0 0 0 0 0 0 0 0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0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8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00069 0.04607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74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 = 0 0 0 0 0 0 0 0 0 0 0 0 0 0 1 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0438" y="217350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&gt;&gt; (Right Shift)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69357" y="2576908"/>
            <a:ext cx="574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  = 0 0 0 0 0 0 0 0 0 0 0 0 0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0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0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79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2" y="2011360"/>
            <a:ext cx="70407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 연산자를 사용하여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입력받은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수가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5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 일 경우 출력하시오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국어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영어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수학 점수를 받은 뒤 평균값이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60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점 이상이면 합격 그 외 불합격을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두 수를 입력 받은 뒤 그 중 큰 수를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입력받은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수가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배수이며 짝수일 경우 출력하시오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입력받은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수가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배수이거나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7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의배수일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경우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084168" y="514737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781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2" y="2011360"/>
            <a:ext cx="70407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아래 연산을 수행하시오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12 &amp; 5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18 | 3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14 ^ 2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~20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7 &lt;&lt; 2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40 &gt;&gt; 3: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52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 if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조건식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을 평가하여 참일 경우 종속문장을 실행하고 거짓일 경우 생략 후 다음문장으로 넘어간다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" name="다이아몬드 1"/>
          <p:cNvSpPr/>
          <p:nvPr/>
        </p:nvSpPr>
        <p:spPr>
          <a:xfrm>
            <a:off x="1744350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44350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44350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973050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2"/>
            <a:endCxn id="17" idx="0"/>
          </p:cNvCxnSpPr>
          <p:nvPr/>
        </p:nvCxnSpPr>
        <p:spPr>
          <a:xfrm>
            <a:off x="2973050" y="5373216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043608" y="2985646"/>
            <a:ext cx="3816424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17" idx="3"/>
          </p:cNvCxnSpPr>
          <p:nvPr/>
        </p:nvCxnSpPr>
        <p:spPr>
          <a:xfrm>
            <a:off x="4201750" y="3620326"/>
            <a:ext cx="12700" cy="2544978"/>
          </a:xfrm>
          <a:prstGeom prst="bentConnector3">
            <a:avLst>
              <a:gd name="adj1" fmla="val 71052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36647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01750" y="3259353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4168" y="3231482"/>
            <a:ext cx="1782860" cy="1200329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84168" y="4768458"/>
            <a:ext cx="1782860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010679"/>
            <a:ext cx="7272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10;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== 0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");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!= 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홀수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32797" y="319447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85197" y="387054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0730" y="284824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57830" y="332890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679322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10;</a:t>
            </a:r>
          </a:p>
          <a:p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!= 0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홀수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32797" y="319447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85197" y="387054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0730" y="284824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57830" y="332890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예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893851"/>
            <a:ext cx="72728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age;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나이를 입력하시오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&amp;age);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(age &lt; 20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미성년자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(age &gt;= 20)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성인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93964" y="345711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6364" y="413318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age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1897" y="311088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8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052679"/>
            <a:ext cx="72728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== 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3 == 0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짝수이며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의배수입니다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22092" y="28977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74492" y="357383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025" y="25515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7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561" y="1318539"/>
            <a:ext cx="72728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(Num % 2 == 0 &amp;&amp; Num % 3 == 0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pt-BR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짝수이며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의배수입니다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	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52080" y="294109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04480" y="3617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0013" y="2594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93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561" y="1220940"/>
            <a:ext cx="727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1,Num2 = 0;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(Num1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참이므로 출력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(Num2)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거짓이므로 출력 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안함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9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2" y="1821649"/>
            <a:ext cx="70407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입력한 정수가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배수일 경우 출력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 받은 값의 절대값을 구하시오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수를 입력 받아 짝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홀수를 구분하시오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수를 출력하시오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세 수를 입력 받아 가장 큰 수를 출력하시오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논리연산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수가 짝수이면 출력하시오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합이 홀수이고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배수일 경우 출력하시오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139426" y="5554212"/>
            <a:ext cx="1647098" cy="463171"/>
            <a:chOff x="4500694" y="5774141"/>
            <a:chExt cx="1647098" cy="463171"/>
          </a:xfrm>
        </p:grpSpPr>
        <p:sp>
          <p:nvSpPr>
            <p:cNvPr id="16" name="실행 단추: 앞으로 또는 다음 1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연산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자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18346" y="1523086"/>
            <a:ext cx="34738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연산을 수행하는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기호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피연산자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연산에 참여하는 값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46112"/>
              </p:ext>
            </p:extLst>
          </p:nvPr>
        </p:nvGraphicFramePr>
        <p:xfrm>
          <a:off x="2483768" y="2415638"/>
          <a:ext cx="46805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150"/>
                <a:gridCol w="24793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분류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대입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산술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+, -, *, /, %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복합대입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+=, -=, *=, /=, %=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증감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++,--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관계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==,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!=, &gt;, &lt;, &gt;=, &lt;=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논리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&amp;&amp;, ||, !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조건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? :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비트논리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&amp;, |, ^, ~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비트시프트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&lt;&lt;, &gt;&gt;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if ~ else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참일 경우 해당 종속문장을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실행 하고 거짓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일경우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else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의 종속문장을 실행한다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다이아몬드 1"/>
          <p:cNvSpPr/>
          <p:nvPr/>
        </p:nvSpPr>
        <p:spPr>
          <a:xfrm>
            <a:off x="1539963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39963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39963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768663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2"/>
            <a:endCxn id="17" idx="0"/>
          </p:cNvCxnSpPr>
          <p:nvPr/>
        </p:nvCxnSpPr>
        <p:spPr>
          <a:xfrm>
            <a:off x="2768663" y="5373216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765902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9221" y="2985646"/>
            <a:ext cx="3816424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29" idx="0"/>
          </p:cNvCxnSpPr>
          <p:nvPr/>
        </p:nvCxnSpPr>
        <p:spPr>
          <a:xfrm>
            <a:off x="3997363" y="3620326"/>
            <a:ext cx="889004" cy="118530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32260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97363" y="3259353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77922" y="3343347"/>
            <a:ext cx="2149186" cy="2585323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else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30283" y="4805635"/>
            <a:ext cx="1512167" cy="415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1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</a:t>
            </a:r>
            <a:r>
              <a:rPr lang="ko-KR" altLang="en-US" sz="1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  <a:endParaRPr lang="ko-KR" altLang="en-US" sz="16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2" name="꺾인 연결선 31"/>
          <p:cNvCxnSpPr>
            <a:stCxn id="29" idx="2"/>
            <a:endCxn id="17" idx="3"/>
          </p:cNvCxnSpPr>
          <p:nvPr/>
        </p:nvCxnSpPr>
        <p:spPr>
          <a:xfrm rot="5400000">
            <a:off x="3969572" y="5248508"/>
            <a:ext cx="944587" cy="88900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90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980728"/>
            <a:ext cx="72728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age;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나이를 입력하시오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&amp;age);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(age &lt; 20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미성년자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else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성인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93964" y="345711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6364" y="413318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age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1897" y="311088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7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692696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int 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Num1, Num2, Max, Min;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정수 두 개를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(Num1 &gt; Num2)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Max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Num1;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Min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else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Max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Min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Num1;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("\n Max = %d Min = %d", Max, Min);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67672" y="29893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20072" y="36654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5605" y="26431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67872" y="29893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20272" y="36654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45805" y="26431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67672" y="44255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0072" y="51015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Max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45605" y="407929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67872" y="44255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51015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Min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45805" y="407929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06790" y="6325007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※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정수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개를 입력 받아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Max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값과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Min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값을 구하시오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6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78746" y="1309048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e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lse if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28576" y="1945345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조건식이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두개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이상일 경우 사용하며 모든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조건중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하나의 종속문장만 실행한다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2" name="다이아몬드 1"/>
          <p:cNvSpPr/>
          <p:nvPr/>
        </p:nvSpPr>
        <p:spPr>
          <a:xfrm>
            <a:off x="1146090" y="3793610"/>
            <a:ext cx="1593554" cy="4822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If </a:t>
            </a:r>
            <a:r>
              <a:rPr lang="ko-KR" altLang="en-US" sz="11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sz="11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51730" y="4628715"/>
            <a:ext cx="1593554" cy="44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if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46090" y="5318814"/>
            <a:ext cx="1593554" cy="370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1942867" y="4275874"/>
            <a:ext cx="5640" cy="3528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2"/>
            <a:endCxn id="17" idx="0"/>
          </p:cNvCxnSpPr>
          <p:nvPr/>
        </p:nvCxnSpPr>
        <p:spPr>
          <a:xfrm flipH="1">
            <a:off x="1942867" y="5076536"/>
            <a:ext cx="5640" cy="2422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942867" y="3278248"/>
            <a:ext cx="0" cy="4491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37767" y="3626982"/>
            <a:ext cx="7872477" cy="1570693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42582" y="4114911"/>
            <a:ext cx="69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</a:rPr>
              <a:t>True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2909" y="3626982"/>
            <a:ext cx="69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False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16274" y="4624384"/>
            <a:ext cx="1391848" cy="45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2" name="꺾인 연결선 31"/>
          <p:cNvCxnSpPr>
            <a:stCxn id="29" idx="2"/>
            <a:endCxn id="17" idx="3"/>
          </p:cNvCxnSpPr>
          <p:nvPr/>
        </p:nvCxnSpPr>
        <p:spPr>
          <a:xfrm rot="5400000">
            <a:off x="3112358" y="4704459"/>
            <a:ext cx="427127" cy="117255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다이아몬드 44"/>
          <p:cNvSpPr/>
          <p:nvPr/>
        </p:nvSpPr>
        <p:spPr>
          <a:xfrm>
            <a:off x="2964562" y="3790718"/>
            <a:ext cx="1895272" cy="4822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다이아몬드 54"/>
          <p:cNvSpPr/>
          <p:nvPr/>
        </p:nvSpPr>
        <p:spPr>
          <a:xfrm>
            <a:off x="5042223" y="3794294"/>
            <a:ext cx="1895272" cy="4822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296721" y="4623748"/>
            <a:ext cx="1391848" cy="45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1" name="직선 화살표 연결선 70"/>
          <p:cNvCxnSpPr>
            <a:stCxn id="2" idx="3"/>
            <a:endCxn id="45" idx="1"/>
          </p:cNvCxnSpPr>
          <p:nvPr/>
        </p:nvCxnSpPr>
        <p:spPr>
          <a:xfrm flipV="1">
            <a:off x="2739644" y="4031850"/>
            <a:ext cx="224918" cy="289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5" idx="3"/>
            <a:endCxn id="55" idx="1"/>
          </p:cNvCxnSpPr>
          <p:nvPr/>
        </p:nvCxnSpPr>
        <p:spPr>
          <a:xfrm>
            <a:off x="4859834" y="4031850"/>
            <a:ext cx="182389" cy="357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5" idx="2"/>
            <a:endCxn id="29" idx="0"/>
          </p:cNvCxnSpPr>
          <p:nvPr/>
        </p:nvCxnSpPr>
        <p:spPr>
          <a:xfrm>
            <a:off x="3912198" y="4272982"/>
            <a:ext cx="0" cy="35140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5" idx="2"/>
            <a:endCxn id="61" idx="0"/>
          </p:cNvCxnSpPr>
          <p:nvPr/>
        </p:nvCxnSpPr>
        <p:spPr>
          <a:xfrm>
            <a:off x="5989859" y="4276558"/>
            <a:ext cx="2786" cy="34719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61" idx="2"/>
            <a:endCxn id="17" idx="3"/>
          </p:cNvCxnSpPr>
          <p:nvPr/>
        </p:nvCxnSpPr>
        <p:spPr>
          <a:xfrm rot="5400000">
            <a:off x="4152264" y="3663918"/>
            <a:ext cx="427763" cy="325300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66271" y="3626982"/>
            <a:ext cx="69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False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176177" y="4113349"/>
            <a:ext cx="69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</a:rPr>
              <a:t>True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70339" y="4114911"/>
            <a:ext cx="69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</a:rPr>
              <a:t>True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cxnSp>
        <p:nvCxnSpPr>
          <p:cNvPr id="97" name="꺾인 연결선 96"/>
          <p:cNvCxnSpPr>
            <a:stCxn id="122" idx="2"/>
            <a:endCxn id="17" idx="3"/>
          </p:cNvCxnSpPr>
          <p:nvPr/>
        </p:nvCxnSpPr>
        <p:spPr>
          <a:xfrm rot="5400000">
            <a:off x="5126555" y="2689623"/>
            <a:ext cx="427766" cy="520158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7245308" y="4623745"/>
            <a:ext cx="1391848" cy="45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else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126" name="꺾인 연결선 125"/>
          <p:cNvCxnSpPr>
            <a:stCxn id="55" idx="3"/>
            <a:endCxn id="122" idx="0"/>
          </p:cNvCxnSpPr>
          <p:nvPr/>
        </p:nvCxnSpPr>
        <p:spPr>
          <a:xfrm>
            <a:off x="6937495" y="4035426"/>
            <a:ext cx="1003737" cy="58831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091692" y="3726998"/>
            <a:ext cx="69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False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15816" y="1051663"/>
            <a:ext cx="3816424" cy="5262979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sz="2400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else if( </a:t>
            </a:r>
            <a:r>
              <a:rPr lang="ko-KR" altLang="en-US" sz="2400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else if( </a:t>
            </a:r>
            <a:r>
              <a:rPr lang="ko-KR" altLang="en-US" sz="2400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endParaRPr lang="en-US" altLang="ko-KR" sz="24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4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692696"/>
            <a:ext cx="7272808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#include&lt;</a:t>
            </a:r>
            <a:r>
              <a:rPr lang="en-US" altLang="ko-KR" sz="1500" b="1" dirty="0" err="1"/>
              <a:t>stdio.h</a:t>
            </a:r>
            <a:r>
              <a:rPr lang="en-US" altLang="ko-KR" sz="1500" b="1" dirty="0"/>
              <a:t>&gt;</a:t>
            </a:r>
          </a:p>
          <a:p>
            <a:endParaRPr lang="ko-KR" altLang="en-US" sz="1500" b="1" dirty="0"/>
          </a:p>
          <a:p>
            <a:r>
              <a:rPr lang="en-US" altLang="ko-KR" sz="1500" b="1" dirty="0"/>
              <a:t>void main()</a:t>
            </a:r>
          </a:p>
          <a:p>
            <a:r>
              <a:rPr lang="en-US" altLang="ko-KR" sz="1500" b="1" dirty="0"/>
              <a:t>{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int</a:t>
            </a:r>
            <a:r>
              <a:rPr lang="en-US" altLang="ko-KR" sz="1500" b="1" dirty="0" smtClean="0"/>
              <a:t> </a:t>
            </a:r>
            <a:r>
              <a:rPr lang="en-US" altLang="ko-KR" sz="1500" b="1" dirty="0" err="1"/>
              <a:t>Kor</a:t>
            </a:r>
            <a:r>
              <a:rPr lang="en-US" altLang="ko-KR" sz="1500" b="1" dirty="0"/>
              <a:t>, </a:t>
            </a:r>
            <a:r>
              <a:rPr lang="en-US" altLang="ko-KR" sz="1500" b="1" dirty="0" err="1"/>
              <a:t>Eng</a:t>
            </a:r>
            <a:r>
              <a:rPr lang="en-US" altLang="ko-KR" sz="1500" b="1" dirty="0"/>
              <a:t>, Math;</a:t>
            </a:r>
          </a:p>
          <a:p>
            <a:r>
              <a:rPr lang="en-US" altLang="ko-KR" sz="1500" b="1" dirty="0" smtClean="0"/>
              <a:t>	float </a:t>
            </a:r>
            <a:r>
              <a:rPr lang="en-US" altLang="ko-KR" sz="1500" b="1" dirty="0" err="1" smtClean="0"/>
              <a:t>Avg</a:t>
            </a:r>
            <a:r>
              <a:rPr lang="en-US" altLang="ko-KR" sz="1500" b="1" dirty="0" smtClean="0"/>
              <a:t>;</a:t>
            </a:r>
            <a:endParaRPr lang="en-US" altLang="ko-KR" sz="1500" b="1" dirty="0"/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 err="1"/>
              <a:t>세과목의</a:t>
            </a:r>
            <a:r>
              <a:rPr lang="ko-KR" altLang="en-US" sz="1500" b="1" dirty="0"/>
              <a:t> 성적을 입력하시오</a:t>
            </a:r>
            <a:r>
              <a:rPr lang="en-US" altLang="ko-KR" sz="1500" b="1" dirty="0"/>
              <a:t>\n");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국어 </a:t>
            </a:r>
            <a:r>
              <a:rPr lang="en-US" altLang="ko-KR" sz="1500" b="1" dirty="0"/>
              <a:t>: 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scanf</a:t>
            </a:r>
            <a:r>
              <a:rPr lang="en-US" altLang="ko-KR" sz="1500" b="1" dirty="0"/>
              <a:t>("%d", &amp;</a:t>
            </a:r>
            <a:r>
              <a:rPr lang="en-US" altLang="ko-KR" sz="1500" b="1" dirty="0" err="1"/>
              <a:t>Kor</a:t>
            </a:r>
            <a:r>
              <a:rPr lang="en-US" altLang="ko-KR" sz="1500" b="1" dirty="0"/>
              <a:t>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수학 </a:t>
            </a:r>
            <a:r>
              <a:rPr lang="en-US" altLang="ko-KR" sz="1500" b="1" dirty="0"/>
              <a:t>: 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scanf</a:t>
            </a:r>
            <a:r>
              <a:rPr lang="en-US" altLang="ko-KR" sz="1500" b="1" dirty="0"/>
              <a:t>("%d", &amp;Math);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영어 </a:t>
            </a:r>
            <a:r>
              <a:rPr lang="en-US" altLang="ko-KR" sz="1500" b="1" dirty="0"/>
              <a:t>: 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scanf</a:t>
            </a:r>
            <a:r>
              <a:rPr lang="en-US" altLang="ko-KR" sz="1500" b="1" dirty="0" smtClean="0"/>
              <a:t>("%d</a:t>
            </a:r>
            <a:r>
              <a:rPr lang="en-US" altLang="ko-KR" sz="1500" b="1" dirty="0"/>
              <a:t>", &amp;</a:t>
            </a:r>
            <a:r>
              <a:rPr lang="en-US" altLang="ko-KR" sz="1500" b="1" dirty="0" err="1"/>
              <a:t>Eng</a:t>
            </a:r>
            <a:r>
              <a:rPr lang="en-US" altLang="ko-KR" sz="1500" b="1" dirty="0"/>
              <a:t>);</a:t>
            </a:r>
          </a:p>
          <a:p>
            <a:r>
              <a:rPr lang="nn-NO" altLang="ko-KR" sz="1500" b="1" dirty="0" smtClean="0"/>
              <a:t>	Avg </a:t>
            </a:r>
            <a:r>
              <a:rPr lang="nn-NO" altLang="ko-KR" sz="1500" b="1" dirty="0"/>
              <a:t>= (float)(Eng + Kor + Math) / </a:t>
            </a:r>
            <a:r>
              <a:rPr lang="nn-NO" altLang="ko-KR" sz="1500" b="1" dirty="0" smtClean="0"/>
              <a:t>3.0;</a:t>
            </a:r>
            <a:endParaRPr lang="nn-NO" altLang="ko-KR" sz="1500" b="1" dirty="0"/>
          </a:p>
          <a:p>
            <a:r>
              <a:rPr lang="en-US" altLang="ko-KR" sz="1500" b="1" dirty="0" smtClean="0"/>
              <a:t>	if </a:t>
            </a:r>
            <a:r>
              <a:rPr lang="en-US" altLang="ko-KR" sz="1500" b="1" dirty="0"/>
              <a:t>(</a:t>
            </a:r>
            <a:r>
              <a:rPr lang="en-US" altLang="ko-KR" sz="1500" b="1" dirty="0" err="1" smtClean="0"/>
              <a:t>Avg</a:t>
            </a:r>
            <a:r>
              <a:rPr lang="en-US" altLang="ko-KR" sz="1500" b="1" dirty="0" smtClean="0"/>
              <a:t> </a:t>
            </a:r>
            <a:r>
              <a:rPr lang="en-US" altLang="ko-KR" sz="1500" b="1" dirty="0"/>
              <a:t>&lt; 70)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 smtClean="0"/>
              <a:t>("</a:t>
            </a:r>
            <a:r>
              <a:rPr lang="ko-KR" altLang="en-US" sz="1500" b="1" dirty="0" smtClean="0"/>
              <a:t>평균 미달 </a:t>
            </a:r>
            <a:r>
              <a:rPr lang="ko-KR" altLang="en-US" sz="1500" b="1" dirty="0" smtClean="0"/>
              <a:t>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 </a:t>
            </a:r>
            <a:r>
              <a:rPr lang="en-US" altLang="ko-KR" sz="1500" b="1" dirty="0"/>
              <a:t>if (</a:t>
            </a:r>
            <a:r>
              <a:rPr lang="en-US" altLang="ko-KR" sz="1500" b="1" dirty="0" err="1"/>
              <a:t>Kor</a:t>
            </a:r>
            <a:r>
              <a:rPr lang="en-US" altLang="ko-KR" sz="1500" b="1" dirty="0"/>
              <a:t> &lt; 60)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 smtClean="0"/>
              <a:t>(“</a:t>
            </a:r>
            <a:r>
              <a:rPr lang="ko-KR" altLang="en-US" sz="1500" b="1" dirty="0" smtClean="0"/>
              <a:t>국어점수</a:t>
            </a:r>
            <a:r>
              <a:rPr lang="ko-KR" altLang="en-US" sz="1500" b="1" dirty="0" smtClean="0"/>
              <a:t> </a:t>
            </a:r>
            <a:r>
              <a:rPr lang="ko-KR" altLang="en-US" sz="1500" b="1" dirty="0"/>
              <a:t>미달 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 </a:t>
            </a:r>
            <a:r>
              <a:rPr lang="en-US" altLang="ko-KR" sz="1500" b="1" dirty="0"/>
              <a:t>if (Math &lt; 60)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 smtClean="0"/>
              <a:t>("</a:t>
            </a:r>
            <a:r>
              <a:rPr lang="ko-KR" altLang="en-US" sz="1500" b="1" dirty="0" smtClean="0"/>
              <a:t>수학점수</a:t>
            </a:r>
            <a:r>
              <a:rPr lang="ko-KR" altLang="en-US" sz="1500" b="1" dirty="0" smtClean="0"/>
              <a:t> </a:t>
            </a:r>
            <a:r>
              <a:rPr lang="ko-KR" altLang="en-US" sz="1500" b="1" dirty="0"/>
              <a:t>미달 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 </a:t>
            </a:r>
            <a:r>
              <a:rPr lang="en-US" altLang="ko-KR" sz="1500" b="1" dirty="0"/>
              <a:t>if (</a:t>
            </a:r>
            <a:r>
              <a:rPr lang="en-US" altLang="ko-KR" sz="1500" b="1" dirty="0" err="1"/>
              <a:t>Eng</a:t>
            </a:r>
            <a:r>
              <a:rPr lang="en-US" altLang="ko-KR" sz="1500" b="1" dirty="0"/>
              <a:t> &lt; 60)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 smtClean="0"/>
              <a:t>("</a:t>
            </a:r>
            <a:r>
              <a:rPr lang="ko-KR" altLang="en-US" sz="1500" b="1" dirty="0" smtClean="0"/>
              <a:t>영어점수</a:t>
            </a:r>
            <a:r>
              <a:rPr lang="ko-KR" altLang="en-US" sz="1500" b="1" dirty="0" smtClean="0"/>
              <a:t> </a:t>
            </a:r>
            <a:r>
              <a:rPr lang="ko-KR" altLang="en-US" sz="1500" b="1" dirty="0"/>
              <a:t>미달 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</a:t>
            </a:r>
            <a:endParaRPr lang="en-US" altLang="ko-KR" sz="1500" b="1" dirty="0"/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합격</a:t>
            </a:r>
            <a:r>
              <a:rPr lang="en-US" altLang="ko-KR" sz="1500" b="1" dirty="0"/>
              <a:t>!!");</a:t>
            </a:r>
          </a:p>
          <a:p>
            <a:r>
              <a:rPr lang="en-US" altLang="ko-KR" sz="1500" b="1" dirty="0"/>
              <a:t>}</a:t>
            </a:r>
            <a:endParaRPr lang="en-US" altLang="ko-KR" sz="15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06674" y="27913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59074" y="346743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Kor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607" y="24451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06874" y="27913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59274" y="346743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Math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84807" y="24451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06674" y="434351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59074" y="501958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Eng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607" y="39972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06874" y="434351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59274" y="501958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Avg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3892" y="3997285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1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0" y="1740159"/>
            <a:ext cx="70407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세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과목의 성적을 입력 받아 합계와 평균을 구하고 평균이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90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A”, 80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B”, 70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C”, 60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D”, 60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미만이면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F”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를 출력하시오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유원지에서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말을 태워주는데 처음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30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분의 기본요금은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인당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3000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원이다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이후에는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분당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500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원씩의 추가 요금을 받는다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말을 탄 시간을 입력 받아서 전체 금액을 계산하는 프로그램을 작성하여라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배달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도시락을 주문하는데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개까지는 개당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2500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원이고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개를 초과하는 양에 대해서는 개당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2400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원이다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배달 도시락의 개수를 입력 받아서 금액을 계산하는 프로그램을 작성하라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디스켓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통에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5000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그런데 한번에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 이상을 사면 전체 금액의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10%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를 할인하여준다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그리고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 이상을 사면 전체 금액의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12%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를 할인하여 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X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통의 디스켓을 사려면 얼마가 있어야 하는가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804247" y="2369097"/>
            <a:ext cx="1296144" cy="323919"/>
            <a:chOff x="4500694" y="5774141"/>
            <a:chExt cx="1647098" cy="647839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64789" y="5991091"/>
              <a:ext cx="783003" cy="430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780869" y="3363303"/>
            <a:ext cx="1296144" cy="323919"/>
            <a:chOff x="4500694" y="5774141"/>
            <a:chExt cx="1647098" cy="647839"/>
          </a:xfrm>
        </p:grpSpPr>
        <p:sp>
          <p:nvSpPr>
            <p:cNvPr id="20" name="실행 단추: 앞으로 또는 다음 19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4789" y="5991091"/>
              <a:ext cx="783003" cy="430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804247" y="4330064"/>
            <a:ext cx="1296144" cy="323919"/>
            <a:chOff x="4500694" y="5774141"/>
            <a:chExt cx="1647098" cy="647839"/>
          </a:xfrm>
        </p:grpSpPr>
        <p:sp>
          <p:nvSpPr>
            <p:cNvPr id="23" name="실행 단추: 앞으로 또는 다음 22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64789" y="5991091"/>
              <a:ext cx="783003" cy="430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804247" y="5433476"/>
            <a:ext cx="1296144" cy="323919"/>
            <a:chOff x="4500694" y="5774141"/>
            <a:chExt cx="1647098" cy="647839"/>
          </a:xfrm>
        </p:grpSpPr>
        <p:sp>
          <p:nvSpPr>
            <p:cNvPr id="26" name="실행 단추: 앞으로 또는 다음 25">
              <a:hlinkClick r:id="rId5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4789" y="5991091"/>
              <a:ext cx="783003" cy="430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5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&lt; switch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966147"/>
            <a:chOff x="1061096" y="1024642"/>
            <a:chExt cx="7704856" cy="1966147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7199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switch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401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다중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if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비슷한 구조로 실행된다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해당 변수와 일치하는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case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위치에서 부터 시작한다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주로 메뉴 만드는 용도로 쓰인다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변수는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정수값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만 가능하다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5435" y="2996952"/>
            <a:ext cx="3229434" cy="3693319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switch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변수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명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case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실행문장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case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실행문장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case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실행문장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1: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("1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2: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("2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default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("1,2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를 제외한 나머지 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4949" y="335600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57349" y="403207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82882" y="300977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547044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대입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203193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오른쪽의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상수값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피연산자를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왼쪽의 공간에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793517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87996" y="3118152"/>
            <a:ext cx="727280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= 10;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74270" y="353311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6670" y="4209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52203" y="318689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5678" y="364137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2140445" y="419367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3148 " pathEditMode="relative" ptsTypes="AA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  <p:bldP spid="28" grpId="0" animBg="1"/>
      <p:bldP spid="28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실수 입력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("%f", &amp;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(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1.1: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("1.1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2.2: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("2.2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default: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("1,2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를 제외한 나머지 입력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단일문자 입력 </a:t>
            </a:r>
            <a:r>
              <a:rPr lang="en-US" altLang="ko-KR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("%c", &amp;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(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'a'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("a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'A':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("A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4949" y="335600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57349" y="403207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3570" y="3009775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85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단일문자 입력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("%c", &amp;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(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'a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':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'A':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("A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4949" y="335600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57349" y="403207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3570" y="3009775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02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062110"/>
            <a:ext cx="7272808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Windows.h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//system("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>
                <a:latin typeface="HY강B" pitchFamily="18" charset="-127"/>
                <a:ea typeface="HY강B" pitchFamily="18" charset="-127"/>
              </a:rPr>
              <a:t>"),system("pause</a:t>
            </a:r>
            <a:r>
              <a:rPr lang="en-US" altLang="ko-KR" sz="1100" b="1" smtClean="0">
                <a:latin typeface="HY강B" pitchFamily="18" charset="-127"/>
                <a:ea typeface="HY강B" pitchFamily="18" charset="-127"/>
              </a:rPr>
              <a:t>")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endParaRPr lang="ko-KR" altLang="en-US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Data, Select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;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while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(1)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("======Menu======\n");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("1.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("2.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출력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("3.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종료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("================\n");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&amp;Select);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switch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(Select)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1: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&amp;Data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2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= %d", Data);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("pause");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3: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return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05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46997" y="32513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99397" y="39274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Data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8555" y="2905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04167" y="32513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56567" y="39274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Select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917" y="2905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7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620688"/>
            <a:ext cx="727280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Windows.h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&gt;//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system("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"),system("pause")</a:t>
            </a:r>
          </a:p>
          <a:p>
            <a:endParaRPr lang="ko-KR" altLang="en-US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Data, Select;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Flag = 0;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while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(1)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("======Menu======\n");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("1.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("2.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출력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("3.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종료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("================\n");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&amp;Select);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switch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(Select)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1: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&amp;Data);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Flag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= 1;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2: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if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(Flag == 0)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데이터가 존재하지 않습니다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.");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else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if (Flag == 1)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= %d", Data);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("pause");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3: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return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05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28560" y="248980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80960" y="316588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Data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0118" y="214358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85730" y="248980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38130" y="316588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Select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81480" y="214358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3368" y="410752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25768" y="478359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Flag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69118" y="37612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63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3576762"/>
            <a:ext cx="7344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학생성적을 관리하는 프로그램을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179973" y="4509120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742" y="9658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산술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960" y="1450713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사칙연산을 수행하는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46611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398960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23242"/>
              </p:ext>
            </p:extLst>
          </p:nvPr>
        </p:nvGraphicFramePr>
        <p:xfrm>
          <a:off x="2325254" y="2625292"/>
          <a:ext cx="46805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150"/>
                <a:gridCol w="24793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합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차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*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곱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/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나누기의 몫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%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강B" pitchFamily="18" charset="-127"/>
                          <a:ea typeface="HY강B" pitchFamily="18" charset="-127"/>
                        </a:rPr>
                        <a:t>나눈값의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 나머지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19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3798" y="1668772"/>
            <a:ext cx="7272808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Num1,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+ %d = %d\n", Num1, Num2, Num1 +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- %d = %d\n", Num1, Num2, Num1 -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* %d = %d\n", Num1, Num2, Num1 *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/ %d = %d\n", Num1, Num2, Num1 /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%% %d = %d\n", Num1, Num2, Num1 % 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8" name="갈매기형 수장 27"/>
          <p:cNvSpPr/>
          <p:nvPr/>
        </p:nvSpPr>
        <p:spPr>
          <a:xfrm>
            <a:off x="1762442" y="290823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5474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27541" y="219749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79941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38402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42651" y="219336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95052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92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7778 " pathEditMode="relative" ptsTypes="AA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/>
      <p:bldP spid="30" grpId="0" animBg="1"/>
      <p:bldP spid="31" grpId="0" animBg="1"/>
      <p:bldP spid="32" grpId="0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742" y="9658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%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연산자 응용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960" y="1450713"/>
            <a:ext cx="69174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홀수 의 구분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- 10 % 2 -&gt; 0 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나머지가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이므로 짝수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- 11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% 2 -&gt;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나머지가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이므로 홀수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배수 구분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-120 % 3 -&gt; 0 (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나머지값이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없으므로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숫자의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자리수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구분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-123 % 10 -&gt; 3 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-123 / 10 -&gt; 12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-12 % 10 -&gt; 2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 / 10 -&gt;1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-1 % 10 -&gt; 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※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결과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-&gt; 321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46611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398960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0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54704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복합대입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203193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오른쪽의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상수값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피연산자를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왼쪽의 공간에 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연산 후 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793517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60044"/>
              </p:ext>
            </p:extLst>
          </p:nvPr>
        </p:nvGraphicFramePr>
        <p:xfrm>
          <a:off x="1403648" y="2996952"/>
          <a:ext cx="669674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20"/>
                <a:gridCol w="2787436"/>
                <a:gridCol w="2592288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예시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합을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+= b; =&gt; a = a +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-=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차를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-= b; =&gt; a = a - b;</a:t>
                      </a:r>
                      <a:endParaRPr lang="ko-KR" altLang="en-US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*=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곱을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*= b; =&gt; a = a *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/=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나누기의 몫을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/= b; =&gt; a = a /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%=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나눈 값의 나머지를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%= b; =&gt; a = a %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2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5646</TotalTime>
  <Words>2077</Words>
  <Application>Microsoft Office PowerPoint</Application>
  <PresentationFormat>화면 슬라이드 쇼(4:3)</PresentationFormat>
  <Paragraphs>1165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6" baseType="lpstr">
      <vt:lpstr>굴림</vt:lpstr>
      <vt:lpstr>Arial</vt:lpstr>
      <vt:lpstr>HY견고딕</vt:lpstr>
      <vt:lpstr>맑은 고딕</vt:lpstr>
      <vt:lpstr>HY강B</vt:lpstr>
      <vt:lpstr>Yoon 윤고딕 520_TT</vt:lpstr>
      <vt:lpstr>Segoe UI Black</vt:lpstr>
      <vt:lpstr>HY강M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351</cp:revision>
  <dcterms:created xsi:type="dcterms:W3CDTF">2013-09-05T09:43:46Z</dcterms:created>
  <dcterms:modified xsi:type="dcterms:W3CDTF">2021-07-23T05:39:48Z</dcterms:modified>
</cp:coreProperties>
</file>