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5"/>
  </p:notesMasterIdLst>
  <p:sldIdLst>
    <p:sldId id="304" r:id="rId2"/>
    <p:sldId id="278" r:id="rId3"/>
    <p:sldId id="279" r:id="rId4"/>
    <p:sldId id="267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316" r:id="rId14"/>
    <p:sldId id="427" r:id="rId15"/>
    <p:sldId id="417" r:id="rId16"/>
    <p:sldId id="418" r:id="rId17"/>
    <p:sldId id="419" r:id="rId18"/>
    <p:sldId id="420" r:id="rId19"/>
    <p:sldId id="421" r:id="rId20"/>
    <p:sldId id="423" r:id="rId21"/>
    <p:sldId id="424" r:id="rId22"/>
    <p:sldId id="425" r:id="rId23"/>
    <p:sldId id="426" r:id="rId24"/>
    <p:sldId id="428" r:id="rId25"/>
    <p:sldId id="429" r:id="rId26"/>
    <p:sldId id="430" r:id="rId27"/>
    <p:sldId id="431" r:id="rId28"/>
    <p:sldId id="432" r:id="rId29"/>
    <p:sldId id="456" r:id="rId30"/>
    <p:sldId id="433" r:id="rId31"/>
    <p:sldId id="435" r:id="rId32"/>
    <p:sldId id="434" r:id="rId33"/>
    <p:sldId id="437" r:id="rId34"/>
    <p:sldId id="438" r:id="rId35"/>
    <p:sldId id="441" r:id="rId36"/>
    <p:sldId id="440" r:id="rId37"/>
    <p:sldId id="317" r:id="rId38"/>
    <p:sldId id="387" r:id="rId39"/>
    <p:sldId id="388" r:id="rId40"/>
    <p:sldId id="442" r:id="rId41"/>
    <p:sldId id="443" r:id="rId42"/>
    <p:sldId id="446" r:id="rId43"/>
    <p:sldId id="447" r:id="rId44"/>
    <p:sldId id="445" r:id="rId45"/>
    <p:sldId id="448" r:id="rId46"/>
    <p:sldId id="449" r:id="rId47"/>
    <p:sldId id="450" r:id="rId48"/>
    <p:sldId id="451" r:id="rId49"/>
    <p:sldId id="452" r:id="rId50"/>
    <p:sldId id="453" r:id="rId51"/>
    <p:sldId id="454" r:id="rId52"/>
    <p:sldId id="455" r:id="rId53"/>
    <p:sldId id="318" r:id="rId54"/>
  </p:sldIdLst>
  <p:sldSz cx="9144000" cy="6858000" type="screen4x3"/>
  <p:notesSz cx="6858000" cy="9144000"/>
  <p:embeddedFontLst>
    <p:embeddedFont>
      <p:font typeface="HY강M" charset="-127"/>
      <p:regular r:id="rId56"/>
    </p:embeddedFont>
    <p:embeddedFont>
      <p:font typeface="HY강B" charset="-127"/>
      <p:regular r:id="rId57"/>
    </p:embeddedFont>
    <p:embeddedFont>
      <p:font typeface="HY헤드라인M" pitchFamily="18" charset="-127"/>
      <p:regular r:id="rId58"/>
    </p:embeddedFont>
    <p:embeddedFont>
      <p:font typeface="Yoon 윤고딕 520_TT" charset="-127"/>
      <p:regular r:id="rId59"/>
    </p:embeddedFont>
    <p:embeddedFont>
      <p:font typeface="HY견고딕" pitchFamily="18" charset="-127"/>
      <p:regular r:id="rId60"/>
    </p:embeddedFont>
    <p:embeddedFont>
      <p:font typeface="Segoe UI Black" pitchFamily="34" charset="0"/>
      <p:bold r:id="rId61"/>
      <p:boldItalic r:id="rId62"/>
    </p:embeddedFont>
    <p:embeddedFont>
      <p:font typeface="맑은 고딕" pitchFamily="50" charset="-127"/>
      <p:regular r:id="rId63"/>
      <p:bold r:id="rId6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7212" autoAdjust="0"/>
  </p:normalViewPr>
  <p:slideViewPr>
    <p:cSldViewPr>
      <p:cViewPr>
        <p:scale>
          <a:sx n="66" d="100"/>
          <a:sy n="66" d="100"/>
        </p:scale>
        <p:origin x="-48" y="-10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font" Target="fonts/font8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CPU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Seed</a:t>
            </a:r>
            <a:r>
              <a:rPr lang="ko-KR" altLang="en-US" dirty="0" smtClean="0"/>
              <a:t>의 정보가 있는데 이것을 기준으로 </a:t>
            </a:r>
            <a:r>
              <a:rPr lang="ko-KR" altLang="en-US" dirty="0" err="1" smtClean="0"/>
              <a:t>난수를</a:t>
            </a:r>
            <a:r>
              <a:rPr lang="ko-KR" altLang="en-US" dirty="0" smtClean="0"/>
              <a:t> 뽑아준다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첫 </a:t>
            </a:r>
            <a:r>
              <a:rPr lang="ko-KR" altLang="en-US" dirty="0" err="1" smtClean="0"/>
              <a:t>난수는</a:t>
            </a:r>
            <a:r>
              <a:rPr lang="ko-KR" altLang="en-US" dirty="0" smtClean="0"/>
              <a:t> 계속 같은 수이다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137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포인터 변수를 만드는 용도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해당주소에 값을 입력해라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445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&#48176;&#50676;&#47928;&#51228;.ex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&#52880;&#47533;&#53552;&#51060;&#46041;1.ex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&#52880;&#47533;&#53552;&#51060;&#46041;2.ex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&#48120;&#47196;&#52286;&#44592;.ex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Sleep&#50696;&#51228;.ex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kbhit&#50696;&#51228;.ex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UpDown&#44172;&#51076;.ex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UpDown&#44172;&#51076;.exe" TargetMode="External"/><Relationship Id="rId2" Type="http://schemas.openxmlformats.org/officeDocument/2006/relationships/hyperlink" Target="Lotto&#47928;&#51228;.exe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&#54869;&#47456;&#51312;&#51208;.exe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&#48324;&#46629;&#48324;&#54588;&#54616;&#44592;.exe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&#54252;&#51064;&#53552;&#50752;&#54632;&#49688;&#47928;&#51228;.exe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&#45796;&#51473;&#54252;&#51064;&#53552;&#50696;&#51228;&#53076;&#46300;.exe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6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char 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[5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];</a:t>
            </a: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("%d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번째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원소 값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+ 1);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("%c", &amp;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("%*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  <a:r>
              <a:rPr lang="en-US" altLang="ko-KR" sz="16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");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("%c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", 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067369" y="4777099"/>
            <a:ext cx="3600400" cy="504056"/>
            <a:chOff x="1475656" y="4977172"/>
            <a:chExt cx="3600400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507432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02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64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404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05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6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785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4790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1875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3883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5891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09734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str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33" idx="1"/>
            <a:endCxn id="22" idx="1"/>
          </p:cNvCxnSpPr>
          <p:nvPr/>
        </p:nvCxnSpPr>
        <p:spPr>
          <a:xfrm rot="10800000">
            <a:off x="3067370" y="5029128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2659" y="7686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133994" y="576720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236296" y="613174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40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40" name="갈매기형 수장 3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갈매기형 수장 4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37577" y="1270863"/>
            <a:ext cx="7704856" cy="31085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#define SIZE 10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char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Name[SIZE];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("%s", Name);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SIZE</a:t>
            </a:r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("%c", Name[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("\n\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n%s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\n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", Name);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267169" y="4777099"/>
            <a:ext cx="7185723" cy="504056"/>
            <a:chOff x="1475656" y="4977172"/>
            <a:chExt cx="7185723" cy="504056"/>
          </a:xfrm>
        </p:grpSpPr>
        <p:sp>
          <p:nvSpPr>
            <p:cNvPr id="15" name="직사각형 1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5162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2362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941299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961147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000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362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402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603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804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004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2057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406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607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65736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783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14590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1855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3863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5871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7879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105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9887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15871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107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903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5526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109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063449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Name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2" name="꺾인 연결선 51"/>
          <p:cNvCxnSpPr>
            <a:stCxn id="26" idx="1"/>
            <a:endCxn id="15" idx="1"/>
          </p:cNvCxnSpPr>
          <p:nvPr/>
        </p:nvCxnSpPr>
        <p:spPr>
          <a:xfrm rot="10800000">
            <a:off x="1267169" y="5029128"/>
            <a:ext cx="693978" cy="981109"/>
          </a:xfrm>
          <a:prstGeom prst="bentConnector3">
            <a:avLst>
              <a:gd name="adj1" fmla="val 13294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133994" y="576720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236296" y="613174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46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47641" y="2158117"/>
            <a:ext cx="73288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배열의 길이가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10 </a:t>
            </a:r>
            <a:r>
              <a:rPr lang="en-US" altLang="ko-KR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형 배열을 만들고 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10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개의 정수를 입력 받으시오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입력받은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개의 정수 중에서 가장 큰 수와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개의 총합계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평균을 출력하시오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412747" y="4797152"/>
            <a:ext cx="1647098" cy="463171"/>
            <a:chOff x="4500694" y="5774141"/>
            <a:chExt cx="1647098" cy="463171"/>
          </a:xfrm>
        </p:grpSpPr>
        <p:sp>
          <p:nvSpPr>
            <p:cNvPr id="15" name="실행 단추: 앞으로 또는 다음 14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92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390896" y="2000690"/>
            <a:ext cx="6751264" cy="2794017"/>
            <a:chOff x="1061096" y="1024642"/>
            <a:chExt cx="7704856" cy="2794017"/>
          </a:xfrm>
        </p:grpSpPr>
        <p:sp>
          <p:nvSpPr>
            <p:cNvPr id="35" name="직사각형 34"/>
            <p:cNvSpPr/>
            <p:nvPr/>
          </p:nvSpPr>
          <p:spPr>
            <a:xfrm>
              <a:off x="1061096" y="1270864"/>
              <a:ext cx="7704856" cy="254779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게임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의 종류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44040" y="2610298"/>
            <a:ext cx="64087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정적 게임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Player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가 조작했을 상황에만 게임 내부의 정보가 바뀌는 게임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ex)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보드게임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,TCG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게임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턴제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게임 등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..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 게임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Player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가 조작을 하지 않아도 실시간으로 정보가 바뀌는 게임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ex) MMORPG,AOS,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아케이드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등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..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1241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409028" y="706991"/>
            <a:ext cx="6751264" cy="1606107"/>
            <a:chOff x="1061096" y="1024642"/>
            <a:chExt cx="7704856" cy="1606107"/>
          </a:xfrm>
        </p:grpSpPr>
        <p:sp>
          <p:nvSpPr>
            <p:cNvPr id="35" name="직사각형 34"/>
            <p:cNvSpPr/>
            <p:nvPr/>
          </p:nvSpPr>
          <p:spPr>
            <a:xfrm>
              <a:off x="1061096" y="1270864"/>
              <a:ext cx="7704856" cy="135988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2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차원 배열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62172" y="1316599"/>
            <a:ext cx="640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   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차원 배열을 여러 개 묶어 만든 배열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30040" y="2597519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nt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Arr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[5] = {0};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4551736" y="2819924"/>
            <a:ext cx="3600400" cy="504056"/>
            <a:chOff x="1475656" y="4977172"/>
            <a:chExt cx="3600400" cy="504056"/>
          </a:xfrm>
        </p:grpSpPr>
        <p:sp>
          <p:nvSpPr>
            <p:cNvPr id="43" name="직사각형 4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784660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20855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24820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44900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64980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430040" y="3212512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Arr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[2] = 10;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96768" y="286609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아래쪽 화살표 13"/>
          <p:cNvSpPr/>
          <p:nvPr/>
        </p:nvSpPr>
        <p:spPr>
          <a:xfrm flipV="1">
            <a:off x="6186469" y="3432482"/>
            <a:ext cx="328936" cy="35657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6124633" y="286609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376627" y="4428101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nt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Arr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[5][5] = {0};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4545384" y="4001375"/>
            <a:ext cx="3600400" cy="504056"/>
            <a:chOff x="1475656" y="4977172"/>
            <a:chExt cx="3600400" cy="504056"/>
          </a:xfrm>
        </p:grpSpPr>
        <p:sp>
          <p:nvSpPr>
            <p:cNvPr id="59" name="직사각형 58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477830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514503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21846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93854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65862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190416" y="406873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4545384" y="4503526"/>
            <a:ext cx="3600400" cy="504056"/>
            <a:chOff x="1475656" y="4977172"/>
            <a:chExt cx="3600400" cy="504056"/>
          </a:xfrm>
        </p:grpSpPr>
        <p:sp>
          <p:nvSpPr>
            <p:cNvPr id="72" name="직사각형 7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4545384" y="5007582"/>
            <a:ext cx="3600400" cy="504056"/>
            <a:chOff x="1475656" y="4977172"/>
            <a:chExt cx="360040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4545384" y="5511638"/>
            <a:ext cx="3600400" cy="504056"/>
            <a:chOff x="1475656" y="4977172"/>
            <a:chExt cx="3600400" cy="504056"/>
          </a:xfrm>
        </p:grpSpPr>
        <p:sp>
          <p:nvSpPr>
            <p:cNvPr id="89" name="직사각형 88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4550736" y="6015694"/>
            <a:ext cx="3595048" cy="504056"/>
            <a:chOff x="1475656" y="4977172"/>
            <a:chExt cx="3600400" cy="504056"/>
          </a:xfrm>
        </p:grpSpPr>
        <p:sp>
          <p:nvSpPr>
            <p:cNvPr id="106" name="직사각형 105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1409028" y="525961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Arr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[3][0] = 10;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177339" y="4122598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177339" y="4624749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177339" y="512880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177339" y="563286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177339" y="613691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1" name="아래쪽 화살표 120"/>
          <p:cNvSpPr/>
          <p:nvPr/>
        </p:nvSpPr>
        <p:spPr>
          <a:xfrm rot="5400000" flipV="1">
            <a:off x="3572513" y="5585377"/>
            <a:ext cx="328936" cy="35657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4665361" y="55790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757153" y="55790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92732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6" grpId="0"/>
      <p:bldP spid="14" grpId="0" animBg="1"/>
      <p:bldP spid="56" grpId="0"/>
      <p:bldP spid="57" grpId="0"/>
      <p:bldP spid="64" grpId="0"/>
      <p:bldP spid="65" grpId="0"/>
      <p:bldP spid="66" grpId="0"/>
      <p:bldP spid="67" grpId="0"/>
      <p:bldP spid="68" grpId="0"/>
      <p:bldP spid="69" grpId="0"/>
      <p:bldP spid="113" grpId="0"/>
      <p:bldP spid="114" grpId="0"/>
      <p:bldP spid="115" grpId="0"/>
      <p:bldP spid="117" grpId="0"/>
      <p:bldP spid="118" grpId="0"/>
      <p:bldP spid="120" grpId="0"/>
      <p:bldP spid="121" grpId="0" animBg="1"/>
      <p:bldP spid="122" grpId="0"/>
      <p:bldP spid="123" grpId="0"/>
      <p:bldP spid="12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7166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[5][5] = { 0 };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[2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][2] = 1;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y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y++)</a:t>
            </a:r>
            <a:endParaRPr lang="nn-NO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x++)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y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x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545384" y="4001375"/>
            <a:ext cx="3600400" cy="504056"/>
            <a:chOff x="1475656" y="4977172"/>
            <a:chExt cx="3600400" cy="504056"/>
          </a:xfrm>
        </p:grpSpPr>
        <p:sp>
          <p:nvSpPr>
            <p:cNvPr id="33" name="직사각형 3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77830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14503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1846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854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5862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90416" y="406873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545384" y="4503526"/>
            <a:ext cx="3600400" cy="504056"/>
            <a:chOff x="1475656" y="4977172"/>
            <a:chExt cx="3600400" cy="504056"/>
          </a:xfrm>
        </p:grpSpPr>
        <p:sp>
          <p:nvSpPr>
            <p:cNvPr id="45" name="직사각형 4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545384" y="5007582"/>
            <a:ext cx="3600400" cy="504056"/>
            <a:chOff x="1475656" y="4977172"/>
            <a:chExt cx="3600400" cy="504056"/>
          </a:xfrm>
        </p:grpSpPr>
        <p:sp>
          <p:nvSpPr>
            <p:cNvPr id="51" name="직사각형 50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545384" y="5511638"/>
            <a:ext cx="3600400" cy="504056"/>
            <a:chOff x="1475656" y="4977172"/>
            <a:chExt cx="3600400" cy="504056"/>
          </a:xfrm>
        </p:grpSpPr>
        <p:sp>
          <p:nvSpPr>
            <p:cNvPr id="57" name="직사각형 56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550736" y="6015694"/>
            <a:ext cx="3595048" cy="504056"/>
            <a:chOff x="1475656" y="4977172"/>
            <a:chExt cx="3600400" cy="504056"/>
          </a:xfrm>
        </p:grpSpPr>
        <p:sp>
          <p:nvSpPr>
            <p:cNvPr id="63" name="직사각형 6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177339" y="4122598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77339" y="4624749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177339" y="512880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77339" y="563286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177339" y="613691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757153" y="55790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89308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7166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[5][5] = { 0 };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[2][-1]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1;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y++)</a:t>
            </a:r>
            <a:endParaRPr lang="nn-NO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x++)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y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x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545384" y="4001375"/>
            <a:ext cx="3600400" cy="504056"/>
            <a:chOff x="1475656" y="4977172"/>
            <a:chExt cx="3600400" cy="504056"/>
          </a:xfrm>
        </p:grpSpPr>
        <p:sp>
          <p:nvSpPr>
            <p:cNvPr id="33" name="직사각형 3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77830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14503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1846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854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5862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90416" y="406873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545384" y="4503526"/>
            <a:ext cx="3600400" cy="504056"/>
            <a:chOff x="1475656" y="4977172"/>
            <a:chExt cx="3600400" cy="504056"/>
          </a:xfrm>
        </p:grpSpPr>
        <p:sp>
          <p:nvSpPr>
            <p:cNvPr id="45" name="직사각형 4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545384" y="5007582"/>
            <a:ext cx="3600400" cy="504056"/>
            <a:chOff x="1475656" y="4977172"/>
            <a:chExt cx="3600400" cy="504056"/>
          </a:xfrm>
        </p:grpSpPr>
        <p:sp>
          <p:nvSpPr>
            <p:cNvPr id="51" name="직사각형 50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545384" y="5511638"/>
            <a:ext cx="3600400" cy="504056"/>
            <a:chOff x="1475656" y="4977172"/>
            <a:chExt cx="3600400" cy="504056"/>
          </a:xfrm>
        </p:grpSpPr>
        <p:sp>
          <p:nvSpPr>
            <p:cNvPr id="57" name="직사각형 56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550736" y="6015694"/>
            <a:ext cx="3595048" cy="504056"/>
            <a:chOff x="1475656" y="4977172"/>
            <a:chExt cx="3600400" cy="504056"/>
          </a:xfrm>
        </p:grpSpPr>
        <p:sp>
          <p:nvSpPr>
            <p:cNvPr id="63" name="직사각형 6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177339" y="4122598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77339" y="4624749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177339" y="512880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77339" y="563286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177339" y="613691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757153" y="55790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각 삼각형 7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04493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  <p:bldP spid="68" grpId="0"/>
      <p:bldP spid="69" grpId="0"/>
      <p:bldP spid="70" grpId="0"/>
      <p:bldP spid="71" grpId="0"/>
      <p:bldP spid="72" grpId="0"/>
      <p:bldP spid="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7166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[5][5] = { 0 };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[2][-1]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1;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y++)</a:t>
            </a:r>
            <a:endParaRPr lang="nn-NO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0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; 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 5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; 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x++)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y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x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582673" y="4727498"/>
            <a:ext cx="3600400" cy="504056"/>
            <a:chOff x="1475656" y="4977172"/>
            <a:chExt cx="3600400" cy="504056"/>
          </a:xfrm>
        </p:grpSpPr>
        <p:sp>
          <p:nvSpPr>
            <p:cNvPr id="33" name="직사각형 3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982273" y="4727498"/>
            <a:ext cx="3600400" cy="504056"/>
            <a:chOff x="1475656" y="4977172"/>
            <a:chExt cx="3600400" cy="504056"/>
          </a:xfrm>
        </p:grpSpPr>
        <p:sp>
          <p:nvSpPr>
            <p:cNvPr id="45" name="직사각형 4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240247" y="4848721"/>
            <a:ext cx="720448" cy="261610"/>
            <a:chOff x="6945722" y="6021288"/>
            <a:chExt cx="720448" cy="261610"/>
          </a:xfrm>
        </p:grpSpPr>
        <p:sp>
          <p:nvSpPr>
            <p:cNvPr id="2" name="TextBox 1"/>
            <p:cNvSpPr txBox="1"/>
            <p:nvPr/>
          </p:nvSpPr>
          <p:spPr>
            <a:xfrm>
              <a:off x="6945722" y="6021288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●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142897" y="6021288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●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340440" y="6021288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●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각 삼각형 4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94887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7166"/>
            <a:ext cx="7272808" cy="53860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#define STAR 1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#define NULL 0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[5][5] = { 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1,1,1,1,1 },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1,0,0,0,1 },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1,0,1,0,1 },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1,0,0,0,1 },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1,1,1,1,1 }, };</a:t>
            </a:r>
          </a:p>
          <a:p>
            <a:r>
              <a:rPr lang="es-ES" altLang="ko-KR" sz="14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es-ES" altLang="ko-KR" sz="1400" dirty="0">
                <a:latin typeface="HY견고딕" pitchFamily="18" charset="-127"/>
                <a:ea typeface="HY견고딕" pitchFamily="18" charset="-127"/>
              </a:rPr>
              <a:t>(int y = 0; y &lt; 5; y++)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x = 0; x &lt; 5; x++)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if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[y][x] == STAR)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("★");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else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if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[y][x] == NULL)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  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07452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19542" y="1988840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526812" y="2158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379161" y="2158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4034" y="3336871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캐릭터이동코드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1.txt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300192" y="4278460"/>
            <a:ext cx="1647098" cy="463171"/>
            <a:chOff x="4500694" y="5774141"/>
            <a:chExt cx="1647098" cy="463171"/>
          </a:xfrm>
        </p:grpSpPr>
        <p:sp>
          <p:nvSpPr>
            <p:cNvPr id="18" name="실행 단추: 앞으로 또는 다음 17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62254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64912" y="759273"/>
            <a:ext cx="2633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sprintf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62172" y="1316599"/>
            <a:ext cx="6408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문자열 사이에 서식문자를 이용해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재조합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하여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새로운 문자열을 만든다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stdio.h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23635" y="2578333"/>
            <a:ext cx="727280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[40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];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age = 20;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Name[10] = 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최정호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sprintf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"%s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님의 나이는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%d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살 입니다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.", Name, age);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("%s",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217708" y="5033446"/>
            <a:ext cx="7476532" cy="313348"/>
            <a:chOff x="1217707" y="4771836"/>
            <a:chExt cx="9815414" cy="504056"/>
          </a:xfrm>
        </p:grpSpPr>
        <p:grpSp>
          <p:nvGrpSpPr>
            <p:cNvPr id="3" name="그룹 2"/>
            <p:cNvGrpSpPr/>
            <p:nvPr/>
          </p:nvGrpSpPr>
          <p:grpSpPr>
            <a:xfrm>
              <a:off x="1217707" y="4771836"/>
              <a:ext cx="3054653" cy="504056"/>
              <a:chOff x="1217707" y="4771836"/>
              <a:chExt cx="3054653" cy="50405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1217707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523172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828638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134103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439569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745034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3050499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3355965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3661430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3966895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4272360" y="4771836"/>
              <a:ext cx="3376838" cy="504056"/>
              <a:chOff x="1475656" y="4977172"/>
              <a:chExt cx="7185723" cy="504056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7649198" y="4771836"/>
              <a:ext cx="3383923" cy="504056"/>
              <a:chOff x="1475656" y="4977172"/>
              <a:chExt cx="7200799" cy="504056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7956376" y="4977172"/>
                <a:ext cx="720079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5" name="TextBox 64"/>
          <p:cNvSpPr txBox="1"/>
          <p:nvPr/>
        </p:nvSpPr>
        <p:spPr>
          <a:xfrm>
            <a:off x="1197630" y="534679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96443" y="5365044"/>
            <a:ext cx="354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29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각 삼각형 6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10064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19542" y="1988840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526812" y="2158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379161" y="2158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4034" y="3336871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캐릭터이동코드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300192" y="4278460"/>
            <a:ext cx="1647098" cy="463171"/>
            <a:chOff x="4500694" y="5774141"/>
            <a:chExt cx="1647098" cy="463171"/>
          </a:xfrm>
        </p:grpSpPr>
        <p:sp>
          <p:nvSpPr>
            <p:cNvPr id="18" name="실행 단추: 앞으로 또는 다음 17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25299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47641" y="2727758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미로찾기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만들기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자유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5889582" y="3534854"/>
            <a:ext cx="1647098" cy="463171"/>
            <a:chOff x="4500694" y="5774141"/>
            <a:chExt cx="1647098" cy="463171"/>
          </a:xfrm>
        </p:grpSpPr>
        <p:sp>
          <p:nvSpPr>
            <p:cNvPr id="36" name="실행 단추: 앞으로 또는 다음 3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3156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2492896"/>
            <a:ext cx="7272808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거는중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☏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nn-NO" altLang="ko-KR" sz="20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2000" dirty="0">
                <a:latin typeface="HY견고딕" pitchFamily="18" charset="-127"/>
                <a:ea typeface="HY견고딕" pitchFamily="18" charset="-127"/>
              </a:rPr>
              <a:t>(int i = 0; i &lt; 3; i++)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(".");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7954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Sleep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62172" y="1316599"/>
            <a:ext cx="661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응용프로그램을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Millisecond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단위로 잠시 멈춘다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Windows.h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6603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0768"/>
            <a:ext cx="7272808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거는중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☏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0;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 3;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Sleep(1000);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(".");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Sleep(1000);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0576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0768"/>
            <a:ext cx="727280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while(1)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system("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");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거는중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☏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0;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 3;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Sleep(1000);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(".");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Sleep(1000);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06892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3134337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※Sleep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예제코드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084168" y="3998025"/>
            <a:ext cx="1647098" cy="463171"/>
            <a:chOff x="4500694" y="5774141"/>
            <a:chExt cx="1647098" cy="463171"/>
          </a:xfrm>
        </p:grpSpPr>
        <p:sp>
          <p:nvSpPr>
            <p:cNvPr id="13" name="실행 단추: 앞으로 또는 다음 12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1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3134337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kbhit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예제코드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084168" y="3998025"/>
            <a:ext cx="1647098" cy="463171"/>
            <a:chOff x="4500694" y="5774141"/>
            <a:chExt cx="1647098" cy="463171"/>
          </a:xfrm>
        </p:grpSpPr>
        <p:sp>
          <p:nvSpPr>
            <p:cNvPr id="13" name="실행 단추: 앞으로 또는 다음 12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37954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kbhit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62172" y="1316599"/>
            <a:ext cx="661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키보드를 입력 했을 경우 참을 반환하는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conio.h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3164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61293" y="3029060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별이동문제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풀기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903234" y="3836156"/>
            <a:ext cx="1647098" cy="463171"/>
            <a:chOff x="4500694" y="5774141"/>
            <a:chExt cx="1647098" cy="463171"/>
          </a:xfrm>
        </p:grpSpPr>
        <p:sp>
          <p:nvSpPr>
            <p:cNvPr id="27" name="실행 단추: 앞으로 또는 다음 26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969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3041644"/>
            <a:ext cx="258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7954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rand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62172" y="1316599"/>
            <a:ext cx="661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임의수를 뽑아주는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stdlib.h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63429" y="2420888"/>
            <a:ext cx="7272808" cy="42780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while(1)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system("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");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6;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rand();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err="1">
                <a:latin typeface="HY견고딕" pitchFamily="18" charset="-127"/>
                <a:ea typeface="HY견고딕" pitchFamily="18" charset="-127"/>
              </a:rPr>
              <a:t>d</a:t>
            </a:r>
            <a:r>
              <a:rPr lang="en-US" altLang="ko-KR" sz="1600" smtClean="0">
                <a:latin typeface="HY견고딕" pitchFamily="18" charset="-127"/>
                <a:ea typeface="HY견고딕" pitchFamily="18" charset="-127"/>
              </a:rPr>
              <a:t>. %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\n",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i,RNum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system("pause");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668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7954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srand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62172" y="1316599"/>
            <a:ext cx="661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임의수를 뽑는 기준을 정하는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stdlib.h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63429" y="2420888"/>
            <a:ext cx="7272808" cy="41857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&gt;//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시간 값 사용하는 헤더파일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;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srand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(time(NULL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while(1)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system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1;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&lt;= 6;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rand();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d.%d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\n",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,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system("pause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877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7099" y="1702613"/>
            <a:ext cx="7272808" cy="41857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&gt;//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시간 값 사용하는 헤더파일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while(1)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system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srand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((unsigned)time(NULL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1;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&lt;= 6;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rand();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d.%d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\n",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,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system("pause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32960" y="975659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잘못된 코드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592023" y="112928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444372" y="112928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44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63429" y="1220940"/>
            <a:ext cx="7272808" cy="51706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&gt;//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시간 값 사용하는 헤더파일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#define LOTTO_NUM 6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Lotto[LOTTO_NUM] = { 0 };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srand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((unsigned)time(NULL));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while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(1)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system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i = 0; i &lt; LOTTO_NUM; i++)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(rand() % 45) + 1;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Lotto[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] 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i = 0; i &lt; LOTTO_NUM; i++)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("%d,", Lotto[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("\b 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system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("pause");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34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39057" y="2204538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수의 중복이 없는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Lotto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프로그램 만들기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880998" y="3011634"/>
            <a:ext cx="1647098" cy="463171"/>
            <a:chOff x="4500694" y="5774141"/>
            <a:chExt cx="1647098" cy="463171"/>
          </a:xfrm>
        </p:grpSpPr>
        <p:sp>
          <p:nvSpPr>
            <p:cNvPr id="36" name="실행 단추: 앞으로 또는 다음 3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39057" y="3769876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UpDown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게임 만들기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880998" y="4576972"/>
            <a:ext cx="1647098" cy="463171"/>
            <a:chOff x="4500694" y="5774141"/>
            <a:chExt cx="1647098" cy="463171"/>
          </a:xfrm>
        </p:grpSpPr>
        <p:sp>
          <p:nvSpPr>
            <p:cNvPr id="27" name="실행 단추: 앞으로 또는 다음 26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446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3134337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확률조절코드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084168" y="3998025"/>
            <a:ext cx="1647098" cy="463171"/>
            <a:chOff x="4500694" y="5774141"/>
            <a:chExt cx="1647098" cy="463171"/>
          </a:xfrm>
        </p:grpSpPr>
        <p:sp>
          <p:nvSpPr>
            <p:cNvPr id="13" name="실행 단추: 앞으로 또는 다음 12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91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47641" y="2727758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별똥별 피하기 게임 만들기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(Sleep(33))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889582" y="3534854"/>
            <a:ext cx="1647098" cy="463171"/>
            <a:chOff x="4500694" y="5774141"/>
            <a:chExt cx="1647098" cy="463171"/>
          </a:xfrm>
        </p:grpSpPr>
        <p:sp>
          <p:nvSpPr>
            <p:cNvPr id="36" name="실행 단추: 앞으로 또는 다음 3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6638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1750760"/>
            <a:ext cx="6751264" cy="3334298"/>
            <a:chOff x="1061096" y="1024642"/>
            <a:chExt cx="7704856" cy="3334298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3"/>
              <a:ext cx="7704856" cy="30880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포인터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44350" y="2387057"/>
            <a:ext cx="64014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다른 변수의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주소를 저장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하는 변수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크기는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4Byte(0x0012FF28)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*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변수명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포인터변수의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자료형은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해당 주소의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자료형과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동일해야 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7740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895032"/>
            <a:ext cx="72728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*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%p\n", &amp;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이 가지고 있는 값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%p\n",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%d\n",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("*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%d\n", *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%p", &amp;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6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47392" y="494380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99792" y="561987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25325" y="459757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87752" y="494380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940152" y="561987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44044" y="4597577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54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94520" y="886789"/>
            <a:ext cx="6751264" cy="3334299"/>
            <a:chOff x="1061096" y="1024642"/>
            <a:chExt cx="7704856" cy="3334299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4"/>
              <a:ext cx="7704856" cy="30880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배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열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547664" y="1496397"/>
            <a:ext cx="64087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정의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동일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한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자료형으로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연속된 메모리 공간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에 할당하여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하나의 변수로 정보를 관리하는 것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배열명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배열길이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]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배열의 원소는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부터 시작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배열명은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배열의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시작주소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가진다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335455" y="4653136"/>
            <a:ext cx="2833130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Ex&gt; </a:t>
            </a:r>
            <a:r>
              <a:rPr lang="en-US" altLang="ko-KR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 Array[10];</a:t>
            </a:r>
          </a:p>
          <a:p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     char </a:t>
            </a:r>
            <a:r>
              <a:rPr lang="en-US" altLang="ko-KR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str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[20];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18118" y="1900903"/>
            <a:ext cx="734411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아래의 코드 결과를 코딩 없이 풀어보시오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pt-BR" altLang="ko-KR" sz="1200" dirty="0" smtClean="0">
                <a:latin typeface="HY견고딕" pitchFamily="18" charset="-127"/>
                <a:ea typeface="HY견고딕" pitchFamily="18" charset="-127"/>
              </a:rPr>
              <a:t>	int </a:t>
            </a:r>
            <a:r>
              <a:rPr lang="pt-BR" altLang="ko-KR" sz="1200" dirty="0">
                <a:latin typeface="HY견고딕" pitchFamily="18" charset="-127"/>
                <a:ea typeface="HY견고딕" pitchFamily="18" charset="-127"/>
              </a:rPr>
              <a:t>Num1 = 10,Num2 = 20, *pNum;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&amp;Num2;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+= 15;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-= 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- Num1++;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&amp;Num1;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Num1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*= 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(*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)--;</a:t>
            </a:r>
          </a:p>
          <a:p>
            <a:r>
              <a:rPr lang="pt-BR" altLang="ko-KR" sz="1200" dirty="0" smtClean="0">
                <a:latin typeface="HY견고딕" pitchFamily="18" charset="-127"/>
                <a:ea typeface="HY견고딕" pitchFamily="18" charset="-127"/>
              </a:rPr>
              <a:t>	printf</a:t>
            </a:r>
            <a:r>
              <a:rPr lang="pt-BR" altLang="ko-KR" sz="1200" dirty="0">
                <a:latin typeface="HY견고딕" pitchFamily="18" charset="-127"/>
                <a:ea typeface="HY견고딕" pitchFamily="18" charset="-127"/>
              </a:rPr>
              <a:t>("Num1 = %d,Num2 = %d,*pNum = %d", Num1, Num2, *pNum);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30192" y="268909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82592" y="336517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Num1(100)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08125" y="234287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08129" y="389681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460529" y="457289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64421" y="3550594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441069" y="266578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593469" y="334186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Num2(104)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19002" y="231956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14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  <p:bldP spid="34" grpId="0" animBg="1"/>
      <p:bldP spid="35" grpId="0" animBg="1"/>
      <p:bldP spid="36" grpId="0"/>
      <p:bldP spid="37" grpId="0" animBg="1"/>
      <p:bldP spid="38" grpId="0" animBg="1"/>
      <p:bldP spid="3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4324" y="880173"/>
            <a:ext cx="8202171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10, *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'a', *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&amp;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&amp;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("pCh-1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pCh+1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\n",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- 1,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+ 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("Num-1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Num+1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\n",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- 1,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+ 1);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1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75879" y="4100799"/>
            <a:ext cx="578387" cy="1635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1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(104)</a:t>
            </a:r>
            <a:endParaRPr lang="ko-KR" altLang="en-US" sz="10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5331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409246" y="455166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561646" y="522773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65538" y="4205439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959031" y="3450811"/>
            <a:ext cx="5779992" cy="361332"/>
            <a:chOff x="1475656" y="4977172"/>
            <a:chExt cx="7185723" cy="504056"/>
          </a:xfrm>
        </p:grpSpPr>
        <p:sp>
          <p:nvSpPr>
            <p:cNvPr id="25" name="직사각형 2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5162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62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941299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957884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75646" y="3822029"/>
            <a:ext cx="5418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38085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10680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16003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78586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105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466815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106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55044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107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43273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35198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109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72815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93363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32569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853117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92222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112770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12374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432922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17695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38243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91586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012134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036187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956735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672179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592727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240723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161271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75879" y="3365170"/>
            <a:ext cx="579212" cy="656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111726" y="455166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264126" y="522773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pCh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08706" y="4205439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char*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545934" y="6581982"/>
            <a:ext cx="578387" cy="1635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8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(204)</a:t>
            </a:r>
            <a:endParaRPr lang="ko-KR" altLang="en-US" sz="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59121" y="5931993"/>
            <a:ext cx="6987992" cy="571273"/>
            <a:chOff x="1957884" y="5931994"/>
            <a:chExt cx="6987992" cy="571273"/>
          </a:xfrm>
        </p:grpSpPr>
        <p:grpSp>
          <p:nvGrpSpPr>
            <p:cNvPr id="76" name="그룹 75"/>
            <p:cNvGrpSpPr/>
            <p:nvPr/>
          </p:nvGrpSpPr>
          <p:grpSpPr>
            <a:xfrm>
              <a:off x="1959031" y="5931994"/>
              <a:ext cx="5779992" cy="361332"/>
              <a:chOff x="1475656" y="4977172"/>
              <a:chExt cx="7185723" cy="504056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957884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00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575646" y="6303212"/>
              <a:ext cx="54180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01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138085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02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710680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03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316003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04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78586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05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466815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06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055044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07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643273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08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235198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09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7738983" y="5931994"/>
              <a:ext cx="579212" cy="361332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318195" y="5931994"/>
              <a:ext cx="579212" cy="361332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769418" y="6303211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10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357647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11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4677071" y="546877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355865" y="5784203"/>
            <a:ext cx="2317205" cy="71906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356178" y="546877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993963" y="5784201"/>
            <a:ext cx="2317205" cy="71906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994276" y="546877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676758" y="5784201"/>
            <a:ext cx="2317205" cy="719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190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01391" y="1426177"/>
            <a:ext cx="727280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10, *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'a', *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&amp;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&amp;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("char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크기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크기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("char*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크기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크기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));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056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7898" y="2085786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배열의 동작 방식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426261" y="225539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278610" y="225539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5259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7267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9275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1283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03291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592755" y="3977106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85519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21714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25679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45759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65839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63821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00016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03981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24061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44141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695057" y="4341646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꺾인 연결선 37"/>
          <p:cNvCxnSpPr>
            <a:stCxn id="23" idx="1"/>
            <a:endCxn id="17" idx="1"/>
          </p:cNvCxnSpPr>
          <p:nvPr/>
        </p:nvCxnSpPr>
        <p:spPr>
          <a:xfrm rot="10800000">
            <a:off x="5152595" y="3239023"/>
            <a:ext cx="1440160" cy="981110"/>
          </a:xfrm>
          <a:prstGeom prst="bentConnector3">
            <a:avLst>
              <a:gd name="adj1" fmla="val 11587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115616" y="3250491"/>
            <a:ext cx="2993638" cy="307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[5] = {10,20,30,40,50};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6333" y="4892280"/>
            <a:ext cx="7478320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a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rr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[2] -&gt; *(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+ (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)*2)) -&gt; *(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+ 8) 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-&gt; *(100 + 8) -&gt; *(108) -&gt; 30!!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1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7898" y="2085786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포인터와 배열의 관계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426261" y="225539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278610" y="225539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87898" y="2755554"/>
            <a:ext cx="64014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배열의 이름은 해당 배열의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시작 주소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가진다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포인터 변수는 해당 변수의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주소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가진다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포인터 변수에 배열의 시작주소를 넣으면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20056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599" y="1377704"/>
            <a:ext cx="7819081" cy="1954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[5] = { 10,20,30,40,50 };</a:t>
            </a:r>
          </a:p>
          <a:p>
            <a:r>
              <a:rPr lang="nn-NO" altLang="ko-KR" sz="11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100" dirty="0">
                <a:latin typeface="HY견고딕" pitchFamily="18" charset="-127"/>
                <a:ea typeface="HY견고딕" pitchFamily="18" charset="-127"/>
              </a:rPr>
              <a:t>(int i = 0; i &lt; 5; i++)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%p,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값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("\n\n");</a:t>
            </a:r>
          </a:p>
          <a:p>
            <a:r>
              <a:rPr lang="nn-NO" altLang="ko-KR" sz="11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100" dirty="0">
                <a:latin typeface="HY견고딕" pitchFamily="18" charset="-127"/>
                <a:ea typeface="HY견고딕" pitchFamily="18" charset="-127"/>
              </a:rPr>
              <a:t>(int i = 0; i &lt; 5; i++)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%p,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값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+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*(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+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5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7550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9558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1566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3574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95582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15662" y="507972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86728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22923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26888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46968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67048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17964" y="544426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꺾인 연결선 27"/>
          <p:cNvCxnSpPr>
            <a:stCxn id="20" idx="1"/>
            <a:endCxn id="14" idx="1"/>
          </p:cNvCxnSpPr>
          <p:nvPr/>
        </p:nvCxnSpPr>
        <p:spPr>
          <a:xfrm rot="10800000">
            <a:off x="2075502" y="4341646"/>
            <a:ext cx="1440160" cy="981110"/>
          </a:xfrm>
          <a:prstGeom prst="bentConnector3">
            <a:avLst>
              <a:gd name="adj1" fmla="val 11587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810890" y="437215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963290" y="504822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88823" y="402592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68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1598" y="1348064"/>
            <a:ext cx="781908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[5] = { 10,20,30,40,50 };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nn-NO" altLang="ko-KR" sz="105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050" dirty="0">
                <a:latin typeface="HY견고딕" pitchFamily="18" charset="-127"/>
                <a:ea typeface="HY견고딕" pitchFamily="18" charset="-127"/>
              </a:rPr>
              <a:t>(int i = 0; i &lt; 5; i++)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%p,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의 값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+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*(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parr+i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("\n\n");</a:t>
            </a:r>
          </a:p>
          <a:p>
            <a:r>
              <a:rPr lang="nn-NO" altLang="ko-KR" sz="105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050" dirty="0">
                <a:latin typeface="HY견고딕" pitchFamily="18" charset="-127"/>
                <a:ea typeface="HY견고딕" pitchFamily="18" charset="-127"/>
              </a:rPr>
              <a:t>(int i = 0; i &lt; 5; i++)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%p,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의 값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4532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6540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8548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0556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32564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85483" y="507972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6549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92744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96709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16789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36869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87785" y="544426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꺾인 연결선 27"/>
          <p:cNvCxnSpPr>
            <a:stCxn id="20" idx="1"/>
            <a:endCxn id="14" idx="1"/>
          </p:cNvCxnSpPr>
          <p:nvPr/>
        </p:nvCxnSpPr>
        <p:spPr>
          <a:xfrm rot="10800000">
            <a:off x="1445323" y="4341646"/>
            <a:ext cx="1440160" cy="981110"/>
          </a:xfrm>
          <a:prstGeom prst="bentConnector3">
            <a:avLst>
              <a:gd name="adj1" fmla="val 11587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67144" y="437215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100</a:t>
            </a:r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919544" y="504822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parr</a:t>
            </a:r>
            <a:endParaRPr lang="ko-KR" altLang="en-US" sz="2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45077" y="4025925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515944" y="437215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668344" y="504822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2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93877" y="402592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35" name="꺾인 연결선 34"/>
          <p:cNvCxnSpPr>
            <a:stCxn id="30" idx="2"/>
          </p:cNvCxnSpPr>
          <p:nvPr/>
        </p:nvCxnSpPr>
        <p:spPr>
          <a:xfrm rot="5400000" flipH="1">
            <a:off x="3350864" y="2447733"/>
            <a:ext cx="1090998" cy="4902075"/>
          </a:xfrm>
          <a:prstGeom prst="bentConnector4">
            <a:avLst>
              <a:gd name="adj1" fmla="val -31430"/>
              <a:gd name="adj2" fmla="val 10492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09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6805" y="820830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포인터와 함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의 관계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1391" y="1857364"/>
            <a:ext cx="727280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Sum(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Num1,int Num2)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변경전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%d\n", Num1, 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Num1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+= 5;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Num2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+= 5;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변경후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%d\n\n", Num1, 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pt-BR" altLang="ko-KR" sz="1400" dirty="0" smtClean="0">
                <a:latin typeface="HY견고딕" pitchFamily="18" charset="-127"/>
                <a:ea typeface="HY견고딕" pitchFamily="18" charset="-127"/>
              </a:rPr>
              <a:t>	int </a:t>
            </a:r>
            <a:r>
              <a:rPr lang="pt-BR" altLang="ko-KR" sz="1400" dirty="0">
                <a:latin typeface="HY견고딕" pitchFamily="18" charset="-127"/>
                <a:ea typeface="HY견고딕" pitchFamily="18" charset="-127"/>
              </a:rPr>
              <a:t>Num1 = 10, Num2 = 20;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호출전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%d\n\n", Num1,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Num2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Sum(Num1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호출후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%d\n", Num1, Num2);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24051" y="16305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476451" y="23066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Num1(20)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19801" y="128437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67872" y="16305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20272" y="23066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Num2(30)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63622" y="128437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48858" y="397706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501258" y="465313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44608" y="363083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92679" y="397706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45079" y="465313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Num2(300)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88429" y="363083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395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 animBg="1"/>
      <p:bldP spid="23" grpId="0" animBg="1"/>
      <p:bldP spid="2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6805" y="820830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포인터와 함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의 관계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1391" y="1857364"/>
            <a:ext cx="72728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Swap(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*Num1,int *Num2)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변경전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%d\n", *Num1, *Num2);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*Num1;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*Num2;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Num2 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변경후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%d\n\n", *Num1, *Num2);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pt-BR" altLang="ko-KR" sz="1400" dirty="0" smtClean="0">
                <a:latin typeface="HY견고딕" pitchFamily="18" charset="-127"/>
                <a:ea typeface="HY견고딕" pitchFamily="18" charset="-127"/>
              </a:rPr>
              <a:t>	int </a:t>
            </a:r>
            <a:r>
              <a:rPr lang="pt-BR" altLang="ko-KR" sz="1400" dirty="0">
                <a:latin typeface="HY견고딕" pitchFamily="18" charset="-127"/>
                <a:ea typeface="HY견고딕" pitchFamily="18" charset="-127"/>
              </a:rPr>
              <a:t>Num1 = 10, Num2 = 20;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호출전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%d\n\n", Num1, 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Swap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(&amp;Num1, &amp;Num2);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호출후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%d\n", Num1, Num2);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94435" y="16305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46835" y="23066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Num1(20)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90185" y="1284372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38256" y="16305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290656" y="23066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Num2(30)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34006" y="1284372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13221" y="417508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465621" y="485115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08971" y="382885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57042" y="417508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09442" y="485115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Num2(300)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52792" y="382885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656494" y="162620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808894" y="230228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tmp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(40)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52244" y="127998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642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 animBg="1"/>
      <p:bldP spid="23" grpId="0" animBg="1"/>
      <p:bldP spid="27" grpId="0"/>
      <p:bldP spid="34" grpId="0" animBg="1"/>
      <p:bldP spid="35" grpId="0" animBg="1"/>
      <p:bldP spid="3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6805" y="820830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포인터와 함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의 관계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3806" y="1464833"/>
            <a:ext cx="72728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ConvertToUppercase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(char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((*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 &gt;= 'a' &amp;&amp; (*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 &lt;= 'z')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(*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 -= 32;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string[] = "string";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호출 전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%s\n", string);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ConvertToUppercase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(string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호출 후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%s\n", string);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b="1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2394772" y="5181351"/>
            <a:ext cx="5040560" cy="504056"/>
            <a:chOff x="1475656" y="4977172"/>
            <a:chExt cx="5040560" cy="504056"/>
          </a:xfrm>
        </p:grpSpPr>
        <p:sp>
          <p:nvSpPr>
            <p:cNvPr id="38" name="직사각형 37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088750" y="6171461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05998" y="5752624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42193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4615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6623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8631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0639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105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72647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191052" y="6536001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string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7" name="꺾인 연결선 66"/>
          <p:cNvCxnSpPr>
            <a:stCxn id="55" idx="1"/>
            <a:endCxn id="38" idx="1"/>
          </p:cNvCxnSpPr>
          <p:nvPr/>
        </p:nvCxnSpPr>
        <p:spPr>
          <a:xfrm rot="10800000">
            <a:off x="2394772" y="5433380"/>
            <a:ext cx="693978" cy="981109"/>
          </a:xfrm>
          <a:prstGeom prst="bentConnector3">
            <a:avLst>
              <a:gd name="adj1" fmla="val 13294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59399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330185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03415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75423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7431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19439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91447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202812" y="230078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355212" y="297686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str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476734" y="1943049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Char*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888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94520" y="1133011"/>
            <a:ext cx="6751264" cy="30880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565796" y="1296342"/>
            <a:ext cx="64087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 사용 예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[10]	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 선언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[10] = {1,2,3,4,5,6,7,8,9,10}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 선언 후 값 입력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[10] = {0}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 선언 후 초기화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[] = {1,2,3,4,5}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 값 입력 후 크기 자동 지정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267169" y="4777099"/>
            <a:ext cx="7185723" cy="504056"/>
            <a:chOff x="1475656" y="4977172"/>
            <a:chExt cx="7185723" cy="504056"/>
          </a:xfrm>
        </p:grpSpPr>
        <p:sp>
          <p:nvSpPr>
            <p:cNvPr id="3" name="직사각형 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5162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2362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941299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961147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00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362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402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603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804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004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2057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406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607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965736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783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14590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1855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386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5871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787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120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9887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124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15871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128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90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132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5526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136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063449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6" name="꺾인 연결선 55"/>
          <p:cNvCxnSpPr>
            <a:stCxn id="29" idx="1"/>
            <a:endCxn id="3" idx="1"/>
          </p:cNvCxnSpPr>
          <p:nvPr/>
        </p:nvCxnSpPr>
        <p:spPr>
          <a:xfrm rot="10800000">
            <a:off x="1267169" y="5029128"/>
            <a:ext cx="693978" cy="981109"/>
          </a:xfrm>
          <a:prstGeom prst="bentConnector3">
            <a:avLst>
              <a:gd name="adj1" fmla="val 13294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93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3979" y="2564904"/>
            <a:ext cx="73441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이전 코드를 이해한 후 문자열을 입력 받은 후 해당 문자열의 내용을 모두 대문자로 바꾸는 함수를 만드시오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두 수를 입력 받아 큰 수를 구하시오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하나의 숫자를 </a:t>
            </a:r>
            <a:r>
              <a:rPr lang="ko-KR" altLang="en-US" sz="2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입력받</a:t>
            </a:r>
            <a:r>
              <a:rPr lang="ko-KR" altLang="en-US" sz="21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아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부터 입력 받은 수 까지의 누적합계를 구하시오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임의 수 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8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개를 </a:t>
            </a:r>
            <a:r>
              <a:rPr lang="en-US" altLang="ko-KR" sz="2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int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형 배열에 입력 받은 후 오름차순 정렬한 뒤에 출력하시오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98898" y="1547748"/>
            <a:ext cx="7344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조건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모든 문제의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는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main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함수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에서만 사용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해당 함수의 매개변수는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포인터 변수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여야 하며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return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사용 금지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156176" y="5657305"/>
            <a:ext cx="1647098" cy="463171"/>
            <a:chOff x="4500694" y="5774141"/>
            <a:chExt cx="1647098" cy="463171"/>
          </a:xfrm>
        </p:grpSpPr>
        <p:sp>
          <p:nvSpPr>
            <p:cNvPr id="40" name="실행 단추: 앞으로 또는 다음 39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384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95168" y="840009"/>
            <a:ext cx="204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다중 포인터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50526" y="2708920"/>
            <a:ext cx="80626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*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**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ppNum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674476" y="51291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826876" y="58052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070226" y="477144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83496" y="51291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635896" y="58052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39788" y="4771449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207717" y="51291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360117" y="58052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ppNum</a:t>
            </a:r>
            <a:r>
              <a:rPr lang="en-US" altLang="ko-KR" sz="105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(300)</a:t>
            </a:r>
            <a:endParaRPr lang="ko-KR" altLang="en-US" sz="105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27941" y="4771449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939880" y="51291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092280" y="58052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pppNum</a:t>
            </a:r>
            <a:r>
              <a:rPr lang="en-US" altLang="ko-KR" sz="9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(400)</a:t>
            </a:r>
            <a:endParaRPr lang="ko-KR" altLang="en-US" sz="9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229030" y="477144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***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3" name="직선 화살표 연결선 2"/>
          <p:cNvCxnSpPr>
            <a:stCxn id="84" idx="1"/>
            <a:endCxn id="81" idx="3"/>
          </p:cNvCxnSpPr>
          <p:nvPr/>
        </p:nvCxnSpPr>
        <p:spPr>
          <a:xfrm flipH="1">
            <a:off x="6359845" y="5525233"/>
            <a:ext cx="58003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1" idx="1"/>
            <a:endCxn id="52" idx="3"/>
          </p:cNvCxnSpPr>
          <p:nvPr/>
        </p:nvCxnSpPr>
        <p:spPr>
          <a:xfrm flipH="1">
            <a:off x="4635624" y="5525233"/>
            <a:ext cx="57209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52" idx="1"/>
            <a:endCxn id="78" idx="3"/>
          </p:cNvCxnSpPr>
          <p:nvPr/>
        </p:nvCxnSpPr>
        <p:spPr>
          <a:xfrm flipH="1">
            <a:off x="2826604" y="5525233"/>
            <a:ext cx="65689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105455" y="1450607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다중포인터예제코드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5929991" y="2033517"/>
            <a:ext cx="1647098" cy="463171"/>
            <a:chOff x="4500694" y="5774141"/>
            <a:chExt cx="1647098" cy="463171"/>
          </a:xfrm>
        </p:grpSpPr>
        <p:sp>
          <p:nvSpPr>
            <p:cNvPr id="91" name="실행 단추: 앞으로 또는 다음 90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222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95168" y="840009"/>
            <a:ext cx="204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다중 포인터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3806" y="1853692"/>
            <a:ext cx="80626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*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**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ppNum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674476" y="455312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826876" y="522920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070226" y="419538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83496" y="455312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635896" y="522920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39788" y="4195385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207717" y="455312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360117" y="522920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ppNum</a:t>
            </a:r>
            <a:r>
              <a:rPr lang="en-US" altLang="ko-KR" sz="105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(300)</a:t>
            </a:r>
            <a:endParaRPr lang="ko-KR" altLang="en-US" sz="105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27941" y="4195385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939880" y="455312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092280" y="522920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pppNum</a:t>
            </a:r>
            <a:r>
              <a:rPr lang="en-US" altLang="ko-KR" sz="9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(400)</a:t>
            </a:r>
            <a:endParaRPr lang="ko-KR" altLang="en-US" sz="9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229030" y="419538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***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3" name="직선 화살표 연결선 2"/>
          <p:cNvCxnSpPr>
            <a:stCxn id="84" idx="1"/>
            <a:endCxn id="81" idx="3"/>
          </p:cNvCxnSpPr>
          <p:nvPr/>
        </p:nvCxnSpPr>
        <p:spPr>
          <a:xfrm flipH="1">
            <a:off x="6359845" y="4949169"/>
            <a:ext cx="58003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1" idx="1"/>
            <a:endCxn id="52" idx="3"/>
          </p:cNvCxnSpPr>
          <p:nvPr/>
        </p:nvCxnSpPr>
        <p:spPr>
          <a:xfrm flipH="1">
            <a:off x="4635624" y="4949169"/>
            <a:ext cx="57209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52" idx="1"/>
            <a:endCxn id="78" idx="3"/>
          </p:cNvCxnSpPr>
          <p:nvPr/>
        </p:nvCxnSpPr>
        <p:spPr>
          <a:xfrm flipH="1">
            <a:off x="2826604" y="4949169"/>
            <a:ext cx="65689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05310" y="1924717"/>
            <a:ext cx="636080" cy="374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5310" y="2348880"/>
            <a:ext cx="636080" cy="374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05310" y="2780928"/>
            <a:ext cx="760724" cy="374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002964" y="3212976"/>
            <a:ext cx="976748" cy="374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690073" y="2348880"/>
            <a:ext cx="217631" cy="374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877641" y="2780928"/>
            <a:ext cx="217631" cy="374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070893" y="3212976"/>
            <a:ext cx="217631" cy="374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9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14736" y="1556601"/>
            <a:ext cx="2520280" cy="1121866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614736" y="2683751"/>
            <a:ext cx="2520280" cy="560932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(4Byte) Num1(100)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614736" y="3244683"/>
            <a:ext cx="2520280" cy="1121866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619672" y="4883172"/>
            <a:ext cx="2515344" cy="504056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nt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Num1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575176" y="1541852"/>
            <a:ext cx="2520280" cy="586591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575176" y="2692226"/>
            <a:ext cx="2520280" cy="560932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(4Byte) 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[1](104)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575176" y="3814090"/>
            <a:ext cx="2520280" cy="560933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5580112" y="4857514"/>
            <a:ext cx="2515344" cy="504056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nt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[3]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575176" y="2124862"/>
            <a:ext cx="2520280" cy="560932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(4Byte) 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[0](100)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575176" y="3253158"/>
            <a:ext cx="2520280" cy="560932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(4Byte) 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[2</a:t>
            </a:r>
            <a:r>
              <a:rPr lang="en-US" altLang="ko-KR" sz="160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](108)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369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0931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[5];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[0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1;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[1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2;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[2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3;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[3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4;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[4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5;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endParaRPr lang="ko-KR" altLang="en-US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 %d %d %d %d",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[0],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[1],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[2],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[3],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[4]);</a:t>
            </a: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3067369" y="4777099"/>
            <a:ext cx="3600400" cy="504056"/>
            <a:chOff x="1475656" y="4977172"/>
            <a:chExt cx="3600400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507432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02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64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404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05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6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785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4790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1875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388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5891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09734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</a:t>
            </a:r>
            <a:r>
              <a:rPr lang="en-US" altLang="ko-KR" dirty="0" err="1" smtClean="0">
                <a:solidFill>
                  <a:schemeClr val="tx1"/>
                </a:solidFill>
              </a:rPr>
              <a:t>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33" idx="1"/>
            <a:endCxn id="22" idx="1"/>
          </p:cNvCxnSpPr>
          <p:nvPr/>
        </p:nvCxnSpPr>
        <p:spPr>
          <a:xfrm rot="10800000">
            <a:off x="3067370" y="5029128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82659" y="7686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55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[5];</a:t>
            </a:r>
          </a:p>
          <a:p>
            <a:r>
              <a:rPr lang="nn-NO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</a:t>
            </a:r>
            <a:r>
              <a:rPr lang="nn-NO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++)</a:t>
            </a:r>
            <a:endParaRPr lang="nn-NO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+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1;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nn-NO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 ",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067369" y="4777099"/>
            <a:ext cx="3600400" cy="504056"/>
            <a:chOff x="1475656" y="4977172"/>
            <a:chExt cx="3600400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507432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02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64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404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05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6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785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4790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1875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388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5891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09734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</a:t>
            </a:r>
            <a:r>
              <a:rPr lang="en-US" altLang="ko-KR" dirty="0" err="1" smtClean="0">
                <a:solidFill>
                  <a:schemeClr val="tx1"/>
                </a:solidFill>
              </a:rPr>
              <a:t>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33" idx="1"/>
            <a:endCxn id="22" idx="1"/>
          </p:cNvCxnSpPr>
          <p:nvPr/>
        </p:nvCxnSpPr>
        <p:spPr>
          <a:xfrm rot="10800000">
            <a:off x="3067370" y="5029128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2659" y="7686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133994" y="576720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236296" y="613174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53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3855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[5];</a:t>
            </a: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("%d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번째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원소 값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+ 1);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("%d", &amp;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 ",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067369" y="4777099"/>
            <a:ext cx="3600400" cy="504056"/>
            <a:chOff x="1475656" y="4977172"/>
            <a:chExt cx="3600400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507432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02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64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404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05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6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785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4790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1875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388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5891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09734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</a:t>
            </a:r>
            <a:r>
              <a:rPr lang="en-US" altLang="ko-KR" dirty="0" err="1" smtClean="0">
                <a:solidFill>
                  <a:schemeClr val="tx1"/>
                </a:solidFill>
              </a:rPr>
              <a:t>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33" idx="1"/>
            <a:endCxn id="22" idx="1"/>
          </p:cNvCxnSpPr>
          <p:nvPr/>
        </p:nvCxnSpPr>
        <p:spPr>
          <a:xfrm rot="10800000">
            <a:off x="3067370" y="5029128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2659" y="7686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133994" y="576720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236296" y="613174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51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7463</TotalTime>
  <Words>1629</Words>
  <Application>Microsoft Office PowerPoint</Application>
  <PresentationFormat>화면 슬라이드 쇼(4:3)</PresentationFormat>
  <Paragraphs>1155</Paragraphs>
  <Slides>53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3" baseType="lpstr">
      <vt:lpstr>굴림</vt:lpstr>
      <vt:lpstr>Arial</vt:lpstr>
      <vt:lpstr>HY강M</vt:lpstr>
      <vt:lpstr>HY강B</vt:lpstr>
      <vt:lpstr>HY헤드라인M</vt:lpstr>
      <vt:lpstr>Yoon 윤고딕 520_TT</vt:lpstr>
      <vt:lpstr>HY견고딕</vt:lpstr>
      <vt:lpstr>Segoe UI Black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B-10</cp:lastModifiedBy>
  <cp:revision>433</cp:revision>
  <dcterms:created xsi:type="dcterms:W3CDTF">2013-09-05T09:43:46Z</dcterms:created>
  <dcterms:modified xsi:type="dcterms:W3CDTF">2021-11-05T10:37:20Z</dcterms:modified>
</cp:coreProperties>
</file>