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04" r:id="rId2"/>
    <p:sldId id="278" r:id="rId3"/>
    <p:sldId id="279" r:id="rId4"/>
    <p:sldId id="267" r:id="rId5"/>
    <p:sldId id="338" r:id="rId6"/>
    <p:sldId id="306" r:id="rId7"/>
    <p:sldId id="316" r:id="rId8"/>
    <p:sldId id="320" r:id="rId9"/>
    <p:sldId id="323" r:id="rId10"/>
    <p:sldId id="347" r:id="rId11"/>
    <p:sldId id="339" r:id="rId12"/>
    <p:sldId id="340" r:id="rId13"/>
    <p:sldId id="341" r:id="rId14"/>
    <p:sldId id="342" r:id="rId15"/>
    <p:sldId id="324" r:id="rId16"/>
    <p:sldId id="317" r:id="rId17"/>
    <p:sldId id="314" r:id="rId18"/>
    <p:sldId id="329" r:id="rId19"/>
    <p:sldId id="344" r:id="rId20"/>
    <p:sldId id="343" r:id="rId21"/>
    <p:sldId id="346" r:id="rId22"/>
    <p:sldId id="345" r:id="rId23"/>
    <p:sldId id="318" r:id="rId24"/>
  </p:sldIdLst>
  <p:sldSz cx="9144000" cy="6858000" type="screen4x3"/>
  <p:notesSz cx="6858000" cy="9144000"/>
  <p:embeddedFontLst>
    <p:embeddedFont>
      <p:font typeface="HY헤드라인M" pitchFamily="18" charset="-127"/>
      <p:regular r:id="rId26"/>
    </p:embeddedFont>
    <p:embeddedFont>
      <p:font typeface="HY견고딕" pitchFamily="18" charset="-127"/>
      <p:regular r:id="rId27"/>
    </p:embeddedFont>
    <p:embeddedFont>
      <p:font typeface="Segoe UI Black" pitchFamily="34" charset="0"/>
      <p:bold r:id="rId28"/>
      <p:boldItalic r:id="rId29"/>
    </p:embeddedFont>
    <p:embeddedFont>
      <p:font typeface="맑은 고딕" pitchFamily="50" charset="-127"/>
      <p:regular r:id="rId30"/>
      <p:bold r:id="rId31"/>
    </p:embeddedFont>
    <p:embeddedFont>
      <p:font typeface="Yoon 윤고딕 520_TT" charset="-127"/>
      <p:regular r:id="rId32"/>
    </p:embeddedFont>
    <p:embeddedFont>
      <p:font typeface="HY강B" charset="-127"/>
      <p:regular r:id="rId33"/>
    </p:embeddedFont>
    <p:embeddedFont>
      <p:font typeface="HY강M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4" autoAdjust="0"/>
  </p:normalViewPr>
  <p:slideViewPr>
    <p:cSldViewPr>
      <p:cViewPr varScale="1">
        <p:scale>
          <a:sx n="65" d="100"/>
          <a:sy n="65" d="100"/>
        </p:scale>
        <p:origin x="-96" y="-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44053;&#49324;%20&#52572;&#51221;&#54840;\C&#50616;&#50612;\&#44053;&#51032;&#51088;&#47308;\&#44053;&#51032;&#51088;&#47308;%20&#44060;&#51221;&#50504;\C_3_&#51088;&#47308;&#54805;_&#48320;&#49688;\&#54805;&#48320;&#54872;%20&#47928;&#51228;.ex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scanf%20&#47928;&#51228;.ex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3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403648" y="2199634"/>
            <a:ext cx="6751264" cy="2652521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주석처리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644947" y="2932087"/>
            <a:ext cx="6268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프로젝트 상의 일부 코드를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빌드에서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제외 시킨다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단축키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설정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/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Ctrl + Shift +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/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4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+ 1;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'B';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%c\n",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601161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54325" y="317572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3218" y="317572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76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101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28792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00392" y="352194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‘B’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48600" y="419802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95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051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052 L 0.00035 0.13357 " pathEditMode="relative" ptsTypes="AA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357 L 0.00052 0.1794 " pathEditMode="relative" ptsTypes="AA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9" grpId="0" animBg="1"/>
      <p:bldP spid="19" grpId="1" animBg="1"/>
      <p:bldP spid="7" grpId="0"/>
      <p:bldP spid="21" grpId="0"/>
      <p:bldP spid="26" grpId="0" animBg="1"/>
      <p:bldP spid="26" grpId="1" animBg="1"/>
      <p:bldP spid="26" grpId="2" animBg="1"/>
      <p:bldP spid="26" grpId="3" animBg="1"/>
      <p:bldP spid="28" grpId="0" animBg="1"/>
      <p:bldP spid="18" grpId="0" animBg="1"/>
      <p:bldP spid="3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5, ret;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ret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%d\n", ret);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("ret = %c\n", ret);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85076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8240" y="22319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5865" y="22319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6030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12707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32515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ret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8897" y="25781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0954" y="2231901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96336" y="32542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0205" y="2712561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‘A’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461" y="2692268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70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54102"/>
              </p:ext>
            </p:extLst>
          </p:nvPr>
        </p:nvGraphicFramePr>
        <p:xfrm>
          <a:off x="4254208" y="3881666"/>
          <a:ext cx="4196094" cy="7315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99349"/>
                <a:gridCol w="699349"/>
                <a:gridCol w="699349"/>
                <a:gridCol w="699349"/>
                <a:gridCol w="699349"/>
                <a:gridCol w="699349"/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68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9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4213 " pathEditMode="relative" ptsTypes="AA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214 L 0.00034 0.13102 " pathEditMode="relative" ptsTypes="AA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  <p:bldP spid="21" grpId="0"/>
      <p:bldP spid="26" grpId="0" animBg="1"/>
      <p:bldP spid="26" grpId="1" animBg="1"/>
      <p:bldP spid="26" grpId="2" animBg="1"/>
      <p:bldP spid="28" grpId="0" animBg="1"/>
      <p:bldP spid="18" grpId="0" animBg="1"/>
      <p:bldP spid="20" grpId="0" animBg="1"/>
      <p:bldP spid="22" grpId="0" animBg="1"/>
      <p:bldP spid="24" grpId="0"/>
      <p:bldP spid="25" grpId="0" animBg="1"/>
      <p:bldP spid="2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123.953;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7013" y="29943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암시적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4690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8" name="직선 화살표 연결선 7"/>
          <p:cNvCxnSpPr>
            <a:stCxn id="36" idx="1"/>
            <a:endCxn id="33" idx="3"/>
          </p:cNvCxnSpPr>
          <p:nvPr/>
        </p:nvCxnSpPr>
        <p:spPr>
          <a:xfrm flipH="1"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39686" y="2331930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52" name="직선 화살표 연결선 51"/>
          <p:cNvCxnSpPr>
            <a:stCxn id="33" idx="3"/>
            <a:endCxn id="36" idx="1"/>
          </p:cNvCxnSpPr>
          <p:nvPr/>
        </p:nvCxnSpPr>
        <p:spPr>
          <a:xfrm>
            <a:off x="6075784" y="2593540"/>
            <a:ext cx="871117" cy="0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928090" y="2331930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123.953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39683" y="2329606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1600" y="6237312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dirty="0">
                <a:latin typeface="HY강B" pitchFamily="18" charset="-127"/>
                <a:ea typeface="HY강B" pitchFamily="18" charset="-127"/>
              </a:rPr>
              <a:t>c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har &lt; 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long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unsigned </a:t>
            </a:r>
            <a:r>
              <a:rPr lang="en-US" altLang="ko-KR" sz="2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600" dirty="0" smtClean="0">
                <a:latin typeface="HY강B" pitchFamily="18" charset="-127"/>
                <a:ea typeface="HY강B" pitchFamily="18" charset="-127"/>
              </a:rPr>
              <a:t> &lt; float &lt; double</a:t>
            </a:r>
            <a:endParaRPr lang="ko-KR" altLang="en-US" sz="2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4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3888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3889 L 0.00035 0.13102 " pathEditMode="relative" ptsTypes="AA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3102 L 0.00052 0.21713 " pathEditMode="relative" ptsTypes="AA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51" grpId="0"/>
      <p:bldP spid="55" grpId="0"/>
      <p:bldP spid="55" grpId="1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71600" y="1626232"/>
            <a:ext cx="7272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123.953;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("%f\n",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("%d\n", 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+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6" name="갈매기형 수장 25"/>
          <p:cNvSpPr/>
          <p:nvPr/>
        </p:nvSpPr>
        <p:spPr>
          <a:xfrm>
            <a:off x="1721558" y="573325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갈매기형 수장 28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명시적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형변환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1589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23656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076056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3919" y="185127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9686" y="2331930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39683" y="2327794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123.0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46900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9930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43966" y="355882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66033" y="39050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2063" y="4039487"/>
            <a:ext cx="69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123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61" name="직선 화살표 연결선 60"/>
          <p:cNvCxnSpPr>
            <a:endCxn id="58" idx="0"/>
          </p:cNvCxnSpPr>
          <p:nvPr/>
        </p:nvCxnSpPr>
        <p:spPr>
          <a:xfrm flipH="1">
            <a:off x="6442097" y="2589404"/>
            <a:ext cx="504803" cy="1315649"/>
          </a:xfrm>
          <a:prstGeom prst="straightConnector1">
            <a:avLst/>
          </a:prstGeom>
          <a:ln w="254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01889" y="32972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HY강B" pitchFamily="18" charset="-127"/>
                <a:ea typeface="HY강B" pitchFamily="18" charset="-127"/>
              </a:rPr>
              <a:t>＋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6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4" grpId="0"/>
      <p:bldP spid="58" grpId="0" animBg="1"/>
      <p:bldP spid="60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1796129"/>
            <a:ext cx="76328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10.5;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double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Dnum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10.1; 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printf("%d + %.2f = %d\n", Num, Fnum, Num + (int)Fnum);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printf("%.2f + %.2lf = %d\n", Fnum, Dnum, (int)(Fnum + Dnum));</a:t>
            </a:r>
          </a:p>
          <a:p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printf("%c + %d = %.2lf", ch, Num, (double)(ch + Num));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4350" y="5189366"/>
            <a:ext cx="7128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코드를 실행파일과 같이 뜨도록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빈칸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채우시오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228184" y="5373278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267744" y="4077072"/>
            <a:ext cx="432048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6927" y="4293096"/>
            <a:ext cx="41691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4008" y="4046684"/>
            <a:ext cx="1440160" cy="22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99086" y="4293096"/>
            <a:ext cx="1617129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63688" y="4569057"/>
            <a:ext cx="288032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62238" y="4581128"/>
            <a:ext cx="1605905" cy="2077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9193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11542" y="11914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59632" y="1014262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3608" y="1611143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표준 입력장치인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키보드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통하여 응용프로그램이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실행하는 중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원하는 정보를 입력하여 변수에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표준함수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형식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: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서식문자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",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변수의주소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...);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8617"/>
              </p:ext>
            </p:extLst>
          </p:nvPr>
        </p:nvGraphicFramePr>
        <p:xfrm>
          <a:off x="1259632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정수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int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("%d",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16860"/>
              </p:ext>
            </p:extLst>
          </p:nvPr>
        </p:nvGraphicFramePr>
        <p:xfrm>
          <a:off x="3563888" y="3140968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실수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float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("%f",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fnum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43593"/>
              </p:ext>
            </p:extLst>
          </p:nvPr>
        </p:nvGraphicFramePr>
        <p:xfrm>
          <a:off x="1259632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단일문자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("%c", &amp;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37097"/>
              </p:ext>
            </p:extLst>
          </p:nvPr>
        </p:nvGraphicFramePr>
        <p:xfrm>
          <a:off x="3563888" y="4293096"/>
          <a:ext cx="2232248" cy="103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문자열 입력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char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[10];</a:t>
                      </a:r>
                    </a:p>
                    <a:p>
                      <a:pPr algn="ctr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scanf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("%s",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str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173797" y="334661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95864" y="369283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48264" y="436891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228641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num1, num2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, sum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sum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= num1 + num2;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+ %d = %d", num1, num2, sum);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4404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66471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18871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6077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68144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020544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30253" y="184969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52320" y="219591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04720" y="287199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sum(300)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1742634" y="364502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9259 " pathEditMode="relative" ptsTypes="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9259 L 0.00035 0.13796 " pathEditMode="relative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2" grpId="1" animBg="1"/>
      <p:bldP spid="4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62623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name[10];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이름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name);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내 이름은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%s 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.", name);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3281" y="299695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`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3216357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3503007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name(200)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5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8 0.0875 " pathEditMode="relative" ptsTypes="AA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31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scanf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71600" y="1136645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&gt;</a:t>
            </a:r>
            <a:endParaRPr lang="ko-KR" altLang="en-US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void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[256];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("%s",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%d\n",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주소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%p\n",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(“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str</a:t>
            </a:r>
            <a:r>
              <a:rPr lang="ko-KR" altLang="en-US" sz="2000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%s\n",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42" name="갈매기형 수장 41"/>
          <p:cNvSpPr/>
          <p:nvPr/>
        </p:nvSpPr>
        <p:spPr>
          <a:xfrm>
            <a:off x="1726658" y="217361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87944" y="36308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10011" y="39770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62411" y="46531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0758" y="2296255"/>
            <a:ext cx="3077666" cy="39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87699" y="2582905"/>
            <a:ext cx="747053" cy="275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tr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9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305 " pathEditMode="relative" ptsTypes="AA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4305 L -0.00087 0.13611 " pathEditMode="relative" ptsTypes="AA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13611 L -0.00069 0.21944 " pathEditMode="relative" ptsTypes="AA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2" grpId="3" animBg="1"/>
      <p:bldP spid="25" grpId="0"/>
      <p:bldP spid="26" grpId="0" animBg="1"/>
      <p:bldP spid="27" grpId="0" animBg="1"/>
      <p:bldP spid="31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9592" y="1750760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num1,num2;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[10];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문자열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("%s", &amp;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str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정수 </a:t>
            </a:r>
            <a:r>
              <a:rPr lang="ko-KR" altLang="en-US" sz="1600" dirty="0" err="1"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 입력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scanf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("%d %d", &amp;num1, &amp;num2);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("num1 = %d\nnum2 = %d\nFnum = %f\nstr\n", num1, num2, Fnum, str);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552904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1405253" y="99139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5371" y="837767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65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158117"/>
            <a:ext cx="73441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알파벳을 입력 받아 해당 알파벳 다음순서의 알파벳을 출력하시오</a:t>
            </a:r>
            <a:r>
              <a:rPr lang="en-US" altLang="ko-KR" sz="21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실수를 입력 받아 출력하시오</a:t>
            </a:r>
            <a:r>
              <a:rPr lang="en-US" altLang="ko-KR" sz="2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국어 수학 영어 점수를 받아 그 합계와 평균을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이름과 나이를 입력 받아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6372200" y="4915787"/>
            <a:ext cx="1647098" cy="463171"/>
            <a:chOff x="4500694" y="5774141"/>
            <a:chExt cx="1647098" cy="463171"/>
          </a:xfrm>
        </p:grpSpPr>
        <p:sp>
          <p:nvSpPr>
            <p:cNvPr id="20" name="실행 단추: 앞으로 또는 다음 1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2339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scanf</a:t>
            </a:r>
            <a:endParaRPr lang="en-US" altLang="ko-KR" sz="20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각 삼각형 26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변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03648" y="2432663"/>
            <a:ext cx="6751264" cy="2031744"/>
            <a:chOff x="1061096" y="1024642"/>
            <a:chExt cx="7704856" cy="20317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78552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19758" y="3140968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변하는 수 이며 정보를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이다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하나의 변수는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하나의 정보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만 담을 수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71600" y="1020655"/>
            <a:ext cx="7848872" cy="2696376"/>
            <a:chOff x="1061096" y="1024642"/>
            <a:chExt cx="7704856" cy="2587203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34098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변수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선언 규칙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15616" y="1668639"/>
            <a:ext cx="627862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중복된 이름을 변수로 사용할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영문자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사용할 수 있다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☞한글은 사용 가능하나 지양하는 </a:t>
            </a:r>
            <a:r>
              <a:rPr lang="ko-KR" altLang="en-US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편</a:t>
            </a:r>
            <a:r>
              <a:rPr lang="en-US" altLang="ko-KR" sz="1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11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변수명의 첫 문자는 반드시 영문자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언더바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 _ 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이어야 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언어의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예약어는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변수명으로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사용할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변수명에서는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알파벳의 대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소문자가 구분된다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내에 공백은 둘 수 없다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의미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있어야 된다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19" name="갈매기형 수장 18"/>
          <p:cNvSpPr/>
          <p:nvPr/>
        </p:nvSpPr>
        <p:spPr>
          <a:xfrm>
            <a:off x="1487184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339533" y="400800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1948" y="3893694"/>
            <a:ext cx="117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600" y="4269114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Atents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C_Language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- Class_5		- _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Underbar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갈매기형 수장 23"/>
          <p:cNvSpPr/>
          <p:nvPr/>
        </p:nvSpPr>
        <p:spPr>
          <a:xfrm>
            <a:off x="1487184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339533" y="529838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9533" y="5172868"/>
            <a:ext cx="15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5559500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-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	- \(&gt;_&lt;)/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♥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- Add Sum	- 247GG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2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변 수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559193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411542" y="154199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3648" y="1364788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C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언어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예약어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69343"/>
              </p:ext>
            </p:extLst>
          </p:nvPr>
        </p:nvGraphicFramePr>
        <p:xfrm>
          <a:off x="1629383" y="2158117"/>
          <a:ext cx="6551032" cy="29667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637758"/>
                <a:gridCol w="1637758"/>
                <a:gridCol w="1637758"/>
                <a:gridCol w="163775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auto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struct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break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else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Long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switch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case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enum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register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typedef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exturn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return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union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const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short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unsigned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continue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for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signed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void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default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goto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HY강B" pitchFamily="18" charset="-127"/>
                          <a:ea typeface="HY강B" pitchFamily="18" charset="-127"/>
                        </a:rPr>
                        <a:t>sizeof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volatile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do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if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static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강B" pitchFamily="18" charset="-127"/>
                          <a:ea typeface="HY강B" pitchFamily="18" charset="-127"/>
                        </a:rPr>
                        <a:t>while</a:t>
                      </a:r>
                      <a:endParaRPr lang="ko-KR" altLang="en-US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갈매기형 수장 13"/>
          <p:cNvSpPr/>
          <p:nvPr/>
        </p:nvSpPr>
        <p:spPr>
          <a:xfrm>
            <a:off x="1559193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1411542" y="10595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882386"/>
            <a:ext cx="1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08" y="1479267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변수공간에 담을 수 있는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자료의 형태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4774"/>
              </p:ext>
            </p:extLst>
          </p:nvPr>
        </p:nvGraphicFramePr>
        <p:xfrm>
          <a:off x="1240576" y="2708920"/>
          <a:ext cx="7507887" cy="30607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3192"/>
                <a:gridCol w="1728192"/>
                <a:gridCol w="2736304"/>
                <a:gridCol w="18001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종류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표기법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표현범위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50" b="1" dirty="0" err="1" smtClean="0">
                          <a:latin typeface="HY강B" pitchFamily="18" charset="-127"/>
                          <a:ea typeface="HY강B" pitchFamily="18" charset="-127"/>
                        </a:rPr>
                        <a:t>자료형</a:t>
                      </a:r>
                      <a:r>
                        <a:rPr lang="ko-KR" altLang="en-US" sz="2050" b="1" dirty="0" smtClean="0">
                          <a:latin typeface="HY강B" pitchFamily="18" charset="-127"/>
                          <a:ea typeface="HY강B" pitchFamily="18" charset="-127"/>
                        </a:rPr>
                        <a:t> 크기</a:t>
                      </a:r>
                      <a:endParaRPr lang="ko-KR" altLang="en-US" sz="205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강B" pitchFamily="18" charset="-127"/>
                          <a:ea typeface="HY강B" pitchFamily="18" charset="-127"/>
                        </a:rPr>
                        <a:t>정수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-21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HY강B" pitchFamily="18" charset="-127"/>
                          <a:ea typeface="HY강B" pitchFamily="18" charset="-127"/>
                        </a:rPr>
                        <a:t>long </a:t>
                      </a:r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-21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21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HY강B" pitchFamily="18" charset="-127"/>
                          <a:ea typeface="HY강B" pitchFamily="18" charset="-127"/>
                        </a:rPr>
                        <a:t>unsigned </a:t>
                      </a:r>
                      <a:r>
                        <a:rPr lang="en-US" altLang="ko-KR" sz="2000" b="1" dirty="0" err="1" smtClean="0">
                          <a:latin typeface="HY강B" pitchFamily="18" charset="-127"/>
                          <a:ea typeface="HY강B" pitchFamily="18" charset="-127"/>
                        </a:rPr>
                        <a:t>int</a:t>
                      </a:r>
                      <a:endParaRPr lang="ko-KR" altLang="en-US" sz="20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약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0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~ 42</a:t>
                      </a:r>
                      <a:r>
                        <a:rPr lang="ko-KR" altLang="en-US" sz="1400" b="1" dirty="0" smtClean="0">
                          <a:latin typeface="HY강B" pitchFamily="18" charset="-127"/>
                          <a:ea typeface="HY강B" pitchFamily="18" charset="-127"/>
                        </a:rPr>
                        <a:t>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HY강B" pitchFamily="18" charset="-127"/>
                          <a:ea typeface="HY강B" pitchFamily="18" charset="-127"/>
                        </a:rPr>
                        <a:t>소수점 수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HY강B" pitchFamily="18" charset="-127"/>
                          <a:ea typeface="HY강B" pitchFamily="18" charset="-127"/>
                        </a:rPr>
                        <a:t>float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-3.4*10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3.4*10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  <a:endParaRPr lang="en-US" altLang="ko-KR" sz="1400" b="1" i="0" kern="1200" baseline="0" dirty="0" smtClean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en-US" altLang="ko-KR" sz="1800" b="1" i="0" kern="1200" baseline="30000" dirty="0" smtClean="0">
                        <a:solidFill>
                          <a:schemeClr val="tx1"/>
                        </a:solidFill>
                        <a:effectLst/>
                        <a:latin typeface="HY강B" pitchFamily="18" charset="-127"/>
                        <a:ea typeface="HY강B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4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HY강B" pitchFamily="18" charset="-127"/>
                          <a:ea typeface="HY강B" pitchFamily="18" charset="-127"/>
                        </a:rPr>
                        <a:t>double</a:t>
                      </a:r>
                      <a:endParaRPr lang="ko-KR" altLang="en-US" sz="18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-1.79*10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ko-KR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 </a:t>
                      </a:r>
                      <a:r>
                        <a:rPr lang="en-US" altLang="ko-KR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~ 1.79*10</a:t>
                      </a:r>
                      <a:r>
                        <a:rPr lang="en-US" altLang="ko-KR" sz="1400" b="1" i="0" kern="1200" baseline="3000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308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유효 범위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소수점 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자리</a:t>
                      </a:r>
                      <a:r>
                        <a:rPr lang="en-US" altLang="ko-KR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HY강B" pitchFamily="18" charset="-127"/>
                          <a:ea typeface="HY강B" pitchFamily="18" charset="-127"/>
                          <a:cs typeface="+mn-cs"/>
                        </a:rPr>
                        <a:t>)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8 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HY강B" pitchFamily="18" charset="-127"/>
                          <a:ea typeface="HY강B" pitchFamily="18" charset="-127"/>
                        </a:rPr>
                        <a:t>문자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강B" pitchFamily="18" charset="-127"/>
                          <a:ea typeface="HY강B" pitchFamily="18" charset="-127"/>
                        </a:rPr>
                        <a:t>char</a:t>
                      </a:r>
                      <a:endParaRPr lang="ko-KR" altLang="en-US" sz="16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0~255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1</a:t>
                      </a:r>
                      <a:r>
                        <a:rPr lang="en-US" altLang="ko-KR" sz="1400" b="1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HY강B" pitchFamily="18" charset="-127"/>
                          <a:ea typeface="HY강B" pitchFamily="18" charset="-127"/>
                        </a:rPr>
                        <a:t>Byte</a:t>
                      </a:r>
                      <a:endParaRPr lang="ko-KR" altLang="en-US" sz="1400" b="1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갈매기형 수장 18"/>
          <p:cNvSpPr/>
          <p:nvPr/>
        </p:nvSpPr>
        <p:spPr>
          <a:xfrm>
            <a:off x="1559193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411542" y="216604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11660" y="201242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자료형의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종류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88840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 = 20;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weight = 75.6, height = 180.53;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나이는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%d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age);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몸무게는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%.1f(kg)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n",weight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나의 키는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%.2f(cm)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.\n", height);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51920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20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004320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71728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75.6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4128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weight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9853" y="1811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8746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236296" y="2158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180.53</a:t>
            </a:r>
            <a:endParaRPr lang="ko-KR" altLang="en-US" sz="27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88696" y="2834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height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3314" y="181189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727013" y="335699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자료</a:t>
            </a:r>
            <a:r>
              <a:rPr lang="ko-KR" altLang="en-US" sz="2000" b="1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형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0.00017 0.04167 " pathEditMode="relative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7" grpId="0"/>
      <p:bldP spid="21" grpId="0"/>
      <p:bldP spid="22" grpId="0" animBg="1"/>
      <p:bldP spid="24" grpId="0" animBg="1"/>
      <p:bldP spid="25" grpId="0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645</Words>
  <Application>Microsoft Office PowerPoint</Application>
  <PresentationFormat>화면 슬라이드 쇼(4:3)</PresentationFormat>
  <Paragraphs>412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Arial</vt:lpstr>
      <vt:lpstr>HY헤드라인M</vt:lpstr>
      <vt:lpstr>HY견고딕</vt:lpstr>
      <vt:lpstr>Segoe UI Black</vt:lpstr>
      <vt:lpstr>맑은 고딕</vt:lpstr>
      <vt:lpstr>Yoon 윤고딕 520_TT</vt:lpstr>
      <vt:lpstr>HY강B</vt:lpstr>
      <vt:lpstr>HY강M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B-10</cp:lastModifiedBy>
  <cp:revision>289</cp:revision>
  <dcterms:created xsi:type="dcterms:W3CDTF">2013-09-05T09:43:46Z</dcterms:created>
  <dcterms:modified xsi:type="dcterms:W3CDTF">2021-11-10T10:17:50Z</dcterms:modified>
</cp:coreProperties>
</file>