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278" r:id="rId3"/>
    <p:sldId id="279" r:id="rId4"/>
    <p:sldId id="267" r:id="rId5"/>
    <p:sldId id="306" r:id="rId6"/>
    <p:sldId id="319" r:id="rId7"/>
    <p:sldId id="316" r:id="rId8"/>
    <p:sldId id="325" r:id="rId9"/>
    <p:sldId id="320" r:id="rId10"/>
    <p:sldId id="323" r:id="rId11"/>
    <p:sldId id="324" r:id="rId12"/>
    <p:sldId id="317" r:id="rId13"/>
    <p:sldId id="314" r:id="rId14"/>
    <p:sldId id="329" r:id="rId15"/>
    <p:sldId id="330" r:id="rId16"/>
    <p:sldId id="315" r:id="rId17"/>
    <p:sldId id="326" r:id="rId18"/>
    <p:sldId id="328" r:id="rId19"/>
    <p:sldId id="331" r:id="rId20"/>
    <p:sldId id="332" r:id="rId21"/>
    <p:sldId id="334" r:id="rId22"/>
    <p:sldId id="335" r:id="rId23"/>
    <p:sldId id="336" r:id="rId24"/>
    <p:sldId id="338" r:id="rId25"/>
    <p:sldId id="318" r:id="rId26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8"/>
    </p:embeddedFont>
    <p:embeddedFont>
      <p:font typeface="HY얕은샘물M" panose="02030600000101010101" pitchFamily="18" charset="-127"/>
      <p:regular r:id="rId29"/>
    </p:embeddedFont>
    <p:embeddedFont>
      <p:font typeface="HY견고딕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HY강M" panose="020B0600000101010101" charset="-127"/>
      <p:regular r:id="rId33"/>
    </p:embeddedFont>
    <p:embeddedFont>
      <p:font typeface="HY헤드라인M" panose="02030600000101010101" pitchFamily="18" charset="-127"/>
      <p:regular r:id="rId34"/>
    </p:embeddedFont>
    <p:embeddedFont>
      <p:font typeface="Segoe UI Black" panose="020B0604020202020204" charset="0"/>
      <p:bold r:id="rId35"/>
      <p:boldItalic r:id="rId36"/>
    </p:embeddedFont>
    <p:embeddedFont>
      <p:font typeface="HY강B" panose="020B0600000101010101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 varScale="1">
        <p:scale>
          <a:sx n="96" d="100"/>
          <a:sy n="96" d="100"/>
        </p:scale>
        <p:origin x="-19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50500;&#49828;&#53412;&#53076;&#46300;&#54364;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49436;&#49885;&#47928;&#51088;%20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scape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6332" y="1311434"/>
            <a:ext cx="727280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문자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값은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'a', 'a');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값이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인 문자는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66, 66);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= %d(?)\n", '0', '0');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("%d + %d = %d\n", 1, 1, 1 + 1);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+ %c = %c\n", '1', '1', '1' + '1</a:t>
            </a:r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');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("%s\n", "This is a String");</a:t>
            </a:r>
            <a:endParaRPr lang="pt-BR" altLang="ko-KR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</a:t>
            </a:r>
          </a:p>
          <a:p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아스키 </a:t>
            </a:r>
            <a:r>
              <a:rPr lang="ko-KR" altLang="en-US" sz="1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코드표</a:t>
            </a:r>
            <a:endParaRPr lang="en-US" altLang="ko-KR" sz="19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82066" y="5398559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s, %s\n", "Hello", "World");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("375 × 543 = %d\n", 375 * 543);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("%.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4f \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n", 3.14159264);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c 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%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s \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n", 'C', "Language");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843808" y="3118963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6624" y="3118963"/>
            <a:ext cx="833824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17356" y="3417028"/>
            <a:ext cx="1110828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7540" y="3697012"/>
            <a:ext cx="51242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26040" y="4047134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12962" y="4047134"/>
            <a:ext cx="3238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표기하는 방법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48522"/>
              </p:ext>
            </p:extLst>
          </p:nvPr>
        </p:nvGraphicFramePr>
        <p:xfrm>
          <a:off x="1621369" y="2669342"/>
          <a:ext cx="6095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0391"/>
                <a:gridCol w="1687996"/>
                <a:gridCol w="1808806"/>
                <a:gridCol w="18088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진법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 식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사용 예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0,1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0~7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012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0~9,A~F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2525" y="2855984"/>
              <a:ext cx="907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128!!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5566" y="2879358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 ??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5320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6558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0" grpId="0"/>
      <p:bldP spid="30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7904" y="2842960"/>
              <a:ext cx="71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19!!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9745" y="2879358"/>
              <a:ext cx="1053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10011!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3044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4692056" y="4249163"/>
            <a:ext cx="663757" cy="513348"/>
          </a:xfrm>
          <a:prstGeom prst="cub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번역</a:t>
            </a:r>
            <a:endParaRPr lang="ko-KR" altLang="en-US" sz="13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471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283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470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797122" y="3717032"/>
            <a:ext cx="776425" cy="432048"/>
            <a:chOff x="4797122" y="3717032"/>
            <a:chExt cx="776425" cy="432048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4797122" y="3717032"/>
              <a:ext cx="776425" cy="432048"/>
            </a:xfrm>
            <a:prstGeom prst="wedgeRoundRectCallou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925568" y="3781928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28291" y="386713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4928633" y="397481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5596" y="2680956"/>
            <a:ext cx="3585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1  1  0  1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7" y="3584443"/>
            <a:ext cx="3706958" cy="727729"/>
            <a:chOff x="1403648" y="2745411"/>
            <a:chExt cx="3706958" cy="727729"/>
          </a:xfrm>
        </p:grpSpPr>
        <p:sp>
          <p:nvSpPr>
            <p:cNvPr id="2" name="TextBox 1"/>
            <p:cNvSpPr txBox="1"/>
            <p:nvPr/>
          </p:nvSpPr>
          <p:spPr>
            <a:xfrm>
              <a:off x="1802615" y="2745411"/>
              <a:ext cx="330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3        2           1         0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3648" y="2949920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   2     2      2     2</a:t>
              </a:r>
              <a:endParaRPr lang="ko-KR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03647" y="4312172"/>
            <a:ext cx="383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  8     4             1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9382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57474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79509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110606" y="4312172"/>
            <a:ext cx="3565849" cy="523220"/>
            <a:chOff x="5110607" y="3473140"/>
            <a:chExt cx="3565849" cy="523220"/>
          </a:xfrm>
        </p:grpSpPr>
        <p:sp>
          <p:nvSpPr>
            <p:cNvPr id="20" name="오른쪽 화살표 19"/>
            <p:cNvSpPr/>
            <p:nvPr/>
          </p:nvSpPr>
          <p:spPr>
            <a:xfrm>
              <a:off x="5110607" y="3523078"/>
              <a:ext cx="1045569" cy="42334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47314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8+4+1 = 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</a:rPr>
                <a:t>13!</a:t>
              </a:r>
              <a:endParaRPr lang="ko-KR" altLang="en-US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10-&gt;2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374604" y="1913462"/>
            <a:ext cx="1487570" cy="667737"/>
            <a:chOff x="2603260" y="1963246"/>
            <a:chExt cx="1487570" cy="667737"/>
          </a:xfrm>
        </p:grpSpPr>
        <p:sp>
          <p:nvSpPr>
            <p:cNvPr id="44" name="TextBox 43"/>
            <p:cNvSpPr txBox="1"/>
            <p:nvPr/>
          </p:nvSpPr>
          <p:spPr>
            <a:xfrm>
              <a:off x="3239563" y="1963246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69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603260" y="1984652"/>
              <a:ext cx="1487570" cy="646331"/>
              <a:chOff x="2603260" y="1984652"/>
              <a:chExt cx="1487570" cy="646331"/>
            </a:xfrm>
          </p:grpSpPr>
          <p:cxnSp>
            <p:nvCxnSpPr>
              <p:cNvPr id="31" name="꺾인 연결선 30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051783" y="29210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685" y="351319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374604" y="2410433"/>
            <a:ext cx="1877253" cy="741473"/>
            <a:chOff x="2603260" y="2460217"/>
            <a:chExt cx="1877253" cy="741473"/>
          </a:xfrm>
        </p:grpSpPr>
        <p:sp>
          <p:nvSpPr>
            <p:cNvPr id="47" name="TextBox 46"/>
            <p:cNvSpPr txBox="1"/>
            <p:nvPr/>
          </p:nvSpPr>
          <p:spPr>
            <a:xfrm>
              <a:off x="4132341" y="2555359"/>
              <a:ext cx="348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1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9563" y="2460217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34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603260" y="2481623"/>
              <a:ext cx="1487570" cy="646331"/>
              <a:chOff x="2603260" y="1984652"/>
              <a:chExt cx="1487570" cy="646331"/>
            </a:xfrm>
          </p:grpSpPr>
          <p:cxnSp>
            <p:nvCxnSpPr>
              <p:cNvPr id="59" name="꺾인 연결선 58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056592" y="342411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4604" y="3445521"/>
            <a:ext cx="1487570" cy="646331"/>
            <a:chOff x="2603260" y="1984652"/>
            <a:chExt cx="1487570" cy="646331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862174" y="401622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6592" y="3896825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4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374604" y="3904678"/>
            <a:ext cx="1487570" cy="646331"/>
            <a:chOff x="2603260" y="1984652"/>
            <a:chExt cx="1487570" cy="646331"/>
          </a:xfrm>
        </p:grpSpPr>
        <p:cxnSp>
          <p:nvCxnSpPr>
            <p:cNvPr id="71" name="꺾인 연결선 70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862174" y="4475385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10480" y="438029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374604" y="4401704"/>
            <a:ext cx="1487570" cy="646331"/>
            <a:chOff x="2603260" y="1984652"/>
            <a:chExt cx="1487570" cy="646331"/>
          </a:xfrm>
        </p:grpSpPr>
        <p:cxnSp>
          <p:nvCxnSpPr>
            <p:cNvPr id="77" name="꺾인 연결선 76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862174" y="497241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1357" y="497241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374604" y="2942484"/>
            <a:ext cx="1918130" cy="706393"/>
            <a:chOff x="2603260" y="2992268"/>
            <a:chExt cx="1918130" cy="706393"/>
          </a:xfrm>
        </p:grpSpPr>
        <p:grpSp>
          <p:nvGrpSpPr>
            <p:cNvPr id="51" name="그룹 50"/>
            <p:cNvGrpSpPr/>
            <p:nvPr/>
          </p:nvGrpSpPr>
          <p:grpSpPr>
            <a:xfrm>
              <a:off x="2603260" y="2992268"/>
              <a:ext cx="1487570" cy="646331"/>
              <a:chOff x="2603260" y="1984652"/>
              <a:chExt cx="1487570" cy="646331"/>
            </a:xfrm>
          </p:grpSpPr>
          <p:cxnSp>
            <p:nvCxnSpPr>
              <p:cNvPr id="53" name="꺾인 연결선 52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1464" y="305233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0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88454" y="2992268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17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21718" y="344552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8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1471663" y="3535971"/>
            <a:ext cx="2959606" cy="1205933"/>
          </a:xfrm>
          <a:prstGeom prst="bentConnector3">
            <a:avLst>
              <a:gd name="adj1" fmla="val 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55725" y="2274076"/>
            <a:ext cx="709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1  0  0  0  1  0  1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466769" y="2935868"/>
            <a:ext cx="4009606" cy="666174"/>
            <a:chOff x="1101000" y="2745411"/>
            <a:chExt cx="4009606" cy="666174"/>
          </a:xfrm>
        </p:grpSpPr>
        <p:sp>
          <p:nvSpPr>
            <p:cNvPr id="108" name="TextBox 107"/>
            <p:cNvSpPr txBox="1"/>
            <p:nvPr/>
          </p:nvSpPr>
          <p:spPr>
            <a:xfrm>
              <a:off x="1149891" y="2745411"/>
              <a:ext cx="396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6     5      4      3      2     1      0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01000" y="2949920"/>
              <a:ext cx="40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2   2    2    2    2    2    2</a:t>
              </a:r>
              <a:endParaRPr lang="ko-KR" altLang="en-US" sz="2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65696" y="3546825"/>
            <a:ext cx="413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64                   4          1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22804" y="4393245"/>
            <a:ext cx="3355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64+4+1 = </a:t>
            </a:r>
            <a:r>
              <a:rPr lang="en-US" altLang="ko-KR" sz="44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69!</a:t>
            </a:r>
            <a:endParaRPr lang="ko-KR" altLang="en-US" sz="4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아래쪽 화살표 111"/>
          <p:cNvSpPr/>
          <p:nvPr/>
        </p:nvSpPr>
        <p:spPr>
          <a:xfrm>
            <a:off x="6010295" y="4030391"/>
            <a:ext cx="577929" cy="433525"/>
          </a:xfrm>
          <a:prstGeom prst="down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68" grpId="0"/>
      <p:bldP spid="70" grpId="0"/>
      <p:bldP spid="74" grpId="0"/>
      <p:bldP spid="76" grpId="0"/>
      <p:bldP spid="79" grpId="0"/>
      <p:bldP spid="81" grpId="0"/>
      <p:bldP spid="106" grpId="0"/>
      <p:bldP spid="110" grpId="0"/>
      <p:bldP spid="111" grpId="0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110101011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11110111=&gt;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11001010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10101110=&gt;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1110101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77=&gt;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15=&gt;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95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24=&gt;</a:t>
            </a:r>
          </a:p>
        </p:txBody>
      </p:sp>
    </p:spTree>
    <p:extLst>
      <p:ext uri="{BB962C8B-B14F-4D97-AF65-F5344CB8AC3E}">
        <p14:creationId xmlns:p14="http://schemas.microsoft.com/office/powerpoint/2010/main" val="25195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104903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030735"/>
              </p:ext>
            </p:extLst>
          </p:nvPr>
        </p:nvGraphicFramePr>
        <p:xfrm>
          <a:off x="491277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0xB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0xC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0xD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0xE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0xF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79621" y="3269146"/>
            <a:ext cx="22405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41" idx="1"/>
          </p:cNvCxnSpPr>
          <p:nvPr/>
        </p:nvCxnSpPr>
        <p:spPr>
          <a:xfrm rot="16200000" flipH="1">
            <a:off x="5564621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33372" y="3921041"/>
            <a:ext cx="648072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1bit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89548" y="3269146"/>
            <a:ext cx="171507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/>
          <p:nvPr/>
        </p:nvCxnSpPr>
        <p:spPr>
          <a:xfrm rot="16200000" flipH="1">
            <a:off x="3920058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8808" y="3921041"/>
            <a:ext cx="773523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1213652" y="3904585"/>
            <a:ext cx="395778" cy="1417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481731" y="3997405"/>
            <a:ext cx="773523" cy="351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아래쪽 화살표 47"/>
          <p:cNvSpPr/>
          <p:nvPr/>
        </p:nvSpPr>
        <p:spPr>
          <a:xfrm>
            <a:off x="1416436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02123" y="4437112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D     6      C      5     E      9      B     F</a:t>
            </a:r>
          </a:p>
        </p:txBody>
      </p:sp>
      <p:sp>
        <p:nvSpPr>
          <p:cNvPr id="50" name="아래쪽 화살표 49"/>
          <p:cNvSpPr/>
          <p:nvPr/>
        </p:nvSpPr>
        <p:spPr>
          <a:xfrm>
            <a:off x="2352540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360652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353153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5322387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6236755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7249084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8185188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1100 0101 0010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 0111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0010 0101 1111 1100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 1001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 1101 0101 0001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1110 1000 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FC1 =&gt;	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ABC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85CD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D63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27CA =&gt;	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A47 =&gt;</a:t>
            </a:r>
          </a:p>
        </p:txBody>
      </p:sp>
    </p:spTree>
    <p:extLst>
      <p:ext uri="{BB962C8B-B14F-4D97-AF65-F5344CB8AC3E}">
        <p14:creationId xmlns:p14="http://schemas.microsoft.com/office/powerpoint/2010/main" val="18009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- 8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8610891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6056" y="3072782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110  101  001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5652120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453401" y="378839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236296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6055" y="4365104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6    5     1</a:t>
            </a:r>
          </a:p>
        </p:txBody>
      </p:sp>
    </p:spTree>
    <p:extLst>
      <p:ext uri="{BB962C8B-B14F-4D97-AF65-F5344CB8AC3E}">
        <p14:creationId xmlns:p14="http://schemas.microsoft.com/office/powerpoint/2010/main" val="28543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4415" y="1051663"/>
            <a:ext cx="6495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0xAD);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8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("C\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tLanguage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("Hello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지움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\b\b\n");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("Hi\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rBye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~~!\n");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("\"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너 내 동료가 되라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!!\"");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return;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문자열 내부에서 사용되는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명령어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6244"/>
              </p:ext>
            </p:extLst>
          </p:nvPr>
        </p:nvGraphicFramePr>
        <p:xfrm>
          <a:off x="1621369" y="2669342"/>
          <a:ext cx="6096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Escape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‘\n’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Enter(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다음줄 로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‘\r’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Carriage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Return(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줄의 처음으로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‘\b’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Back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Space(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커서를 한 칸 왼쪽으로 이동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‘\t’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Tap(Tap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크기 만큼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‘\”’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‘“’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출력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‘\a’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소리 출력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796129"/>
            <a:ext cx="763284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5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("[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안내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]");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인터넷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변경하세요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통신사 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관계없이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현금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en-US" altLang="ko-KR" sz="1950" dirty="0">
                <a:latin typeface="+mj-lt"/>
                <a:ea typeface="HY강B" pitchFamily="18" charset="-127"/>
              </a:rPr>
              <a:t>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등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40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+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할인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37% !!");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대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지워</a:t>
            </a:r>
            <a:r>
              <a:rPr lang="en-US" altLang="ko-KR" sz="195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 9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천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가능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통화버튼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(☎)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눌러주세요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4350" y="5189366"/>
            <a:ext cx="71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Escape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문자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사용하여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기존의 내용을 지워선 안됨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3" name="실행 단추: 앞으로 또는 다음 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얕은샘물M" pitchFamily="18" charset="-127"/>
                <a:ea typeface="HY얕은샘물M" pitchFamily="18" charset="-127"/>
              </a:rPr>
              <a:t>값을 출력하기 위한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얕은샘물M" pitchFamily="18" charset="-127"/>
                <a:ea typeface="HY얕은샘물M" pitchFamily="18" charset="-127"/>
              </a:rPr>
              <a:t>저장공간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48886"/>
              </p:ext>
            </p:extLst>
          </p:nvPr>
        </p:nvGraphicFramePr>
        <p:xfrm>
          <a:off x="1621369" y="2669342"/>
          <a:ext cx="6096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서식문자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기능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%d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(Decimal)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(Float)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%lf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(Double)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%c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단일문자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%s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문자열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%o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(Octal) 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%x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en-US" altLang="ko-KR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HexaDecimal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%p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주소값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159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#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include&lt;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정수형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%d\n",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%.2f\n", 10.5);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734</Words>
  <Application>Microsoft Office PowerPoint</Application>
  <PresentationFormat>화면 슬라이드 쇼(4:3)</PresentationFormat>
  <Paragraphs>466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굴림</vt:lpstr>
      <vt:lpstr>Arial</vt:lpstr>
      <vt:lpstr>Yoon 윤고딕 520_TT</vt:lpstr>
      <vt:lpstr>HY얕은샘물M</vt:lpstr>
      <vt:lpstr>HY견고딕</vt:lpstr>
      <vt:lpstr>맑은 고딕</vt:lpstr>
      <vt:lpstr>HY강M</vt:lpstr>
      <vt:lpstr>HY헤드라인M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258</cp:revision>
  <dcterms:created xsi:type="dcterms:W3CDTF">2013-09-05T09:43:46Z</dcterms:created>
  <dcterms:modified xsi:type="dcterms:W3CDTF">2019-08-19T04:33:17Z</dcterms:modified>
</cp:coreProperties>
</file>