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304" r:id="rId2"/>
    <p:sldId id="278" r:id="rId3"/>
    <p:sldId id="279" r:id="rId4"/>
    <p:sldId id="305" r:id="rId5"/>
    <p:sldId id="460" r:id="rId6"/>
    <p:sldId id="461" r:id="rId7"/>
    <p:sldId id="462" r:id="rId8"/>
    <p:sldId id="316" r:id="rId9"/>
    <p:sldId id="375" r:id="rId10"/>
    <p:sldId id="449" r:id="rId11"/>
    <p:sldId id="463" r:id="rId12"/>
    <p:sldId id="464" r:id="rId13"/>
    <p:sldId id="465" r:id="rId14"/>
    <p:sldId id="466" r:id="rId15"/>
    <p:sldId id="427" r:id="rId16"/>
    <p:sldId id="317" r:id="rId17"/>
    <p:sldId id="418" r:id="rId18"/>
    <p:sldId id="467" r:id="rId19"/>
    <p:sldId id="429" r:id="rId20"/>
    <p:sldId id="468" r:id="rId21"/>
    <p:sldId id="469" r:id="rId22"/>
    <p:sldId id="470" r:id="rId23"/>
    <p:sldId id="471" r:id="rId24"/>
    <p:sldId id="431" r:id="rId25"/>
    <p:sldId id="476" r:id="rId26"/>
    <p:sldId id="472" r:id="rId27"/>
    <p:sldId id="473" r:id="rId28"/>
    <p:sldId id="474" r:id="rId29"/>
    <p:sldId id="475" r:id="rId30"/>
    <p:sldId id="318" r:id="rId31"/>
  </p:sldIdLst>
  <p:sldSz cx="9144000" cy="6858000" type="screen4x3"/>
  <p:notesSz cx="6858000" cy="9144000"/>
  <p:embeddedFontLst>
    <p:embeddedFont>
      <p:font typeface="Segoe UI Black" panose="020B0604020202020204" charset="0"/>
      <p:bold r:id="rId33"/>
      <p:boldItalic r:id="rId34"/>
    </p:embeddedFont>
    <p:embeddedFont>
      <p:font typeface="Yoon 윤고딕 520_TT" panose="020B0600000101010101" charset="-127"/>
      <p:regular r:id="rId35"/>
    </p:embeddedFont>
    <p:embeddedFont>
      <p:font typeface="HY강M" panose="020B0600000101010101" charset="-127"/>
      <p:regular r:id="rId36"/>
    </p:embeddedFont>
    <p:embeddedFont>
      <p:font typeface="HY헤드라인M" panose="02030600000101010101" pitchFamily="18" charset="-127"/>
      <p:regular r:id="rId37"/>
    </p:embeddedFont>
    <p:embeddedFont>
      <p:font typeface="HY견고딕" panose="02030600000101010101" pitchFamily="18" charset="-127"/>
      <p:regular r:id="rId38"/>
    </p:embeddedFont>
    <p:embeddedFont>
      <p:font typeface="HY강B" panose="020B0600000101010101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4614" autoAdjust="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1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49345;&#49549;&#47928;&#51228;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Time&#47928;&#51228;.ex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10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1071244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void main() </a:t>
            </a:r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3 + 4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+ 1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+ 2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+ 3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&lt;&lt; 4 +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kor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+ "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ea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" &lt;&lt;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9091" y="1743184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오버로딩이 불가능한 연산자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58661" y="18506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11010" y="185064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53375"/>
              </p:ext>
            </p:extLst>
          </p:nvPr>
        </p:nvGraphicFramePr>
        <p:xfrm>
          <a:off x="1547664" y="2708920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연산자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설명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맴버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접근 연산자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.*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맴버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지시 포인터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::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범위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지정 연산자</a:t>
                      </a:r>
                      <a:endParaRPr lang="en-US" altLang="ko-KR" baseline="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: 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조건 연산자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7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1071244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class Point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b) { x = a; y = b;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Print() {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"x = " &lt;&lt; x &lt;&lt; ", y = " &lt;&lt; y &lt;&lt; "\n";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friend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Point operator + (Point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data);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Point operator + (Point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data)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객체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정수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"\n";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tmp.x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tmp.x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 data;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tmp.y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tmp.y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 data;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ov1(10, 20), ov2(0, 0);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ov2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ov1 + 10;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ov2.Print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+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27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1071244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class Point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rivate: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x, y;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a,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b) { x = a; y = b;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Print() {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&lt;&lt; "x = " &lt;&lt; x &lt;&lt; ", y = " &lt;&lt; y &lt;&lt; "\n";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operator == (Point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bool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Point::operator == (Point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((this-&gt;x ==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tmp.x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 &amp;&amp; (this-&gt;y ==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tmp.y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 true;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else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return false;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 ov1(10, 20), ov2(10, 20);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(ov1 == ov2)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같다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"\n";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==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25401" y="1662040"/>
            <a:ext cx="81077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Count 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cnt1;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cnt2;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Count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cnt1 = 0; cnt2 = 0; }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Count(int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n1, int n2) { cnt1 = n1; cnt2 = n2;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GetCnt1() { return cnt1;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GetCnt2() { return cnt2;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operator ++() { ++cnt1; ++cnt2;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operator --() { --cnt1; --cnt2;}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Count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co1(5,10), co2;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++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co1; 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--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"co1.cnt1 : " &lt;&lt; co1.GetCnt1() </a:t>
            </a:r>
            <a:r>
              <a:rPr lang="en-US" altLang="ko-KR" sz="1200">
                <a:latin typeface="HY견고딕" pitchFamily="18" charset="-127"/>
                <a:ea typeface="HY견고딕" pitchFamily="18" charset="-127"/>
              </a:rPr>
              <a:t>&lt;&lt;"\</a:t>
            </a:r>
            <a:r>
              <a:rPr lang="en-US" altLang="ko-KR" sz="1200" smtClean="0">
                <a:latin typeface="HY견고딕" pitchFamily="18" charset="-127"/>
                <a:ea typeface="HY견고딕" pitchFamily="18" charset="-127"/>
              </a:rPr>
              <a:t>tco1.cnt2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"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&lt;&lt;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co1.GetCnt2()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"co2.cnt1 : " &lt;&lt; co2.GetCnt1() &lt;&lt; "\tco2.cnt2 : "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co2.GetCnt2()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18267" y="1292919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증감연산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47837" y="14003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00186" y="14003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1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1988840"/>
            <a:ext cx="74684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 연산자 오버로딩을 작성 하시오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(ex.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작은수에서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큰수로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나눌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수있게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예외처리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Time 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만들어 객체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+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 가 가능한 연산자 오버로딩을 작성 후 프로그램을 완성하시오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(ex.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예시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Time class)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class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Time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private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m_iHour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m_iMin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public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void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ShowTime();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Time 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operator + (Time time);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Time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Time(</a:t>
            </a:r>
            <a:r>
              <a:rPr lang="en-US" altLang="ko-KR" sz="14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Hour,int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Min);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	~</a:t>
            </a:r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Time();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};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44208" y="4519808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플릿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654573"/>
            <a:ext cx="7065912" cy="2926556"/>
            <a:chOff x="1061096" y="1024642"/>
            <a:chExt cx="7704856" cy="2926556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268033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템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플릿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398976"/>
            <a:ext cx="6907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자료형과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무관하게 처리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 수 있는 함수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만들 수 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데이터 타입을 인자로 전달 할 수 있으며       함수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일반화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가능하다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3" y="1425423"/>
            <a:ext cx="77842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Sum(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su1,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su2)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su1 + su2;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sum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a = 1, b = 2;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Sum(a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b);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9" y="103599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9" y="1143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8" y="1143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44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3" y="1425423"/>
            <a:ext cx="778424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fr-FR" altLang="ko-KR" sz="2000" dirty="0">
                <a:latin typeface="HY견고딕" pitchFamily="18" charset="-127"/>
                <a:ea typeface="HY견고딕" pitchFamily="18" charset="-127"/>
              </a:rPr>
              <a:t>void Sum(Type su1, Type su2)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Type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sum;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= su1 + su2;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sum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a = 1, b = 2;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Sum(a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b);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9" y="103599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9" y="1143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8" y="1143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Friend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연산자 오버로딩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3" y="1051663"/>
            <a:ext cx="778424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nb-NO" altLang="ko-KR" sz="1400" dirty="0">
                <a:latin typeface="HY견고딕" pitchFamily="18" charset="-127"/>
                <a:ea typeface="HY견고딕" pitchFamily="18" charset="-127"/>
              </a:rPr>
              <a:t>void Add(Type n1, Type n2);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su1, su2;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double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num1, num2;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두 정수 입력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&gt;&gt; su1 &gt;&gt; su2;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두 실수 입력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&gt;&gt; num1 &gt;&gt; num2;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Add(su1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su2);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Add(num1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nb-NO" altLang="ko-KR" sz="1400" dirty="0">
                <a:latin typeface="HY견고딕" pitchFamily="18" charset="-127"/>
                <a:ea typeface="HY견고딕" pitchFamily="18" charset="-127"/>
              </a:rPr>
              <a:t>void Add(Type n1, Type n2)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Type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sum;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n1 + n2;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“n1 + n2 = " &lt;&lt; sum 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9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9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6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3" y="1051663"/>
            <a:ext cx="77842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t&gt;</a:t>
            </a: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t Big(t x, t y)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(x &gt; y)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Big(20, 10)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Big(2.2, 1.1)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Big('z', 'a')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Big(4.4f, 3.3f)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9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9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9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581483"/>
            <a:ext cx="77842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template &lt;typename t1, typename t2&gt;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t1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(t2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double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10.2;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su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119205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8" y="12995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12995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val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val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v)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	cout 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&lt;&lt; "Template Function \t" &lt;&lt; v &lt;&lt; endl;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&lt;char&gt;(char v)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"Specialization Template Function \t" &lt;&lt; v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(10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(10.1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(0x10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('a');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2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템플릿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4958" y="2847906"/>
            <a:ext cx="75413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전달 받은 값을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증가 시켜주는 템플릿 함수를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두 수를 입력 받아 최소값을 구하는 템플릿 함수를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세 수를 입력 받아 최대값을 구하는 템플릿 함수를 만드시오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8256" y="4730838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8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5276" y="3212976"/>
            <a:ext cx="7784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3200">
                <a:latin typeface="HY견고딕" pitchFamily="18" charset="-127"/>
                <a:ea typeface="HY견고딕" pitchFamily="18" charset="-127"/>
              </a:rPr>
              <a:t>템플릿</a:t>
            </a:r>
            <a:r>
              <a:rPr lang="en-US" altLang="ko-KR" sz="3200" smtClean="0">
                <a:latin typeface="HY견고딕" pitchFamily="18" charset="-127"/>
                <a:ea typeface="HY견고딕" pitchFamily="18" charset="-127"/>
              </a:rPr>
              <a:t>_</a:t>
            </a:r>
            <a:r>
              <a:rPr lang="ko-KR" altLang="en-US" sz="3200" smtClean="0">
                <a:latin typeface="HY견고딕" pitchFamily="18" charset="-127"/>
                <a:ea typeface="HY견고딕" pitchFamily="18" charset="-127"/>
              </a:rPr>
              <a:t>연산</a:t>
            </a:r>
            <a:r>
              <a:rPr lang="ko-KR" altLang="en-US" sz="3200">
                <a:latin typeface="HY견고딕" pitchFamily="18" charset="-127"/>
                <a:ea typeface="HY견고딕" pitchFamily="18" charset="-127"/>
              </a:rPr>
              <a:t>자</a:t>
            </a:r>
            <a:r>
              <a:rPr lang="ko-KR" altLang="en-US" sz="3200" smtClean="0">
                <a:latin typeface="HY견고딕" pitchFamily="18" charset="-127"/>
                <a:ea typeface="HY견고딕" pitchFamily="18" charset="-127"/>
              </a:rPr>
              <a:t>오버로딩 </a:t>
            </a:r>
            <a:r>
              <a:rPr lang="ko-KR" altLang="en-US" sz="3200" dirty="0">
                <a:latin typeface="HY견고딕" pitchFamily="18" charset="-127"/>
                <a:ea typeface="HY견고딕" pitchFamily="18" charset="-127"/>
              </a:rPr>
              <a:t>예제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txt </a:t>
            </a:r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참고</a:t>
            </a:r>
            <a:endParaRPr lang="en-US" altLang="ko-KR" sz="32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6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class Point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Type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Point(Type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a, Type b) { x = a; y = b; 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Display()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"x : " &lt;&lt; x &lt;&lt; "\n";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"y : " &lt;&lt; y &lt;&lt; "\n";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Point&lt;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(10, 20);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Point&lt;double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PDouble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(10.4, 20.6);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PInt.Display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PDouble.Display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8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class Point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Type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Point(Type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a, Type b) { x = a; y = b; }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Display();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template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Type&gt;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Point&lt;Type&gt;::Display()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"x : " &lt;&lt; x &lt;&lt; "\n";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"y : " &lt;&lt; y &lt;&lt; "\n";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Point&lt;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(10, 20);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Point&lt;double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PDouble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(10.4, 20.6);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PInt.Display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PDouble.Display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5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A,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B&gt;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class Size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a, b;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Size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 { a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(A); b 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(B); 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print()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"a = " &lt;&lt; a &lt;&lt; ", b = " &lt;&lt; b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Size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&lt;char,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 si1;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Size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&lt;float, double&gt; si2;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si1.print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si2.print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8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템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플릿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3122" y="1051663"/>
            <a:ext cx="77842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template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typename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T&gt;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class STACK 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rivate: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top;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size;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STACK(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s) { size = s; top = new T[size]; 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push(T a) { *top = a; top++; 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pop() {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*--top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STACK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&lt;float&gt; stack(3);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stack.push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(2.2f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stack.push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(1.1f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stack.pop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stack.pop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988" y="662230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플릿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55558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107907" y="7696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6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Friend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0852" y="980334"/>
            <a:ext cx="7065912" cy="5303866"/>
            <a:chOff x="1061096" y="1024642"/>
            <a:chExt cx="7704856" cy="5303866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42865"/>
              <a:ext cx="7704856" cy="50856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Friend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84532" y="1615360"/>
            <a:ext cx="7082231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Friend </a:t>
            </a:r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전역 함수를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Friend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선언화 함으로써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함수처럼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private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 접근이 가능하다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Friend Class 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다른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마치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자신의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처럼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 접근할 수 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Friend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전역 함수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자신의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맴버함수를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전역 함수로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변환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시킬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수 있다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============================================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장단점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장점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연산자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오버로딩등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예외적인 경우에 필요하다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사용 하는 측면에서 추가적으로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private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영역에 접근하는 함수를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만들지않아도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되서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편리하다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단점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객체 지향개념이 모호해진다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간의 의존도를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높혀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유연성있는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코드가 아니게 된다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238" y="1058539"/>
            <a:ext cx="823277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friend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Setxy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(A&amp; a);</a:t>
            </a:r>
          </a:p>
          <a:p>
            <a:r>
              <a:rPr lang="es-ES" altLang="ko-KR" sz="12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s-ES" altLang="ko-KR" sz="1200" dirty="0">
                <a:latin typeface="HY견고딕" pitchFamily="18" charset="-127"/>
                <a:ea typeface="HY견고딕" pitchFamily="18" charset="-127"/>
              </a:rPr>
              <a:t>() { x = 0; y = 0;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"x = " &lt;&lt; x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"y = " &lt;&lt; y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Setxy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(A&amp; a)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"x, y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좌표 입력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a.x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&gt;&gt;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a.y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a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a.Showxy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Setxy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(a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a.Showxy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Friend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맴버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238" y="1058539"/>
            <a:ext cx="8232777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friend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B;</a:t>
            </a:r>
          </a:p>
          <a:p>
            <a:r>
              <a:rPr lang="es-ES" altLang="ko-KR" sz="1050" dirty="0" smtClean="0">
                <a:latin typeface="HY견고딕" pitchFamily="18" charset="-127"/>
                <a:ea typeface="HY견고딕" pitchFamily="18" charset="-127"/>
              </a:rPr>
              <a:t>	A(int </a:t>
            </a:r>
            <a:r>
              <a:rPr lang="es-ES" altLang="ko-KR" sz="1050" dirty="0">
                <a:latin typeface="HY견고딕" pitchFamily="18" charset="-127"/>
                <a:ea typeface="HY견고딕" pitchFamily="18" charset="-127"/>
              </a:rPr>
              <a:t>a, int b) : x(a), y(b) { }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x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y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private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 : x(0), y(0) {}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GetA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(A &amp;a)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x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a.x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 y 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a.y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"x = " &lt;&lt; x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&lt;&lt; "y = " &lt;&lt; y &lt;&lt;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Friend Class</a:t>
            </a:r>
          </a:p>
        </p:txBody>
      </p:sp>
      <p:sp>
        <p:nvSpPr>
          <p:cNvPr id="18" name="갈매기형 수장 17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8282" y="1342691"/>
            <a:ext cx="8232777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a(10, 15);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B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a.Showxy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b.Showxy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b.GetA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(a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a.Showxy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b.Showxy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820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Friend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4238" y="1058539"/>
            <a:ext cx="8232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x, 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s-ES" altLang="ko-KR" sz="1600" dirty="0" smtClean="0">
                <a:latin typeface="HY견고딕" pitchFamily="18" charset="-127"/>
                <a:ea typeface="HY견고딕" pitchFamily="18" charset="-127"/>
              </a:rPr>
              <a:t>	A(int </a:t>
            </a:r>
            <a:r>
              <a:rPr lang="es-ES" altLang="ko-KR" sz="1600" dirty="0">
                <a:latin typeface="HY견고딕" pitchFamily="18" charset="-127"/>
                <a:ea typeface="HY견고딕" pitchFamily="18" charset="-127"/>
              </a:rPr>
              <a:t>a, int b) : x(a), y(b) { 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friend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(A&amp; a)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"x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a.x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&lt;&lt; "y = "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a.y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a(10, 15);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Showxy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(a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9091" y="702123"/>
            <a:ext cx="359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Friend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전역 함수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258661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111010" y="80958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9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연산자 오버로딩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연산자 오버로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딩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1220940"/>
            <a:ext cx="7065912" cy="4192740"/>
            <a:chOff x="1061096" y="1024642"/>
            <a:chExt cx="7704856" cy="4192740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394651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연산자 오버로딩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1803487"/>
            <a:ext cx="64014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객체를 대상으로 직접 연산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 수 있도록 연산자를   재정의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기존 연산자의 의미를 유지해야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(ex. + -&gt; /(x))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연산자의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우선순위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변경이 불가능하다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디폴드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매개변수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가질 수 없다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연산에 사용되는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피연산자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중 하나 이상은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객체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이어야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5882</TotalTime>
  <Words>729</Words>
  <Application>Microsoft Office PowerPoint</Application>
  <PresentationFormat>화면 슬라이드 쇼(4:3)</PresentationFormat>
  <Paragraphs>601</Paragraphs>
  <Slides>30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굴림</vt:lpstr>
      <vt:lpstr>Arial</vt:lpstr>
      <vt:lpstr>Segoe UI Black</vt:lpstr>
      <vt:lpstr>Yoon 윤고딕 520_TT</vt:lpstr>
      <vt:lpstr>HY강M</vt:lpstr>
      <vt:lpstr>HY헤드라인M</vt:lpstr>
      <vt:lpstr>HY견고딕</vt:lpstr>
      <vt:lpstr>HY강B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353</cp:revision>
  <dcterms:created xsi:type="dcterms:W3CDTF">2013-09-05T09:43:46Z</dcterms:created>
  <dcterms:modified xsi:type="dcterms:W3CDTF">2019-08-07T11:11:38Z</dcterms:modified>
</cp:coreProperties>
</file>