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304" r:id="rId2"/>
    <p:sldId id="278" r:id="rId3"/>
    <p:sldId id="279" r:id="rId4"/>
    <p:sldId id="328" r:id="rId5"/>
    <p:sldId id="305" r:id="rId6"/>
    <p:sldId id="329" r:id="rId7"/>
    <p:sldId id="353" r:id="rId8"/>
    <p:sldId id="354" r:id="rId9"/>
    <p:sldId id="357" r:id="rId10"/>
    <p:sldId id="359" r:id="rId11"/>
    <p:sldId id="360" r:id="rId12"/>
    <p:sldId id="361" r:id="rId13"/>
    <p:sldId id="362" r:id="rId14"/>
    <p:sldId id="355" r:id="rId15"/>
    <p:sldId id="363" r:id="rId16"/>
    <p:sldId id="364" r:id="rId17"/>
    <p:sldId id="365" r:id="rId18"/>
    <p:sldId id="366" r:id="rId19"/>
    <p:sldId id="316" r:id="rId20"/>
    <p:sldId id="375" r:id="rId21"/>
    <p:sldId id="367" r:id="rId22"/>
    <p:sldId id="376" r:id="rId23"/>
    <p:sldId id="389" r:id="rId24"/>
    <p:sldId id="377" r:id="rId25"/>
    <p:sldId id="369" r:id="rId26"/>
    <p:sldId id="370" r:id="rId27"/>
    <p:sldId id="371" r:id="rId28"/>
    <p:sldId id="372" r:id="rId29"/>
    <p:sldId id="374" r:id="rId30"/>
    <p:sldId id="373" r:id="rId31"/>
    <p:sldId id="317" r:id="rId32"/>
    <p:sldId id="379" r:id="rId33"/>
    <p:sldId id="388" r:id="rId34"/>
    <p:sldId id="380" r:id="rId35"/>
    <p:sldId id="384" r:id="rId36"/>
    <p:sldId id="385" r:id="rId37"/>
    <p:sldId id="386" r:id="rId38"/>
    <p:sldId id="387" r:id="rId39"/>
    <p:sldId id="318" r:id="rId40"/>
  </p:sldIdLst>
  <p:sldSz cx="9144000" cy="6858000" type="screen4x3"/>
  <p:notesSz cx="6858000" cy="9144000"/>
  <p:embeddedFontLst>
    <p:embeddedFont>
      <p:font typeface="HY헤드라인M" pitchFamily="18" charset="-127"/>
      <p:regular r:id="rId42"/>
    </p:embeddedFont>
    <p:embeddedFont>
      <p:font typeface="맑은 고딕" pitchFamily="50" charset="-127"/>
      <p:regular r:id="rId43"/>
      <p:bold r:id="rId44"/>
    </p:embeddedFont>
    <p:embeddedFont>
      <p:font typeface="HY강M" charset="-127"/>
      <p:regular r:id="rId45"/>
    </p:embeddedFont>
    <p:embeddedFont>
      <p:font typeface="Segoe UI Black" pitchFamily="34" charset="0"/>
      <p:bold r:id="rId46"/>
      <p:boldItalic r:id="rId47"/>
    </p:embeddedFont>
    <p:embeddedFont>
      <p:font typeface="Yoon 윤고딕 520_TT" charset="-127"/>
      <p:regular r:id="rId48"/>
    </p:embeddedFont>
    <p:embeddedFont>
      <p:font typeface="HY강B" charset="-127"/>
      <p:regular r:id="rId49"/>
    </p:embeddedFont>
    <p:embeddedFont>
      <p:font typeface="HY견고딕" pitchFamily="18" charset="-127"/>
      <p:regular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 autoAdjust="0"/>
    <p:restoredTop sz="74362" autoAdjust="0"/>
  </p:normalViewPr>
  <p:slideViewPr>
    <p:cSldViewPr>
      <p:cViewPr varScale="1">
        <p:scale>
          <a:sx n="76" d="100"/>
          <a:sy n="76" d="100"/>
        </p:scale>
        <p:origin x="-108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절차 지향 순서대로 코드가 순서대로 실행</a:t>
            </a:r>
            <a:endParaRPr lang="en-US" altLang="ko-KR" dirty="0" smtClean="0"/>
          </a:p>
          <a:p>
            <a:r>
              <a:rPr lang="ko-KR" altLang="en-US" dirty="0" smtClean="0"/>
              <a:t>객체지향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이제까지 만든 프로그램을 부품으로 해서 조립하는 형식</a:t>
            </a:r>
            <a:endParaRPr lang="en-US" altLang="ko-KR" dirty="0" smtClean="0"/>
          </a:p>
          <a:p>
            <a:r>
              <a:rPr lang="ko-KR" altLang="en-US" dirty="0" smtClean="0"/>
              <a:t>순서대로 </a:t>
            </a:r>
            <a:r>
              <a:rPr lang="ko-KR" altLang="en-US" dirty="0" err="1" smtClean="0"/>
              <a:t>쓰는거보다</a:t>
            </a:r>
            <a:r>
              <a:rPr lang="ko-KR" altLang="en-US" dirty="0" smtClean="0"/>
              <a:t> 신경을 </a:t>
            </a:r>
            <a:r>
              <a:rPr lang="ko-KR" altLang="en-US" dirty="0" err="1" smtClean="0"/>
              <a:t>써야한다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조립할때</a:t>
            </a:r>
            <a:r>
              <a:rPr lang="ko-KR" altLang="en-US" dirty="0" smtClean="0"/>
              <a:t> 사용할 부품이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8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구조체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추상화한다</a:t>
            </a:r>
            <a:r>
              <a:rPr lang="en-US" altLang="ko-KR" dirty="0" smtClean="0"/>
              <a:t>.!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9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예 의자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원목의자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조립의자</a:t>
            </a:r>
            <a:endParaRPr lang="en-US" altLang="ko-KR" baseline="0" dirty="0" smtClean="0"/>
          </a:p>
          <a:p>
            <a:r>
              <a:rPr lang="ko-KR" altLang="en-US" baseline="0" dirty="0" smtClean="0"/>
              <a:t>원목의자는 </a:t>
            </a:r>
            <a:r>
              <a:rPr lang="ko-KR" altLang="en-US" baseline="0" dirty="0" err="1" smtClean="0"/>
              <a:t>잘못만들면</a:t>
            </a:r>
            <a:r>
              <a:rPr lang="ko-KR" altLang="en-US" baseline="0" dirty="0" smtClean="0"/>
              <a:t> 다시 </a:t>
            </a:r>
            <a:r>
              <a:rPr lang="ko-KR" altLang="en-US" baseline="0" dirty="0" err="1" smtClean="0"/>
              <a:t>만들어야한다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조립의자는 부품을 재활용이 </a:t>
            </a:r>
            <a:r>
              <a:rPr lang="ko-KR" altLang="en-US" baseline="0" dirty="0" err="1" smtClean="0"/>
              <a:t>가능한다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조립의자를 </a:t>
            </a:r>
            <a:r>
              <a:rPr lang="ko-KR" altLang="en-US" baseline="0" dirty="0" err="1" smtClean="0"/>
              <a:t>만들수</a:t>
            </a:r>
            <a:r>
              <a:rPr lang="ko-KR" altLang="en-US" baseline="0" dirty="0" smtClean="0"/>
              <a:t> 있는 설계도를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라고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Object</a:t>
            </a:r>
            <a:r>
              <a:rPr lang="ko-KR" altLang="en-US" baseline="0" dirty="0" smtClean="0"/>
              <a:t>는 설계도를 통해서 만든 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결과물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결과물은 내용이 없는 </a:t>
            </a:r>
            <a:r>
              <a:rPr lang="ko-KR" altLang="en-US" baseline="0" dirty="0" err="1" smtClean="0"/>
              <a:t>텅빈</a:t>
            </a:r>
            <a:r>
              <a:rPr lang="ko-KR" altLang="en-US" baseline="0" dirty="0" smtClean="0"/>
              <a:t> 상태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Instance </a:t>
            </a:r>
            <a:r>
              <a:rPr lang="ko-KR" altLang="en-US" baseline="0" dirty="0" smtClean="0"/>
              <a:t>내용을 넣는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3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3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지켜야할</a:t>
            </a:r>
            <a:r>
              <a:rPr lang="ko-KR" altLang="en-US" dirty="0" smtClean="0"/>
              <a:t> 것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5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전역변수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시작과 끝을 같이한다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어디서든지 쓸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가 단점 어디서 문제가 생기는지 알기 어렵다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약속된 부분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r>
              <a:rPr lang="ko-KR" altLang="en-US" dirty="0" smtClean="0"/>
              <a:t>자신의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7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중복코드 제어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상속은 함수가 아닌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를 재활용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0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상속이랑 같이 나오는 내용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코드의 유지보수 때문에 사용한다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93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8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lass1&#48264;&#47928;&#51228;.ex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Class2&#48264;&#47928;&#51228;.ex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ClassFIle&#47928;&#51228;.ex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3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소스 이미지 보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94" y="2996952"/>
            <a:ext cx="2938783" cy="286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캡슐화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(encapsulation)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부분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제외한 자신의 정보를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숨긴다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정보은닉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(private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,public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40438" y="2861791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24271" y="315592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사용설명서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 버튼을 누르면 채널이 변경된다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 버튼을 누르면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켜진다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음량버튼을 누르면 소리가 조절된다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40438" y="4804033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24271" y="5028912"/>
            <a:ext cx="26642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리모콘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정보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닉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채널버튼을 </a:t>
            </a:r>
            <a:r>
              <a:rPr lang="ko-KR" altLang="en-US" sz="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까지 전파를 </a:t>
            </a:r>
            <a:endParaRPr lang="en-US" altLang="ko-KR" sz="9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 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전달하는 방법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전원버튼을 </a:t>
            </a:r>
            <a:r>
              <a:rPr lang="ko-KR" altLang="en-US" sz="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전원을 </a:t>
            </a:r>
            <a:endParaRPr lang="en-US" altLang="ko-KR" sz="9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동작하는 방법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cxnSp>
        <p:nvCxnSpPr>
          <p:cNvPr id="45" name="직선 연결선 44"/>
          <p:cNvCxnSpPr>
            <a:endCxn id="2" idx="1"/>
          </p:cNvCxnSpPr>
          <p:nvPr/>
        </p:nvCxnSpPr>
        <p:spPr>
          <a:xfrm flipV="1">
            <a:off x="3160509" y="3509863"/>
            <a:ext cx="2179929" cy="917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17" idx="1"/>
          </p:cNvCxnSpPr>
          <p:nvPr/>
        </p:nvCxnSpPr>
        <p:spPr>
          <a:xfrm>
            <a:off x="3160509" y="4426984"/>
            <a:ext cx="2179929" cy="1025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57368" y="1537147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상속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(inheritance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이전에 만들어진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기능을 가져와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재활용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38239" y="2552810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71600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02101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17" idx="2"/>
            <a:endCxn id="31" idx="0"/>
          </p:cNvCxnSpPr>
          <p:nvPr/>
        </p:nvCxnSpPr>
        <p:spPr>
          <a:xfrm flipH="1">
            <a:off x="2304920" y="3365170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7" idx="2"/>
            <a:endCxn id="32" idx="0"/>
          </p:cNvCxnSpPr>
          <p:nvPr/>
        </p:nvCxnSpPr>
        <p:spPr>
          <a:xfrm>
            <a:off x="4720170" y="3365170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222989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55776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55776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55776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119533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52320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452320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452320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</p:spTree>
    <p:extLst>
      <p:ext uri="{BB962C8B-B14F-4D97-AF65-F5344CB8AC3E}">
        <p14:creationId xmlns:p14="http://schemas.microsoft.com/office/powerpoint/2010/main" val="23477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250176"/>
            <a:ext cx="7111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다형성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polymorphism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lvl="2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부분만 유지한다면 얼마든지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접근방식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바꿀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오버로딩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가상함수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8239" y="2552810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동물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69070" y="3068960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09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1793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걷는다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823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6907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날갯짓 한다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84168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14999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몸을 비튼다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15" idx="2"/>
            <a:endCxn id="33" idx="0"/>
          </p:cNvCxnSpPr>
          <p:nvPr/>
        </p:nvCxnSpPr>
        <p:spPr>
          <a:xfrm flipH="1">
            <a:off x="2269030" y="4077072"/>
            <a:ext cx="245114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5" idx="2"/>
            <a:endCxn id="35" idx="0"/>
          </p:cNvCxnSpPr>
          <p:nvPr/>
        </p:nvCxnSpPr>
        <p:spPr>
          <a:xfrm>
            <a:off x="4720170" y="4077072"/>
            <a:ext cx="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2"/>
            <a:endCxn id="37" idx="0"/>
          </p:cNvCxnSpPr>
          <p:nvPr/>
        </p:nvCxnSpPr>
        <p:spPr>
          <a:xfrm>
            <a:off x="4720170" y="4077072"/>
            <a:ext cx="2445929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179915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87098" y="3623597"/>
            <a:ext cx="216386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23928" y="3127719"/>
            <a:ext cx="1728192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속성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23928" y="4335665"/>
            <a:ext cx="1728192" cy="58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행위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2160" y="3127719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4314896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밥먹</a:t>
            </a:r>
            <a:r>
              <a:rPr lang="ko-KR" altLang="en-US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잠들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꺾인 연결선 5"/>
          <p:cNvCxnSpPr>
            <a:stCxn id="33" idx="3"/>
            <a:endCxn id="25" idx="1"/>
          </p:cNvCxnSpPr>
          <p:nvPr/>
        </p:nvCxnSpPr>
        <p:spPr>
          <a:xfrm flipV="1">
            <a:off x="3350960" y="3425379"/>
            <a:ext cx="572968" cy="558258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3" idx="3"/>
            <a:endCxn id="29" idx="1"/>
          </p:cNvCxnSpPr>
          <p:nvPr/>
        </p:nvCxnSpPr>
        <p:spPr>
          <a:xfrm>
            <a:off x="3350960" y="3983637"/>
            <a:ext cx="572968" cy="64406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5" idx="3"/>
            <a:endCxn id="30" idx="1"/>
          </p:cNvCxnSpPr>
          <p:nvPr/>
        </p:nvCxnSpPr>
        <p:spPr>
          <a:xfrm>
            <a:off x="5652120" y="3425379"/>
            <a:ext cx="3600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9" idx="3"/>
            <a:endCxn id="31" idx="1"/>
          </p:cNvCxnSpPr>
          <p:nvPr/>
        </p:nvCxnSpPr>
        <p:spPr>
          <a:xfrm flipV="1">
            <a:off x="5652120" y="4612556"/>
            <a:ext cx="360040" cy="151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(Gender)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649" y="5617523"/>
            <a:ext cx="6840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",25,GENDER_WOMAN };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"======" &lt;&lt; P1.Name 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20179" y="2391029"/>
            <a:ext cx="2376264" cy="2668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87585" y="317179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아이</a:t>
              </a:r>
              <a:r>
                <a:rPr lang="ko-KR" altLang="en-US" sz="8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유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76882" y="3704935"/>
            <a:ext cx="1124649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GENDER_WOMAN</a:t>
              </a:r>
              <a:endParaRPr lang="ko-KR" altLang="en-US" sz="7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72034" y="3171794"/>
            <a:ext cx="720080" cy="386752"/>
            <a:chOff x="3347864" y="5238492"/>
            <a:chExt cx="1152128" cy="760856"/>
          </a:xfrm>
        </p:grpSpPr>
        <p:sp>
          <p:nvSpPr>
            <p:cNvPr id="30" name="직사각형 2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25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480215" y="4293096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05399" y="4306228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ShowPerson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0182" y="2956350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string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8469" y="2956350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09630" y="3483657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GENDER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접근범위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ublic</a:t>
            </a:r>
          </a:p>
          <a:p>
            <a:pPr lvl="1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어디서든 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private</a:t>
            </a:r>
          </a:p>
          <a:p>
            <a:pPr lvl="1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 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protected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내부와 상속받은 자식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386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Name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Age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_Age;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Gender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_Gender;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(Gender)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1715" y="1721755"/>
            <a:ext cx="53303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P1.SetName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"======" &lt;&lt; P1.GetName() 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3633" y="2466975"/>
            <a:ext cx="2532231" cy="5339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5816" y="2060848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정보의 은닉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꺾인 연결선 21"/>
          <p:cNvCxnSpPr>
            <a:stCxn id="6" idx="0"/>
            <a:endCxn id="7" idx="1"/>
          </p:cNvCxnSpPr>
          <p:nvPr/>
        </p:nvCxnSpPr>
        <p:spPr>
          <a:xfrm rot="5400000" flipH="1" flipV="1">
            <a:off x="2476727" y="2027887"/>
            <a:ext cx="262111" cy="61606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33632" y="3011088"/>
            <a:ext cx="4474472" cy="35862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8" idx="3"/>
            <a:endCxn id="40" idx="1"/>
          </p:cNvCxnSpPr>
          <p:nvPr/>
        </p:nvCxnSpPr>
        <p:spPr>
          <a:xfrm flipV="1">
            <a:off x="5508104" y="4437112"/>
            <a:ext cx="917244" cy="3671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425348" y="4293096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캡슐</a:t>
            </a:r>
            <a:r>
              <a: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38085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8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8" y="660347"/>
            <a:ext cx="525658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Name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Age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_Age;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_Gender;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string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(Gender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break;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1960" y="1721755"/>
            <a:ext cx="4854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P1.SetName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8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"======" &lt;&lt; P1.GetName() 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8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460642"/>
            <a:ext cx="7377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구구단을 입력 받고 출력하는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사각형의 가로와 세로를 입력 받고 그리는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885342" y="3467865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85342" y="4509120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6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 File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ClassFile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0206" y="1819563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Inline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0396" y="2246896"/>
            <a:ext cx="7111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호출 과정을 생략하고 호출위치에 해당 코드를 적용한다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함수호출 과정이 생략되어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빠른 호출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가능하다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과도하게 사용할 경우 오히려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속도가 저하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될 수 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1601" y="2420888"/>
            <a:ext cx="3600399" cy="23083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inline void Test()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Test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2049" y="2420888"/>
            <a:ext cx="3600399" cy="23083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inline void Test()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25" idx="3"/>
            <a:endCxn id="26" idx="1"/>
          </p:cNvCxnSpPr>
          <p:nvPr/>
        </p:nvCxnSpPr>
        <p:spPr>
          <a:xfrm>
            <a:off x="4572000" y="3575050"/>
            <a:ext cx="61004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0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288748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141097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1853" y="1233168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헝가리안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표기법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2043" y="1481008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변수의 이름만으로도 변수의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자료형과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선언위치를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알수있는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명명법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1097" y="2780927"/>
            <a:ext cx="7111372" cy="37856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short 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i,n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e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GENDER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eGender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NULL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 종료 문자열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iarrNum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p(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ipNum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전역변수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g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스테틱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9832" y="1218117"/>
            <a:ext cx="3600399" cy="480131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zName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[20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parrA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[10];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7315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ClassFile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.h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나누어 파일단위로 관리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.h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의 원형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맴버함수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종속문장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7798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1026" name="Picture 2" descr="C:\Users\LG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82385"/>
            <a:ext cx="6048672" cy="56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3075" name="Picture 3" descr="C:\Users\LG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20940"/>
            <a:ext cx="7162086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4099" name="Picture 3" descr="C:\Users\LG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05" y="692696"/>
            <a:ext cx="6621462" cy="59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2052" name="Picture 4" descr="C:\Users\LG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1663"/>
            <a:ext cx="5328592" cy="55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9632" y="3011227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4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ClassFile</a:t>
            </a:r>
            <a:r>
              <a:rPr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예제 참고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42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3069849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학생관리 프로그램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Class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885342" y="407707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const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정보의 변경이 불가능한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변환한다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함수 종속문장에서 정보의 변환을 막거나 반환   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값을 상수로 바꾼다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2087897"/>
            <a:ext cx="7320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20;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90853" y="30293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43253" y="37053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82411" y="268309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20" name="직사각형 1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4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= 50;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7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14" name="Picture 2" descr="C:\Users\Administrator\Desktop\캡처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26" y="1571612"/>
            <a:ext cx="8288683" cy="4357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</a:t>
              </a:r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lass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변수와 함수를 묶을 수 있는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사용자 정의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Variable -&gt; Array -&gt;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-&gt; Class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사물의 특성과 행동을 소프트웨어적으로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모델링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데이터화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Class/Object/Instance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</a:p>
          <a:p>
            <a:pPr lvl="1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객체를 설계할 때 필요한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설계도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틀을 참고하여 만들어진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결과물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Instance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개별적인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부여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 만들어진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최종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 가능한 상태의 정보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53835" y="3091520"/>
            <a:ext cx="86409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56205" y="3091520"/>
            <a:ext cx="122413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80541" y="24928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80541" y="38094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3"/>
            <a:endCxn id="15" idx="1"/>
          </p:cNvCxnSpPr>
          <p:nvPr/>
        </p:nvCxnSpPr>
        <p:spPr>
          <a:xfrm>
            <a:off x="2417931" y="3365870"/>
            <a:ext cx="133827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5" idx="3"/>
            <a:endCxn id="16" idx="1"/>
          </p:cNvCxnSpPr>
          <p:nvPr/>
        </p:nvCxnSpPr>
        <p:spPr>
          <a:xfrm flipV="1">
            <a:off x="4980341" y="2767246"/>
            <a:ext cx="1800200" cy="598624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17" idx="1"/>
          </p:cNvCxnSpPr>
          <p:nvPr/>
        </p:nvCxnSpPr>
        <p:spPr>
          <a:xfrm>
            <a:off x="4980341" y="3365870"/>
            <a:ext cx="1800200" cy="71797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47664" y="3757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자료</a:t>
            </a:r>
            <a:r>
              <a:rPr lang="ko-KR" altLang="en-US">
                <a:latin typeface="HY견고딕" pitchFamily="18" charset="-127"/>
                <a:ea typeface="HY견고딕" pitchFamily="18" charset="-127"/>
              </a:rPr>
              <a:t>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75803" y="37577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변수 선언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80159" y="439264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정보 부여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0159" y="3091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정보 부여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갈매기형 수장 44"/>
          <p:cNvSpPr/>
          <p:nvPr/>
        </p:nvSpPr>
        <p:spPr>
          <a:xfrm>
            <a:off x="1418028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1270377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21133" y="1641058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 생성 과정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6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218040" y="783748"/>
            <a:ext cx="2401664" cy="2584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 설계도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Damage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Weight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String Name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length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oid Attack();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oid Break();</a:t>
            </a:r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6498" y="34475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직선 화살표 연결선 21"/>
          <p:cNvCxnSpPr>
            <a:stCxn id="42" idx="3"/>
            <a:endCxn id="3" idx="1"/>
          </p:cNvCxnSpPr>
          <p:nvPr/>
        </p:nvCxnSpPr>
        <p:spPr>
          <a:xfrm>
            <a:off x="3619704" y="2075803"/>
            <a:ext cx="13680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2"/>
            <a:endCxn id="52" idx="0"/>
          </p:cNvCxnSpPr>
          <p:nvPr/>
        </p:nvCxnSpPr>
        <p:spPr>
          <a:xfrm rot="5400000">
            <a:off x="5201175" y="2873596"/>
            <a:ext cx="438328" cy="151112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꺾인 연결선 2047"/>
          <p:cNvCxnSpPr>
            <a:stCxn id="3" idx="2"/>
            <a:endCxn id="67" idx="0"/>
          </p:cNvCxnSpPr>
          <p:nvPr/>
        </p:nvCxnSpPr>
        <p:spPr>
          <a:xfrm rot="16200000" flipH="1">
            <a:off x="6763756" y="2822140"/>
            <a:ext cx="438329" cy="161403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5" name="그룹 2054"/>
          <p:cNvGrpSpPr/>
          <p:nvPr/>
        </p:nvGrpSpPr>
        <p:grpSpPr>
          <a:xfrm>
            <a:off x="4987770" y="706260"/>
            <a:ext cx="2376264" cy="2703735"/>
            <a:chOff x="4987770" y="706260"/>
            <a:chExt cx="2376264" cy="2703735"/>
          </a:xfrm>
        </p:grpSpPr>
        <p:pic>
          <p:nvPicPr>
            <p:cNvPr id="2050" name="Picture 2" descr="C:\Users\LG\Desktop\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844" y="706260"/>
              <a:ext cx="1204269" cy="1204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4987770" y="741610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333005" y="1918169"/>
              <a:ext cx="720080" cy="386752"/>
              <a:chOff x="3347864" y="5238492"/>
              <a:chExt cx="1152128" cy="76085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333005" y="2347018"/>
              <a:ext cx="720080" cy="386752"/>
              <a:chOff x="3347864" y="5238492"/>
              <a:chExt cx="1152128" cy="76085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323186" y="1910938"/>
              <a:ext cx="720080" cy="386752"/>
              <a:chOff x="3347864" y="5238492"/>
              <a:chExt cx="1152128" cy="7608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50874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48831" y="2830812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2991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782" y="2830812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323186" y="2347018"/>
              <a:ext cx="720080" cy="386752"/>
              <a:chOff x="3347864" y="5238492"/>
              <a:chExt cx="1152128" cy="760856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grpSp>
        <p:nvGrpSpPr>
          <p:cNvPr id="2056" name="그룹 2055"/>
          <p:cNvGrpSpPr/>
          <p:nvPr/>
        </p:nvGrpSpPr>
        <p:grpSpPr>
          <a:xfrm>
            <a:off x="3476644" y="3848323"/>
            <a:ext cx="5501427" cy="2668386"/>
            <a:chOff x="3476644" y="3848323"/>
            <a:chExt cx="5501427" cy="2668386"/>
          </a:xfrm>
        </p:grpSpPr>
        <p:sp>
          <p:nvSpPr>
            <p:cNvPr id="52" name="직사각형 51"/>
            <p:cNvSpPr/>
            <p:nvPr/>
          </p:nvSpPr>
          <p:spPr>
            <a:xfrm>
              <a:off x="3476644" y="3848323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01807" y="3848324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C:\Users\LG\Desktop\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320" y="3898262"/>
              <a:ext cx="1052911" cy="105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LG\Desktop\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62" y="3948116"/>
              <a:ext cx="1536898" cy="10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4" name="그룹 93"/>
            <p:cNvGrpSpPr/>
            <p:nvPr/>
          </p:nvGrpSpPr>
          <p:grpSpPr>
            <a:xfrm>
              <a:off x="3820598" y="5003863"/>
              <a:ext cx="720080" cy="386752"/>
              <a:chOff x="3347864" y="5238492"/>
              <a:chExt cx="1152128" cy="760856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1.3kg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820598" y="5432712"/>
              <a:ext cx="720080" cy="386752"/>
              <a:chOff x="3347864" y="5238492"/>
              <a:chExt cx="1152128" cy="760856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150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810779" y="4996632"/>
              <a:ext cx="720080" cy="386752"/>
              <a:chOff x="3347864" y="5238492"/>
              <a:chExt cx="1152128" cy="760856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커틀러스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35750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36424" y="5916506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867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75375" y="5916506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810779" y="5432712"/>
              <a:ext cx="720080" cy="386752"/>
              <a:chOff x="3347864" y="5238492"/>
              <a:chExt cx="1152128" cy="760856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50cm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916303" y="4996846"/>
              <a:ext cx="720080" cy="386752"/>
              <a:chOff x="3347864" y="5238492"/>
              <a:chExt cx="1152128" cy="760856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3.5kg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6916303" y="5425695"/>
              <a:ext cx="720080" cy="386752"/>
              <a:chOff x="3347864" y="5238492"/>
              <a:chExt cx="1152128" cy="76085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310	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906484" y="4989615"/>
              <a:ext cx="720080" cy="386752"/>
              <a:chOff x="3347864" y="5238492"/>
              <a:chExt cx="1152128" cy="760856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클레이모어</a:t>
                </a:r>
                <a:endPara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66707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32129" y="5909489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8824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1080" y="5909489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7906484" y="5425695"/>
              <a:ext cx="720080" cy="386752"/>
              <a:chOff x="3347864" y="5238492"/>
              <a:chExt cx="1152128" cy="760856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170cm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sp>
        <p:nvSpPr>
          <p:cNvPr id="128" name="갈매기형 수장 127"/>
          <p:cNvSpPr/>
          <p:nvPr/>
        </p:nvSpPr>
        <p:spPr>
          <a:xfrm>
            <a:off x="1004384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갈매기형 수장 128"/>
          <p:cNvSpPr/>
          <p:nvPr/>
        </p:nvSpPr>
        <p:spPr>
          <a:xfrm>
            <a:off x="856733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40403" y="5133663"/>
            <a:ext cx="25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과정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543753" y="18703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Object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664037" y="645411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Instance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5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추상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화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(Abstraction)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대상의 특성을 제외한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공통점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모아 정보화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(class)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5123" name="Picture 3" descr="C:\Users\LG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54" y="3365168"/>
            <a:ext cx="11525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17798" y="3212976"/>
            <a:ext cx="2666639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152724" y="5229070"/>
            <a:ext cx="720080" cy="386752"/>
            <a:chOff x="3347864" y="5238492"/>
            <a:chExt cx="1152128" cy="760856"/>
          </a:xfrm>
        </p:grpSpPr>
        <p:sp>
          <p:nvSpPr>
            <p:cNvPr id="18" name="직사각형 17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김 철 수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이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름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78264" y="5229070"/>
            <a:ext cx="720080" cy="386752"/>
            <a:chOff x="3347864" y="5238492"/>
            <a:chExt cx="1152128" cy="760856"/>
          </a:xfrm>
        </p:grpSpPr>
        <p:sp>
          <p:nvSpPr>
            <p:cNvPr id="22" name="직사각형 2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허리 디스크</a:t>
              </a:r>
              <a:endParaRPr lang="ko-KR" altLang="en-US" sz="7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만성질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환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838102" y="5229070"/>
            <a:ext cx="720080" cy="386752"/>
            <a:chOff x="3347864" y="5238492"/>
            <a:chExt cx="1152128" cy="760856"/>
          </a:xfrm>
        </p:grpSpPr>
        <p:sp>
          <p:nvSpPr>
            <p:cNvPr id="25" name="직사각형 2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34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나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이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52724" y="580526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남자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성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별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978264" y="5805264"/>
            <a:ext cx="720080" cy="386752"/>
            <a:chOff x="3347864" y="5238492"/>
            <a:chExt cx="1152128" cy="760856"/>
          </a:xfrm>
        </p:grpSpPr>
        <p:sp>
          <p:nvSpPr>
            <p:cNvPr id="37" name="직사각형 36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프로그래머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직 업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38102" y="5805264"/>
            <a:ext cx="720080" cy="386752"/>
            <a:chOff x="3347864" y="5238492"/>
            <a:chExt cx="1152128" cy="760856"/>
          </a:xfrm>
        </p:grpSpPr>
        <p:sp>
          <p:nvSpPr>
            <p:cNvPr id="40" name="직사각형 3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게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임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취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미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953777" y="3212976"/>
            <a:ext cx="2666639" cy="3168352"/>
            <a:chOff x="5953777" y="3212976"/>
            <a:chExt cx="2666639" cy="3168352"/>
          </a:xfrm>
        </p:grpSpPr>
        <p:pic>
          <p:nvPicPr>
            <p:cNvPr id="5122" name="Picture 2" descr="소스 이미지 보기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385" y="3645024"/>
              <a:ext cx="1253647" cy="13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5953777" y="3212976"/>
              <a:ext cx="2666639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088703" y="5376640"/>
              <a:ext cx="720080" cy="599269"/>
              <a:chOff x="3347864" y="5238490"/>
              <a:chExt cx="1152128" cy="117894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이름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6961183" y="5376640"/>
              <a:ext cx="720080" cy="599269"/>
              <a:chOff x="3347864" y="5238490"/>
              <a:chExt cx="1152128" cy="117894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나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이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812402" y="5376640"/>
              <a:ext cx="720080" cy="599269"/>
              <a:chOff x="3347864" y="5238490"/>
              <a:chExt cx="1152128" cy="117894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성별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cxnSp>
        <p:nvCxnSpPr>
          <p:cNvPr id="6" name="직선 화살표 연결선 5"/>
          <p:cNvCxnSpPr>
            <a:stCxn id="2" idx="3"/>
            <a:endCxn id="42" idx="1"/>
          </p:cNvCxnSpPr>
          <p:nvPr/>
        </p:nvCxnSpPr>
        <p:spPr>
          <a:xfrm>
            <a:off x="3684437" y="4797152"/>
            <a:ext cx="22693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3755" y="430438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생성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1156</Words>
  <Application>Microsoft Office PowerPoint</Application>
  <PresentationFormat>화면 슬라이드 쇼(4:3)</PresentationFormat>
  <Paragraphs>878</Paragraphs>
  <Slides>39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Arial</vt:lpstr>
      <vt:lpstr>HY헤드라인M</vt:lpstr>
      <vt:lpstr>맑은 고딕</vt:lpstr>
      <vt:lpstr>HY강M</vt:lpstr>
      <vt:lpstr>Segoe UI Black</vt:lpstr>
      <vt:lpstr>Yoon 윤고딕 520_TT</vt:lpstr>
      <vt:lpstr>HY강B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281</cp:revision>
  <dcterms:created xsi:type="dcterms:W3CDTF">2013-09-05T09:43:46Z</dcterms:created>
  <dcterms:modified xsi:type="dcterms:W3CDTF">2022-01-19T04:52:03Z</dcterms:modified>
</cp:coreProperties>
</file>