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304" r:id="rId2"/>
    <p:sldId id="278" r:id="rId3"/>
    <p:sldId id="279" r:id="rId4"/>
    <p:sldId id="267" r:id="rId5"/>
    <p:sldId id="455" r:id="rId6"/>
    <p:sldId id="456" r:id="rId7"/>
    <p:sldId id="462" r:id="rId8"/>
    <p:sldId id="458" r:id="rId9"/>
    <p:sldId id="459" r:id="rId10"/>
    <p:sldId id="460" r:id="rId11"/>
    <p:sldId id="461" r:id="rId12"/>
    <p:sldId id="467" r:id="rId13"/>
    <p:sldId id="464" r:id="rId14"/>
    <p:sldId id="465" r:id="rId15"/>
    <p:sldId id="466" r:id="rId16"/>
    <p:sldId id="318" r:id="rId17"/>
  </p:sldIdLst>
  <p:sldSz cx="9144000" cy="6858000" type="screen4x3"/>
  <p:notesSz cx="6858000" cy="9144000"/>
  <p:embeddedFontLst>
    <p:embeddedFont>
      <p:font typeface="HY헤드라인M" pitchFamily="18" charset="-127"/>
      <p:regular r:id="rId19"/>
    </p:embeddedFont>
    <p:embeddedFont>
      <p:font typeface="Segoe UI Black" pitchFamily="34" charset="0"/>
      <p:bold r:id="rId20"/>
      <p:boldItalic r:id="rId21"/>
    </p:embeddedFont>
    <p:embeddedFont>
      <p:font typeface="HY견고딕" pitchFamily="18" charset="-127"/>
      <p:regular r:id="rId22"/>
    </p:embeddedFont>
    <p:embeddedFont>
      <p:font typeface="맑은 고딕" pitchFamily="50" charset="-127"/>
      <p:regular r:id="rId23"/>
      <p:bold r:id="rId24"/>
    </p:embeddedFont>
    <p:embeddedFont>
      <p:font typeface="HY강B" charset="-127"/>
      <p:regular r:id="rId25"/>
    </p:embeddedFont>
    <p:embeddedFont>
      <p:font typeface="Yoon 윤고딕 520_TT" charset="-127"/>
      <p:regular r:id="rId26"/>
    </p:embeddedFont>
    <p:embeddedFont>
      <p:font typeface="HY강M" charset="-127"/>
      <p:regular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87212" autoAdjust="0"/>
  </p:normalViewPr>
  <p:slideViewPr>
    <p:cSldViewPr>
      <p:cViewPr varScale="1">
        <p:scale>
          <a:sx n="80" d="100"/>
          <a:sy n="80" d="100"/>
        </p:scale>
        <p:origin x="-102" y="-4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2021-11-25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메모리를 관리하는 규칙을 사용하여 효율적으로 사용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규칙에 따라서 방법이 달라지는 것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데이터를 저장하는 규칙을 만드는 것이기 때문에 데이터의 크기를 정하지 않는다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배열도 </a:t>
            </a:r>
            <a:r>
              <a:rPr lang="ko-KR" altLang="en-US" dirty="0" err="1" smtClean="0"/>
              <a:t>자료구조기는한데</a:t>
            </a:r>
            <a:r>
              <a:rPr lang="ko-KR" altLang="en-US" dirty="0" smtClean="0"/>
              <a:t> 개수의 제한이 들어가기 때문에 미흡한 자료구조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모든 정보 관리는 자료구조</a:t>
            </a:r>
            <a:r>
              <a:rPr lang="en-US" altLang="ko-KR" dirty="0" smtClean="0"/>
              <a:t>!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321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문제가 생겼을 때 문제를 해결한 방법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프로그래머끼리의 검증된 </a:t>
            </a:r>
            <a:r>
              <a:rPr lang="ko-KR" altLang="en-US" dirty="0" err="1" smtClean="0"/>
              <a:t>범용성이</a:t>
            </a:r>
            <a:r>
              <a:rPr lang="ko-KR" altLang="en-US" dirty="0" smtClean="0"/>
              <a:t> 있는 알고리즘을 </a:t>
            </a:r>
            <a:r>
              <a:rPr lang="ko-KR" altLang="en-US" dirty="0" err="1" smtClean="0"/>
              <a:t>설명하게된다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699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자신의 실력을 확인 할 수 </a:t>
            </a:r>
            <a:r>
              <a:rPr lang="ko-KR" altLang="en-US" dirty="0" err="1" smtClean="0"/>
              <a:t>있ㄷ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규칙화가 되어있다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프로그래밍은 정답이 없지만 자료구조는 정답이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메모리가 사용되면 자료구조가 쓰인다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894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반복하기 위해서 사용하는 것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847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재귀함수의 특징은 </a:t>
            </a:r>
            <a:r>
              <a:rPr lang="ko-KR" altLang="en-US" dirty="0" err="1" smtClean="0"/>
              <a:t>끝났을때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반복한만큼</a:t>
            </a:r>
            <a:r>
              <a:rPr lang="ko-KR" altLang="en-US" dirty="0" smtClean="0"/>
              <a:t> 돌아온다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502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동적 할당 필요한 만큼 </a:t>
            </a:r>
            <a:r>
              <a:rPr lang="ko-KR" altLang="en-US" dirty="0" err="1" smtClean="0"/>
              <a:t>사용하기위해서</a:t>
            </a:r>
            <a:r>
              <a:rPr lang="ko-KR" altLang="en-US" dirty="0" smtClean="0"/>
              <a:t>  </a:t>
            </a:r>
            <a:r>
              <a:rPr lang="ko-KR" altLang="en-US" dirty="0" err="1" smtClean="0"/>
              <a:t>이떄까지는</a:t>
            </a:r>
            <a:r>
              <a:rPr lang="ko-KR" altLang="en-US" dirty="0" smtClean="0"/>
              <a:t> 배열을 사용하</a:t>
            </a:r>
            <a:r>
              <a:rPr lang="ko-KR" altLang="en-US" baseline="0" dirty="0" smtClean="0"/>
              <a:t>기 때문에 정해져 있었다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배열 없이 사용하기 위해 사용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이렇게 쓰는 이유 </a:t>
            </a:r>
            <a:r>
              <a:rPr lang="ko-KR" altLang="en-US" baseline="0" dirty="0" err="1" smtClean="0"/>
              <a:t>동적할당을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진행하게되면</a:t>
            </a:r>
            <a:r>
              <a:rPr lang="ko-KR" altLang="en-US" baseline="0" dirty="0" smtClean="0"/>
              <a:t>  다음 을 가리킴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381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&#51116;&#44480;&#54632;&#49688;&#47928;&#51228;.ex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aw.i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31840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자료구조 </a:t>
            </a:r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1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재귀함수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331640" y="882386"/>
            <a:ext cx="1656184" cy="2482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While(</a:t>
            </a:r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n)</a:t>
            </a:r>
          </a:p>
          <a:p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("%d\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n",n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f(n &lt;= 0)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return;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lse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While(n-1)</a:t>
            </a:r>
          </a:p>
          <a:p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("%d\</a:t>
            </a:r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n",n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endParaRPr lang="en-US" altLang="ko-KR" sz="1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09310" y="2636913"/>
            <a:ext cx="64807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</a:p>
          <a:p>
            <a:pPr algn="ctr"/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61710" y="2996952"/>
            <a:ext cx="324036" cy="321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19185" y="2359914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63688" y="2043598"/>
            <a:ext cx="936104" cy="21071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7" idx="3"/>
            <a:endCxn id="21" idx="1"/>
          </p:cNvCxnSpPr>
          <p:nvPr/>
        </p:nvCxnSpPr>
        <p:spPr>
          <a:xfrm flipV="1">
            <a:off x="2699792" y="2136367"/>
            <a:ext cx="576064" cy="125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275856" y="894975"/>
            <a:ext cx="1656184" cy="2482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While(</a:t>
            </a:r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n)</a:t>
            </a:r>
          </a:p>
          <a:p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("%d\</a:t>
            </a:r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n",n</a:t>
            </a:r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); if(n 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&lt;= 0)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return;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lse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While(n-1)</a:t>
            </a:r>
          </a:p>
          <a:p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("%d\</a:t>
            </a:r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n",n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endParaRPr lang="en-US" altLang="ko-KR" sz="1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753526" y="2636913"/>
            <a:ext cx="64807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05926" y="2996952"/>
            <a:ext cx="324036" cy="321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63401" y="2359914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707904" y="2043598"/>
            <a:ext cx="936104" cy="21071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>
            <a:stCxn id="25" idx="3"/>
            <a:endCxn id="28" idx="1"/>
          </p:cNvCxnSpPr>
          <p:nvPr/>
        </p:nvCxnSpPr>
        <p:spPr>
          <a:xfrm flipV="1">
            <a:off x="4644008" y="2123778"/>
            <a:ext cx="628342" cy="251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5272350" y="882386"/>
            <a:ext cx="1656184" cy="2482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While(</a:t>
            </a:r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n)</a:t>
            </a:r>
          </a:p>
          <a:p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("%d\</a:t>
            </a:r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n",n</a:t>
            </a:r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); if(n 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&lt;= 0)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return;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lse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While(n-1)</a:t>
            </a:r>
          </a:p>
          <a:p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("%d\</a:t>
            </a:r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n",n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);</a:t>
            </a:r>
            <a:b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</a:br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750020" y="2636913"/>
            <a:ext cx="64807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902420" y="2996952"/>
            <a:ext cx="324036" cy="321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59895" y="2359914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704398" y="2043598"/>
            <a:ext cx="936104" cy="21071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>
            <a:stCxn id="32" idx="3"/>
            <a:endCxn id="36" idx="1"/>
          </p:cNvCxnSpPr>
          <p:nvPr/>
        </p:nvCxnSpPr>
        <p:spPr>
          <a:xfrm flipV="1">
            <a:off x="6640502" y="2123778"/>
            <a:ext cx="595794" cy="251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7236296" y="882386"/>
            <a:ext cx="1656184" cy="2482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While(</a:t>
            </a:r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n)</a:t>
            </a:r>
          </a:p>
          <a:p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("%d\</a:t>
            </a:r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n",n</a:t>
            </a:r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); if(n 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&lt;= 0)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return;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lse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While(n-1)</a:t>
            </a:r>
          </a:p>
          <a:p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("%d\</a:t>
            </a:r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n",n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);</a:t>
            </a:r>
            <a:b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</a:br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713966" y="2624324"/>
            <a:ext cx="64807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866366" y="2984363"/>
            <a:ext cx="324036" cy="321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823841" y="2347325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668344" y="2031009"/>
            <a:ext cx="936104" cy="21071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331640" y="3861048"/>
            <a:ext cx="1656184" cy="2482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While(</a:t>
            </a:r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n)</a:t>
            </a:r>
          </a:p>
          <a:p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("%d\</a:t>
            </a:r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n",n</a:t>
            </a:r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); if(n 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&lt;= 0)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return;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lse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While(n-1)</a:t>
            </a:r>
          </a:p>
          <a:p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("%d\</a:t>
            </a:r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n",n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);</a:t>
            </a:r>
            <a:b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</a:br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809310" y="5602986"/>
            <a:ext cx="64807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961710" y="5963025"/>
            <a:ext cx="324036" cy="321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919185" y="5325987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21958" y="4502275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latin typeface="HY견고딕" pitchFamily="18" charset="-127"/>
                <a:ea typeface="HY견고딕" pitchFamily="18" charset="-127"/>
              </a:rPr>
              <a:t>…</a:t>
            </a:r>
            <a:endParaRPr lang="ko-KR" altLang="en-US" sz="7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272350" y="3863893"/>
            <a:ext cx="1656184" cy="2482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While(</a:t>
            </a:r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n)</a:t>
            </a:r>
          </a:p>
          <a:p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("%d\</a:t>
            </a:r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n",n</a:t>
            </a:r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); if(n 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&lt;= 0)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return;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lse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While(n-1)</a:t>
            </a:r>
          </a:p>
          <a:p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("%d\</a:t>
            </a:r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n",n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);</a:t>
            </a:r>
            <a:b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</a:br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50020" y="5618420"/>
            <a:ext cx="64807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902420" y="5978459"/>
            <a:ext cx="324036" cy="321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859895" y="5341421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704398" y="5025105"/>
            <a:ext cx="936104" cy="21071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화살표 연결선 55"/>
          <p:cNvCxnSpPr>
            <a:stCxn id="55" idx="3"/>
            <a:endCxn id="57" idx="1"/>
          </p:cNvCxnSpPr>
          <p:nvPr/>
        </p:nvCxnSpPr>
        <p:spPr>
          <a:xfrm flipV="1">
            <a:off x="6640502" y="5105285"/>
            <a:ext cx="595794" cy="251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7236296" y="3863893"/>
            <a:ext cx="1656184" cy="2482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While(</a:t>
            </a:r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n)</a:t>
            </a:r>
          </a:p>
          <a:p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("%d\</a:t>
            </a:r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n",n</a:t>
            </a:r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); if(n 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&lt;= 0)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return;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lse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While(n-1)</a:t>
            </a:r>
          </a:p>
          <a:p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("%d\</a:t>
            </a:r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n",n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);</a:t>
            </a:r>
            <a:b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</a:br>
            <a:endParaRPr lang="en-US" altLang="ko-KR" sz="1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713966" y="5605831"/>
            <a:ext cx="64807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866366" y="5965870"/>
            <a:ext cx="324036" cy="321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823841" y="5328832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560332" y="4653136"/>
            <a:ext cx="801706" cy="21071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/>
          <p:cNvCxnSpPr>
            <a:stCxn id="63" idx="1"/>
          </p:cNvCxnSpPr>
          <p:nvPr/>
        </p:nvCxnSpPr>
        <p:spPr>
          <a:xfrm flipH="1">
            <a:off x="6640502" y="4758494"/>
            <a:ext cx="919830" cy="3593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40" idx="3"/>
            <a:endCxn id="44" idx="0"/>
          </p:cNvCxnSpPr>
          <p:nvPr/>
        </p:nvCxnSpPr>
        <p:spPr>
          <a:xfrm flipH="1">
            <a:off x="2159732" y="2136367"/>
            <a:ext cx="6444716" cy="1724681"/>
          </a:xfrm>
          <a:prstGeom prst="bentConnector4">
            <a:avLst>
              <a:gd name="adj1" fmla="val -6207"/>
              <a:gd name="adj2" fmla="val 82877"/>
            </a:avLst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6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3" grpId="0" animBg="1"/>
      <p:bldP spid="6" grpId="0"/>
      <p:bldP spid="7" grpId="0" animBg="1"/>
      <p:bldP spid="7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/>
      <p:bldP spid="24" grpId="1"/>
      <p:bldP spid="25" grpId="0" animBg="1"/>
      <p:bldP spid="25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/>
      <p:bldP spid="31" grpId="1"/>
      <p:bldP spid="32" grpId="0" animBg="1"/>
      <p:bldP spid="32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/>
      <p:bldP spid="39" grpId="1"/>
      <p:bldP spid="40" grpId="0" animBg="1"/>
      <p:bldP spid="40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/>
      <p:bldP spid="47" grpId="1"/>
      <p:bldP spid="50" grpId="0"/>
      <p:bldP spid="50" grpId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/>
      <p:bldP spid="54" grpId="1"/>
      <p:bldP spid="55" grpId="0" animBg="1"/>
      <p:bldP spid="55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/>
      <p:bldP spid="60" grpId="1"/>
      <p:bldP spid="63" grpId="0" animBg="1"/>
      <p:bldP spid="6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래퍼런스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46764" y="2831371"/>
            <a:ext cx="73777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재귀함수를 사용하여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부터 입력한 수 까지의   누적 합계를 구하시오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재귀함수를 사용하여 정수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입력시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진수로       변환하여 출력하시오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660232" y="4982979"/>
            <a:ext cx="1647098" cy="463171"/>
            <a:chOff x="4500694" y="5774141"/>
            <a:chExt cx="1647098" cy="463171"/>
          </a:xfrm>
        </p:grpSpPr>
        <p:sp>
          <p:nvSpPr>
            <p:cNvPr id="29" name="실행 단추: 앞으로 또는 다음 28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893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8308" y="3234152"/>
            <a:ext cx="37828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자기참조 구조체</a:t>
            </a:r>
            <a:endParaRPr lang="en-US" altLang="ko-KR" sz="3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0137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자기참조 구조체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387751" y="921883"/>
            <a:ext cx="7065912" cy="178703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104702" y="675662"/>
            <a:ext cx="3632011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780792" y="675662"/>
            <a:ext cx="4279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rPr>
              <a:t>자기참조 구조체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C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37581" y="1311959"/>
            <a:ext cx="6401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구조체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맴버변수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중 자신과 동일한 구조체 객체의 주소를 저장할 수 있는 변수를 만들어 참조하는 형태의 구조체를 말한다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87624" y="3645024"/>
            <a:ext cx="2736304" cy="2160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t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ypedef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struct</a:t>
            </a:r>
            <a:r>
              <a:rPr lang="en-US" altLang="ko-KR" sz="1600" dirty="0" smtClean="0">
                <a:solidFill>
                  <a:schemeClr val="tx1"/>
                </a:solidFill>
              </a:rPr>
              <a:t> Node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 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Num</a:t>
            </a:r>
            <a:r>
              <a:rPr lang="en-US" altLang="ko-KR" sz="16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 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struct</a:t>
            </a:r>
            <a:r>
              <a:rPr lang="en-US" altLang="ko-KR" sz="1600" dirty="0" smtClean="0">
                <a:solidFill>
                  <a:schemeClr val="tx1"/>
                </a:solidFill>
              </a:rPr>
              <a:t> Node* Next;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}Node;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220072" y="3082123"/>
            <a:ext cx="1224136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44208" y="3082123"/>
            <a:ext cx="1224136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100</a:t>
            </a:r>
            <a:r>
              <a:rPr lang="ko-KR" altLang="en-US" sz="1600" dirty="0" smtClean="0">
                <a:solidFill>
                  <a:schemeClr val="tx1"/>
                </a:solidFill>
              </a:rPr>
              <a:t>번지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220072" y="4351866"/>
            <a:ext cx="1224136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Num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444208" y="4351866"/>
            <a:ext cx="1224136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200</a:t>
            </a:r>
            <a:r>
              <a:rPr lang="ko-KR" altLang="en-US" sz="1600" dirty="0" smtClean="0">
                <a:solidFill>
                  <a:schemeClr val="tx1"/>
                </a:solidFill>
              </a:rPr>
              <a:t>번지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07088" y="273135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Num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588224" y="2704201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*Next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483326" y="399119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Num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64462" y="3964041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*Next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084168" y="372235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번지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940152" y="5076633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100</a:t>
            </a:r>
            <a:r>
              <a:rPr lang="ko-KR" altLang="en-US" dirty="0" smtClean="0"/>
              <a:t>번지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5224419" y="5705313"/>
            <a:ext cx="1224136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Num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448555" y="5705313"/>
            <a:ext cx="1224136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NULL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87673" y="534463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Num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568809" y="5317488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*Next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944499" y="6430080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00</a:t>
            </a:r>
            <a:r>
              <a:rPr lang="ko-KR" altLang="en-US" dirty="0" smtClean="0"/>
              <a:t>번지</a:t>
            </a:r>
            <a:endParaRPr lang="ko-KR" altLang="en-US" dirty="0"/>
          </a:p>
        </p:txBody>
      </p:sp>
      <p:cxnSp>
        <p:nvCxnSpPr>
          <p:cNvPr id="8" name="꺾인 연결선 7"/>
          <p:cNvCxnSpPr/>
          <p:nvPr/>
        </p:nvCxnSpPr>
        <p:spPr>
          <a:xfrm>
            <a:off x="7677771" y="3406159"/>
            <a:ext cx="12700" cy="1269743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21" idx="3"/>
            <a:endCxn id="34" idx="3"/>
          </p:cNvCxnSpPr>
          <p:nvPr/>
        </p:nvCxnSpPr>
        <p:spPr>
          <a:xfrm>
            <a:off x="7668344" y="4675902"/>
            <a:ext cx="4347" cy="1353447"/>
          </a:xfrm>
          <a:prstGeom prst="bentConnector3">
            <a:avLst>
              <a:gd name="adj1" fmla="val 535879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78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 animBg="1"/>
      <p:bldP spid="20" grpId="0" animBg="1"/>
      <p:bldP spid="21" grpId="0" animBg="1"/>
      <p:bldP spid="6" grpId="0"/>
      <p:bldP spid="28" grpId="0"/>
      <p:bldP spid="29" grpId="0"/>
      <p:bldP spid="30" grpId="0"/>
      <p:bldP spid="31" grpId="0"/>
      <p:bldP spid="32" grpId="0"/>
      <p:bldP spid="33" grpId="0" animBg="1"/>
      <p:bldP spid="34" grpId="0" animBg="1"/>
      <p:bldP spid="35" grpId="0"/>
      <p:bldP spid="36" grpId="0"/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63688" y="3212976"/>
            <a:ext cx="6192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자기참조 구조체 예제코드 작성</a:t>
            </a:r>
            <a:endParaRPr lang="en-US" altLang="ko-KR" sz="32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자기참조 구조체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026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자기참조 구조체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43608" y="764704"/>
            <a:ext cx="7632848" cy="3672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43608" y="4437112"/>
            <a:ext cx="7632848" cy="1512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369931" y="4518620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Stack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41728" y="922113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103948" y="4703286"/>
            <a:ext cx="1080120" cy="773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342166" y="5307827"/>
            <a:ext cx="603684" cy="337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*</a:t>
            </a:r>
            <a:r>
              <a:rPr lang="en-US" altLang="ko-KR" sz="14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pt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801956" y="4709823"/>
            <a:ext cx="1080120" cy="773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040174" y="5314364"/>
            <a:ext cx="603684" cy="337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icount</a:t>
            </a:r>
            <a:endParaRPr lang="ko-KR" altLang="en-US" sz="9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485910" y="4709823"/>
            <a:ext cx="1080120" cy="773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724128" y="5314364"/>
            <a:ext cx="603684" cy="337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*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tmp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804248" y="4716360"/>
            <a:ext cx="1080120" cy="773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42466" y="5320901"/>
            <a:ext cx="603684" cy="337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*add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118077" y="2214306"/>
            <a:ext cx="2157744" cy="1001775"/>
            <a:chOff x="1069716" y="1921778"/>
            <a:chExt cx="2157744" cy="1001775"/>
          </a:xfrm>
        </p:grpSpPr>
        <p:grpSp>
          <p:nvGrpSpPr>
            <p:cNvPr id="27" name="그룹 26"/>
            <p:cNvGrpSpPr/>
            <p:nvPr/>
          </p:nvGrpSpPr>
          <p:grpSpPr>
            <a:xfrm>
              <a:off x="1143023" y="2237176"/>
              <a:ext cx="2060825" cy="686377"/>
              <a:chOff x="1583033" y="2262936"/>
              <a:chExt cx="2060825" cy="686377"/>
            </a:xfrm>
          </p:grpSpPr>
          <p:grpSp>
            <p:nvGrpSpPr>
              <p:cNvPr id="33" name="그룹 32"/>
              <p:cNvGrpSpPr/>
              <p:nvPr/>
            </p:nvGrpSpPr>
            <p:grpSpPr>
              <a:xfrm>
                <a:off x="2096607" y="2262936"/>
                <a:ext cx="1547251" cy="686377"/>
                <a:chOff x="1512580" y="1363498"/>
                <a:chExt cx="1547251" cy="686377"/>
              </a:xfrm>
            </p:grpSpPr>
            <p:grpSp>
              <p:nvGrpSpPr>
                <p:cNvPr id="35" name="그룹 34"/>
                <p:cNvGrpSpPr/>
                <p:nvPr/>
              </p:nvGrpSpPr>
              <p:grpSpPr>
                <a:xfrm>
                  <a:off x="1512580" y="1363498"/>
                  <a:ext cx="1547251" cy="435970"/>
                  <a:chOff x="1512581" y="1314790"/>
                  <a:chExt cx="2049465" cy="435970"/>
                </a:xfrm>
              </p:grpSpPr>
              <p:sp>
                <p:nvSpPr>
                  <p:cNvPr id="37" name="직사각형 36"/>
                  <p:cNvSpPr/>
                  <p:nvPr/>
                </p:nvSpPr>
                <p:spPr>
                  <a:xfrm>
                    <a:off x="1512581" y="1314790"/>
                    <a:ext cx="683155" cy="43597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8" name="직사각형 37"/>
                  <p:cNvSpPr/>
                  <p:nvPr/>
                </p:nvSpPr>
                <p:spPr>
                  <a:xfrm>
                    <a:off x="2195736" y="1314790"/>
                    <a:ext cx="683155" cy="43597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9" name="직사각형 38"/>
                  <p:cNvSpPr/>
                  <p:nvPr/>
                </p:nvSpPr>
                <p:spPr>
                  <a:xfrm>
                    <a:off x="2878891" y="1314790"/>
                    <a:ext cx="683155" cy="43597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 dirty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endParaRPr>
                  </a:p>
                </p:txBody>
              </p:sp>
            </p:grpSp>
            <p:sp>
              <p:nvSpPr>
                <p:cNvPr id="36" name="직사각형 35"/>
                <p:cNvSpPr/>
                <p:nvPr/>
              </p:nvSpPr>
              <p:spPr>
                <a:xfrm>
                  <a:off x="1728603" y="1799468"/>
                  <a:ext cx="599453" cy="25040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100</a:t>
                  </a:r>
                  <a:endParaRPr lang="ko-KR" altLang="en-US" sz="14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</p:grpSp>
          <p:sp>
            <p:nvSpPr>
              <p:cNvPr id="34" name="직사각형 33"/>
              <p:cNvSpPr/>
              <p:nvPr/>
            </p:nvSpPr>
            <p:spPr>
              <a:xfrm>
                <a:off x="1583033" y="2262936"/>
                <a:ext cx="515750" cy="4359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1780092" y="1921778"/>
              <a:ext cx="2808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x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289799" y="1934180"/>
              <a:ext cx="2808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y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69716" y="1952556"/>
              <a:ext cx="75533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number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64485" y="1945996"/>
              <a:ext cx="5629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Next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3252209" y="2214306"/>
            <a:ext cx="2650979" cy="1001775"/>
            <a:chOff x="3203848" y="1921778"/>
            <a:chExt cx="2650979" cy="1001775"/>
          </a:xfrm>
        </p:grpSpPr>
        <p:cxnSp>
          <p:nvCxnSpPr>
            <p:cNvPr id="48" name="직선 화살표 연결선 47"/>
            <p:cNvCxnSpPr>
              <a:stCxn id="39" idx="3"/>
              <a:endCxn id="55" idx="1"/>
            </p:cNvCxnSpPr>
            <p:nvPr/>
          </p:nvCxnSpPr>
          <p:spPr>
            <a:xfrm>
              <a:off x="3203848" y="2455161"/>
              <a:ext cx="577181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그룹 48"/>
            <p:cNvGrpSpPr/>
            <p:nvPr/>
          </p:nvGrpSpPr>
          <p:grpSpPr>
            <a:xfrm>
              <a:off x="3781029" y="2237176"/>
              <a:ext cx="2060825" cy="686377"/>
              <a:chOff x="1583033" y="2262936"/>
              <a:chExt cx="2060825" cy="686377"/>
            </a:xfrm>
          </p:grpSpPr>
          <p:grpSp>
            <p:nvGrpSpPr>
              <p:cNvPr id="54" name="그룹 53"/>
              <p:cNvGrpSpPr/>
              <p:nvPr/>
            </p:nvGrpSpPr>
            <p:grpSpPr>
              <a:xfrm>
                <a:off x="2096607" y="2262936"/>
                <a:ext cx="1547251" cy="686377"/>
                <a:chOff x="1512580" y="1363498"/>
                <a:chExt cx="1547251" cy="686377"/>
              </a:xfrm>
            </p:grpSpPr>
            <p:grpSp>
              <p:nvGrpSpPr>
                <p:cNvPr id="56" name="그룹 55"/>
                <p:cNvGrpSpPr/>
                <p:nvPr/>
              </p:nvGrpSpPr>
              <p:grpSpPr>
                <a:xfrm>
                  <a:off x="1512580" y="1363498"/>
                  <a:ext cx="1547251" cy="435970"/>
                  <a:chOff x="1512581" y="1314790"/>
                  <a:chExt cx="2049465" cy="435970"/>
                </a:xfrm>
              </p:grpSpPr>
              <p:sp>
                <p:nvSpPr>
                  <p:cNvPr id="58" name="직사각형 57"/>
                  <p:cNvSpPr/>
                  <p:nvPr/>
                </p:nvSpPr>
                <p:spPr>
                  <a:xfrm>
                    <a:off x="1512581" y="1314790"/>
                    <a:ext cx="683155" cy="43597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9" name="직사각형 58"/>
                  <p:cNvSpPr/>
                  <p:nvPr/>
                </p:nvSpPr>
                <p:spPr>
                  <a:xfrm>
                    <a:off x="2195736" y="1314790"/>
                    <a:ext cx="683155" cy="43597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0" name="직사각형 59"/>
                  <p:cNvSpPr/>
                  <p:nvPr/>
                </p:nvSpPr>
                <p:spPr>
                  <a:xfrm>
                    <a:off x="2878891" y="1314790"/>
                    <a:ext cx="683155" cy="43597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 dirty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endParaRPr>
                  </a:p>
                </p:txBody>
              </p:sp>
            </p:grpSp>
            <p:sp>
              <p:nvSpPr>
                <p:cNvPr id="57" name="직사각형 56"/>
                <p:cNvSpPr/>
                <p:nvPr/>
              </p:nvSpPr>
              <p:spPr>
                <a:xfrm>
                  <a:off x="1728603" y="1799468"/>
                  <a:ext cx="599453" cy="25040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2</a:t>
                  </a:r>
                  <a:r>
                    <a:rPr lang="en-US" altLang="ko-KR" sz="1400" dirty="0" smtClean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00</a:t>
                  </a:r>
                  <a:endParaRPr lang="ko-KR" altLang="en-US" sz="14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</p:grpSp>
          <p:sp>
            <p:nvSpPr>
              <p:cNvPr id="55" name="직사각형 54"/>
              <p:cNvSpPr/>
              <p:nvPr/>
            </p:nvSpPr>
            <p:spPr>
              <a:xfrm>
                <a:off x="1583033" y="2262936"/>
                <a:ext cx="515750" cy="4359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4407459" y="1921778"/>
              <a:ext cx="2808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x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917166" y="1934180"/>
              <a:ext cx="2808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y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97083" y="1952556"/>
              <a:ext cx="75533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number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291852" y="1945996"/>
              <a:ext cx="5629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Next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5890215" y="2205477"/>
            <a:ext cx="2632916" cy="1010604"/>
            <a:chOff x="5841854" y="1912949"/>
            <a:chExt cx="2632916" cy="1010604"/>
          </a:xfrm>
        </p:grpSpPr>
        <p:cxnSp>
          <p:nvCxnSpPr>
            <p:cNvPr id="62" name="직선 화살표 연결선 61"/>
            <p:cNvCxnSpPr>
              <a:stCxn id="60" idx="3"/>
              <a:endCxn id="69" idx="1"/>
            </p:cNvCxnSpPr>
            <p:nvPr/>
          </p:nvCxnSpPr>
          <p:spPr>
            <a:xfrm>
              <a:off x="5841854" y="2455161"/>
              <a:ext cx="572091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그룹 62"/>
            <p:cNvGrpSpPr/>
            <p:nvPr/>
          </p:nvGrpSpPr>
          <p:grpSpPr>
            <a:xfrm>
              <a:off x="6413945" y="2237176"/>
              <a:ext cx="2060825" cy="686377"/>
              <a:chOff x="1583033" y="2262936"/>
              <a:chExt cx="2060825" cy="686377"/>
            </a:xfrm>
          </p:grpSpPr>
          <p:grpSp>
            <p:nvGrpSpPr>
              <p:cNvPr id="68" name="그룹 67"/>
              <p:cNvGrpSpPr/>
              <p:nvPr/>
            </p:nvGrpSpPr>
            <p:grpSpPr>
              <a:xfrm>
                <a:off x="2096607" y="2262936"/>
                <a:ext cx="1547251" cy="686377"/>
                <a:chOff x="1512580" y="1363498"/>
                <a:chExt cx="1547251" cy="686377"/>
              </a:xfrm>
            </p:grpSpPr>
            <p:grpSp>
              <p:nvGrpSpPr>
                <p:cNvPr id="70" name="그룹 69"/>
                <p:cNvGrpSpPr/>
                <p:nvPr/>
              </p:nvGrpSpPr>
              <p:grpSpPr>
                <a:xfrm>
                  <a:off x="1512580" y="1363498"/>
                  <a:ext cx="1547251" cy="435970"/>
                  <a:chOff x="1512581" y="1314790"/>
                  <a:chExt cx="2049465" cy="435970"/>
                </a:xfrm>
              </p:grpSpPr>
              <p:sp>
                <p:nvSpPr>
                  <p:cNvPr id="72" name="직사각형 71"/>
                  <p:cNvSpPr/>
                  <p:nvPr/>
                </p:nvSpPr>
                <p:spPr>
                  <a:xfrm>
                    <a:off x="1512581" y="1314790"/>
                    <a:ext cx="683155" cy="43597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3" name="직사각형 72"/>
                  <p:cNvSpPr/>
                  <p:nvPr/>
                </p:nvSpPr>
                <p:spPr>
                  <a:xfrm>
                    <a:off x="2195736" y="1314790"/>
                    <a:ext cx="683155" cy="43597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4" name="직사각형 73"/>
                  <p:cNvSpPr/>
                  <p:nvPr/>
                </p:nvSpPr>
                <p:spPr>
                  <a:xfrm>
                    <a:off x="2878891" y="1314790"/>
                    <a:ext cx="683155" cy="43597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 dirty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endParaRPr>
                  </a:p>
                </p:txBody>
              </p:sp>
            </p:grpSp>
            <p:sp>
              <p:nvSpPr>
                <p:cNvPr id="71" name="직사각형 70"/>
                <p:cNvSpPr/>
                <p:nvPr/>
              </p:nvSpPr>
              <p:spPr>
                <a:xfrm>
                  <a:off x="1728603" y="1799468"/>
                  <a:ext cx="599453" cy="25040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3</a:t>
                  </a:r>
                  <a:r>
                    <a:rPr lang="en-US" altLang="ko-KR" sz="1400" dirty="0" smtClean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00</a:t>
                  </a:r>
                  <a:endParaRPr lang="ko-KR" altLang="en-US" sz="14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</p:grpSp>
          <p:sp>
            <p:nvSpPr>
              <p:cNvPr id="69" name="직사각형 68"/>
              <p:cNvSpPr/>
              <p:nvPr/>
            </p:nvSpPr>
            <p:spPr>
              <a:xfrm>
                <a:off x="1583033" y="2262936"/>
                <a:ext cx="515750" cy="4359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7027402" y="1912949"/>
              <a:ext cx="2808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x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537109" y="1925351"/>
              <a:ext cx="2808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y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317026" y="1943727"/>
              <a:ext cx="75533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number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911795" y="1937167"/>
              <a:ext cx="5629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Next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020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배열 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포인터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8308" y="3234152"/>
            <a:ext cx="3782851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자료구조 </a:t>
            </a:r>
            <a:r>
              <a: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&amp; </a:t>
            </a:r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알고리즘</a:t>
            </a:r>
            <a:endParaRPr lang="en-US" altLang="ko-KR" sz="3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자료구조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517893" y="882386"/>
            <a:ext cx="6751264" cy="215197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158387" y="636164"/>
            <a:ext cx="3470276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848901" y="636164"/>
            <a:ext cx="4089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rPr>
              <a:t>자료구조</a:t>
            </a: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C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71037" y="1245772"/>
            <a:ext cx="65981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정의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컴퓨터 내부의 메모리 자원을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효율적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으로 관리하기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위해 고안된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데이터 관리방법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특정상황에 효율적인 자료구조를 선택하기 위해 여러    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자료구조의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특징과 목적을 이해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하는 것이 목표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Ex.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학생정보 관리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도서관 책 관리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…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114123"/>
              </p:ext>
            </p:extLst>
          </p:nvPr>
        </p:nvGraphicFramePr>
        <p:xfrm>
          <a:off x="1657681" y="3480325"/>
          <a:ext cx="650829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0829"/>
                <a:gridCol w="650829"/>
                <a:gridCol w="650829"/>
                <a:gridCol w="650829"/>
                <a:gridCol w="650829"/>
                <a:gridCol w="650829"/>
                <a:gridCol w="650829"/>
                <a:gridCol w="650829"/>
                <a:gridCol w="650829"/>
                <a:gridCol w="650829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932148"/>
              </p:ext>
            </p:extLst>
          </p:nvPr>
        </p:nvGraphicFramePr>
        <p:xfrm>
          <a:off x="1664110" y="3479443"/>
          <a:ext cx="650829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0829"/>
                <a:gridCol w="650829"/>
                <a:gridCol w="650829"/>
                <a:gridCol w="650829"/>
                <a:gridCol w="650829"/>
                <a:gridCol w="650829"/>
                <a:gridCol w="650829"/>
                <a:gridCol w="650829"/>
                <a:gridCol w="650829"/>
                <a:gridCol w="650829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알고리즘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510968" y="2573171"/>
            <a:ext cx="6751264" cy="215197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151462" y="2326949"/>
            <a:ext cx="3470276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841976" y="2326949"/>
            <a:ext cx="4089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rPr>
              <a:t>알고리즘</a:t>
            </a: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C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64112" y="2936557"/>
            <a:ext cx="65981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정의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어떠한 문제를 해결하기 위해 만들어진 일련의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절차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또는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방법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공식화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한 형태 로 단계적 절차를 이용한다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Ex)</a:t>
            </a:r>
            <a:r>
              <a:rPr lang="en-US" altLang="ko-KR" dirty="0">
                <a:hlinkClick r:id="rId3"/>
              </a:rPr>
              <a:t> https://www.draw.io</a:t>
            </a:r>
            <a:r>
              <a:rPr lang="en-US" altLang="ko-KR" dirty="0" smtClean="0">
                <a:hlinkClick r:id="rId3"/>
              </a:rPr>
              <a:t>/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사이트 활용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토스트 만드는 </a:t>
            </a:r>
            <a:r>
              <a:rPr lang="ko-KR" altLang="en-US" dirty="0" err="1" smtClean="0"/>
              <a:t>플로우</a:t>
            </a:r>
            <a:r>
              <a:rPr lang="ko-KR" altLang="en-US" dirty="0" smtClean="0"/>
              <a:t> 차트 해보기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022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알고리즘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77596" y="2011356"/>
            <a:ext cx="6751264" cy="30018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018090" y="1765134"/>
            <a:ext cx="3470276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708604" y="1765134"/>
            <a:ext cx="4089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rPr>
              <a:t>배워야 하는 이유</a:t>
            </a: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C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30740" y="2374742"/>
            <a:ext cx="65981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현재 자신의 실력을 평가하기 위한 아주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보편적인 방법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특정상황에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더 나은 방법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 제시 할 수 있는 능력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여러 분야로 나눠진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IT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업계에서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전반적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으로 사용되는 가장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기본의 지식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새로운 기술이 나왔을 경우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적응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하기 위한 기반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1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8308" y="3234152"/>
            <a:ext cx="37828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재귀함수</a:t>
            </a:r>
            <a:endParaRPr lang="en-US" altLang="ko-KR" sz="3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643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재귀함수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405342" y="2097416"/>
            <a:ext cx="7065912" cy="2483712"/>
            <a:chOff x="1061096" y="1024642"/>
            <a:chExt cx="7704856" cy="2483712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70863"/>
              <a:ext cx="7704856" cy="22374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재귀함수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737581" y="2679963"/>
            <a:ext cx="64014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함수 내부에서 자신을 호출함으로써 함수 호출을 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반복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하는 작업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재귀가 풀리기 위한 조건을 걸지 않을 시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무한루프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에 빠질 수 있으므로 신경 써서 설계 하여야 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980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재귀함수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34240" y="796677"/>
            <a:ext cx="823277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20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void While(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n)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("%d\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n",n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if (n &lt;= 0)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	return;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else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	While(n - 1);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("%d\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n",n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While(10);</a:t>
            </a:r>
          </a:p>
          <a:p>
            <a:endParaRPr lang="ko-KR" altLang="en-US" sz="20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return;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029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7632</TotalTime>
  <Words>640</Words>
  <Application>Microsoft Office PowerPoint</Application>
  <PresentationFormat>화면 슬라이드 쇼(4:3)</PresentationFormat>
  <Paragraphs>265</Paragraphs>
  <Slides>16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굴림</vt:lpstr>
      <vt:lpstr>Arial</vt:lpstr>
      <vt:lpstr>HY헤드라인M</vt:lpstr>
      <vt:lpstr>Segoe UI Black</vt:lpstr>
      <vt:lpstr>HY견고딕</vt:lpstr>
      <vt:lpstr>맑은 고딕</vt:lpstr>
      <vt:lpstr>HY강B</vt:lpstr>
      <vt:lpstr>Yoon 윤고딕 520_TT</vt:lpstr>
      <vt:lpstr>HY강M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B-10</cp:lastModifiedBy>
  <cp:revision>444</cp:revision>
  <dcterms:created xsi:type="dcterms:W3CDTF">2013-09-05T09:43:46Z</dcterms:created>
  <dcterms:modified xsi:type="dcterms:W3CDTF">2021-11-25T11:55:27Z</dcterms:modified>
</cp:coreProperties>
</file>