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304" r:id="rId2"/>
    <p:sldId id="320" r:id="rId3"/>
    <p:sldId id="319" r:id="rId4"/>
    <p:sldId id="278" r:id="rId5"/>
    <p:sldId id="279" r:id="rId6"/>
    <p:sldId id="267" r:id="rId7"/>
    <p:sldId id="306" r:id="rId8"/>
    <p:sldId id="305" r:id="rId9"/>
    <p:sldId id="308" r:id="rId10"/>
    <p:sldId id="307" r:id="rId11"/>
    <p:sldId id="316" r:id="rId12"/>
    <p:sldId id="309" r:id="rId13"/>
    <p:sldId id="310" r:id="rId14"/>
    <p:sldId id="311" r:id="rId15"/>
    <p:sldId id="312" r:id="rId16"/>
    <p:sldId id="313" r:id="rId17"/>
    <p:sldId id="317" r:id="rId18"/>
    <p:sldId id="314" r:id="rId19"/>
    <p:sldId id="315" r:id="rId20"/>
    <p:sldId id="318" r:id="rId21"/>
  </p:sldIdLst>
  <p:sldSz cx="9144000" cy="6858000" type="screen4x3"/>
  <p:notesSz cx="6858000" cy="9144000"/>
  <p:embeddedFontLst>
    <p:embeddedFont>
      <p:font typeface="Segoe UI Black" panose="020B0604020202020204" charset="0"/>
      <p:bold r:id="rId23"/>
      <p:boldItalic r:id="rId24"/>
    </p:embeddedFont>
    <p:embeddedFont>
      <p:font typeface="HY강B" panose="020B0600000101010101" charset="-127"/>
      <p:regular r:id="rId25"/>
    </p:embeddedFont>
    <p:embeddedFont>
      <p:font typeface="MS PGothic" panose="020B0600070205080204" pitchFamily="34" charset="-128"/>
      <p:regular r:id="rId26"/>
    </p:embeddedFont>
    <p:embeddedFont>
      <p:font typeface="HY헤드라인M" panose="02030600000101010101" pitchFamily="18" charset="-127"/>
      <p:regular r:id="rId27"/>
    </p:embeddedFont>
    <p:embeddedFont>
      <p:font typeface="Cambria Math" panose="02040503050406030204" pitchFamily="18" charset="0"/>
      <p:regular r:id="rId28"/>
    </p:embeddedFont>
    <p:embeddedFont>
      <p:font typeface="HY강M" panose="020B0600000101010101" charset="-127"/>
      <p:regular r:id="rId29"/>
    </p:embeddedFont>
    <p:embeddedFont>
      <p:font typeface="Yoon 윤고딕 520_TT" panose="020B0600000101010101" charset="-127"/>
      <p:regular r:id="rId30"/>
    </p:embeddedFont>
    <p:embeddedFont>
      <p:font typeface="HY견고딕" panose="02030600000101010101" pitchFamily="18" charset="-127"/>
      <p:regular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04" autoAdjust="0"/>
  </p:normalViewPr>
  <p:slideViewPr>
    <p:cSldViewPr>
      <p:cViewPr>
        <p:scale>
          <a:sx n="75" d="100"/>
          <a:sy n="75" d="100"/>
        </p:scale>
        <p:origin x="-2580" y="-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2018-08-01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0D92E-4E1B-42AB-8AD0-5131FEBEB9B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주석처리 설명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1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460272" y="156471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312621" y="156471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43306" y="1426477"/>
            <a:ext cx="2440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ko-KR" altLang="en-US" sz="2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프로그래밍 단계</a:t>
            </a:r>
            <a:endParaRPr lang="en-US" altLang="ko-KR" sz="2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00232" y="3714752"/>
            <a:ext cx="5884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소스파일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프로그래밍언어로 작성한 소스코드를 담은 파일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     (ex.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xxx.c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컴파일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작성된 소스파일을 기계어로 번역하여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	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오브젝트파일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(ex. xxx.obj)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로 생성하는 과정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링크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생성된 오브젝트파일들을 모아 실행파일을 만드는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    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과정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실행파일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최종적으로 만들어진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실행가능한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파일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빌드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컴파일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링크 까지 의 동작을 통틀어 지칭하는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단어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 descr="C:\Users\Administrator\Desktop\캡처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857364"/>
            <a:ext cx="6800851" cy="1714512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언어 개요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Visual Studio  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실행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1027" name="Picture 3" descr="C:\Users\Administrator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988840"/>
            <a:ext cx="3490411" cy="27860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</p:pic>
      <p:pic>
        <p:nvPicPr>
          <p:cNvPr id="1028" name="Picture 4" descr="C:\Users\Administrator\Desktop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1703088"/>
            <a:ext cx="3097212" cy="351631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</p:pic>
      <p:sp>
        <p:nvSpPr>
          <p:cNvPr id="34" name="TextBox 33"/>
          <p:cNvSpPr txBox="1"/>
          <p:nvPr/>
        </p:nvSpPr>
        <p:spPr>
          <a:xfrm>
            <a:off x="2643174" y="156021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(1)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58016" y="120302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(2)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050" name="Picture 2" descr="C:\Users\Administrator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502739"/>
            <a:ext cx="7450491" cy="478634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4500562" y="107411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(3)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3074" name="Picture 2" descr="C:\Users\Administrator\Desktop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928802"/>
            <a:ext cx="3943259" cy="35004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</p:pic>
      <p:pic>
        <p:nvPicPr>
          <p:cNvPr id="3075" name="Picture 3" descr="C:\Users\Administrator\Desktop\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4153" y="1929050"/>
            <a:ext cx="4227726" cy="378621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2350999" y="145023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(4)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8244" y="145023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(5)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4098" name="Picture 2" descr="C:\Users\Administrator\Desktop\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637" y="1705204"/>
            <a:ext cx="4488857" cy="32861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</p:pic>
      <p:pic>
        <p:nvPicPr>
          <p:cNvPr id="4099" name="Picture 3" descr="C:\Users\Administrator\Desktop\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7772" y="3027610"/>
            <a:ext cx="4998080" cy="353535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2563588" y="134801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(6)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1240" y="256246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(7)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5122" name="Picture 2" descr="C:\Users\Administrator\Desktop\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1818" y="1705204"/>
            <a:ext cx="7755678" cy="429098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4699390" y="124093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(8)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프로그래밍 시작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2050" name="Picture 2" descr="C:\Users\LG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2" y="2107941"/>
            <a:ext cx="7973655" cy="37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프로그래밍 시작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3238263" y="174886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3090612" y="174886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1297" y="1610629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프로그래밍 구조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00232" y="2396447"/>
            <a:ext cx="57150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#include : ~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포함한다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전처리 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stdio.h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&gt; 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입출력을 위한 헤더파일                                           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                    (※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헤더파일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필요한 함수를 사용하게 해주는 파일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void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main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()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컴퓨터가 제일먼저 확인하는 기본함수 하나만 사용할 수 있으며 프로그램의 시작과 끝이 포함됨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printf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MS PGothic" pitchFamily="34" charset="-128"/>
              </a:rPr>
              <a:t>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Hello, World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Cambria Math" pitchFamily="18" charset="0"/>
              </a:rPr>
              <a:t>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); 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화면에 문장을 출력하는 함수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(※ ‘ ; ’ 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세미콜론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 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명령어 하나의 끝남 표시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285750" indent="-285750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return;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main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함수의 종료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프로그래밍 시작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3174" y="1428736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강사 최정호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3042" y="4143380"/>
            <a:ext cx="5857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E-Mail wjdgh2910@naver.com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1736" y="2714620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H.P</a:t>
            </a:r>
          </a:p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010 – 2888 - 2985</a:t>
            </a: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50">
        <p:fade/>
      </p:transition>
    </mc:Choice>
    <mc:Fallback xmlns="">
      <p:transition spd="med" advTm="4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835696" y="2135139"/>
            <a:ext cx="5472608" cy="2617548"/>
          </a:xfrm>
          <a:prstGeom prst="rect">
            <a:avLst/>
          </a:prstGeom>
          <a:noFill/>
          <a:ln w="2540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5696" y="2452332"/>
            <a:ext cx="54726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지각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또는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결석 하지 말 것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부득이한 경우는 제외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수업 중 모르는 부분은 바로 질문 할 것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수업 외 질문은 수업시간 이후에 할 것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복습 꾸준히 할 것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31840" y="1906539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03848" y="1873529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주의 사항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77">
        <p:fade/>
      </p:transition>
    </mc:Choice>
    <mc:Fallback xmlns="">
      <p:transition spd="med" advTm="37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언어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개요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Visual Studio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실행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프로그래밍 시작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0430" y="3000372"/>
            <a:ext cx="2069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언어 개요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2890374" y="1689425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2742723" y="1689425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73408" y="1497015"/>
            <a:ext cx="363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프로그래밍 언어란</a:t>
            </a:r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45987" y="2261825"/>
            <a:ext cx="6176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기계어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사용하는 컴퓨터와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자연어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사용하는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인간 사이에서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의사소통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을 가능하게 해주는 역할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193749" y="4021247"/>
            <a:ext cx="5028746" cy="1403507"/>
            <a:chOff x="2193750" y="4343795"/>
            <a:chExt cx="5028746" cy="1403507"/>
          </a:xfrm>
        </p:grpSpPr>
        <p:pic>
          <p:nvPicPr>
            <p:cNvPr id="19" name="Picture 4" descr="컴퓨터에 대한 이미지 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-829" r="62347" b="83792"/>
            <a:stretch/>
          </p:blipFill>
          <p:spPr bwMode="auto">
            <a:xfrm>
              <a:off x="2193750" y="4502274"/>
              <a:ext cx="1428759" cy="1086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사람에 대한 이미지 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7630" y="4343795"/>
              <a:ext cx="1444866" cy="1403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말풍선에 대한 이미지 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54" y="3198564"/>
            <a:ext cx="1129839" cy="98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화살표에 대한 이미지 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8876" flipH="1">
            <a:off x="3640917" y="2553787"/>
            <a:ext cx="2379003" cy="23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924073" y="3430520"/>
            <a:ext cx="716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1+1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4" name="Picture 8" descr="말풍선에 대한 이미지 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97587" y="3615186"/>
            <a:ext cx="738587" cy="64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909468" y="3709239"/>
            <a:ext cx="31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2!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" name="Picture 12" descr="화살표에 대한 이미지 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38876" flipH="1">
            <a:off x="3640917" y="4467298"/>
            <a:ext cx="2379003" cy="23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언어 개요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708771" y="1911354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48029" y="1911354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프로그래밍 언어의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종류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84884" y="3127114"/>
            <a:ext cx="4667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저수준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언어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기계어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에 가까운 언어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83768" y="4729154"/>
            <a:ext cx="4667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고수준 언어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자연어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에 가까운 언어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21" name="아래쪽 화살표 20"/>
          <p:cNvSpPr/>
          <p:nvPr/>
        </p:nvSpPr>
        <p:spPr>
          <a:xfrm flipV="1">
            <a:off x="2213406" y="3526483"/>
            <a:ext cx="271478" cy="5573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2212290" y="4264651"/>
            <a:ext cx="271478" cy="5573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484884" y="3977169"/>
            <a:ext cx="4667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       C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언어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강M" pitchFamily="18" charset="-127"/>
                <a:ea typeface="HY강M" pitchFamily="18" charset="-127"/>
              </a:rPr>
              <a:t>중립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적인 언어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언어 개요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817462" y="129244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69811" y="129244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00496" y="1154206"/>
            <a:ext cx="1857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ko-KR" altLang="en-US" sz="2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언어의 역사</a:t>
            </a:r>
            <a:endParaRPr lang="en-US" altLang="ko-KR" sz="2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57422" y="2002780"/>
            <a:ext cx="516690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1972</a:t>
            </a:r>
            <a:r>
              <a:rPr lang="ko-KR" altLang="en-US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년 미국 벨</a:t>
            </a:r>
            <a:r>
              <a:rPr lang="en-US" altLang="ko-KR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(Bell)</a:t>
            </a:r>
            <a:r>
              <a:rPr lang="ko-KR" altLang="en-US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연구소 에서 개발자 </a:t>
            </a:r>
            <a:r>
              <a:rPr lang="ko-KR" altLang="en-US" sz="15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켄</a:t>
            </a:r>
            <a:r>
              <a:rPr lang="ko-KR" altLang="en-US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5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톰슨과</a:t>
            </a:r>
            <a:r>
              <a:rPr lang="ko-KR" altLang="en-US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</a:t>
            </a:r>
            <a:endParaRPr lang="en-US" altLang="ko-KR" sz="15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5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데니스리치가</a:t>
            </a:r>
            <a:r>
              <a:rPr lang="ko-KR" altLang="en-US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유닉스시스템</a:t>
            </a:r>
            <a:r>
              <a:rPr lang="ko-KR" altLang="en-US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을 개발하던 중   </a:t>
            </a:r>
            <a:endParaRPr lang="en-US" altLang="ko-KR" sz="15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강M" pitchFamily="18" charset="-127"/>
                <a:ea typeface="HY강M" pitchFamily="18" charset="-127"/>
              </a:rPr>
              <a:t>    한계점</a:t>
            </a:r>
            <a:r>
              <a:rPr lang="ko-KR" altLang="en-US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 들어나기 시작하자 개발자 </a:t>
            </a:r>
            <a:r>
              <a:rPr lang="ko-KR" altLang="en-US" sz="15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데니스</a:t>
            </a:r>
            <a:r>
              <a:rPr lang="ko-KR" altLang="en-US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5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리치가</a:t>
            </a:r>
            <a:r>
              <a:rPr lang="ko-KR" altLang="en-US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15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이를 보완하여</a:t>
            </a:r>
            <a:r>
              <a:rPr lang="en-US" altLang="ko-KR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C</a:t>
            </a:r>
            <a:r>
              <a:rPr lang="ko-KR" altLang="en-US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언어를 만들게 되었으며 지금까지 많은</a:t>
            </a:r>
            <a:endParaRPr lang="en-US" altLang="ko-KR" sz="15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프로그래밍 언어에 영향을 줌</a:t>
            </a:r>
            <a:endParaRPr lang="en-US" altLang="ko-KR" sz="15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4" name="Picture 2" descr="C:\Users\Administrator\Desktop\캡처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3455981"/>
            <a:ext cx="3714776" cy="2410852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3786182" y="5956311"/>
            <a:ext cx="264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좌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켄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톰슨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우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데니스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리치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언어 개요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157167" y="1911517"/>
            <a:ext cx="5472608" cy="3532845"/>
          </a:xfrm>
          <a:prstGeom prst="rect">
            <a:avLst/>
          </a:prstGeom>
          <a:noFill/>
          <a:ln w="2540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57137" y="1685149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2638735" y="181891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2491084" y="181891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21769" y="1680684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언어의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5984" y="2426866"/>
            <a:ext cx="50943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저수준언어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특징과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고수준언어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특징을 같이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이해할 수 있음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프로그래밍 입문하기에 조금 더 쉬운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절차지향적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특징을 가짐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현재 주로 사용하는 많은 프로그래밍언어의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기반이 되는 언어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(ex. C++,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C#,Java,Python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포인터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사용으로 메모리에 대한 이해도를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올리기에 수월함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언어 개요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388</Words>
  <Application>Microsoft Office PowerPoint</Application>
  <PresentationFormat>화면 슬라이드 쇼(4:3)</PresentationFormat>
  <Paragraphs>140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굴림</vt:lpstr>
      <vt:lpstr>Arial</vt:lpstr>
      <vt:lpstr>Segoe UI Black</vt:lpstr>
      <vt:lpstr>HY강B</vt:lpstr>
      <vt:lpstr>MS PGothic</vt:lpstr>
      <vt:lpstr>HY헤드라인M</vt:lpstr>
      <vt:lpstr>Cambria Math</vt:lpstr>
      <vt:lpstr>HY강M</vt:lpstr>
      <vt:lpstr>Yoon 윤고딕 520_TT</vt:lpstr>
      <vt:lpstr>HY견고딕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210</cp:revision>
  <dcterms:created xsi:type="dcterms:W3CDTF">2013-09-05T09:43:46Z</dcterms:created>
  <dcterms:modified xsi:type="dcterms:W3CDTF">2018-08-01T09:05:05Z</dcterms:modified>
</cp:coreProperties>
</file>