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0"/>
  </p:notesMasterIdLst>
  <p:sldIdLst>
    <p:sldId id="304" r:id="rId2"/>
    <p:sldId id="278" r:id="rId3"/>
    <p:sldId id="279" r:id="rId4"/>
    <p:sldId id="305" r:id="rId5"/>
    <p:sldId id="436" r:id="rId6"/>
    <p:sldId id="419" r:id="rId7"/>
    <p:sldId id="442" r:id="rId8"/>
    <p:sldId id="443" r:id="rId9"/>
    <p:sldId id="444" r:id="rId10"/>
    <p:sldId id="437" r:id="rId11"/>
    <p:sldId id="438" r:id="rId12"/>
    <p:sldId id="439" r:id="rId13"/>
    <p:sldId id="440" r:id="rId14"/>
    <p:sldId id="441" r:id="rId15"/>
    <p:sldId id="445" r:id="rId16"/>
    <p:sldId id="446" r:id="rId17"/>
    <p:sldId id="316" r:id="rId18"/>
    <p:sldId id="375" r:id="rId19"/>
    <p:sldId id="423" r:id="rId20"/>
    <p:sldId id="447" r:id="rId21"/>
    <p:sldId id="448" r:id="rId22"/>
    <p:sldId id="449" r:id="rId23"/>
    <p:sldId id="450" r:id="rId24"/>
    <p:sldId id="451" r:id="rId25"/>
    <p:sldId id="452" r:id="rId26"/>
    <p:sldId id="427" r:id="rId27"/>
    <p:sldId id="317" r:id="rId28"/>
    <p:sldId id="418" r:id="rId29"/>
    <p:sldId id="429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31" r:id="rId38"/>
    <p:sldId id="318" r:id="rId39"/>
  </p:sldIdLst>
  <p:sldSz cx="9144000" cy="6858000" type="screen4x3"/>
  <p:notesSz cx="6858000" cy="9144000"/>
  <p:embeddedFontLst>
    <p:embeddedFont>
      <p:font typeface="HY강B" panose="020B0600000101010101" charset="-127"/>
      <p:regular r:id="rId41"/>
    </p:embeddedFont>
    <p:embeddedFont>
      <p:font typeface="HY강M" panose="020B0600000101010101" charset="-127"/>
      <p:regular r:id="rId42"/>
    </p:embeddedFont>
    <p:embeddedFont>
      <p:font typeface="HY헤드라인M" panose="02030600000101010101" pitchFamily="18" charset="-127"/>
      <p:regular r:id="rId43"/>
    </p:embeddedFont>
    <p:embeddedFont>
      <p:font typeface="맑은 고딕" panose="020B0503020000020004" pitchFamily="50" charset="-127"/>
      <p:regular r:id="rId44"/>
      <p:bold r:id="rId45"/>
    </p:embeddedFont>
    <p:embeddedFont>
      <p:font typeface="Yoon 윤고딕 520_TT" panose="020B0600000101010101" charset="-127"/>
      <p:regular r:id="rId46"/>
    </p:embeddedFont>
    <p:embeddedFont>
      <p:font typeface="Segoe UI Black" panose="020B0A02040204020203" pitchFamily="34" charset="0"/>
      <p:bold r:id="rId47"/>
      <p:boldItalic r:id="rId48"/>
    </p:embeddedFont>
    <p:embeddedFont>
      <p:font typeface="HY견고딕" panose="02030600000101010101" pitchFamily="18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81E"/>
    <a:srgbClr val="D9D9D9"/>
    <a:srgbClr val="AF9061"/>
    <a:srgbClr val="272123"/>
    <a:srgbClr val="FDA800"/>
    <a:srgbClr val="7AB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1" autoAdjust="0"/>
    <p:restoredTop sz="94614" autoAdjust="0"/>
  </p:normalViewPr>
  <p:slideViewPr>
    <p:cSldViewPr>
      <p:cViewPr>
        <p:scale>
          <a:sx n="66" d="100"/>
          <a:sy n="66" d="100"/>
        </p:scale>
        <p:origin x="-1074" y="-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1C77-485D-47AA-9839-DA75671EEAD7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17825-7312-444A-A32A-E4ADCED38A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4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7825-7312-444A-A32A-E4ADCED38AC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36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pPr/>
              <a:t>2022-05-12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49345;&#49549;&#47928;&#51228;.ex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45796;&#51473;&#49345;&#49549;&#47928;&#51228;.ex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Time&#47928;&#51228;.ex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1040" y="307181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C++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언</a:t>
            </a:r>
            <a:r>
              <a:rPr lang="ko-KR" altLang="en-US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어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 </a:t>
            </a:r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9</a:t>
            </a:r>
            <a:r>
              <a:rPr lang="ko-KR" altLang="en-US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</a:t>
            </a:r>
            <a:endParaRPr lang="en-US" altLang="ko-KR" sz="4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  <a:cs typeface="Segoe UI Black" pitchFamily="34" charset="0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  <a:cs typeface="Segoe UI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1">
        <p:fade/>
      </p:transition>
    </mc:Choice>
    <mc:Fallback xmlns="">
      <p:transition spd="med" advTm="1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614676"/>
            <a:ext cx="800225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private: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611" y="1031209"/>
            <a:ext cx="823277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C : public B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Test()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m_iprivate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m_iprotected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m_ipublic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b.m_iprivate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b.m_iprotected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b.m_ipublic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10;</a:t>
            </a:r>
          </a:p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8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19051" y="692696"/>
            <a:ext cx="6552728" cy="6121753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0966" y="106464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19151" y="1521169"/>
            <a:ext cx="4752528" cy="465931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94875" y="1883179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Protected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083213" y="2348880"/>
            <a:ext cx="3224404" cy="333960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875" y="2924944"/>
            <a:ext cx="20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rivate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영역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6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405342" y="2492896"/>
            <a:ext cx="7065912" cy="2016224"/>
            <a:chOff x="1061096" y="1024642"/>
            <a:chExt cx="7704856" cy="201622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177000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Overriding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오버라이딩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721558" y="3121676"/>
            <a:ext cx="66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함수의 처리동작이 마음에     들지 않을 경우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동일한 이름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으로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만들어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재정의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3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dongmul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dongmul.speak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(3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//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jindo.speak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248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381896" y="1988840"/>
            <a:ext cx="7065912" cy="3096344"/>
            <a:chOff x="1061096" y="1024642"/>
            <a:chExt cx="7704856" cy="3096344"/>
          </a:xfrm>
        </p:grpSpPr>
        <p:sp>
          <p:nvSpPr>
            <p:cNvPr id="17" name="직사각형 16"/>
            <p:cNvSpPr/>
            <p:nvPr/>
          </p:nvSpPr>
          <p:spPr>
            <a:xfrm>
              <a:off x="1061096" y="1270863"/>
              <a:ext cx="7704856" cy="285012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UpCasting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(</a:t>
              </a:r>
              <a:r>
                <a:rPr lang="ko-KR" altLang="en-US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업캐스팅</a:t>
              </a:r>
              <a:r>
                <a:rPr lang="en-US" altLang="ko-KR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)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698112" y="2617620"/>
            <a:ext cx="6650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객체의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주소값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변수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담아 사용한다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부모가 동일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할 경우 해당 부모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에 여러 자식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일괄 처리한다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(ex.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부모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동물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자식 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고양이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강아지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원숭이</a:t>
            </a:r>
            <a:r>
              <a:rPr lang="en-US" altLang="ko-KR" sz="1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6" y="692696"/>
            <a:ext cx="823277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Dog : public Mammal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void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speak()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멍멍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speak(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cnt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&lt;&lt; 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번 짖다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Mammal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* 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Dog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= &amp;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jindo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&gt;speak();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ptr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&gt;speak(5);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7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377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Login 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를 만들어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Computer 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와 함께 상속관계를 만들어 사용하시오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660232" y="4365104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0573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다중상속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405342" y="2332604"/>
            <a:ext cx="7065912" cy="2267688"/>
            <a:chOff x="1061096" y="1024642"/>
            <a:chExt cx="7704856" cy="2267688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0214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다중상속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37581" y="2915151"/>
            <a:ext cx="6401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둘 이상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으로 상속 받은 경우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기본적으로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C++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지원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하며 다른 언어에서는 지양하는 편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7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자식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가 다른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되는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6225" y="3364216"/>
            <a:ext cx="4116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lass B : public A{};</a:t>
            </a:r>
            <a:endParaRPr lang="en-US" altLang="ko-KR" sz="28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C </a:t>
            </a:r>
            <a:r>
              <a:rPr lang="en-US" altLang="ko-KR" sz="2800" dirty="0">
                <a:latin typeface="HY견고딕" pitchFamily="18" charset="-127"/>
                <a:ea typeface="HY견고딕" pitchFamily="18" charset="-127"/>
              </a:rPr>
              <a:t>: public B</a:t>
            </a:r>
            <a:r>
              <a:rPr lang="en-US" altLang="ko-KR" sz="2800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sz="2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12572" y="2852936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012572" y="3986778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012572" y="508518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2" idx="0"/>
          </p:cNvCxnSpPr>
          <p:nvPr/>
        </p:nvCxnSpPr>
        <p:spPr>
          <a:xfrm>
            <a:off x="7056688" y="3573016"/>
            <a:ext cx="0" cy="4137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7056688" y="4706858"/>
            <a:ext cx="0" cy="3783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59" y="2996952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INDEX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615886"/>
            <a:ext cx="0" cy="1626228"/>
          </a:xfrm>
          <a:prstGeom prst="line">
            <a:avLst/>
          </a:prstGeom>
          <a:ln w="22225"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7811" y="2828836"/>
            <a:ext cx="3167329" cy="114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다중상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속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가상함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수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해당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class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의 부모가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개 이상 인 경우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11752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13274" y="3168954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02837" y="4842810"/>
            <a:ext cx="2088232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sz="28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655868" y="3889034"/>
            <a:ext cx="1191085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846953" y="3889034"/>
            <a:ext cx="1110437" cy="95377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62236" y="1390114"/>
            <a:ext cx="3590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헤드라인M" pitchFamily="18" charset="-127"/>
                <a:ea typeface="HY헤드라인M" pitchFamily="18" charset="-127"/>
              </a:rPr>
              <a:t>상속의 형태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갈매기형 수장 11"/>
          <p:cNvSpPr/>
          <p:nvPr/>
        </p:nvSpPr>
        <p:spPr>
          <a:xfrm>
            <a:off x="1407283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>
            <a:off x="1259632" y="1581814"/>
            <a:ext cx="140381" cy="154419"/>
          </a:xfrm>
          <a:prstGeom prst="chevron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4852" y="1988840"/>
            <a:ext cx="640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위의 두 가지가 혼합된 형태</a:t>
            </a:r>
            <a:endParaRPr lang="en-US" altLang="ko-KR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7238" y="3695692"/>
            <a:ext cx="4064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A : 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B : {};</a:t>
            </a:r>
          </a:p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class C :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public </a:t>
            </a:r>
            <a:r>
              <a:rPr lang="en-US" altLang="ko-KR" dirty="0" err="1">
                <a:latin typeface="HY견고딕" pitchFamily="18" charset="-127"/>
                <a:ea typeface="HY견고딕" pitchFamily="18" charset="-127"/>
              </a:rPr>
              <a:t>A,public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 B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D : public B{};</a:t>
            </a:r>
          </a:p>
          <a:p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lass E : public </a:t>
            </a:r>
            <a:r>
              <a:rPr lang="en-US" altLang="ko-KR" dirty="0" err="1" smtClean="0">
                <a:latin typeface="HY견고딕" pitchFamily="18" charset="-127"/>
                <a:ea typeface="HY견고딕" pitchFamily="18" charset="-127"/>
              </a:rPr>
              <a:t>C,public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D {};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56378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641" y="3190599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657810" y="4154794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6" name="직선 화살표 연결선 5"/>
          <p:cNvCxnSpPr>
            <a:stCxn id="2" idx="2"/>
            <a:endCxn id="23" idx="0"/>
          </p:cNvCxnSpPr>
          <p:nvPr/>
        </p:nvCxnSpPr>
        <p:spPr>
          <a:xfrm>
            <a:off x="5489644" y="3793013"/>
            <a:ext cx="801432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 flipH="1">
            <a:off x="6291076" y="3793013"/>
            <a:ext cx="834831" cy="36178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282662" y="414546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D 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8" name="직선 화살표 연결선 27"/>
          <p:cNvCxnSpPr>
            <a:stCxn id="22" idx="2"/>
            <a:endCxn id="27" idx="0"/>
          </p:cNvCxnSpPr>
          <p:nvPr/>
        </p:nvCxnSpPr>
        <p:spPr>
          <a:xfrm>
            <a:off x="7125907" y="3793013"/>
            <a:ext cx="790021" cy="3524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6492641" y="5110677"/>
            <a:ext cx="1266531" cy="602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E </a:t>
            </a:r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33" name="직선 화살표 연결선 32"/>
          <p:cNvCxnSpPr>
            <a:stCxn id="23" idx="2"/>
            <a:endCxn id="31" idx="0"/>
          </p:cNvCxnSpPr>
          <p:nvPr/>
        </p:nvCxnSpPr>
        <p:spPr>
          <a:xfrm>
            <a:off x="6291076" y="4757208"/>
            <a:ext cx="834831" cy="3534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27" idx="2"/>
            <a:endCxn id="31" idx="0"/>
          </p:cNvCxnSpPr>
          <p:nvPr/>
        </p:nvCxnSpPr>
        <p:spPr>
          <a:xfrm flipH="1">
            <a:off x="7125907" y="4747881"/>
            <a:ext cx="790021" cy="3627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func1()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func2()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func1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func2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}//</a:t>
            </a:r>
            <a:r>
              <a:rPr lang="ko-KR" altLang="en-US" sz="1100" dirty="0" smtClean="0">
                <a:latin typeface="HY견고딕" pitchFamily="18" charset="-127"/>
                <a:ea typeface="HY견고딕" pitchFamily="18" charset="-127"/>
              </a:rPr>
              <a:t>에러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800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764704"/>
            <a:ext cx="77842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()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1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1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class C : public A, public B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func3()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A::func();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	B::func();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1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 </a:t>
            </a:r>
            <a:r>
              <a:rPr lang="en-US" altLang="ko-KR" sz="1100" dirty="0" err="1">
                <a:latin typeface="HY견고딕" pitchFamily="18" charset="-127"/>
                <a:ea typeface="HY견고딕" pitchFamily="18" charset="-127"/>
              </a:rPr>
              <a:t>c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100" dirty="0" smtClean="0">
                <a:latin typeface="HY견고딕" pitchFamily="18" charset="-127"/>
                <a:ea typeface="HY견고딕" pitchFamily="18" charset="-127"/>
              </a:rPr>
              <a:t>	c.func3</a:t>
            </a:r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100" dirty="0">
                <a:latin typeface="HY견고딕" pitchFamily="18" charset="-127"/>
                <a:ea typeface="HY견고딕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77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다중상속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18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래퍼런스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764" y="2831371"/>
            <a:ext cx="7468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성별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나이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이름을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Person Class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와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반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번호 를 저장하고 출력하는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만들고</a:t>
            </a:r>
            <a:endParaRPr lang="en-US" altLang="ko-KR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itchFamily="18" charset="-127"/>
              <a:ea typeface="HY견고딕" pitchFamily="18" charset="-127"/>
            </a:endParaRP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위의 두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상속받은 </a:t>
            </a:r>
            <a:r>
              <a:rPr lang="en-US" altLang="ko-KR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만들어 출력하시오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/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단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Person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와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School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12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맴버함수는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Student Class</a:t>
            </a:r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에서만 호출가능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 )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44208" y="4519808"/>
            <a:ext cx="1647098" cy="463171"/>
            <a:chOff x="4500694" y="5774141"/>
            <a:chExt cx="1647098" cy="463171"/>
          </a:xfrm>
        </p:grpSpPr>
        <p:sp>
          <p:nvSpPr>
            <p:cNvPr id="29" name="실행 단추: 앞으로 또는 다음 2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0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가상함수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654573"/>
            <a:ext cx="7065912" cy="4007470"/>
            <a:chOff x="1061096" y="1024642"/>
            <a:chExt cx="7704856" cy="400747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3"/>
              <a:ext cx="7704856" cy="376124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398976"/>
            <a:ext cx="69078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자식의 주소를 부모 포인터에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업캐스팅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했을 시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된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사용하게 해주는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 작성한다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소멸자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함수도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 써주어야 한다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3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98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5856" y="2986042"/>
            <a:ext cx="29437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상속</a:t>
            </a:r>
            <a:endParaRPr lang="en-US" altLang="ko-KR" sz="3000" b="1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92">
        <p:fade/>
      </p:transition>
    </mc:Choice>
    <mc:Fallback xmlns="">
      <p:transition spd="med" advTm="29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36225" y="764704"/>
            <a:ext cx="7784247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4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Yoon 윤고딕 520_TT" pitchFamily="18" charset="-127"/>
                <a:ea typeface="Yoon 윤고딕 520_TT" pitchFamily="18" charset="-127"/>
              </a:rPr>
              <a:t> </a:t>
            </a:r>
            <a:r>
              <a:rPr lang="en-US" altLang="ko-KR" sz="15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itchFamily="18" charset="-127"/>
                <a:ea typeface="HY견고딕" pitchFamily="18" charset="-127"/>
              </a:rPr>
              <a:t>virtual 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class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 : public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Bumo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void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"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함수 입니다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5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5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Jasic</a:t>
            </a:r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500" dirty="0" err="1" smtClean="0">
                <a:latin typeface="HY견고딕" pitchFamily="18" charset="-127"/>
                <a:ea typeface="HY견고딕" pitchFamily="18" charset="-127"/>
              </a:rPr>
              <a:t>Bumo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* mom = &amp;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ob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500" dirty="0" smtClean="0">
                <a:latin typeface="HY견고딕" pitchFamily="18" charset="-127"/>
                <a:ea typeface="HY견고딕" pitchFamily="18" charset="-127"/>
              </a:rPr>
              <a:t>	mom-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&gt;</a:t>
            </a:r>
            <a:r>
              <a:rPr lang="en-US" altLang="ko-KR" sz="1500" dirty="0" err="1">
                <a:latin typeface="HY견고딕" pitchFamily="18" charset="-127"/>
                <a:ea typeface="HY견고딕" pitchFamily="18" charset="-127"/>
              </a:rPr>
              <a:t>func</a:t>
            </a:r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5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5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4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45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1797794"/>
            <a:ext cx="7065912" cy="2763190"/>
            <a:chOff x="1061096" y="1024642"/>
            <a:chExt cx="7704856" cy="276319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251696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순수가상함수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2542197"/>
            <a:ext cx="6907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에서는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사용하지 않는 함수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이지만 자식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는 무조건 동일한 이름으로 함수를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오버라이딩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을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적용하게 끔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강제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하는 방법</a:t>
            </a:r>
            <a:endParaRPr lang="en-US" altLang="ko-KR" sz="20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형식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ko-KR" altLang="en-US" sz="20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반환자료형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함수이름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매개변수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) = 0;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9594" y="3011227"/>
            <a:ext cx="7784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ko-KR" altLang="en-US" sz="4000" dirty="0" smtClean="0">
                <a:latin typeface="HY견고딕" pitchFamily="18" charset="-127"/>
                <a:ea typeface="HY견고딕" pitchFamily="18" charset="-127"/>
              </a:rPr>
              <a:t>순수가상함수예제 참고</a:t>
            </a:r>
            <a:endParaRPr lang="en-US" altLang="ko-KR" sz="4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1387677" y="2557967"/>
            <a:ext cx="7065912" cy="1847230"/>
            <a:chOff x="1061096" y="1024642"/>
            <a:chExt cx="7704856" cy="1847230"/>
          </a:xfrm>
        </p:grpSpPr>
        <p:sp>
          <p:nvSpPr>
            <p:cNvPr id="20" name="직사각형 19"/>
            <p:cNvSpPr/>
            <p:nvPr/>
          </p:nvSpPr>
          <p:spPr>
            <a:xfrm>
              <a:off x="1061096" y="1270864"/>
              <a:ext cx="7704856" cy="160100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가상상속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66731" y="3302370"/>
            <a:ext cx="690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다중 상속으로 인한 부모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를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여러 번 생성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못하게 끔 제어하는 방법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09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09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가상함수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1318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/>
          <p:cNvSpPr/>
          <p:nvPr/>
        </p:nvSpPr>
        <p:spPr>
          <a:xfrm rot="5400000">
            <a:off x="712038" y="164861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  <a:endParaRPr lang="en-US" altLang="ko-KR" sz="16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6225" y="620688"/>
            <a:ext cx="77842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#include &lt;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iostream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&gt;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using namespace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std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A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"A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B 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: virtual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B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"B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C : virtual public A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C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"C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class D : public B, public C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public: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()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{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	</a:t>
            </a:r>
            <a:r>
              <a:rPr lang="en-US" altLang="ko-KR" sz="1000" dirty="0" err="1" smtClean="0">
                <a:latin typeface="HY견고딕" pitchFamily="18" charset="-127"/>
                <a:ea typeface="HY견고딕" pitchFamily="18" charset="-127"/>
              </a:rPr>
              <a:t>cout</a:t>
            </a:r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"D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함수 </a:t>
            </a:r>
            <a:r>
              <a:rPr lang="ko-KR" altLang="en-US" sz="1000" dirty="0" err="1">
                <a:latin typeface="HY견고딕" pitchFamily="18" charset="-127"/>
                <a:ea typeface="HY견고딕" pitchFamily="18" charset="-127"/>
              </a:rPr>
              <a:t>생성자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."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&lt;&lt;</a:t>
            </a:r>
            <a:r>
              <a:rPr lang="ko-KR" altLang="en-US" sz="10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endl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}</a:t>
            </a:r>
            <a:endParaRPr lang="en-US" altLang="ko-KR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};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void main()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{</a:t>
            </a:r>
          </a:p>
          <a:p>
            <a:r>
              <a:rPr lang="en-US" altLang="ko-KR" sz="1000" dirty="0" smtClean="0">
                <a:latin typeface="HY견고딕" pitchFamily="18" charset="-127"/>
                <a:ea typeface="HY견고딕" pitchFamily="18" charset="-127"/>
              </a:rPr>
              <a:t>	D </a:t>
            </a:r>
            <a:r>
              <a:rPr lang="en-US" altLang="ko-KR" sz="1000" dirty="0" err="1">
                <a:latin typeface="HY견고딕" pitchFamily="18" charset="-127"/>
                <a:ea typeface="HY견고딕" pitchFamily="18" charset="-127"/>
              </a:rPr>
              <a:t>d</a:t>
            </a:r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;</a:t>
            </a:r>
          </a:p>
          <a:p>
            <a:r>
              <a:rPr lang="en-US" altLang="ko-KR" sz="1000" dirty="0">
                <a:latin typeface="HY견고딕" pitchFamily="18" charset="-127"/>
                <a:ea typeface="HY견고딕" pitchFamily="18" charset="-127"/>
              </a:rPr>
              <a:t>}</a:t>
            </a: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  <a:p>
            <a:endParaRPr lang="ko-KR" altLang="en-US" sz="100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14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3325" y="52491"/>
            <a:ext cx="195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강B" pitchFamily="18" charset="-127"/>
                <a:ea typeface="HY강B" pitchFamily="18" charset="-127"/>
              </a:rPr>
              <a:t>뱀게임</a:t>
            </a:r>
            <a:endParaRPr lang="en-US" altLang="ko-KR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4122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91001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191227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1861767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5400000">
            <a:off x="712038" y="2191841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32832" y="1857364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43608" y="1148399"/>
            <a:ext cx="7704856" cy="5304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4350" y="886789"/>
            <a:ext cx="3960440" cy="52322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43608" y="886789"/>
            <a:ext cx="466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C00000"/>
                </a:solidFill>
                <a:latin typeface="HY헤드라인M" pitchFamily="18" charset="-127"/>
                <a:ea typeface="HY헤드라인M" pitchFamily="18" charset="-127"/>
              </a:rPr>
              <a:t>Quiz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08749" y="2534445"/>
            <a:ext cx="7377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RPG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게임을 객체지향으로 설계 한 후에 </a:t>
            </a:r>
            <a:endParaRPr lang="en-US" altLang="ko-KR" sz="24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무기와 상점기능 추가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BoxErase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MapDraw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::</a:t>
            </a:r>
            <a:r>
              <a:rPr lang="en-US" altLang="ko-KR" sz="1600" dirty="0" err="1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MenuSelectCursor</a:t>
            </a:r>
            <a:r>
              <a:rPr lang="en-US" altLang="ko-KR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(); //</a:t>
            </a:r>
            <a:r>
              <a:rPr lang="ko-KR" altLang="en-US" sz="16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설명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19407" y="4365104"/>
            <a:ext cx="1647098" cy="463171"/>
            <a:chOff x="4500694" y="5774141"/>
            <a:chExt cx="1647098" cy="463171"/>
          </a:xfrm>
        </p:grpSpPr>
        <p:sp>
          <p:nvSpPr>
            <p:cNvPr id="19" name="실행 단추: 앞으로 또는 다음 18">
              <a:hlinkClick r:id="rId2" action="ppaction://program" highlightClick="1"/>
            </p:cNvPr>
            <p:cNvSpPr/>
            <p:nvPr/>
          </p:nvSpPr>
          <p:spPr>
            <a:xfrm>
              <a:off x="4500694" y="5774141"/>
              <a:ext cx="864096" cy="463171"/>
            </a:xfrm>
            <a:prstGeom prst="actionButtonForwardNex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prstMaterial="metal">
              <a:bevelT w="139700" h="1270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64790" y="5991091"/>
              <a:ext cx="783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(</a:t>
              </a:r>
              <a:r>
                <a:rPr lang="ko-KR" altLang="en-US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실행파일</a:t>
              </a:r>
              <a:r>
                <a:rPr lang="en-US" altLang="ko-KR" sz="1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272123"/>
                  </a:solidFill>
                  <a:latin typeface="HY강M" pitchFamily="18" charset="-127"/>
                  <a:ea typeface="HY강M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86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0298" y="3143248"/>
            <a:ext cx="421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4064" y="5585231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강사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|  </a:t>
            </a:r>
            <a:r>
              <a:rPr lang="ko-KR" altLang="en-US" sz="14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최정호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86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371729" y="2335792"/>
            <a:ext cx="7065912" cy="2389352"/>
            <a:chOff x="1061096" y="1024642"/>
            <a:chExt cx="7704856" cy="2389352"/>
          </a:xfrm>
        </p:grpSpPr>
        <p:sp>
          <p:nvSpPr>
            <p:cNvPr id="22" name="직사각형 21"/>
            <p:cNvSpPr/>
            <p:nvPr/>
          </p:nvSpPr>
          <p:spPr>
            <a:xfrm>
              <a:off x="1061096" y="1270863"/>
              <a:ext cx="7704856" cy="21431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33304" y="1024642"/>
              <a:ext cx="3960440" cy="523220"/>
            </a:xfrm>
            <a:prstGeom prst="rect">
              <a:avLst/>
            </a:prstGeom>
            <a:solidFill>
              <a:srgbClr val="272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80104" y="1024642"/>
              <a:ext cx="4666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rgbClr val="FFC000"/>
                  </a:solidFill>
                  <a:latin typeface="HY헤드라인M" pitchFamily="18" charset="-127"/>
                  <a:ea typeface="HY헤드라인M" pitchFamily="18" charset="-127"/>
                </a:rPr>
                <a:t>상속</a:t>
              </a:r>
              <a:endParaRPr lang="en-US" altLang="ko-KR" sz="28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C0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21558" y="3011227"/>
            <a:ext cx="6650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다른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변수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,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함수를 자신의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맴버인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 것 처럼 사용이 가능하다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Class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의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재사용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과 관련이 있다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HY견고딕" pitchFamily="18" charset="-127"/>
                <a:ea typeface="HY견고딕" pitchFamily="18" charset="-127"/>
              </a:rPr>
              <a:t>.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00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38239" y="1751937"/>
            <a:ext cx="2163862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71600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802101" y="3996279"/>
            <a:ext cx="2666639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직장인</a:t>
            </a:r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19" name="직선 화살표 연결선 18"/>
          <p:cNvCxnSpPr>
            <a:stCxn id="16" idx="2"/>
            <a:endCxn id="17" idx="0"/>
          </p:cNvCxnSpPr>
          <p:nvPr/>
        </p:nvCxnSpPr>
        <p:spPr>
          <a:xfrm flipH="1">
            <a:off x="2304920" y="2564297"/>
            <a:ext cx="2415250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8" idx="0"/>
          </p:cNvCxnSpPr>
          <p:nvPr/>
        </p:nvCxnSpPr>
        <p:spPr>
          <a:xfrm>
            <a:off x="4720170" y="2564297"/>
            <a:ext cx="2415251" cy="143198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222989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55776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학년</a:t>
            </a:r>
            <a:endParaRPr lang="ko-KR" altLang="en-US" sz="1200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555776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학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번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555776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성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9533" y="4716359"/>
            <a:ext cx="900739" cy="812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람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452320" y="4642172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부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452320" y="5004919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직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급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52320" y="5328691"/>
            <a:ext cx="730428" cy="249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연</a:t>
            </a:r>
            <a:r>
              <a:rPr lang="ko-KR" altLang="en-US" sz="1200" dirty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1652" y="1356156"/>
            <a:ext cx="2517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부모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class(Parent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46402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78688" y="5805264"/>
            <a:ext cx="2406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자식 </a:t>
            </a:r>
            <a:r>
              <a:rPr lang="en-US" altLang="ko-KR" sz="1400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class(Child Class)</a:t>
            </a:r>
            <a:endParaRPr lang="ko-KR" altLang="en-US" sz="1400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" grpId="0"/>
      <p:bldP spid="34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614677"/>
            <a:ext cx="79302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"A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public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 "B Class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19788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4239" y="664527"/>
            <a:ext cx="793025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#include &lt;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iostream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using namespace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std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A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class B : public A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public: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생성자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~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B()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{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	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cout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소멸자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"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&lt;&lt;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endl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}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void main()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{</a:t>
            </a:r>
          </a:p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	B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;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88224" y="2958990"/>
            <a:ext cx="2016224" cy="1550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B class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/>
            <a:endParaRPr lang="ko-KR" altLang="en-US" dirty="0">
              <a:solidFill>
                <a:schemeClr val="tx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132476" y="3573016"/>
            <a:ext cx="927720" cy="622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rPr>
              <a:t>A class</a:t>
            </a:r>
          </a:p>
        </p:txBody>
      </p:sp>
    </p:spTree>
    <p:extLst>
      <p:ext uri="{BB962C8B-B14F-4D97-AF65-F5344CB8AC3E}">
        <p14:creationId xmlns:p14="http://schemas.microsoft.com/office/powerpoint/2010/main" val="39762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is ~ a( ~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이다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Student Class</a:t>
            </a:r>
          </a:p>
          <a:p>
            <a:pPr marL="800100" lvl="1" indent="-342900"/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학생이다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학생은 사람이다 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357818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857884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786446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57884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학생의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6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 rot="5400000">
            <a:off x="702755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3549" y="882386"/>
            <a:ext cx="5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 pitchFamily="18" charset="-127"/>
                <a:ea typeface="Yoon 윤고딕 520_TT" pitchFamily="18" charset="-127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25" y="52491"/>
            <a:ext cx="1956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</a:t>
            </a:r>
            <a:endParaRPr lang="en-US" altLang="ko-KR" sz="2000" b="1" dirty="0" smtClean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43608" y="2571743"/>
            <a:ext cx="778674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상속의 특징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has ~ a( 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을 가지고 있다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.)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관계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Person Class / Phone Class</a:t>
            </a:r>
          </a:p>
          <a:p>
            <a:pPr marL="800100" lvl="1" indent="-342900"/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800100" lvl="1" indent="-342900"/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Ex.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Phone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핸드폰은 사람을 </a:t>
            </a:r>
            <a:r>
              <a:rPr lang="ko-KR" altLang="en-US" sz="1600" dirty="0" err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X )</a:t>
            </a:r>
          </a:p>
          <a:p>
            <a:pPr marL="800100" lvl="1" indent="-342900"/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사람은 핸드폰을 </a:t>
            </a:r>
            <a:r>
              <a:rPr lang="ko-KR" altLang="en-US" sz="16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가지고있다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 O 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652120" y="2214554"/>
            <a:ext cx="2714644" cy="285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2186" y="2857496"/>
            <a:ext cx="1714512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Phone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80748" y="1928802"/>
            <a:ext cx="1857388" cy="571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52186" y="3929066"/>
            <a:ext cx="1714512" cy="785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람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83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829</Words>
  <Application>Microsoft Office PowerPoint</Application>
  <PresentationFormat>화면 슬라이드 쇼(4:3)</PresentationFormat>
  <Paragraphs>725</Paragraphs>
  <Slides>38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굴림</vt:lpstr>
      <vt:lpstr>Arial</vt:lpstr>
      <vt:lpstr>HY강B</vt:lpstr>
      <vt:lpstr>HY강M</vt:lpstr>
      <vt:lpstr>HY헤드라인M</vt:lpstr>
      <vt:lpstr>맑은 고딕</vt:lpstr>
      <vt:lpstr>Yoon 윤고딕 520_TT</vt:lpstr>
      <vt:lpstr>Segoe UI Black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A-01</cp:lastModifiedBy>
  <cp:revision>348</cp:revision>
  <dcterms:created xsi:type="dcterms:W3CDTF">2013-09-05T09:43:46Z</dcterms:created>
  <dcterms:modified xsi:type="dcterms:W3CDTF">2022-05-12T08:14:58Z</dcterms:modified>
</cp:coreProperties>
</file>