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505B-33AC-485C-93DF-9594D187A0E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28C5-7861-4B2E-A746-05110F18E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78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505B-33AC-485C-93DF-9594D187A0E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28C5-7861-4B2E-A746-05110F18E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7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505B-33AC-485C-93DF-9594D187A0E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28C5-7861-4B2E-A746-05110F18E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633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505B-33AC-485C-93DF-9594D187A0E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28C5-7861-4B2E-A746-05110F18E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889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505B-33AC-485C-93DF-9594D187A0E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28C5-7861-4B2E-A746-05110F18E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01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505B-33AC-485C-93DF-9594D187A0E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28C5-7861-4B2E-A746-05110F18E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9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505B-33AC-485C-93DF-9594D187A0E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28C5-7861-4B2E-A746-05110F18E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39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505B-33AC-485C-93DF-9594D187A0E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28C5-7861-4B2E-A746-05110F18E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3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505B-33AC-485C-93DF-9594D187A0E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28C5-7861-4B2E-A746-05110F18E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25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505B-33AC-485C-93DF-9594D187A0E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28C5-7861-4B2E-A746-05110F18E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0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505B-33AC-485C-93DF-9594D187A0E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28C5-7861-4B2E-A746-05110F18E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5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505B-33AC-485C-93DF-9594D187A0E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28C5-7861-4B2E-A746-05110F18E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66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505B-33AC-485C-93DF-9594D187A0E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28C5-7861-4B2E-A746-05110F18E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13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966505B-33AC-485C-93DF-9594D187A0E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E5828C5-7861-4B2E-A746-05110F18E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6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966505B-33AC-485C-93DF-9594D187A0E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E5828C5-7861-4B2E-A746-05110F18E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627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33303" y="1783976"/>
            <a:ext cx="6275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94730" y="2994212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第一讲 计算机基础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91483" y="5423647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 smtClean="0"/>
              <a:t>By Han Zhao</a:t>
            </a:r>
          </a:p>
          <a:p>
            <a:pPr algn="r"/>
            <a:r>
              <a:rPr lang="en-US" altLang="zh-CN" b="1" dirty="0" smtClean="0"/>
              <a:t>11/9/2018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9823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38"/>
            <a:ext cx="12192000" cy="22300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1257" y="200608"/>
            <a:ext cx="3116424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计算机的软件构成</a:t>
            </a:r>
            <a:endParaRPr lang="zh-CN" altLang="en-US" sz="2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61257" y="1559475"/>
            <a:ext cx="3116424" cy="2956541"/>
            <a:chOff x="2808515" y="2352577"/>
            <a:chExt cx="3116424" cy="2956541"/>
          </a:xfrm>
        </p:grpSpPr>
        <p:sp>
          <p:nvSpPr>
            <p:cNvPr id="9" name="矩形 8"/>
            <p:cNvSpPr/>
            <p:nvPr/>
          </p:nvSpPr>
          <p:spPr>
            <a:xfrm>
              <a:off x="2808515" y="2352577"/>
              <a:ext cx="3116424" cy="914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系统软件</a:t>
              </a:r>
              <a:r>
                <a:rPr lang="en-US" altLang="zh-CN" sz="2800" dirty="0" smtClean="0"/>
                <a:t>OS</a:t>
              </a:r>
              <a:endParaRPr lang="zh-CN" altLang="en-US" sz="28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808515" y="3266977"/>
              <a:ext cx="3116424" cy="204214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Windows   10 8 7</a:t>
              </a:r>
              <a:r>
                <a:rPr lang="zh-CN" altLang="en-US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b="1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xp</a:t>
              </a:r>
              <a:endPara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zh-CN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Mac </a:t>
              </a:r>
              <a:r>
                <a:rPr lang="en-US" altLang="zh-CN" b="1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os</a:t>
              </a:r>
              <a:endPara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zh-CN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Linux </a:t>
              </a:r>
            </a:p>
          </p:txBody>
        </p:sp>
      </p:grpSp>
      <p:pic>
        <p:nvPicPr>
          <p:cNvPr id="7170" name="Picture 2" descr="https://timgsa.baidu.com/timg?image&amp;quality=80&amp;size=b9999_10000&amp;sec=1520857698800&amp;di=407e3b131c1f48f618e9ca559c07ccbe&amp;imgtype=0&amp;src=http%3A%2F%2Fwww.ak05.com%2Fimages%2Fupload%2FImage%2F20171026_065310_5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485" y="1559475"/>
            <a:ext cx="6201811" cy="427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07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38"/>
            <a:ext cx="12192000" cy="22300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1257" y="200608"/>
            <a:ext cx="3116424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计算机的软件构成</a:t>
            </a:r>
            <a:endParaRPr lang="zh-CN" altLang="en-US" sz="2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61257" y="1559475"/>
            <a:ext cx="3116424" cy="2956541"/>
            <a:chOff x="2808515" y="2352577"/>
            <a:chExt cx="3116424" cy="2956541"/>
          </a:xfrm>
        </p:grpSpPr>
        <p:sp>
          <p:nvSpPr>
            <p:cNvPr id="9" name="矩形 8"/>
            <p:cNvSpPr/>
            <p:nvPr/>
          </p:nvSpPr>
          <p:spPr>
            <a:xfrm>
              <a:off x="2808515" y="2352577"/>
              <a:ext cx="3116424" cy="914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系统软件</a:t>
              </a:r>
              <a:r>
                <a:rPr lang="en-US" altLang="zh-CN" sz="2800" dirty="0" smtClean="0"/>
                <a:t>OS</a:t>
              </a:r>
              <a:endParaRPr lang="zh-CN" altLang="en-US" sz="28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808515" y="3266977"/>
              <a:ext cx="3116424" cy="204214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Windows   10 8 7</a:t>
              </a:r>
              <a:r>
                <a:rPr lang="zh-CN" altLang="en-US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b="1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xp</a:t>
              </a:r>
              <a:endPara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zh-CN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Mac </a:t>
              </a:r>
              <a:r>
                <a:rPr lang="en-US" altLang="zh-CN" b="1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os</a:t>
              </a:r>
              <a:endPara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zh-CN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Linux </a:t>
              </a:r>
            </a:p>
          </p:txBody>
        </p:sp>
      </p:grpSp>
      <p:pic>
        <p:nvPicPr>
          <p:cNvPr id="9218" name="Picture 2" descr="https://timgsa.baidu.com/timg?image&amp;quality=80&amp;size=b9999_10000&amp;sec=1520857738690&amp;di=70a5ed3a42edc3a846176c5d164aba4f&amp;imgtype=0&amp;src=http%3A%2F%2Fimg.colabug.com%2F2017%2F09%2Fa6cd57201df2f3b9cf2200ca8e3b28c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965" y="1559475"/>
            <a:ext cx="7143750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14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38"/>
            <a:ext cx="12192000" cy="22300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1257" y="200608"/>
            <a:ext cx="3116424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计算机的软件构成</a:t>
            </a:r>
            <a:endParaRPr lang="zh-CN" altLang="en-US" sz="2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61257" y="1559475"/>
            <a:ext cx="3116424" cy="2956541"/>
            <a:chOff x="2808515" y="2352577"/>
            <a:chExt cx="3116424" cy="2956541"/>
          </a:xfrm>
        </p:grpSpPr>
        <p:sp>
          <p:nvSpPr>
            <p:cNvPr id="9" name="矩形 8"/>
            <p:cNvSpPr/>
            <p:nvPr/>
          </p:nvSpPr>
          <p:spPr>
            <a:xfrm>
              <a:off x="2808515" y="2352577"/>
              <a:ext cx="3116424" cy="914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系统软件</a:t>
              </a:r>
              <a:r>
                <a:rPr lang="en-US" altLang="zh-CN" sz="2800" dirty="0" smtClean="0"/>
                <a:t>OS</a:t>
              </a:r>
              <a:endParaRPr lang="zh-CN" altLang="en-US" sz="28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808515" y="3266977"/>
              <a:ext cx="3116424" cy="204214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Windows   10 8 7</a:t>
              </a:r>
              <a:r>
                <a:rPr lang="zh-CN" altLang="en-US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b="1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xp</a:t>
              </a:r>
              <a:endPara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zh-CN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Mac </a:t>
              </a:r>
              <a:r>
                <a:rPr lang="en-US" altLang="zh-CN" b="1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os</a:t>
              </a:r>
              <a:endPara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zh-CN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Linux </a:t>
              </a:r>
            </a:p>
          </p:txBody>
        </p:sp>
      </p:grpSp>
      <p:pic>
        <p:nvPicPr>
          <p:cNvPr id="10242" name="Picture 2" descr="https://timgsa.baidu.com/timg?image&amp;quality=80&amp;size=b9999_10000&amp;sec=1520857813718&amp;di=09437de6ff772f693bdfc0b1d6419d43&amp;imgtype=0&amp;src=http%3A%2F%2Fh.hiphotos.baidu.com%2Fzhidao%2Fpic%2Fitem%2F6a63f6246b600c3320ae77a71c4c510fd8f9a18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733" y="783772"/>
            <a:ext cx="7028266" cy="571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888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38"/>
            <a:ext cx="12192000" cy="22300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1257" y="200608"/>
            <a:ext cx="3116424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计算机的软件构成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73225" y="1516224"/>
            <a:ext cx="3116424" cy="914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应用软件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373225" y="2430623"/>
            <a:ext cx="3116424" cy="20421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Word excel </a:t>
            </a:r>
            <a:r>
              <a:rPr lang="en-US" altLang="zh-C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powerpoint</a:t>
            </a:r>
            <a:endParaRPr lang="en-US" altLang="zh-C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记事</a:t>
            </a:r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本，编辑器，编程软件</a:t>
            </a:r>
            <a:endParaRPr lang="en-US" altLang="zh-C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浏览器、云音乐、播放器</a:t>
            </a:r>
            <a:endParaRPr lang="en-US" altLang="zh-C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解</a:t>
            </a:r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压软件、聊天软件、游戏</a:t>
            </a:r>
            <a:endParaRPr lang="en-US" altLang="zh-C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74" y="507077"/>
            <a:ext cx="4945224" cy="5395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441" y="507077"/>
            <a:ext cx="2882992" cy="280590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441" y="3480317"/>
            <a:ext cx="2895980" cy="24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24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38"/>
            <a:ext cx="12192000" cy="22300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1257" y="200608"/>
            <a:ext cx="3116424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计算机的软件构成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73225" y="1516224"/>
            <a:ext cx="3116424" cy="914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应用软件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373225" y="2430623"/>
            <a:ext cx="3116424" cy="20421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Word excel </a:t>
            </a:r>
            <a:r>
              <a:rPr lang="en-US" altLang="zh-C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powerpoint</a:t>
            </a:r>
            <a:endParaRPr lang="en-US" altLang="zh-C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记事</a:t>
            </a:r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本，编辑器，编程软件</a:t>
            </a:r>
            <a:endParaRPr lang="en-US" altLang="zh-C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浏览器、云音乐、播放器</a:t>
            </a:r>
            <a:endParaRPr lang="en-US" altLang="zh-C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解</a:t>
            </a:r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压软件、聊天软件、游戏</a:t>
            </a:r>
            <a:endParaRPr lang="en-US" altLang="zh-C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266" name="Picture 2" descr="https://timgsa.baidu.com/timg?image&amp;quality=80&amp;size=b9999_10000&amp;sec=1520858101693&amp;di=e394042015ae981ae94a73ae254cbc72&amp;imgtype=0&amp;src=http%3A%2F%2Fb.hiphotos.baidu.com%2Fexp%2Fw%3D500%2Fsign%3D15e08a6ef71f3a295ac8d5cea924bce3%2Fc8177f3e6709c93de97b2547983df8dcd00054f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432" y="657808"/>
            <a:ext cx="29432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timgsa.baidu.com/timg?image&amp;quality=80&amp;size=b9999_10000&amp;sec=1520858121519&amp;di=79c9c51aa9f99b8e40bce264d598696d&amp;imgtype=0&amp;src=http%3A%2F%2Fshihuo.hupucdn.com%2Fucditor%2F20150524%2Fe8d799cf0a5d0b80d133af345ebe9c3b1432456268.png%3FimageView2%2F2%2Fw%2F700%2Finterlace%2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081" y="646482"/>
            <a:ext cx="352425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timgsa.baidu.com/timg?image&amp;quality=80&amp;size=b9999_10000&amp;sec=1520858165523&amp;di=5d3700cc66faa345907c4a68991789fa&amp;imgtype=0&amp;src=http%3A%2F%2Ftupian.enterdesk.com%2F2013%2Fmxy%2F0420%2F2%2F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081" y="3608077"/>
            <a:ext cx="4304136" cy="269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516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38"/>
            <a:ext cx="12192000" cy="22300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1257" y="200608"/>
            <a:ext cx="3116424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浏览器</a:t>
            </a:r>
          </a:p>
        </p:txBody>
      </p:sp>
      <p:pic>
        <p:nvPicPr>
          <p:cNvPr id="13314" name="Picture 2" descr="https://timgsa.baidu.com/timg?image&amp;quality=80&amp;size=b9999_10000&amp;sec=1520858220505&amp;di=519499a43e3553ccd39352a5b5f8473b&amp;imgtype=0&amp;src=http%3A%2F%2Fimg.pconline.com.cn%2Fimages%2Fupload%2Fupc%2Ftx%2Fpcdlc%2F1607%2F07%2Fc1%2F23880568_14678831194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46" y="1404742"/>
            <a:ext cx="523875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timgsa.baidu.com/timg?image&amp;quality=80&amp;size=b9999_10000&amp;sec=1520858264003&amp;di=cf27eecfce2a2000182db9dfc478ba61&amp;imgtype=0&amp;src=http%3A%2F%2Fupload.newhua.com%2Fe%2F4c%2F12995727114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249" y="1404741"/>
            <a:ext cx="6006212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596598" y="334642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7030A0"/>
                </a:solidFill>
              </a:rPr>
              <a:t>Everything</a:t>
            </a:r>
          </a:p>
        </p:txBody>
      </p:sp>
    </p:spTree>
    <p:extLst>
      <p:ext uri="{BB962C8B-B14F-4D97-AF65-F5344CB8AC3E}">
        <p14:creationId xmlns:p14="http://schemas.microsoft.com/office/powerpoint/2010/main" val="3007686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38"/>
            <a:ext cx="12192000" cy="22300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1257" y="200608"/>
            <a:ext cx="3116424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浏览器</a:t>
            </a:r>
          </a:p>
        </p:txBody>
      </p:sp>
      <p:pic>
        <p:nvPicPr>
          <p:cNvPr id="14338" name="Picture 2" descr="https://timgsa.baidu.com/timg?image&amp;quality=80&amp;size=b9999_10000&amp;sec=1520858357359&amp;di=8ec49319946432fca48dc6768cee6cd6&amp;imgtype=0&amp;src=http%3A%2F%2Fimg.smzy.com%2Fimges%2F2017%2F0424%2F2017042410281677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8" y="1638008"/>
            <a:ext cx="547687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timgsa.baidu.com/timg?image&amp;quality=80&amp;size=b9999_10000&amp;sec=1520858374706&amp;di=747d33886eb68e6b29a03d33c52f6908&amp;imgtype=0&amp;src=http%3A%2F%2Fg-search2.alicdn.com%2Fbao%2Fuploaded%2Fi4%2F59139737%2FTB21ZpjtVXXXXc4XXXXXXXXXXXX_%2521%2521591397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770" y="1638008"/>
            <a:ext cx="6035041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503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38"/>
            <a:ext cx="12192000" cy="22300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37788" y="2747865"/>
            <a:ext cx="3116424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Take a break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4376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38"/>
            <a:ext cx="12192000" cy="22300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14838"/>
            <a:ext cx="2164702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数和进制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3135086" y="1890911"/>
            <a:ext cx="6130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十进制 </a:t>
            </a:r>
            <a:r>
              <a:rPr lang="en-US" altLang="zh-CN" sz="4000" dirty="0" smtClean="0"/>
              <a:t>0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1 2 3 4 5 6 7 8 9 </a:t>
            </a:r>
            <a:endParaRPr lang="zh-CN" altLang="en-US" sz="4000" dirty="0"/>
          </a:p>
        </p:txBody>
      </p:sp>
      <p:sp>
        <p:nvSpPr>
          <p:cNvPr id="3" name="圆角矩形 2"/>
          <p:cNvSpPr/>
          <p:nvPr/>
        </p:nvSpPr>
        <p:spPr>
          <a:xfrm>
            <a:off x="2388636" y="2002258"/>
            <a:ext cx="746450" cy="485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388636" y="2860674"/>
            <a:ext cx="746450" cy="485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35086" y="2749327"/>
            <a:ext cx="2576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二</a:t>
            </a:r>
            <a:r>
              <a:rPr lang="zh-CN" altLang="en-US" sz="4000" dirty="0" smtClean="0"/>
              <a:t>进制 </a:t>
            </a:r>
            <a:r>
              <a:rPr lang="en-US" altLang="zh-CN" sz="4000" dirty="0" smtClean="0"/>
              <a:t>0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1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/>
        </p:nvSpPr>
        <p:spPr>
          <a:xfrm>
            <a:off x="2323322" y="3714026"/>
            <a:ext cx="93538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八进制 </a:t>
            </a:r>
            <a:r>
              <a:rPr lang="en-US" altLang="zh-CN" sz="4000" dirty="0" smtClean="0"/>
              <a:t>0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1 2 3 4 5 6 7</a:t>
            </a:r>
          </a:p>
          <a:p>
            <a:r>
              <a:rPr lang="zh-CN" altLang="en-US" sz="4000" dirty="0"/>
              <a:t>十</a:t>
            </a:r>
            <a:r>
              <a:rPr lang="zh-CN" altLang="en-US" sz="4000" dirty="0" smtClean="0"/>
              <a:t>六进制 </a:t>
            </a:r>
            <a:r>
              <a:rPr lang="en-US" altLang="zh-CN" sz="4000" dirty="0" smtClean="0"/>
              <a:t>0 1 2 3 4 5 6 7 8 9 A B C D E F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53700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38"/>
            <a:ext cx="12192000" cy="22300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14838"/>
            <a:ext cx="2164702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数和进制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570" y="1047750"/>
            <a:ext cx="68389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2300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14596" y="503852"/>
            <a:ext cx="31164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计算</a:t>
            </a:r>
            <a:r>
              <a:rPr lang="zh-CN" altLang="en-US" sz="2800" dirty="0" smtClean="0"/>
              <a:t>机是什么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5711889" y="2948473"/>
            <a:ext cx="13218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6797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38"/>
            <a:ext cx="12192000" cy="22300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14838"/>
            <a:ext cx="2164702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数和进制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961053" y="1437757"/>
            <a:ext cx="3321698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Why  </a:t>
            </a:r>
            <a:r>
              <a:rPr lang="zh-CN" altLang="en-US" sz="2800" dirty="0" smtClean="0"/>
              <a:t>二进制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961053" y="2352156"/>
            <a:ext cx="3321698" cy="3031607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7030A0"/>
                </a:solidFill>
              </a:rPr>
              <a:t>机器的最小单元是开和关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2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种状态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pic>
        <p:nvPicPr>
          <p:cNvPr id="15362" name="Picture 2" descr="https://timgsa.baidu.com/timg?image&amp;quality=80&amp;size=b9999_10000&amp;sec=1520858778880&amp;di=237902fb36de99ab56dd6d8429d494f6&amp;imgtype=0&amp;src=http%3A%2F%2Fimgsrc.baidu.com%2Fimgad%2Fpic%2Fitem%2F2934349b033b5bb5d15121d83cd3d539b600bc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725" y="3985012"/>
            <a:ext cx="1940767" cy="194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ss1.bdstatic.com/70cFuXSh_Q1YnxGkpoWK1HF6hhy/it/u=1592804401,84451966&amp;fm=27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725" y="867099"/>
            <a:ext cx="4638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996335" y="4370620"/>
                <a:ext cx="222996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6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endParaRPr lang="zh-CN" altLang="en-US" sz="6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335" y="4370620"/>
                <a:ext cx="2229969" cy="1107996"/>
              </a:xfrm>
              <a:prstGeom prst="rect">
                <a:avLst/>
              </a:prstGeom>
              <a:blipFill rotWithShape="0">
                <a:blip r:embed="rId4"/>
                <a:stretch>
                  <a:fillRect l="-18852" t="-20330" b="-40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01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2300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1257" y="200608"/>
            <a:ext cx="31164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第一台计算机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55644" y="1455776"/>
            <a:ext cx="27276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世界上第一台通用计算机“</a:t>
            </a:r>
            <a:r>
              <a:rPr lang="en-US" altLang="zh-CN" b="0" i="0" dirty="0" smtClean="0">
                <a:effectLst/>
                <a:latin typeface="arial" panose="020B0604020202020204" pitchFamily="34" charset="0"/>
              </a:rPr>
              <a:t>ENIAC”</a:t>
            </a:r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于</a:t>
            </a:r>
            <a:r>
              <a:rPr lang="en-US" altLang="zh-CN" b="0" i="0" dirty="0" smtClean="0">
                <a:effectLst/>
                <a:latin typeface="arial" panose="020B0604020202020204" pitchFamily="34" charset="0"/>
              </a:rPr>
              <a:t>1946</a:t>
            </a:r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年在</a:t>
            </a:r>
            <a:r>
              <a:rPr lang="zh-CN" altLang="en-US" b="0" i="0" u="none" strike="noStrike" dirty="0" smtClean="0">
                <a:effectLst/>
                <a:latin typeface="arial" panose="020B0604020202020204" pitchFamily="34" charset="0"/>
              </a:rPr>
              <a:t>美国宾夕法尼亚大学</a:t>
            </a:r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诞生。发明人是美国人莫克利（</a:t>
            </a:r>
            <a:r>
              <a:rPr lang="en-US" altLang="zh-CN" b="0" i="0" dirty="0" err="1" smtClean="0">
                <a:effectLst/>
                <a:latin typeface="arial" panose="020B0604020202020204" pitchFamily="34" charset="0"/>
              </a:rPr>
              <a:t>JohnW.Mauchly</a:t>
            </a:r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）和艾克特（</a:t>
            </a:r>
            <a:r>
              <a:rPr lang="en-US" altLang="zh-CN" b="0" i="0" dirty="0" err="1" smtClean="0">
                <a:effectLst/>
                <a:latin typeface="arial" panose="020B0604020202020204" pitchFamily="34" charset="0"/>
              </a:rPr>
              <a:t>J.PresperEckert</a:t>
            </a:r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）。</a:t>
            </a:r>
            <a:endParaRPr lang="zh-CN" altLang="en-US" dirty="0"/>
          </a:p>
        </p:txBody>
      </p:sp>
      <p:pic>
        <p:nvPicPr>
          <p:cNvPr id="1028" name="Picture 4" descr="https://goss4.vcg.com/creative/vcg/800/version23/VCG411286177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34" y="728403"/>
            <a:ext cx="7620000" cy="581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61257" y="3853413"/>
            <a:ext cx="3237723" cy="16055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ENIAC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长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30.48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米，宽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1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米，占地面积约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170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平方米，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30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个操作台，约相当于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10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间普通房间的大小，重达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30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吨，耗电量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150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千瓦，造价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48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万美元。它包含了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17,468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真空管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7,200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水晶二极管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, 1,500 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中转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, 70,000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电阻器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, 10,000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电容器，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1500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继电器，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6000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多个开关，每秒执行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5000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次加法或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400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次乘法，是继电器计算机的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1000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倍、手工计算的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20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PingFang SC"/>
              </a:rPr>
              <a:t>万倍。</a:t>
            </a:r>
            <a:r>
              <a:rPr kumimoji="0" lang="zh-CN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89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2300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1257" y="200608"/>
            <a:ext cx="31164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计算机的硬件构成</a:t>
            </a:r>
            <a:endParaRPr lang="zh-CN" altLang="en-US" sz="2800" dirty="0"/>
          </a:p>
        </p:txBody>
      </p:sp>
      <p:pic>
        <p:nvPicPr>
          <p:cNvPr id="2052" name="Picture 4" descr="https://timgsa.baidu.com/timg?image&amp;quality=80&amp;size=b9999_10000&amp;sec=1520855423949&amp;di=0789df5adb1590a074ba68b816a04f22&amp;imgtype=0&amp;src=http%3A%2F%2Fimgsrc.baidu.com%2Fimgad%2Fpic%2Fitem%2F0ff41bd5ad6eddc4dc72bec632dbb6fd526633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509" y="1870236"/>
            <a:ext cx="4730491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timgsa.baidu.com/timg?image&amp;quality=80&amp;size=b9999_10000&amp;sec=1520855462347&amp;di=01ad986cb6a4ec87938fc47ba74ef503&amp;imgtype=0&amp;src=http%3A%2F%2Fwww.elecfans.com%2Fuploads%2Fallimg%2F171113%2F2749555-1G1131635422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34" y="1870236"/>
            <a:ext cx="66579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8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2300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1257" y="200608"/>
            <a:ext cx="31164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计算机的硬件构成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2920482" y="5831633"/>
            <a:ext cx="6885991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冯诺依</a:t>
            </a:r>
            <a:r>
              <a:rPr lang="zh-CN" altLang="en-US" b="1" dirty="0" smtClean="0"/>
              <a:t>曼结构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443134" y="1457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i="0" dirty="0" smtClean="0">
                <a:effectLst/>
                <a:latin typeface="arial" panose="020B0604020202020204" pitchFamily="34" charset="0"/>
              </a:rPr>
              <a:t>控制器</a:t>
            </a:r>
            <a:r>
              <a:rPr lang="en-US" altLang="zh-CN" b="1" i="0" dirty="0" smtClean="0">
                <a:effectLst/>
                <a:latin typeface="arial" panose="020B0604020202020204" pitchFamily="34" charset="0"/>
              </a:rPr>
              <a:t>(Control)</a:t>
            </a:r>
            <a:r>
              <a:rPr lang="zh-CN" altLang="en-US" b="1" i="0" dirty="0" smtClean="0">
                <a:effectLst/>
                <a:latin typeface="arial" panose="020B0604020202020204" pitchFamily="34" charset="0"/>
              </a:rPr>
              <a:t>：是整个计算机的中枢神经，其功能是对程序规定的控制信息进行解释，根据其要求进行控制，调度程序、数据、地址，协调计算机各部分工作及内存与外设的访问等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443134" y="29285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i="0" dirty="0" smtClean="0">
                <a:effectLst/>
                <a:latin typeface="arial" panose="020B0604020202020204" pitchFamily="34" charset="0"/>
              </a:rPr>
              <a:t>2. </a:t>
            </a:r>
            <a:r>
              <a:rPr lang="zh-CN" altLang="en-US" b="1" i="0" u="none" strike="noStrike" dirty="0" smtClean="0">
                <a:effectLst/>
                <a:latin typeface="arial" panose="020B0604020202020204" pitchFamily="34" charset="0"/>
              </a:rPr>
              <a:t>运算器</a:t>
            </a:r>
            <a:r>
              <a:rPr lang="en-US" altLang="zh-CN" b="1" i="0" dirty="0" smtClean="0">
                <a:effectLst/>
                <a:latin typeface="arial" panose="020B0604020202020204" pitchFamily="34" charset="0"/>
              </a:rPr>
              <a:t>(</a:t>
            </a:r>
            <a:r>
              <a:rPr lang="en-US" altLang="zh-CN" b="1" i="0" dirty="0" err="1" smtClean="0">
                <a:effectLst/>
                <a:latin typeface="arial" panose="020B0604020202020204" pitchFamily="34" charset="0"/>
              </a:rPr>
              <a:t>Datapath</a:t>
            </a:r>
            <a:r>
              <a:rPr lang="en-US" altLang="zh-CN" b="1" i="0" dirty="0" smtClean="0">
                <a:effectLst/>
                <a:latin typeface="arial" panose="020B0604020202020204" pitchFamily="34" charset="0"/>
              </a:rPr>
              <a:t>)</a:t>
            </a:r>
            <a:r>
              <a:rPr lang="zh-CN" altLang="en-US" b="1" i="0" dirty="0" smtClean="0">
                <a:effectLst/>
                <a:latin typeface="arial" panose="020B0604020202020204" pitchFamily="34" charset="0"/>
              </a:rPr>
              <a:t>：运算器的功能是对数据进行各种算术运算和逻辑运算，即对数据进行加工处理。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443134" y="37926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i="0" dirty="0" smtClean="0">
                <a:effectLst/>
                <a:latin typeface="arial" panose="020B0604020202020204" pitchFamily="34" charset="0"/>
              </a:rPr>
              <a:t>3. </a:t>
            </a:r>
            <a:r>
              <a:rPr lang="zh-CN" altLang="en-US" b="1" i="0" u="none" strike="noStrike" dirty="0" smtClean="0">
                <a:effectLst/>
                <a:latin typeface="arial" panose="020B0604020202020204" pitchFamily="34" charset="0"/>
              </a:rPr>
              <a:t>存储器</a:t>
            </a:r>
            <a:r>
              <a:rPr lang="en-US" altLang="zh-CN" b="1" i="0" dirty="0" smtClean="0">
                <a:effectLst/>
                <a:latin typeface="arial" panose="020B0604020202020204" pitchFamily="34" charset="0"/>
              </a:rPr>
              <a:t>(Memory)</a:t>
            </a:r>
            <a:r>
              <a:rPr lang="zh-CN" altLang="en-US" b="1" i="0" dirty="0" smtClean="0">
                <a:effectLst/>
                <a:latin typeface="arial" panose="020B0604020202020204" pitchFamily="34" charset="0"/>
              </a:rPr>
              <a:t>：存储器的功能是存储程序、数据和各种信号、命令等信息，并在需要时提供这些信息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8066313" y="1418169"/>
            <a:ext cx="34803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0" dirty="0" smtClean="0">
                <a:effectLst/>
                <a:latin typeface="arial" panose="020B0604020202020204" pitchFamily="34" charset="0"/>
              </a:rPr>
              <a:t>4. </a:t>
            </a:r>
            <a:r>
              <a:rPr lang="zh-CN" altLang="en-US" b="1" i="0" dirty="0" smtClean="0">
                <a:effectLst/>
                <a:latin typeface="arial" panose="020B0604020202020204" pitchFamily="34" charset="0"/>
              </a:rPr>
              <a:t>输入</a:t>
            </a:r>
            <a:r>
              <a:rPr lang="en-US" altLang="zh-CN" b="1" i="0" dirty="0" smtClean="0">
                <a:effectLst/>
                <a:latin typeface="arial" panose="020B0604020202020204" pitchFamily="34" charset="0"/>
              </a:rPr>
              <a:t>(Input system)</a:t>
            </a:r>
            <a:r>
              <a:rPr lang="zh-CN" altLang="en-US" b="1" i="0" dirty="0" smtClean="0">
                <a:effectLst/>
                <a:latin typeface="arial" panose="020B0604020202020204" pitchFamily="34" charset="0"/>
              </a:rPr>
              <a:t>：输入设备的作用是将程序、原始数据、文字、字符、控制命令或现场采集的数据等信息输入到计算机。</a:t>
            </a:r>
            <a:endParaRPr lang="en-US" altLang="zh-CN" b="1" i="0" dirty="0" smtClean="0">
              <a:effectLst/>
              <a:latin typeface="arial" panose="020B0604020202020204" pitchFamily="34" charset="0"/>
            </a:endParaRPr>
          </a:p>
          <a:p>
            <a:endParaRPr lang="zh-CN" altLang="en-US" b="1" i="0" dirty="0" smtClean="0">
              <a:effectLst/>
              <a:latin typeface="arial" panose="020B0604020202020204" pitchFamily="34" charset="0"/>
            </a:endParaRPr>
          </a:p>
          <a:p>
            <a:r>
              <a:rPr lang="en-US" altLang="zh-CN" b="1" i="0" dirty="0" smtClean="0">
                <a:effectLst/>
                <a:latin typeface="arial" panose="020B0604020202020204" pitchFamily="34" charset="0"/>
              </a:rPr>
              <a:t>5. </a:t>
            </a:r>
            <a:r>
              <a:rPr lang="zh-CN" altLang="en-US" b="1" i="0" dirty="0" smtClean="0">
                <a:effectLst/>
                <a:latin typeface="arial" panose="020B0604020202020204" pitchFamily="34" charset="0"/>
              </a:rPr>
              <a:t>输出</a:t>
            </a:r>
            <a:r>
              <a:rPr lang="en-US" altLang="zh-CN" b="1" i="0" dirty="0" smtClean="0">
                <a:effectLst/>
                <a:latin typeface="arial" panose="020B0604020202020204" pitchFamily="34" charset="0"/>
              </a:rPr>
              <a:t>(Output system)</a:t>
            </a:r>
            <a:r>
              <a:rPr lang="zh-CN" altLang="en-US" b="1" i="0" dirty="0" smtClean="0">
                <a:effectLst/>
                <a:latin typeface="arial" panose="020B0604020202020204" pitchFamily="34" charset="0"/>
              </a:rPr>
              <a:t>：它把外算机的中间结果或最后结果、机内的各种数据符号及文字或各种控制信号等信息输出出来。</a:t>
            </a:r>
            <a:endParaRPr lang="zh-CN" altLang="en-US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21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2300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1257" y="200608"/>
            <a:ext cx="31164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计算机的硬件构成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2920482" y="5831633"/>
            <a:ext cx="6885991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冯诺依</a:t>
            </a:r>
            <a:r>
              <a:rPr lang="zh-CN" altLang="en-US" b="1" dirty="0" smtClean="0"/>
              <a:t>曼结构</a:t>
            </a:r>
            <a:endParaRPr lang="zh-CN" altLang="en-US" b="1" dirty="0"/>
          </a:p>
        </p:txBody>
      </p:sp>
      <p:sp>
        <p:nvSpPr>
          <p:cNvPr id="9" name="AutoShape 2" descr="http://img0.imgtn.bdimg.com/it/u=2806635830,588714481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3" y="1315616"/>
            <a:ext cx="5743575" cy="4000500"/>
          </a:xfrm>
          <a:prstGeom prst="rect">
            <a:avLst/>
          </a:prstGeom>
        </p:spPr>
      </p:pic>
      <p:pic>
        <p:nvPicPr>
          <p:cNvPr id="5128" name="Picture 8" descr="http://www.0769lg.com/uploadfile/image/20160805/20160805145538_5030964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15616"/>
            <a:ext cx="6004502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00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38"/>
            <a:ext cx="12192000" cy="22300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1257" y="200608"/>
            <a:ext cx="31164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计算机的硬件构成</a:t>
            </a:r>
            <a:endParaRPr lang="zh-CN" altLang="en-US" sz="2800" dirty="0"/>
          </a:p>
        </p:txBody>
      </p:sp>
      <p:pic>
        <p:nvPicPr>
          <p:cNvPr id="3074" name="Picture 2" descr="键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67" y="824527"/>
            <a:ext cx="20955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d6.yihaodianimg.com/N01/M06/23/A9/CgQCr1N90naAfNWEAAN5zD_daMI447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67" y="2230016"/>
            <a:ext cx="2299996" cy="229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025" y="4721289"/>
            <a:ext cx="2448925" cy="172927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530" y="2108718"/>
            <a:ext cx="1810274" cy="20933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9471" y="4721289"/>
            <a:ext cx="3513057" cy="18649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162" y="2033683"/>
            <a:ext cx="1614170" cy="123170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99" y="737119"/>
            <a:ext cx="1560737" cy="1009357"/>
          </a:xfrm>
          <a:prstGeom prst="rect">
            <a:avLst/>
          </a:prstGeom>
        </p:spPr>
      </p:pic>
      <p:pic>
        <p:nvPicPr>
          <p:cNvPr id="3078" name="Picture 6" descr="http://s13.sinaimg.cn/bmiddle/474720587e1648fe5c3dc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79" y="130176"/>
            <a:ext cx="1595533" cy="119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1049" y="4756926"/>
            <a:ext cx="2643674" cy="1598969"/>
          </a:xfrm>
          <a:prstGeom prst="rect">
            <a:avLst/>
          </a:prstGeom>
        </p:spPr>
      </p:pic>
      <p:pic>
        <p:nvPicPr>
          <p:cNvPr id="3080" name="Picture 8" descr="http://img01.hc360.com/ec/201705/201705311049535326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95" y="2026653"/>
            <a:ext cx="2661494" cy="18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04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38"/>
            <a:ext cx="12192000" cy="22300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1257" y="200608"/>
            <a:ext cx="31164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计算机的硬件构成</a:t>
            </a:r>
            <a:endParaRPr lang="zh-CN" altLang="en-US" sz="2800" dirty="0"/>
          </a:p>
        </p:txBody>
      </p:sp>
      <p:pic>
        <p:nvPicPr>
          <p:cNvPr id="6146" name="Picture 2" descr="https://timgsa.baidu.com/timg?image&amp;quality=80&amp;size=b9999_10000&amp;sec=1520856830498&amp;di=a71198db7b73920dfcd060af23b3b1db&amp;imgtype=0&amp;src=http%3A%2F%2Fatt.bbs.duowan.com%2Fforum%2F201212%2F19%2F162430rbk1e64gu31kxdr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7" y="4044591"/>
            <a:ext cx="586740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timgsa.baidu.com/timg?image&amp;quality=80&amp;size=b9999_10000&amp;sec=1520856861759&amp;di=3236b11989c4d4382dbc208adf0a5586&amp;imgtype=0&amp;src=http%3A%2F%2Fatt.bbs.duowan.com%2Fforum%2F201409%2F04%2F021111c64mm47112mvrzz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7" y="1532810"/>
            <a:ext cx="4730622" cy="209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331389" y="2287411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87</a:t>
            </a:r>
            <a:r>
              <a:rPr lang="zh-CN" altLang="en-US" sz="3200" dirty="0" smtClean="0"/>
              <a:t>键盘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61756" y="4638028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108</a:t>
            </a:r>
            <a:r>
              <a:rPr lang="zh-CN" altLang="en-US" sz="3200" dirty="0" smtClean="0"/>
              <a:t>键盘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3559628" y="396198"/>
            <a:ext cx="2895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Qwerty </a:t>
            </a:r>
            <a:r>
              <a:rPr lang="zh-CN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键盘布局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57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38"/>
            <a:ext cx="12192000" cy="22300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1257" y="200608"/>
            <a:ext cx="3116424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计算机的软件构成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2808515" y="2352577"/>
            <a:ext cx="3116424" cy="91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系统软件</a:t>
            </a:r>
            <a:r>
              <a:rPr lang="en-US" altLang="zh-CN" sz="2800" dirty="0" smtClean="0"/>
              <a:t>OS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5924939" y="2352577"/>
            <a:ext cx="3116424" cy="914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应用软件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808515" y="3266977"/>
            <a:ext cx="3116424" cy="20421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Windows   10 8 7</a:t>
            </a:r>
            <a:r>
              <a: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xp</a:t>
            </a:r>
            <a:endParaRPr lang="en-US" altLang="zh-C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Mac </a:t>
            </a:r>
            <a:r>
              <a:rPr lang="en-US" altLang="zh-C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os</a:t>
            </a:r>
            <a:endParaRPr lang="en-US" altLang="zh-C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Linux </a:t>
            </a:r>
          </a:p>
          <a:p>
            <a:pPr algn="ctr"/>
            <a:endParaRPr lang="en-US" altLang="zh-C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Ios</a:t>
            </a:r>
            <a:r>
              <a: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C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ndriod</a:t>
            </a:r>
            <a:endParaRPr lang="en-US" altLang="zh-C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24939" y="3266976"/>
            <a:ext cx="3116424" cy="20421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Word excel </a:t>
            </a:r>
            <a:r>
              <a:rPr lang="en-US" altLang="zh-C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powerpoint</a:t>
            </a:r>
            <a:endParaRPr lang="en-US" altLang="zh-C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记事</a:t>
            </a:r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本，编辑器，编程软件</a:t>
            </a:r>
            <a:endParaRPr lang="en-US" altLang="zh-C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浏览器、云音乐、播放器</a:t>
            </a:r>
            <a:endParaRPr lang="en-US" altLang="zh-C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解</a:t>
            </a:r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压软件、聊天软件、游戏</a:t>
            </a:r>
            <a:endParaRPr lang="en-US" altLang="zh-C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073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值得引用的">
  <a:themeElements>
    <a:clrScheme name="值得引用的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值得引用的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值得引用的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221</TotalTime>
  <Words>791</Words>
  <Application>Microsoft Office PowerPoint</Application>
  <PresentationFormat>宽屏</PresentationFormat>
  <Paragraphs>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-apple-system</vt:lpstr>
      <vt:lpstr>Arial Unicode MS</vt:lpstr>
      <vt:lpstr>PingFang SC</vt:lpstr>
      <vt:lpstr>宋体</vt:lpstr>
      <vt:lpstr>微软雅黑</vt:lpstr>
      <vt:lpstr>arial</vt:lpstr>
      <vt:lpstr>arial</vt:lpstr>
      <vt:lpstr>Cambria Math</vt:lpstr>
      <vt:lpstr>Century Gothic</vt:lpstr>
      <vt:lpstr>Wingdings 2</vt:lpstr>
      <vt:lpstr>值得引用的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kira</dc:creator>
  <cp:lastModifiedBy>kira</cp:lastModifiedBy>
  <cp:revision>20</cp:revision>
  <dcterms:created xsi:type="dcterms:W3CDTF">2018-03-12T06:26:33Z</dcterms:created>
  <dcterms:modified xsi:type="dcterms:W3CDTF">2018-11-09T08:40:48Z</dcterms:modified>
</cp:coreProperties>
</file>