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5" r:id="rId8"/>
    <p:sldId id="276" r:id="rId9"/>
    <p:sldId id="279" r:id="rId10"/>
    <p:sldId id="277" r:id="rId11"/>
    <p:sldId id="278" r:id="rId12"/>
    <p:sldId id="280" r:id="rId13"/>
    <p:sldId id="281" r:id="rId14"/>
    <p:sldId id="282" r:id="rId15"/>
    <p:sldId id="283" r:id="rId16"/>
    <p:sldId id="270" r:id="rId17"/>
    <p:sldId id="271" r:id="rId18"/>
    <p:sldId id="267" r:id="rId19"/>
    <p:sldId id="268" r:id="rId20"/>
    <p:sldId id="269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5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8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6694" y="3074895"/>
            <a:ext cx="4208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数据基础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94104" y="5423647"/>
            <a:ext cx="138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</a:p>
          <a:p>
            <a:pPr algn="r"/>
            <a:r>
              <a:rPr lang="en-US" altLang="zh-CN" b="1" dirty="0" smtClean="0"/>
              <a:t>11/9/2018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99881" y="1622903"/>
            <a:ext cx="4105835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大小比较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&gt; ,&lt; , =,&gt;=,&lt;=,==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22258" y="1622903"/>
            <a:ext cx="4078942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 smtClean="0">
                <a:solidFill>
                  <a:srgbClr val="FF0000"/>
                </a:solidFill>
                <a:latin typeface="Arial" panose="020B0604020202020204" pitchFamily="34" charset="0"/>
              </a:rPr>
              <a:t>= </a:t>
            </a:r>
            <a:r>
              <a:rPr lang="zh-CN" altLang="en-US" sz="4400" dirty="0" smtClean="0">
                <a:solidFill>
                  <a:srgbClr val="FF0000"/>
                </a:solidFill>
                <a:latin typeface="Arial" panose="020B0604020202020204" pitchFamily="34" charset="0"/>
              </a:rPr>
              <a:t>是赋值运算，不是判断是否等于， </a:t>
            </a:r>
            <a:r>
              <a:rPr lang="en-US" altLang="zh-CN" sz="4400" dirty="0" smtClean="0">
                <a:solidFill>
                  <a:srgbClr val="FF0000"/>
                </a:solidFill>
                <a:latin typeface="Arial" panose="020B0604020202020204" pitchFamily="34" charset="0"/>
              </a:rPr>
              <a:t>==</a:t>
            </a:r>
            <a:r>
              <a:rPr lang="zh-CN" altLang="en-US" sz="4400" dirty="0" smtClean="0">
                <a:solidFill>
                  <a:srgbClr val="FF0000"/>
                </a:solidFill>
                <a:latin typeface="Arial" panose="020B0604020202020204" pitchFamily="34" charset="0"/>
              </a:rPr>
              <a:t>才是</a:t>
            </a:r>
            <a:r>
              <a:rPr lang="en-US" altLang="zh-CN" sz="4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17811" y="2836056"/>
            <a:ext cx="406997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True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10.00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False  ? True     true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True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522258" y="3944052"/>
            <a:ext cx="4078942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" y="1353962"/>
            <a:ext cx="5970495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编</a:t>
            </a:r>
            <a:r>
              <a:rPr lang="zh-CN" altLang="en-US" sz="3200" dirty="0" smtClean="0">
                <a:latin typeface="Arial" panose="020B0604020202020204" pitchFamily="34" charset="0"/>
              </a:rPr>
              <a:t>程实例：比较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a,b</a:t>
            </a:r>
            <a:r>
              <a:rPr lang="zh-CN" altLang="en-US" sz="3200" dirty="0" smtClean="0">
                <a:latin typeface="Arial" panose="020B0604020202020204" pitchFamily="34" charset="0"/>
              </a:rPr>
              <a:t>两个数的大小，总是打印出最大的那个数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20478" y="3023609"/>
            <a:ext cx="2689412" cy="31085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&gt;=b):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459505" y="4872319"/>
            <a:ext cx="123713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65570" y="2605426"/>
            <a:ext cx="2680447" cy="369331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max_my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(a,b):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(a&gt;=b):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max_my(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#12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max_my(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#12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max_my(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10.025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#12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max_my(-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#-10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max_my(-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#10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29844" y="39931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函</a:t>
            </a:r>
            <a:r>
              <a:rPr lang="zh-CN" altLang="en-US" sz="3200" dirty="0" smtClean="0"/>
              <a:t>数化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59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四则运算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" y="1021977"/>
            <a:ext cx="3926541" cy="15081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" panose="020B0604020202020204" pitchFamily="34" charset="0"/>
              </a:rPr>
              <a:t>F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arithmetic operation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加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addition;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减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subtraction;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乘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multiplication;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除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+	-	*	/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435" y="2530082"/>
            <a:ext cx="3926541" cy="424731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+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subtraction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(subtraction)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*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muli_1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muli_2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muli_final = muli_1 * muli_2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(muli_final)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ari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'/'</a:t>
            </a:r>
            <a:b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ari2)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#####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500" dirty="0">
                <a:solidFill>
                  <a:srgbClr val="FFD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93" y="5325035"/>
            <a:ext cx="4426919" cy="145236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41693" y="2404791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round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41693" y="3012432"/>
            <a:ext cx="5226424" cy="224676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特殊的单词</a:t>
            </a:r>
            <a:r>
              <a:rPr lang="en-US" altLang="zh-CN" sz="2000" dirty="0" smtClean="0">
                <a:latin typeface="Arial" panose="020B0604020202020204" pitchFamily="34" charset="0"/>
              </a:rPr>
              <a:t>+()</a:t>
            </a:r>
            <a:r>
              <a:rPr lang="zh-CN" altLang="en-US" sz="2000" dirty="0" smtClean="0">
                <a:latin typeface="Arial" panose="020B0604020202020204" pitchFamily="34" charset="0"/>
              </a:rPr>
              <a:t>，表示特殊的功能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e.g.  round() ,()</a:t>
            </a:r>
            <a:r>
              <a:rPr lang="zh-CN" altLang="en-US" sz="2000" dirty="0" smtClean="0">
                <a:latin typeface="Arial" panose="020B0604020202020204" pitchFamily="34" charset="0"/>
              </a:rPr>
              <a:t>里面有的带参数，有的不带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round()</a:t>
            </a:r>
            <a:r>
              <a:rPr lang="zh-CN" altLang="en-US" sz="2000" dirty="0" smtClean="0">
                <a:latin typeface="Arial" panose="020B0604020202020204" pitchFamily="34" charset="0"/>
              </a:rPr>
              <a:t>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ound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number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,[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,n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]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</a:rPr>
              <a:t>四舍五入，</a:t>
            </a:r>
            <a:r>
              <a:rPr lang="en-US" altLang="zh-CN" sz="2000" dirty="0" smtClean="0">
                <a:latin typeface="Arial" panose="020B0604020202020204" pitchFamily="34" charset="0"/>
              </a:rPr>
              <a:t>n</a:t>
            </a:r>
            <a:r>
              <a:rPr lang="zh-CN" altLang="en-US" sz="2000" dirty="0" smtClean="0">
                <a:latin typeface="Arial" panose="020B0604020202020204" pitchFamily="34" charset="0"/>
              </a:rPr>
              <a:t>位位数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如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round(1.2358,2) &gt;&gt; 1.24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rint(round(16/3,2))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/>
              <a:t>相</a:t>
            </a:r>
            <a:r>
              <a:rPr lang="zh-CN" altLang="en-US" sz="3200" dirty="0" smtClean="0"/>
              <a:t>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6869" y="1094165"/>
            <a:ext cx="3307977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四</a:t>
            </a:r>
            <a:r>
              <a:rPr lang="zh-CN" altLang="en-US" sz="2400" dirty="0" smtClean="0">
                <a:latin typeface="Arial" panose="020B0604020202020204" pitchFamily="34" charset="0"/>
              </a:rPr>
              <a:t>则运算之外的运算：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marL="514350" lvl="0" indent="-514350" algn="ctr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求余数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</a:t>
            </a:r>
          </a:p>
          <a:p>
            <a:pPr marL="514350" lvl="0" indent="-514350" algn="ctr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400" dirty="0" smtClean="0">
                <a:latin typeface="Arial" panose="020B0604020202020204" pitchFamily="34" charset="0"/>
              </a:rPr>
              <a:t>幂运算 </a:t>
            </a:r>
            <a:r>
              <a:rPr lang="en-US" altLang="zh-CN" sz="2400" dirty="0" smtClean="0">
                <a:latin typeface="Arial" panose="020B0604020202020204" pitchFamily="34" charset="0"/>
              </a:rPr>
              <a:t>**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6868" y="2294494"/>
            <a:ext cx="3307977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remainder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remainder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(remainder)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power function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power_number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(power_number)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702421" y="1099717"/>
            <a:ext cx="3307977" cy="7386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内</a:t>
            </a:r>
            <a:r>
              <a:rPr lang="zh-CN" altLang="en-US" sz="2400" dirty="0" smtClean="0">
                <a:latin typeface="Arial" panose="020B0604020202020204" pitchFamily="34" charset="0"/>
              </a:rPr>
              <a:t>建函数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()</a:t>
            </a:r>
            <a:r>
              <a:rPr lang="zh-CN" altLang="en-US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long()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</a:rPr>
              <a:t>float()</a:t>
            </a:r>
            <a:r>
              <a:rPr lang="zh-CN" altLang="en-US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02420" y="2064059"/>
            <a:ext cx="3307978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float to int</a:t>
            </a:r>
            <a:b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2.3548623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&gt;&gt; 2</a:t>
            </a:r>
            <a:b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#int to  bool</a:t>
            </a:r>
            <a:b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&gt;&gt; True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270373" y="1099717"/>
            <a:ext cx="4455462" cy="7386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功能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abs(), round(), range()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270373" y="2368489"/>
            <a:ext cx="4455462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zh-CN" altLang="en-US" sz="2400" dirty="0" smtClean="0">
                <a:latin typeface="Arial" panose="020B0604020202020204" pitchFamily="34" charset="0"/>
              </a:rPr>
              <a:t>已经讲过了，四舍五入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range() </a:t>
            </a:r>
            <a:r>
              <a:rPr lang="zh-CN" altLang="en-US" sz="2400" dirty="0" smtClean="0">
                <a:latin typeface="Arial" panose="020B0604020202020204" pitchFamily="34" charset="0"/>
              </a:rPr>
              <a:t>上节课见过，输出序列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zh-CN" altLang="en-US" sz="2400" dirty="0" smtClean="0">
                <a:latin typeface="Arial" panose="020B0604020202020204" pitchFamily="34" charset="0"/>
              </a:rPr>
              <a:t>求绝对值，</a:t>
            </a:r>
            <a:r>
              <a:rPr lang="zh-CN" alt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题外话，数轴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2" grpId="0" animBg="1"/>
      <p:bldP spid="4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/>
              <a:t>相</a:t>
            </a:r>
            <a:r>
              <a:rPr lang="zh-CN" altLang="en-US" sz="3200" dirty="0" smtClean="0"/>
              <a:t>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3435" y="1115868"/>
            <a:ext cx="4455462" cy="7386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功能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abs(), round(), range()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31224" y="1657524"/>
            <a:ext cx="5226424" cy="224676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特殊的单词</a:t>
            </a:r>
            <a:r>
              <a:rPr lang="en-US" altLang="zh-CN" sz="2000" dirty="0" smtClean="0">
                <a:latin typeface="Arial" panose="020B0604020202020204" pitchFamily="34" charset="0"/>
              </a:rPr>
              <a:t>+()</a:t>
            </a:r>
            <a:r>
              <a:rPr lang="zh-CN" altLang="en-US" sz="2000" dirty="0" smtClean="0">
                <a:latin typeface="Arial" panose="020B0604020202020204" pitchFamily="34" charset="0"/>
              </a:rPr>
              <a:t>，表示特殊的功能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e.g.  round() ,()</a:t>
            </a:r>
            <a:r>
              <a:rPr lang="zh-CN" altLang="en-US" sz="2000" dirty="0" smtClean="0">
                <a:latin typeface="Arial" panose="020B0604020202020204" pitchFamily="34" charset="0"/>
              </a:rPr>
              <a:t>里面有的带参数，有的不带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round()</a:t>
            </a:r>
            <a:r>
              <a:rPr lang="zh-CN" altLang="en-US" sz="2000" dirty="0" smtClean="0">
                <a:latin typeface="Arial" panose="020B0604020202020204" pitchFamily="34" charset="0"/>
              </a:rPr>
              <a:t>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ound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number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,[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,n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]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</a:rPr>
              <a:t>四舍五入，</a:t>
            </a:r>
            <a:r>
              <a:rPr lang="en-US" altLang="zh-CN" sz="2000" dirty="0" smtClean="0">
                <a:latin typeface="Arial" panose="020B0604020202020204" pitchFamily="34" charset="0"/>
              </a:rPr>
              <a:t>n</a:t>
            </a:r>
            <a:r>
              <a:rPr lang="zh-CN" altLang="en-US" sz="2000" dirty="0" smtClean="0">
                <a:latin typeface="Arial" panose="020B0604020202020204" pitchFamily="34" charset="0"/>
              </a:rPr>
              <a:t>位位数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如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round(1.2358,2) &gt;&gt; 1.24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rint(round(16/3,2))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531224" y="1115868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round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3435" y="2608584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abs()</a:t>
            </a:r>
            <a:r>
              <a:rPr lang="zh-CN" altLang="en-US" sz="2000" dirty="0" smtClean="0">
                <a:latin typeface="Arial" panose="020B0604020202020204" pitchFamily="34" charset="0"/>
              </a:rPr>
              <a:t>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abs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number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绝对值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abs(-1.2358) &gt;&gt; 1.2358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abs(58) &gt;&gt; 58  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2046203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abs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3435" y="4686075"/>
            <a:ext cx="5226424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range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[start,]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stop</a:t>
            </a:r>
            <a:r>
              <a:rPr lang="en-US" altLang="zh-CN" sz="2000" dirty="0" smtClean="0">
                <a:solidFill>
                  <a:srgbClr val="7030A0"/>
                </a:solidFill>
                <a:latin typeface="Arial" panose="020B0604020202020204" pitchFamily="34" charset="0"/>
              </a:rPr>
              <a:t>,[,step]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返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回一个数的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其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中   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start 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开始的数，默认为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stop </a:t>
            </a:r>
            <a:r>
              <a:rPr lang="zh-CN" altLang="en-US" sz="2000" dirty="0">
                <a:latin typeface="Arial" panose="020B0604020202020204" pitchFamily="34" charset="0"/>
              </a:rPr>
              <a:t>截</a:t>
            </a:r>
            <a:r>
              <a:rPr lang="zh-CN" altLang="en-US" sz="2000" dirty="0" smtClean="0">
                <a:latin typeface="Arial" panose="020B0604020202020204" pitchFamily="34" charset="0"/>
              </a:rPr>
              <a:t>止的数，不包括</a:t>
            </a:r>
            <a:r>
              <a:rPr lang="en-US" altLang="zh-CN" sz="2000" dirty="0" smtClean="0">
                <a:latin typeface="Arial" panose="020B0604020202020204" pitchFamily="34" charset="0"/>
              </a:rPr>
              <a:t>stop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step </a:t>
            </a:r>
            <a:r>
              <a:rPr lang="zh-CN" altLang="en-US" sz="2000" dirty="0" smtClean="0">
                <a:latin typeface="Arial" panose="020B0604020202020204" pitchFamily="34" charset="0"/>
              </a:rPr>
              <a:t>步长，默认为</a:t>
            </a:r>
            <a:r>
              <a:rPr lang="en-US" altLang="zh-CN" sz="2000" dirty="0" smtClean="0">
                <a:latin typeface="Arial" panose="020B0604020202020204" pitchFamily="34" charset="0"/>
              </a:rPr>
              <a:t>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range(10)   equal to range(0,10,1)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3435" y="4206697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range()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31224" y="4809185"/>
            <a:ext cx="5477436" cy="18158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range  function </a:t>
            </a:r>
            <a:r>
              <a:rPr kumimoji="0" 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br>
              <a:rPr kumimoji="0" 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 [0,1,2,3,4,5,6,7,8,9]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[2,3,4,5,6,7,8,9]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[2,4,6,8]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531224" y="4338555"/>
            <a:ext cx="2707341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返回的是一个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list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/>
              <a:t>相</a:t>
            </a:r>
            <a:r>
              <a:rPr lang="zh-CN" altLang="en-US" sz="3200" dirty="0" smtClean="0"/>
              <a:t>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45106" y="162924"/>
            <a:ext cx="4455462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</a:rPr>
              <a:t>功能</a:t>
            </a:r>
            <a:r>
              <a:rPr lang="zh-CN" altLang="en-US" dirty="0" smtClean="0">
                <a:latin typeface="Arial" panose="020B0604020202020204" pitchFamily="34" charset="0"/>
              </a:rPr>
              <a:t>函数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latin typeface="Arial" panose="020B0604020202020204" pitchFamily="34" charset="0"/>
              </a:rPr>
              <a:t>math.floor</a:t>
            </a:r>
            <a:r>
              <a:rPr lang="en-US" altLang="zh-CN" dirty="0" smtClean="0">
                <a:latin typeface="Arial" panose="020B0604020202020204" pitchFamily="34" charset="0"/>
              </a:rPr>
              <a:t>()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err="1" smtClean="0">
                <a:latin typeface="Arial" panose="020B0604020202020204" pitchFamily="34" charset="0"/>
              </a:rPr>
              <a:t>random.random</a:t>
            </a:r>
            <a:r>
              <a:rPr lang="en-US" altLang="zh-CN" dirty="0" smtClean="0">
                <a:latin typeface="Arial" panose="020B0604020202020204" pitchFamily="34" charset="0"/>
              </a:rPr>
              <a:t>(),</a:t>
            </a:r>
            <a:r>
              <a:rPr lang="en-US" altLang="zh-CN" dirty="0" err="1" smtClean="0">
                <a:latin typeface="Arial" panose="020B0604020202020204" pitchFamily="34" charset="0"/>
              </a:rPr>
              <a:t>math.sqrt</a:t>
            </a:r>
            <a:r>
              <a:rPr lang="en-US" altLang="zh-CN" dirty="0" smtClean="0"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3433" y="1680500"/>
            <a:ext cx="5226424" cy="187743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最接近原数，但是小于原数的</a:t>
            </a:r>
            <a:r>
              <a:rPr lang="zh-CN" altLang="en-US" sz="1600" dirty="0">
                <a:solidFill>
                  <a:srgbClr val="FFFF00"/>
                </a:solidFill>
                <a:latin typeface="Arial" panose="020B0604020202020204" pitchFamily="34" charset="0"/>
              </a:rPr>
              <a:t>整形</a:t>
            </a:r>
            <a:r>
              <a:rPr lang="zh-CN" altLang="en-US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数，返回值为浮点数 </a:t>
            </a:r>
            <a:r>
              <a:rPr lang="zh-CN" altLang="en-US" sz="2000" dirty="0" smtClean="0">
                <a:latin typeface="Arial" panose="020B0604020202020204" pitchFamily="34" charset="0"/>
              </a:rPr>
              <a:t>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latin typeface="Arial" panose="020B0604020202020204" pitchFamily="34" charset="0"/>
              </a:rPr>
              <a:t>math.floor</a:t>
            </a:r>
            <a:r>
              <a:rPr lang="en-US" altLang="zh-CN" sz="2000" dirty="0" smtClean="0">
                <a:latin typeface="Arial" panose="020B0604020202020204" pitchFamily="34" charset="0"/>
              </a:rPr>
              <a:t>(2.356)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#&gt;&gt;  2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latin typeface="Arial" panose="020B0604020202020204" pitchFamily="34" charset="0"/>
              </a:rPr>
              <a:t>math.floor</a:t>
            </a:r>
            <a:r>
              <a:rPr lang="en-US" altLang="zh-CN" sz="2000" dirty="0" smtClean="0">
                <a:latin typeface="Arial" panose="020B0604020202020204" pitchFamily="34" charset="0"/>
              </a:rPr>
              <a:t>(-2.356)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#&gt;&gt; -3    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!important   not -2 ,but -3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4" y="1200905"/>
            <a:ext cx="2779059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math.floor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3433" y="4016405"/>
            <a:ext cx="3128685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latin typeface="Arial" panose="020B0604020202020204" pitchFamily="34" charset="0"/>
              </a:rPr>
              <a:t>random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.random</a:t>
            </a:r>
            <a:r>
              <a:rPr lang="en-US" altLang="zh-CN" sz="2000" dirty="0" smtClean="0">
                <a:latin typeface="Arial" panose="020B0604020202020204" pitchFamily="34" charset="0"/>
              </a:rPr>
              <a:t>() 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05718" y="1231682"/>
            <a:ext cx="5405718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</a:rPr>
              <a:t>(),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math.floor</a:t>
            </a:r>
            <a:r>
              <a:rPr lang="en-US" altLang="zh-CN" sz="2000" dirty="0" smtClean="0">
                <a:latin typeface="Arial" panose="020B0604020202020204" pitchFamily="34" charset="0"/>
              </a:rPr>
              <a:t>(),round()</a:t>
            </a:r>
            <a:r>
              <a:rPr lang="zh-CN" altLang="en-US" sz="2000" dirty="0" smtClean="0">
                <a:latin typeface="Arial" panose="020B0604020202020204" pitchFamily="34" charset="0"/>
              </a:rPr>
              <a:t>三个函数的区别</a:t>
            </a:r>
            <a:endParaRPr lang="en-US" altLang="zh-CN" sz="2000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41577" y="1684600"/>
            <a:ext cx="5405718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2.78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),math.floor(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2.78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2.78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2 2 3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2.78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),math.floor(-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2.78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2.78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-2 -3 -3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2.28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),math.floor(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2.28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2.28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2 2 2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2.28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),math.floor(-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2.28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2.28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-2 -3 -2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4470" y="4564886"/>
            <a:ext cx="5235387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#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random.random</a:t>
            </a:r>
            <a:r>
              <a:rPr lang="en-US" altLang="zh-CN" sz="1600" dirty="0" smtClean="0">
                <a:latin typeface="Arial" panose="020B0604020202020204" pitchFamily="34" charset="0"/>
              </a:rPr>
              <a:t>()</a:t>
            </a:r>
            <a:r>
              <a:rPr lang="zh-CN" altLang="en-US" sz="1600" dirty="0" smtClean="0">
                <a:latin typeface="Arial" panose="020B0604020202020204" pitchFamily="34" charset="0"/>
              </a:rPr>
              <a:t>返回一个</a:t>
            </a:r>
            <a:r>
              <a:rPr lang="en-US" altLang="zh-CN" sz="1600" dirty="0" smtClean="0">
                <a:latin typeface="Arial" panose="020B0604020202020204" pitchFamily="34" charset="0"/>
              </a:rPr>
              <a:t>0-1</a:t>
            </a:r>
            <a:r>
              <a:rPr lang="zh-CN" altLang="en-US" sz="1600" dirty="0" smtClean="0">
                <a:latin typeface="Arial" panose="020B0604020202020204" pitchFamily="34" charset="0"/>
              </a:rPr>
              <a:t>内的随机实数</a:t>
            </a:r>
            <a:endParaRPr kumimoji="0" lang="en-US" altLang="zh-CN" sz="15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(random.random())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0-1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随机实数 如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0.729851345648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(random.random(),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0-1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随机实数保留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位小数如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0.123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(random.random()*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0-1000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内的随机整数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59507" y="4906198"/>
            <a:ext cx="5369857" cy="5539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(math.sqrt(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 1.4142135623730951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441577" y="4030414"/>
            <a:ext cx="3128685" cy="70788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latin typeface="Arial" panose="020B0604020202020204" pitchFamily="34" charset="0"/>
              </a:rPr>
              <a:t>math.sqrt</a:t>
            </a:r>
            <a:r>
              <a:rPr lang="en-US" altLang="zh-CN" sz="2000" dirty="0" smtClean="0">
                <a:latin typeface="Arial" panose="020B0604020202020204" pitchFamily="34" charset="0"/>
              </a:rPr>
              <a:t>() 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开二次根号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441577" y="5795992"/>
            <a:ext cx="5369859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拓展：怎么手动开根号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0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3" grpId="0" animBg="1"/>
      <p:bldP spid="4" grpId="0" animBg="1"/>
      <p:bldP spid="6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26540" y="2231793"/>
            <a:ext cx="4078942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9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84410" y="1706531"/>
            <a:ext cx="2393576" cy="1010463"/>
            <a:chOff x="224117" y="1402742"/>
            <a:chExt cx="2393576" cy="1010463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224117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860611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90949" y="991701"/>
            <a:ext cx="2393576" cy="2329147"/>
            <a:chOff x="3496235" y="1402742"/>
            <a:chExt cx="2393576" cy="2329147"/>
          </a:xfrm>
        </p:grpSpPr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否则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10266" y="737688"/>
            <a:ext cx="1147482" cy="3558502"/>
            <a:chOff x="7467600" y="1256832"/>
            <a:chExt cx="2393576" cy="5333356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7467600" y="1256832"/>
              <a:ext cx="1757081" cy="6919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7467600" y="5374497"/>
              <a:ext cx="1757081" cy="6919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</a:t>
              </a: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33714" y="4595004"/>
            <a:ext cx="2393576" cy="1010463"/>
            <a:chOff x="224117" y="1402742"/>
            <a:chExt cx="2393576" cy="1010463"/>
          </a:xfrm>
        </p:grpSpPr>
        <p:sp>
          <p:nvSpPr>
            <p:cNvPr id="42" name="Rectangle 1"/>
            <p:cNvSpPr>
              <a:spLocks noChangeArrowheads="1"/>
            </p:cNvSpPr>
            <p:nvPr/>
          </p:nvSpPr>
          <p:spPr bwMode="auto">
            <a:xfrm>
              <a:off x="224117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</a:t>
              </a: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860611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90949" y="4076198"/>
            <a:ext cx="2393576" cy="2329147"/>
            <a:chOff x="3496235" y="1402742"/>
            <a:chExt cx="2393576" cy="2329147"/>
          </a:xfrm>
        </p:grpSpPr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578353" y="783854"/>
            <a:ext cx="1147482" cy="3466169"/>
            <a:chOff x="7467600" y="1395217"/>
            <a:chExt cx="2393576" cy="5194971"/>
          </a:xfrm>
        </p:grpSpPr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7467600" y="139521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"/>
            <p:cNvSpPr>
              <a:spLocks noChangeArrowheads="1"/>
            </p:cNvSpPr>
            <p:nvPr/>
          </p:nvSpPr>
          <p:spPr bwMode="auto">
            <a:xfrm>
              <a:off x="7467600" y="5512882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8715402" y="4668452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711269" y="5205357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8721436" y="5697788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119143" y="4713936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115010" y="5250841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25177" y="5743272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49619" y="1210768"/>
            <a:ext cx="2393576" cy="2329147"/>
            <a:chOff x="3496235" y="1402742"/>
            <a:chExt cx="2393576" cy="2329147"/>
          </a:xfrm>
        </p:grpSpPr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07608" y="1571502"/>
            <a:ext cx="3852415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判断条件：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执行语句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else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执行语句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07608" y="3136691"/>
            <a:ext cx="4981968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boss'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teacher'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brother'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&lt;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值小于零时输出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'hey man'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'who are you?'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条件均不成立时输出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9000569" y="1658467"/>
            <a:ext cx="1147482" cy="3466169"/>
            <a:chOff x="7467600" y="1395217"/>
            <a:chExt cx="2393576" cy="5194971"/>
          </a:xfrm>
        </p:grpSpPr>
        <p:sp>
          <p:nvSpPr>
            <p:cNvPr id="65" name="Rectangle 1"/>
            <p:cNvSpPr>
              <a:spLocks noChangeArrowheads="1"/>
            </p:cNvSpPr>
            <p:nvPr/>
          </p:nvSpPr>
          <p:spPr bwMode="auto">
            <a:xfrm>
              <a:off x="7467600" y="139521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1"/>
            <p:cNvSpPr>
              <a:spLocks noChangeArrowheads="1"/>
            </p:cNvSpPr>
            <p:nvPr/>
          </p:nvSpPr>
          <p:spPr bwMode="auto">
            <a:xfrm>
              <a:off x="7467600" y="5512882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8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0" y="1215524"/>
            <a:ext cx="6666667" cy="39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4094" y="39444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什么是编程？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07624" y="1403783"/>
            <a:ext cx="41520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告诉机器，他该怎么工作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zh-CN" altLang="en-US" sz="2800" b="1" dirty="0" smtClean="0"/>
              <a:t>用机器听得懂的语言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zh-CN" altLang="en-US" sz="2800" b="1" dirty="0" smtClean="0"/>
              <a:t>中文？ 英文？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No</a:t>
            </a:r>
            <a:r>
              <a:rPr lang="zh-CN" altLang="en-US" sz="2800" b="1" dirty="0" smtClean="0"/>
              <a:t>！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043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31726" y="2080988"/>
            <a:ext cx="3852415" cy="184665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5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请根据学生得分的多少给 学生分组，</a:t>
            </a:r>
            <a:endParaRPr lang="en-US" altLang="zh-CN" sz="1500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kumimoji="0" lang="zh-CN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kumimoji="0" lang="en-US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		output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90-100  		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优秀</a:t>
            </a:r>
            <a:endParaRPr lang="en-US" altLang="zh-CN" sz="1400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80-89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良好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70-79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一般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60-69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及格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60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以下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不及格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31726" y="4136994"/>
            <a:ext cx="4751295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mark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5461" y="1874937"/>
            <a:ext cx="1353669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400" b="1" dirty="0" smtClean="0"/>
              <a:t>loop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5460" y="2459711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某个任务做很多很多次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5460" y="3198961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例如： 抄名字</a:t>
            </a:r>
            <a:r>
              <a:rPr lang="en-US" altLang="zh-CN" sz="2800" dirty="0" smtClean="0">
                <a:latin typeface="Arial" panose="020B0604020202020204" pitchFamily="34" charset="0"/>
              </a:rPr>
              <a:t>100</a:t>
            </a:r>
            <a:r>
              <a:rPr lang="zh-CN" altLang="en-US" sz="2800" dirty="0" smtClean="0">
                <a:latin typeface="Arial" panose="020B0604020202020204" pitchFamily="34" charset="0"/>
              </a:rPr>
              <a:t>遍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460" y="4089165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Arial" panose="020B0604020202020204" pitchFamily="34" charset="0"/>
              </a:rPr>
              <a:t>2</a:t>
            </a:r>
            <a:r>
              <a:rPr lang="zh-CN" altLang="en-US" sz="2800" dirty="0" smtClean="0">
                <a:latin typeface="Arial" panose="020B0604020202020204" pitchFamily="34" charset="0"/>
              </a:rPr>
              <a:t>个元素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5461" y="4779314"/>
            <a:ext cx="175708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最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小单元任务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14919" y="4779314"/>
            <a:ext cx="175708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重复条件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880848" y="100263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Case1    </a:t>
            </a:r>
            <a:r>
              <a:rPr lang="zh-CN" altLang="en-US" sz="2000" dirty="0">
                <a:latin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</a:rPr>
              <a:t>复到死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45460" y="5346353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814919" y="5346353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80848" y="142208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will back.....'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001436" y="1222032"/>
            <a:ext cx="2008093" cy="427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80635" y="621867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条</a:t>
            </a:r>
            <a:r>
              <a:rPr lang="zh-CN" altLang="en-US" sz="2000" b="1" dirty="0" smtClean="0"/>
              <a:t>件：</a:t>
            </a:r>
            <a:r>
              <a:rPr lang="en-US" altLang="zh-CN" sz="2000" b="1" dirty="0" smtClean="0"/>
              <a:t>1 or true </a:t>
            </a:r>
            <a:r>
              <a:rPr lang="zh-CN" altLang="en-US" sz="2000" b="1" dirty="0" smtClean="0"/>
              <a:t>都是永远</a:t>
            </a:r>
            <a:endParaRPr lang="zh-CN" altLang="en-US" sz="2000" b="1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880848" y="2653194"/>
            <a:ext cx="2985246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Case2    </a:t>
            </a:r>
            <a:r>
              <a:rPr lang="zh-CN" altLang="en-US" sz="2000" dirty="0">
                <a:latin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</a:rPr>
              <a:t>复有限次数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880848" y="3028882"/>
            <a:ext cx="5880848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you,x'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 x'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index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364506" y="3053304"/>
            <a:ext cx="2008093" cy="427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009529" y="3106733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环直到，不为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true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989671" y="5051205"/>
            <a:ext cx="2019858" cy="6431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159129" y="549428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更加简洁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1392917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311152" y="1392917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179302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will back.....'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311152" y="179302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 x'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index +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2627052"/>
            <a:ext cx="5880848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while</a:t>
            </a:r>
            <a:r>
              <a:rPr lang="zh-CN" altLang="en-US" sz="2400" dirty="0" smtClean="0"/>
              <a:t>适合 一直进行的，对于次数不重要的循环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6311152" y="2627052"/>
            <a:ext cx="5880848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for</a:t>
            </a:r>
            <a:r>
              <a:rPr lang="zh-CN" altLang="en-US" sz="2000" dirty="0" smtClean="0"/>
              <a:t>特别适合固定次数，或者对一个</a:t>
            </a:r>
            <a:r>
              <a:rPr lang="zh-CN" altLang="en-US" sz="2000" dirty="0"/>
              <a:t>数</a:t>
            </a:r>
            <a:r>
              <a:rPr lang="zh-CN" altLang="en-US" sz="2000" dirty="0" smtClean="0"/>
              <a:t>组，对象，元组等集合做批量处理，这些集合内的内容就是每次循环的子元素</a:t>
            </a:r>
            <a:endParaRPr lang="zh-CN" altLang="en-US" sz="2000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6311152" y="4014773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list = [1,2,3,4,5]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6311152" y="493810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range(100)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9251576" y="4214827"/>
            <a:ext cx="2653552" cy="184665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latin typeface="Arial" panose="020B0604020202020204" pitchFamily="34" charset="0"/>
              </a:rPr>
              <a:t>dic</a:t>
            </a:r>
            <a:r>
              <a:rPr lang="en-US" altLang="zh-CN" sz="1600" dirty="0" smtClean="0">
                <a:latin typeface="Arial" panose="020B0604020202020204" pitchFamily="34" charset="0"/>
              </a:rPr>
              <a:t> =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‘name’:’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zhaohan</a:t>
            </a:r>
            <a:r>
              <a:rPr lang="en-US" altLang="zh-CN" sz="1600" dirty="0" smtClean="0">
                <a:latin typeface="Arial" panose="020B0604020202020204" pitchFamily="34" charset="0"/>
              </a:rPr>
              <a:t>’,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‘age’:28,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‘gender’: ‘male’,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‘phone’: 18827091015,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anose="020B0604020202020204" pitchFamily="34" charset="0"/>
              </a:rPr>
              <a:t>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311152" y="586143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length([1,2,3,4,5])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93058" y="4414883"/>
            <a:ext cx="4078942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非</a:t>
            </a: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0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 rot="11146211">
            <a:off x="-6723" y="2231645"/>
            <a:ext cx="569258" cy="2169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while</a:t>
            </a:r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677975" y="1630042"/>
            <a:ext cx="6896330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如果我想主动跳出循环了呢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55880" y="3207831"/>
            <a:ext cx="6340519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我不爱你了，我们分手吧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79126" y="4400899"/>
            <a:ext cx="1894026" cy="76944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777455" y="1385585"/>
            <a:ext cx="4081415" cy="4343353"/>
            <a:chOff x="302326" y="1627632"/>
            <a:chExt cx="4081415" cy="4343353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2196352" y="5263099"/>
              <a:ext cx="1894026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break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302326" y="1627632"/>
              <a:ext cx="2512592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while(1):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966950" y="4117525"/>
              <a:ext cx="1894026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if():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76231" y="1537985"/>
            <a:ext cx="5049603" cy="4343352"/>
            <a:chOff x="302325" y="1627633"/>
            <a:chExt cx="5049603" cy="4343352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2196352" y="5263099"/>
              <a:ext cx="1894026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break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302325" y="1627633"/>
              <a:ext cx="5049603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4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range(100)</a:t>
              </a: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966950" y="4117525"/>
              <a:ext cx="1894026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if():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imgsa.baidu.com/timg?image&amp;quality=80&amp;size=b9999_10000&amp;sec=1521431200415&amp;di=efcd9073c385e1a7203b596b25a34280&amp;imgtype=0&amp;src=http%3A%2F%2Fs9.rr.itc.cn%2Fr%2FwapChange%2F201611_16_9%2Fa97pf27070934368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111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21532" y="441684"/>
            <a:ext cx="2872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0" dirty="0" smtClean="0">
                <a:effectLst/>
                <a:latin typeface="-apple-system"/>
              </a:rPr>
              <a:t>IEEE Spectrum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21114"/>
            <a:ext cx="6477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940" y="1667435"/>
            <a:ext cx="442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Why Python</a:t>
            </a:r>
            <a:endParaRPr lang="zh-CN" altLang="en-US" sz="5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53" y="1295802"/>
            <a:ext cx="1942857" cy="19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9696" y="3890682"/>
            <a:ext cx="3861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简单易</a:t>
            </a:r>
            <a:r>
              <a:rPr lang="zh-CN" altLang="en-US" sz="2800" b="1" dirty="0" smtClean="0"/>
              <a:t>学</a:t>
            </a:r>
            <a:endParaRPr lang="en-US" altLang="zh-CN" sz="28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语法优</a:t>
            </a:r>
            <a:r>
              <a:rPr lang="zh-CN" altLang="en-US" sz="2800" b="1" dirty="0" smtClean="0"/>
              <a:t>美</a:t>
            </a:r>
            <a:endParaRPr lang="en-US" altLang="zh-CN" sz="28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丰富强大的</a:t>
            </a:r>
            <a:r>
              <a:rPr lang="zh-CN" altLang="en-US" sz="2800" b="1" dirty="0" smtClean="0"/>
              <a:t>库</a:t>
            </a:r>
            <a:endParaRPr lang="en-US" altLang="zh-CN" sz="28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开发效率</a:t>
            </a:r>
            <a:r>
              <a:rPr lang="zh-CN" altLang="en-US" sz="2800" b="1" dirty="0" smtClean="0"/>
              <a:t>高</a:t>
            </a:r>
            <a:endParaRPr lang="en-US" altLang="zh-CN" sz="28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/>
              <a:t>应用领域广泛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04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第一</a:t>
            </a:r>
            <a:r>
              <a:rPr lang="zh-CN" altLang="en-US" sz="3200" dirty="0" smtClean="0"/>
              <a:t>个</a:t>
            </a:r>
            <a:r>
              <a:rPr lang="en-US" altLang="zh-CN" sz="3200" dirty="0"/>
              <a:t>P</a:t>
            </a:r>
            <a:r>
              <a:rPr lang="en-US" altLang="zh-CN" sz="3200" dirty="0" smtClean="0"/>
              <a:t>ython </a:t>
            </a:r>
            <a:r>
              <a:rPr lang="zh-CN" altLang="en-US" sz="3200" dirty="0" smtClean="0"/>
              <a:t>程序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51012" y="1682092"/>
            <a:ext cx="557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Hello Python, this is Han Zhao from  earth.</a:t>
            </a:r>
            <a:endParaRPr lang="zh-CN" altLang="en-US" sz="2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6116" y="2480707"/>
            <a:ext cx="5190565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6" y="2810765"/>
            <a:ext cx="6828571" cy="1180952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56116" y="4321777"/>
            <a:ext cx="5190565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python, this is Han Zhao from earth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16" y="4658725"/>
            <a:ext cx="6695238" cy="16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05214" y="2449929"/>
            <a:ext cx="377539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S</a:t>
            </a:r>
            <a:r>
              <a:rPr lang="zh-CN" altLang="en-US" sz="4000" dirty="0" smtClean="0"/>
              <a:t>tandardization </a:t>
            </a:r>
            <a:endParaRPr lang="en-US" altLang="zh-CN" sz="4000" dirty="0" smtClean="0"/>
          </a:p>
          <a:p>
            <a:r>
              <a:rPr lang="zh-CN" altLang="en-US" sz="4000" dirty="0"/>
              <a:t>标准</a:t>
            </a:r>
            <a:r>
              <a:rPr lang="zh-CN" altLang="en-US" sz="4000" dirty="0" smtClean="0"/>
              <a:t>化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/>
              <a:t>严</a:t>
            </a:r>
            <a:r>
              <a:rPr lang="zh-CN" altLang="en-US" sz="4000" dirty="0" smtClean="0"/>
              <a:t>格的标准化！</a:t>
            </a:r>
            <a:endParaRPr lang="en-US" altLang="zh-CN" sz="40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444564" y="1205185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有没有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？疑问脸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322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第一</a:t>
            </a:r>
            <a:r>
              <a:rPr lang="zh-CN" altLang="en-US" sz="3200" dirty="0" smtClean="0"/>
              <a:t>个</a:t>
            </a:r>
            <a:r>
              <a:rPr lang="en-US" altLang="zh-CN" sz="3200" dirty="0"/>
              <a:t>P</a:t>
            </a:r>
            <a:r>
              <a:rPr lang="en-US" altLang="zh-CN" sz="3200" dirty="0" smtClean="0"/>
              <a:t>ython </a:t>
            </a:r>
            <a:r>
              <a:rPr lang="zh-CN" altLang="en-US" sz="3200" dirty="0" smtClean="0"/>
              <a:t>程序</a:t>
            </a:r>
            <a:endParaRPr lang="zh-CN" altLang="en-US" sz="32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12564" y="3566418"/>
            <a:ext cx="8922354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is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cheap, show me the code.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2564" y="2427900"/>
            <a:ext cx="263809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7841" y="4335604"/>
            <a:ext cx="512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谁说的？ </a:t>
            </a:r>
            <a:r>
              <a:rPr lang="en-US" altLang="zh-CN" dirty="0" smtClean="0"/>
              <a:t>Linus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who</a:t>
            </a:r>
            <a:r>
              <a:rPr lang="zh-CN" altLang="en-US" dirty="0" smtClean="0"/>
              <a:t>？ </a:t>
            </a:r>
            <a:r>
              <a:rPr lang="en-US" altLang="zh-CN" dirty="0" smtClean="0"/>
              <a:t>The man who creates </a:t>
            </a:r>
            <a:r>
              <a:rPr lang="en-US" altLang="zh-CN" dirty="0"/>
              <a:t>L</a:t>
            </a:r>
            <a:r>
              <a:rPr lang="en-US" altLang="zh-CN" dirty="0" smtClean="0"/>
              <a:t>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0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第一</a:t>
            </a:r>
            <a:r>
              <a:rPr lang="zh-CN" altLang="en-US" sz="3200" dirty="0" smtClean="0"/>
              <a:t>个</a:t>
            </a:r>
            <a:r>
              <a:rPr lang="en-US" altLang="zh-CN" sz="3200" dirty="0"/>
              <a:t>P</a:t>
            </a:r>
            <a:r>
              <a:rPr lang="en-US" altLang="zh-CN" sz="3200" dirty="0" smtClean="0"/>
              <a:t>ython </a:t>
            </a:r>
            <a:r>
              <a:rPr lang="zh-CN" altLang="en-US" sz="3200" dirty="0" smtClean="0"/>
              <a:t>程序</a:t>
            </a:r>
            <a:endParaRPr lang="zh-CN" altLang="en-US" sz="3200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56752" y="1616356"/>
            <a:ext cx="9899507" cy="39703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dirty="0">
                <a:latin typeface="Arial" panose="020B0604020202020204" pitchFamily="34" charset="0"/>
              </a:rPr>
              <a:t>学</a:t>
            </a:r>
            <a:r>
              <a:rPr lang="zh-CN" altLang="en-US" sz="3600" dirty="0" smtClean="0">
                <a:latin typeface="Arial" panose="020B0604020202020204" pitchFamily="34" charset="0"/>
              </a:rPr>
              <a:t>习编程就像学英语吗？</a:t>
            </a:r>
            <a:endParaRPr lang="en-US" altLang="zh-CN" sz="36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记单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词，学句子？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人类语言，英语词汇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8W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dirty="0">
                <a:latin typeface="Arial" panose="020B0604020202020204" pitchFamily="34" charset="0"/>
              </a:rPr>
              <a:t>计算</a:t>
            </a:r>
            <a:r>
              <a:rPr lang="zh-CN" altLang="en-US" sz="3600" dirty="0" smtClean="0">
                <a:latin typeface="Arial" panose="020B0604020202020204" pitchFamily="34" charset="0"/>
              </a:rPr>
              <a:t>机，基础词汇，少于</a:t>
            </a:r>
            <a:r>
              <a:rPr lang="en-US" altLang="zh-CN" sz="3600" dirty="0">
                <a:latin typeface="Arial" panose="020B0604020202020204" pitchFamily="34" charset="0"/>
              </a:rPr>
              <a:t>5</a:t>
            </a:r>
            <a:r>
              <a:rPr lang="en-US" altLang="zh-CN" sz="3600" dirty="0" smtClean="0">
                <a:latin typeface="Arial" panose="020B0604020202020204" pitchFamily="34" charset="0"/>
              </a:rPr>
              <a:t>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计算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机编程的核心是，基本单元的组合，构成不同的单元和逻辑模块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effectLst/>
                <a:latin typeface="Helvetica Neue"/>
              </a:rPr>
              <a:t>（字符串）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effectLst/>
                <a:latin typeface="Helvetica Neue"/>
              </a:rPr>
              <a:t>（列表）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 </a:t>
            </a:r>
            <a:endParaRPr lang="zh-CN" altLang="en-US" sz="3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435" y="1318209"/>
            <a:ext cx="5589853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2160" y="762060"/>
            <a:ext cx="65042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smtClean="0">
                <a:effectLst/>
                <a:latin typeface="Helvetica Neue"/>
              </a:rPr>
              <a:t>Python </a:t>
            </a:r>
            <a:r>
              <a:rPr lang="zh-CN" altLang="en-US" sz="1600" b="0" i="0" dirty="0" smtClean="0">
                <a:effectLst/>
                <a:latin typeface="Helvetica Neue"/>
              </a:rPr>
              <a:t>支持四种不同的数值类型：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b="1" i="0" dirty="0" smtClean="0">
                <a:effectLst/>
                <a:latin typeface="Helvetica Neue"/>
              </a:rPr>
              <a:t>整型</a:t>
            </a:r>
            <a:r>
              <a:rPr lang="en-US" altLang="zh-CN" sz="1600" b="1" i="0" dirty="0" smtClean="0">
                <a:effectLst/>
                <a:latin typeface="Helvetica Neue"/>
              </a:rPr>
              <a:t>(</a:t>
            </a:r>
            <a:r>
              <a:rPr lang="en-US" altLang="zh-CN" sz="1600" b="1" i="0" dirty="0" err="1" smtClean="0">
                <a:effectLst/>
                <a:latin typeface="Helvetica Neue"/>
              </a:rPr>
              <a:t>Int</a:t>
            </a:r>
            <a:r>
              <a:rPr lang="en-US" altLang="zh-CN" sz="1600" b="1" i="0" dirty="0" smtClean="0">
                <a:effectLst/>
                <a:latin typeface="Helvetica Neue"/>
              </a:rPr>
              <a:t>)</a:t>
            </a:r>
            <a:r>
              <a:rPr lang="en-US" altLang="zh-CN" sz="1600" b="0" i="0" dirty="0" smtClean="0">
                <a:effectLst/>
                <a:latin typeface="Helvetica Neue"/>
              </a:rPr>
              <a:t> - </a:t>
            </a:r>
            <a:r>
              <a:rPr lang="zh-CN" altLang="en-US" sz="1600" b="0" i="0" dirty="0" smtClean="0">
                <a:effectLst/>
                <a:latin typeface="Helvetica Neue"/>
              </a:rPr>
              <a:t>通常被称为是整型或整数，是正或负整数，不带小数点。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b="1" i="0" dirty="0" smtClean="0">
                <a:effectLst/>
                <a:latin typeface="Helvetica Neue"/>
              </a:rPr>
              <a:t>长整型</a:t>
            </a:r>
            <a:r>
              <a:rPr lang="en-US" altLang="zh-CN" sz="1600" b="1" i="0" dirty="0" smtClean="0">
                <a:effectLst/>
                <a:latin typeface="Helvetica Neue"/>
              </a:rPr>
              <a:t>(long integers)</a:t>
            </a:r>
            <a:r>
              <a:rPr lang="en-US" altLang="zh-CN" sz="1600" b="0" i="0" dirty="0" smtClean="0">
                <a:effectLst/>
                <a:latin typeface="Helvetica Neue"/>
              </a:rPr>
              <a:t> - </a:t>
            </a:r>
            <a:r>
              <a:rPr lang="zh-CN" altLang="en-US" sz="1600" b="0" i="0" dirty="0" smtClean="0">
                <a:effectLst/>
                <a:latin typeface="Helvetica Neue"/>
              </a:rPr>
              <a:t>无限大小的整数</a:t>
            </a:r>
            <a:endParaRPr lang="en-US" altLang="zh-CN" sz="1600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b="1" i="0" dirty="0" smtClean="0">
                <a:effectLst/>
                <a:latin typeface="Helvetica Neue"/>
              </a:rPr>
              <a:t>浮点型</a:t>
            </a:r>
            <a:r>
              <a:rPr lang="en-US" altLang="zh-CN" sz="1600" b="1" i="0" dirty="0" smtClean="0">
                <a:effectLst/>
                <a:latin typeface="Helvetica Neue"/>
              </a:rPr>
              <a:t>(floating point real values)</a:t>
            </a:r>
            <a:r>
              <a:rPr lang="en-US" altLang="zh-CN" sz="1600" b="0" i="0" dirty="0" smtClean="0">
                <a:effectLst/>
                <a:latin typeface="Helvetica Neue"/>
              </a:rPr>
              <a:t> - </a:t>
            </a:r>
            <a:r>
              <a:rPr lang="zh-CN" altLang="en-US" sz="1600" b="0" i="0" dirty="0" smtClean="0">
                <a:effectLst/>
                <a:latin typeface="Helvetica Neue"/>
              </a:rPr>
              <a:t>浮点型由整数部分与小数部分组成，浮点型也可以使用科学计数法表示（</a:t>
            </a:r>
            <a:r>
              <a:rPr lang="en-US" altLang="zh-CN" sz="1600" b="0" i="0" dirty="0" smtClean="0">
                <a:effectLst/>
                <a:latin typeface="Helvetica Neue"/>
              </a:rPr>
              <a:t>2.5e2 = 2.5 x 10</a:t>
            </a:r>
            <a:r>
              <a:rPr lang="en-US" altLang="zh-CN" sz="1600" b="0" i="0" baseline="30000" dirty="0" smtClean="0">
                <a:effectLst/>
                <a:latin typeface="Helvetica Neue"/>
              </a:rPr>
              <a:t>2</a:t>
            </a:r>
            <a:r>
              <a:rPr lang="en-US" altLang="zh-CN" sz="1600" b="0" i="0" dirty="0" smtClean="0">
                <a:effectLst/>
                <a:latin typeface="Helvetica Neue"/>
              </a:rPr>
              <a:t> = 250</a:t>
            </a:r>
            <a:r>
              <a:rPr lang="zh-CN" altLang="en-US" sz="1600" b="0" i="0" dirty="0" smtClean="0">
                <a:effectLst/>
                <a:latin typeface="Helvetica Neue"/>
              </a:rPr>
              <a:t>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b="1" i="0" dirty="0" smtClean="0">
                <a:effectLst/>
                <a:latin typeface="Helvetica Neue"/>
              </a:rPr>
              <a:t>复数</a:t>
            </a:r>
            <a:r>
              <a:rPr lang="en-US" altLang="zh-CN" sz="1600" b="1" i="0" dirty="0" smtClean="0">
                <a:effectLst/>
                <a:latin typeface="Helvetica Neue"/>
              </a:rPr>
              <a:t>(complex numbers)</a:t>
            </a:r>
            <a:r>
              <a:rPr lang="en-US" altLang="zh-CN" sz="1600" b="0" i="0" dirty="0" smtClean="0">
                <a:effectLst/>
                <a:latin typeface="Helvetica Neue"/>
              </a:rPr>
              <a:t> - </a:t>
            </a:r>
            <a:r>
              <a:rPr lang="zh-CN" altLang="en-US" sz="1600" b="0" i="0" dirty="0" smtClean="0">
                <a:effectLst/>
                <a:latin typeface="Helvetica Neue"/>
              </a:rPr>
              <a:t>复数由实数部分和虚数部分构成，可以用</a:t>
            </a:r>
            <a:r>
              <a:rPr lang="en-US" altLang="zh-CN" sz="1600" b="0" i="0" dirty="0" smtClean="0">
                <a:effectLst/>
                <a:latin typeface="Helvetica Neue"/>
              </a:rPr>
              <a:t>a + </a:t>
            </a:r>
            <a:r>
              <a:rPr lang="en-US" altLang="zh-CN" sz="1600" b="0" i="0" dirty="0" err="1" smtClean="0">
                <a:effectLst/>
                <a:latin typeface="Helvetica Neue"/>
              </a:rPr>
              <a:t>bj</a:t>
            </a:r>
            <a:r>
              <a:rPr lang="en-US" altLang="zh-CN" sz="1600" b="0" i="0" dirty="0" smtClean="0">
                <a:effectLst/>
                <a:latin typeface="Helvetica Neue"/>
              </a:rPr>
              <a:t>,</a:t>
            </a:r>
            <a:r>
              <a:rPr lang="zh-CN" altLang="en-US" sz="1600" b="0" i="0" dirty="0" smtClean="0">
                <a:effectLst/>
                <a:latin typeface="Helvetica Neue"/>
              </a:rPr>
              <a:t>或者</a:t>
            </a:r>
            <a:r>
              <a:rPr lang="en-US" altLang="zh-CN" sz="1600" b="0" i="0" dirty="0" smtClean="0">
                <a:effectLst/>
                <a:latin typeface="Helvetica Neue"/>
              </a:rPr>
              <a:t>complex(</a:t>
            </a:r>
            <a:r>
              <a:rPr lang="en-US" altLang="zh-CN" sz="1600" b="0" i="0" dirty="0" err="1" smtClean="0">
                <a:effectLst/>
                <a:latin typeface="Helvetica Neue"/>
              </a:rPr>
              <a:t>a,b</a:t>
            </a:r>
            <a:r>
              <a:rPr lang="en-US" altLang="zh-CN" sz="1600" b="0" i="0" dirty="0" smtClean="0">
                <a:effectLst/>
                <a:latin typeface="Helvetica Neue"/>
              </a:rPr>
              <a:t>)</a:t>
            </a:r>
            <a:r>
              <a:rPr lang="zh-CN" altLang="en-US" sz="1600" b="0" i="0" dirty="0" smtClean="0">
                <a:effectLst/>
                <a:latin typeface="Helvetica Neue"/>
              </a:rPr>
              <a:t>表示， 复数的实部</a:t>
            </a:r>
            <a:r>
              <a:rPr lang="en-US" altLang="zh-CN" sz="1600" b="0" i="0" dirty="0" smtClean="0">
                <a:effectLst/>
                <a:latin typeface="Helvetica Neue"/>
              </a:rPr>
              <a:t>a</a:t>
            </a:r>
            <a:r>
              <a:rPr lang="zh-CN" altLang="en-US" sz="1600" b="0" i="0" dirty="0" smtClean="0">
                <a:effectLst/>
                <a:latin typeface="Helvetica Neue"/>
              </a:rPr>
              <a:t>和虚部</a:t>
            </a:r>
            <a:r>
              <a:rPr lang="en-US" altLang="zh-CN" sz="1600" b="0" i="0" dirty="0" smtClean="0">
                <a:effectLst/>
                <a:latin typeface="Helvetica Neue"/>
              </a:rPr>
              <a:t>b</a:t>
            </a:r>
            <a:r>
              <a:rPr lang="zh-CN" altLang="en-US" sz="1600" b="0" i="0" dirty="0" smtClean="0">
                <a:effectLst/>
                <a:latin typeface="Helvetica Neue"/>
              </a:rPr>
              <a:t>都是浮点型。</a:t>
            </a:r>
            <a:endParaRPr lang="zh-CN" altLang="en-US" sz="1600" b="0" i="0" dirty="0">
              <a:effectLst/>
              <a:latin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464" y="3476250"/>
            <a:ext cx="6509733" cy="297142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3435" y="3270062"/>
            <a:ext cx="5377030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int_number_example1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positive integer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int_number_example2 = 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negative integer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int_number_example3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0b01001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#binary number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int_number_example4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2.2564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#float number, decimal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int_number_example1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,int_number_example2,int_number_example3,int_number_example4)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(int_number_example3))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434" y="5380131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Care? no, python</a:t>
            </a:r>
            <a:r>
              <a:rPr lang="zh-CN" altLang="en-US" sz="2000" dirty="0" smtClean="0"/>
              <a:t>会自动帮我们处理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161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1371</Words>
  <Application>Microsoft Office PowerPoint</Application>
  <PresentationFormat>宽屏</PresentationFormat>
  <Paragraphs>244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-apple-system</vt:lpstr>
      <vt:lpstr>Helvetica Neue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kira</cp:lastModifiedBy>
  <cp:revision>46</cp:revision>
  <dcterms:created xsi:type="dcterms:W3CDTF">2018-03-19T00:35:53Z</dcterms:created>
  <dcterms:modified xsi:type="dcterms:W3CDTF">2018-11-09T08:50:46Z</dcterms:modified>
</cp:coreProperties>
</file>