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84" r:id="rId4"/>
    <p:sldId id="285" r:id="rId5"/>
    <p:sldId id="296" r:id="rId6"/>
    <p:sldId id="297" r:id="rId7"/>
    <p:sldId id="288" r:id="rId8"/>
    <p:sldId id="298" r:id="rId9"/>
    <p:sldId id="299" r:id="rId10"/>
    <p:sldId id="302" r:id="rId11"/>
    <p:sldId id="300" r:id="rId12"/>
    <p:sldId id="30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50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35CE3-28ED-4C2A-9FAE-2D3F1CC97C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E191F-8721-4029-818E-DAF6ED9AE366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33303" y="1783976"/>
            <a:ext cx="6275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66694" y="3074895"/>
            <a:ext cx="42005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第六讲 二分法和二维列表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94104" y="5423647"/>
            <a:ext cx="1381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 dirty="0" smtClean="0"/>
              <a:t>By Han Zhao</a:t>
            </a:r>
            <a:endParaRPr lang="en-US" altLang="zh-CN" b="1" dirty="0" smtClean="0"/>
          </a:p>
          <a:p>
            <a:pPr algn="r"/>
            <a:r>
              <a:rPr lang="en-US" altLang="zh-CN" b="1" dirty="0" smtClean="0"/>
              <a:t>12/21/2018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练</a:t>
            </a:r>
            <a:r>
              <a:rPr lang="zh-CN" altLang="en-US" sz="3200" dirty="0" smtClean="0"/>
              <a:t>习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切图</a:t>
            </a:r>
            <a:endParaRPr lang="en-US" altLang="zh-CN" sz="32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7020" y="3636010"/>
            <a:ext cx="10438130" cy="30626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020" y="1957705"/>
            <a:ext cx="4912360" cy="1478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练</a:t>
            </a:r>
            <a:r>
              <a:rPr lang="zh-CN" altLang="en-US" sz="3200" dirty="0" smtClean="0"/>
              <a:t>习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切图</a:t>
            </a:r>
            <a:endParaRPr lang="en-US" altLang="zh-CN" sz="32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10" y="1116965"/>
            <a:ext cx="4912360" cy="1478915"/>
          </a:xfrm>
          <a:prstGeom prst="rect">
            <a:avLst/>
          </a:prstGeom>
        </p:spPr>
      </p:pic>
      <p:graphicFrame>
        <p:nvGraphicFramePr>
          <p:cNvPr id="3" name="表格 2"/>
          <p:cNvGraphicFramePr/>
          <p:nvPr/>
        </p:nvGraphicFramePr>
        <p:xfrm>
          <a:off x="2613025" y="4112895"/>
          <a:ext cx="85337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37"/>
                <a:gridCol w="568536"/>
                <a:gridCol w="568538"/>
                <a:gridCol w="568535"/>
                <a:gridCol w="568960"/>
                <a:gridCol w="568113"/>
                <a:gridCol w="568537"/>
                <a:gridCol w="568538"/>
                <a:gridCol w="568535"/>
                <a:gridCol w="568538"/>
                <a:gridCol w="568535"/>
                <a:gridCol w="568537"/>
                <a:gridCol w="568537"/>
                <a:gridCol w="568537"/>
                <a:gridCol w="568537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r,c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708910" y="3744595"/>
            <a:ext cx="471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0,0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256915" y="3744595"/>
            <a:ext cx="471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0,1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3843020" y="3744595"/>
            <a:ext cx="471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0,2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0610215" y="3744595"/>
            <a:ext cx="586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0,14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2141855" y="4112895"/>
            <a:ext cx="471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0,0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2141855" y="4538345"/>
            <a:ext cx="471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1,0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2141855" y="4926330"/>
            <a:ext cx="471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2,0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2141855" y="5268595"/>
            <a:ext cx="471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3,0</a:t>
            </a:r>
            <a:endParaRPr lang="en-US" altLang="zh-CN"/>
          </a:p>
        </p:txBody>
      </p:sp>
      <p:sp>
        <p:nvSpPr>
          <p:cNvPr id="14" name="右箭头 13"/>
          <p:cNvSpPr/>
          <p:nvPr/>
        </p:nvSpPr>
        <p:spPr>
          <a:xfrm>
            <a:off x="2613025" y="3362960"/>
            <a:ext cx="8118475" cy="509270"/>
          </a:xfrm>
          <a:prstGeom prst="rightArrow">
            <a:avLst>
              <a:gd name="adj1" fmla="val 20199"/>
              <a:gd name="adj2" fmla="val 1317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5400000">
            <a:off x="639445" y="4619625"/>
            <a:ext cx="1438275" cy="509270"/>
          </a:xfrm>
          <a:prstGeom prst="rightArrow">
            <a:avLst>
              <a:gd name="adj1" fmla="val 20199"/>
              <a:gd name="adj2" fmla="val 1317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184047" y="2652018"/>
            <a:ext cx="3005648" cy="76944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4400" dirty="0" smtClean="0">
                <a:latin typeface="Arial" panose="020B0604020202020204" pitchFamily="34" charset="0"/>
              </a:rPr>
              <a:t>条件和循环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910917" y="2522470"/>
            <a:ext cx="1757082" cy="40011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指令</a:t>
            </a:r>
            <a:r>
              <a:rPr lang="en-US" altLang="zh-CN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1 while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910917" y="3123105"/>
            <a:ext cx="1757082" cy="40011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指令</a:t>
            </a:r>
            <a:r>
              <a:rPr lang="en-US" altLang="zh-CN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2 for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66037" y="1872164"/>
            <a:ext cx="2393576" cy="2329147"/>
            <a:chOff x="3496235" y="1402742"/>
            <a:chExt cx="2393576" cy="2329147"/>
          </a:xfrm>
        </p:grpSpPr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3496235" y="1402742"/>
              <a:ext cx="1757082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if(xxx):</a:t>
              </a:r>
              <a:endParaRPr lang="zh-CN" altLang="zh-CN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Rectangle 1"/>
            <p:cNvSpPr>
              <a:spLocks noChangeArrowheads="1"/>
            </p:cNvSpPr>
            <p:nvPr/>
          </p:nvSpPr>
          <p:spPr bwMode="auto">
            <a:xfrm>
              <a:off x="4132729" y="2013095"/>
              <a:ext cx="1757082" cy="40011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bbb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1"/>
            <p:cNvSpPr>
              <a:spLocks noChangeArrowheads="1"/>
            </p:cNvSpPr>
            <p:nvPr/>
          </p:nvSpPr>
          <p:spPr bwMode="auto">
            <a:xfrm>
              <a:off x="3496235" y="2669632"/>
              <a:ext cx="1757082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else: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1"/>
            <p:cNvSpPr>
              <a:spLocks noChangeArrowheads="1"/>
            </p:cNvSpPr>
            <p:nvPr/>
          </p:nvSpPr>
          <p:spPr bwMode="auto">
            <a:xfrm>
              <a:off x="4132729" y="3331779"/>
              <a:ext cx="1757082" cy="4001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ccc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练</a:t>
            </a:r>
            <a:r>
              <a:rPr lang="zh-CN" altLang="en-US" sz="3200" dirty="0" smtClean="0"/>
              <a:t>习</a:t>
            </a: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22905" y="1126523"/>
            <a:ext cx="3852415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latin typeface="Arial" panose="020B0604020202020204" pitchFamily="34" charset="0"/>
              </a:rPr>
              <a:t>求一个列表所有奇数元素的和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Numbers</a:t>
            </a:r>
            <a:r>
              <a:rPr lang="zh-CN" altLang="en-US" sz="3200" dirty="0"/>
              <a:t>相</a:t>
            </a:r>
            <a:r>
              <a:rPr lang="zh-CN" altLang="en-US" sz="3200" dirty="0" smtClean="0"/>
              <a:t>关的函数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143435" y="2001269"/>
            <a:ext cx="5997388" cy="55399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(math.sqrt(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#&gt;&gt;  1.4142135623730951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1"/>
          <p:cNvSpPr>
            <a:spLocks noChangeArrowheads="1"/>
          </p:cNvSpPr>
          <p:nvPr/>
        </p:nvSpPr>
        <p:spPr bwMode="auto">
          <a:xfrm>
            <a:off x="143435" y="1419290"/>
            <a:ext cx="3128685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math.sqrt</a:t>
            </a:r>
            <a:r>
              <a:rPr lang="en-US" altLang="zh-CN" sz="2400" dirty="0" smtClean="0">
                <a:latin typeface="Arial" panose="020B0604020202020204" pitchFamily="34" charset="0"/>
              </a:rPr>
              <a:t>() </a:t>
            </a:r>
            <a:r>
              <a:rPr lang="zh-CN" altLang="en-US" sz="2400" dirty="0" smtClean="0">
                <a:latin typeface="Arial" panose="020B0604020202020204" pitchFamily="34" charset="0"/>
              </a:rPr>
              <a:t>函数</a:t>
            </a:r>
            <a:endParaRPr lang="en-US" altLang="zh-CN" sz="2400" dirty="0" smtClean="0">
              <a:latin typeface="Arial" panose="020B0604020202020204" pitchFamily="34" charset="0"/>
            </a:endParaRPr>
          </a:p>
        </p:txBody>
      </p:sp>
      <p:sp>
        <p:nvSpPr>
          <p:cNvPr id="35" name="Rectangle 1"/>
          <p:cNvSpPr>
            <a:spLocks noChangeArrowheads="1"/>
          </p:cNvSpPr>
          <p:nvPr/>
        </p:nvSpPr>
        <p:spPr bwMode="auto">
          <a:xfrm>
            <a:off x="3272120" y="1419290"/>
            <a:ext cx="2886633" cy="461665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20204" pitchFamily="34" charset="0"/>
              </a:rPr>
              <a:t>算法 ： </a:t>
            </a:r>
            <a:r>
              <a:rPr lang="en-US" altLang="zh-CN" sz="2400" dirty="0" smtClean="0">
                <a:latin typeface="Arial" panose="020B0604020202020204" pitchFamily="34" charset="0"/>
              </a:rPr>
              <a:t>algorithm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161365" y="2726829"/>
            <a:ext cx="1272989" cy="52322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二分法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143435" y="3513944"/>
            <a:ext cx="5997388" cy="36933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0-2</a:t>
            </a:r>
            <a:r>
              <a:rPr lang="zh-CN" altLang="en-US" dirty="0" smtClean="0">
                <a:latin typeface="Arial" panose="020B0604020202020204" pitchFamily="34" charset="0"/>
              </a:rPr>
              <a:t>取中间数   </a:t>
            </a:r>
            <a:r>
              <a:rPr lang="en-US" altLang="zh-CN" dirty="0" smtClean="0">
                <a:latin typeface="Arial" panose="020B0604020202020204" pitchFamily="34" charset="0"/>
              </a:rPr>
              <a:t>1</a:t>
            </a:r>
            <a:r>
              <a:rPr lang="zh-CN" altLang="en-US" dirty="0" smtClean="0">
                <a:latin typeface="Arial" panose="020B0604020202020204" pitchFamily="34" charset="0"/>
              </a:rPr>
              <a:t>，求</a:t>
            </a:r>
            <a:r>
              <a:rPr lang="en-US" altLang="zh-CN" dirty="0" smtClean="0">
                <a:latin typeface="Arial" panose="020B0604020202020204" pitchFamily="34" charset="0"/>
              </a:rPr>
              <a:t>1^2=1   1&lt;2   ,</a:t>
            </a:r>
            <a:r>
              <a:rPr lang="zh-CN" altLang="en-US" dirty="0" smtClean="0">
                <a:latin typeface="Arial" panose="020B0604020202020204" pitchFamily="34" charset="0"/>
              </a:rPr>
              <a:t>所以</a:t>
            </a:r>
            <a:r>
              <a:rPr lang="en-US" altLang="zh-CN" dirty="0" smtClean="0">
                <a:latin typeface="Arial" panose="020B0604020202020204" pitchFamily="34" charset="0"/>
              </a:rPr>
              <a:t>1</a:t>
            </a:r>
            <a:r>
              <a:rPr lang="zh-CN" altLang="en-US" dirty="0" smtClean="0">
                <a:latin typeface="Arial" panose="020B0604020202020204" pitchFamily="34" charset="0"/>
              </a:rPr>
              <a:t>小了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143435" y="4024060"/>
            <a:ext cx="5997388" cy="36933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-2</a:t>
            </a:r>
            <a:r>
              <a:rPr lang="zh-CN" altLang="en-US" dirty="0" smtClean="0">
                <a:latin typeface="Arial" panose="020B0604020202020204" pitchFamily="34" charset="0"/>
              </a:rPr>
              <a:t>取中间数   </a:t>
            </a:r>
            <a:r>
              <a:rPr lang="en-US" altLang="zh-CN" dirty="0" smtClean="0">
                <a:latin typeface="Arial" panose="020B0604020202020204" pitchFamily="34" charset="0"/>
              </a:rPr>
              <a:t>1.5</a:t>
            </a:r>
            <a:r>
              <a:rPr lang="zh-CN" altLang="en-US" dirty="0" smtClean="0">
                <a:latin typeface="Arial" panose="020B0604020202020204" pitchFamily="34" charset="0"/>
              </a:rPr>
              <a:t>，求</a:t>
            </a:r>
            <a:r>
              <a:rPr lang="en-US" altLang="zh-CN" dirty="0" smtClean="0">
                <a:latin typeface="Arial" panose="020B0604020202020204" pitchFamily="34" charset="0"/>
              </a:rPr>
              <a:t>1.5^2=2.25   2.25&gt;2   ,</a:t>
            </a:r>
            <a:r>
              <a:rPr lang="zh-CN" altLang="en-US" dirty="0" smtClean="0">
                <a:latin typeface="Arial" panose="020B0604020202020204" pitchFamily="34" charset="0"/>
              </a:rPr>
              <a:t>所以</a:t>
            </a:r>
            <a:r>
              <a:rPr lang="en-US" altLang="zh-CN" dirty="0" smtClean="0">
                <a:latin typeface="Arial" panose="020B0604020202020204" pitchFamily="34" charset="0"/>
              </a:rPr>
              <a:t>1.5</a:t>
            </a:r>
            <a:r>
              <a:rPr lang="zh-CN" altLang="en-US" dirty="0" smtClean="0">
                <a:latin typeface="Arial" panose="020B0604020202020204" pitchFamily="34" charset="0"/>
              </a:rPr>
              <a:t>大了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161365" y="4518787"/>
            <a:ext cx="5997388" cy="64633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smtClean="0">
                <a:latin typeface="Arial" panose="020B0604020202020204" pitchFamily="34" charset="0"/>
              </a:rPr>
              <a:t>1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-1.5</a:t>
            </a:r>
            <a:r>
              <a:rPr lang="zh-CN" altLang="en-US" dirty="0" smtClean="0">
                <a:latin typeface="Arial" panose="020B0604020202020204" pitchFamily="34" charset="0"/>
              </a:rPr>
              <a:t>取中间数 </a:t>
            </a:r>
            <a:r>
              <a:rPr lang="en-US" altLang="zh-CN" dirty="0" smtClean="0">
                <a:latin typeface="Arial" panose="020B0604020202020204" pitchFamily="34" charset="0"/>
              </a:rPr>
              <a:t>1.25</a:t>
            </a:r>
            <a:r>
              <a:rPr lang="zh-CN" altLang="en-US" dirty="0" smtClean="0">
                <a:latin typeface="Arial" panose="020B0604020202020204" pitchFamily="34" charset="0"/>
              </a:rPr>
              <a:t>，求</a:t>
            </a:r>
            <a:r>
              <a:rPr lang="en-US" altLang="zh-CN" dirty="0" smtClean="0">
                <a:latin typeface="Arial" panose="020B0604020202020204" pitchFamily="34" charset="0"/>
              </a:rPr>
              <a:t>1.25^2=1.5625   1.5625&lt;2   ,</a:t>
            </a:r>
            <a:r>
              <a:rPr lang="zh-CN" altLang="en-US" dirty="0" smtClean="0">
                <a:latin typeface="Arial" panose="020B0604020202020204" pitchFamily="34" charset="0"/>
              </a:rPr>
              <a:t>所以</a:t>
            </a:r>
            <a:r>
              <a:rPr lang="en-US" altLang="zh-CN" dirty="0" smtClean="0">
                <a:latin typeface="Arial" panose="020B0604020202020204" pitchFamily="34" charset="0"/>
              </a:rPr>
              <a:t>1.25</a:t>
            </a:r>
            <a:r>
              <a:rPr lang="zh-CN" altLang="en-US" dirty="0" smtClean="0">
                <a:latin typeface="Arial" panose="020B0604020202020204" pitchFamily="34" charset="0"/>
              </a:rPr>
              <a:t>小了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61365" y="5290513"/>
            <a:ext cx="5997388" cy="64633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smtClean="0">
                <a:latin typeface="Arial" panose="020B0604020202020204" pitchFamily="34" charset="0"/>
              </a:rPr>
              <a:t>1.25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-1.5</a:t>
            </a:r>
            <a:r>
              <a:rPr lang="zh-CN" altLang="en-US" dirty="0" smtClean="0">
                <a:latin typeface="Arial" panose="020B0604020202020204" pitchFamily="34" charset="0"/>
              </a:rPr>
              <a:t>取中间数 </a:t>
            </a:r>
            <a:r>
              <a:rPr lang="en-US" altLang="zh-CN" dirty="0" smtClean="0">
                <a:latin typeface="Arial" panose="020B0604020202020204" pitchFamily="34" charset="0"/>
              </a:rPr>
              <a:t>1.25</a:t>
            </a:r>
            <a:r>
              <a:rPr lang="zh-CN" altLang="en-US" dirty="0" smtClean="0">
                <a:latin typeface="Arial" panose="020B0604020202020204" pitchFamily="34" charset="0"/>
              </a:rPr>
              <a:t>，求</a:t>
            </a:r>
            <a:r>
              <a:rPr lang="en-US" altLang="zh-CN" dirty="0" smtClean="0">
                <a:latin typeface="Arial" panose="020B0604020202020204" pitchFamily="34" charset="0"/>
              </a:rPr>
              <a:t>1.25^2=1.5625   1.5625&lt;2   ,</a:t>
            </a:r>
            <a:r>
              <a:rPr lang="zh-CN" altLang="en-US" dirty="0" smtClean="0">
                <a:latin typeface="Arial" panose="020B0604020202020204" pitchFamily="34" charset="0"/>
              </a:rPr>
              <a:t>所以</a:t>
            </a:r>
            <a:r>
              <a:rPr lang="en-US" altLang="zh-CN" dirty="0" smtClean="0">
                <a:latin typeface="Arial" panose="020B0604020202020204" pitchFamily="34" charset="0"/>
              </a:rPr>
              <a:t>1.25</a:t>
            </a:r>
            <a:r>
              <a:rPr lang="zh-CN" altLang="en-US" dirty="0" smtClean="0">
                <a:latin typeface="Arial" panose="020B0604020202020204" pitchFamily="34" charset="0"/>
              </a:rPr>
              <a:t>小了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6329083" y="3513944"/>
            <a:ext cx="2823882" cy="36933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得到新下限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1,[1,2]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329083" y="3065383"/>
            <a:ext cx="2823882" cy="36933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dirty="0" smtClean="0">
                <a:solidFill>
                  <a:srgbClr val="F8F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[0,2]</a:t>
            </a:r>
            <a:r>
              <a:rPr lang="zh-CN" altLang="en-US" b="1" dirty="0" smtClean="0">
                <a:solidFill>
                  <a:srgbClr val="F8F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为上下限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6329083" y="4061913"/>
            <a:ext cx="2823882" cy="36933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得到新</a:t>
            </a:r>
            <a:r>
              <a:rPr lang="zh-CN" altLang="en-US" b="1" dirty="0">
                <a:solidFill>
                  <a:srgbClr val="F8F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限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1.5,[1,1.5]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6329083" y="4742544"/>
            <a:ext cx="2823882" cy="36933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得到新下限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1,[1.25,1.5]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329083" y="5290513"/>
            <a:ext cx="3460376" cy="36933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得到新</a:t>
            </a:r>
            <a:r>
              <a:rPr lang="zh-CN" altLang="en-US" b="1" dirty="0">
                <a:solidFill>
                  <a:srgbClr val="F8F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限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1.375,[1.375,1.5]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954305" y="6164170"/>
            <a:ext cx="206189" cy="206189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299447" y="6164170"/>
            <a:ext cx="206189" cy="206189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2810435" y="6164170"/>
            <a:ext cx="206189" cy="206189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3218328" y="6164170"/>
            <a:ext cx="206189" cy="206189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7046258" y="6164170"/>
            <a:ext cx="206189" cy="206189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7391400" y="6164170"/>
            <a:ext cx="206189" cy="206189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7902388" y="6164170"/>
            <a:ext cx="206189" cy="206189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8310281" y="6164170"/>
            <a:ext cx="206189" cy="206189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10094259" y="3513944"/>
            <a:ext cx="1272989" cy="150810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8F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</a:t>
            </a:r>
            <a:r>
              <a:rPr lang="zh-CN" altLang="en-US" sz="2800" b="1" dirty="0" smtClean="0">
                <a:solidFill>
                  <a:srgbClr val="F8F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后得到值是</a:t>
            </a:r>
            <a:endParaRPr lang="en-US" altLang="zh-CN" sz="2800" b="1" dirty="0" smtClean="0">
              <a:solidFill>
                <a:srgbClr val="F8F8F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1.4142135623730951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8" grpId="0" bldLvl="0" animBg="1"/>
      <p:bldP spid="39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50" grpId="0" bldLvl="0" animBg="1"/>
      <p:bldP spid="51" grpId="0" bldLvl="0" animBg="1"/>
      <p:bldP spid="4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6" grpId="0" bldLvl="0" animBg="1"/>
      <p:bldP spid="57" grpId="0" bldLvl="0" animBg="1"/>
      <p:bldP spid="58" grpId="0" bldLvl="0" animBg="1"/>
      <p:bldP spid="5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"/>
          <p:cNvSpPr>
            <a:spLocks noChangeArrowheads="1"/>
          </p:cNvSpPr>
          <p:nvPr/>
        </p:nvSpPr>
        <p:spPr bwMode="auto">
          <a:xfrm>
            <a:off x="161365" y="147352"/>
            <a:ext cx="3128685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math.sqrt</a:t>
            </a:r>
            <a:r>
              <a:rPr lang="en-US" altLang="zh-CN" sz="2400" dirty="0" smtClean="0">
                <a:latin typeface="Arial" panose="020B0604020202020204" pitchFamily="34" charset="0"/>
              </a:rPr>
              <a:t>() </a:t>
            </a:r>
            <a:r>
              <a:rPr lang="zh-CN" altLang="en-US" sz="2400" dirty="0" smtClean="0">
                <a:latin typeface="Arial" panose="020B0604020202020204" pitchFamily="34" charset="0"/>
              </a:rPr>
              <a:t>函数</a:t>
            </a:r>
            <a:endParaRPr lang="en-US" altLang="zh-CN" sz="2400" dirty="0" smtClean="0">
              <a:latin typeface="Arial" panose="020B0604020202020204" pitchFamily="34" charset="0"/>
            </a:endParaRPr>
          </a:p>
        </p:txBody>
      </p:sp>
      <p:sp>
        <p:nvSpPr>
          <p:cNvPr id="35" name="Rectangle 1"/>
          <p:cNvSpPr>
            <a:spLocks noChangeArrowheads="1"/>
          </p:cNvSpPr>
          <p:nvPr/>
        </p:nvSpPr>
        <p:spPr bwMode="auto">
          <a:xfrm>
            <a:off x="3290050" y="147352"/>
            <a:ext cx="2886633" cy="461665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20204" pitchFamily="34" charset="0"/>
              </a:rPr>
              <a:t>算法 ： </a:t>
            </a:r>
            <a:r>
              <a:rPr lang="en-US" altLang="zh-CN" sz="2400" dirty="0" smtClean="0">
                <a:latin typeface="Arial" panose="020B0604020202020204" pitchFamily="34" charset="0"/>
              </a:rPr>
              <a:t>algorithm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161365" y="813069"/>
            <a:ext cx="905436" cy="52322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8F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抽象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161365" y="1480226"/>
            <a:ext cx="5997388" cy="452431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dirty="0" smtClean="0">
                <a:latin typeface="Arial" panose="020B0604020202020204" pitchFamily="34" charset="0"/>
              </a:rPr>
              <a:t>要的到的数是</a:t>
            </a:r>
            <a:r>
              <a:rPr lang="en-US" altLang="zh-CN" sz="1600" dirty="0" smtClean="0">
                <a:latin typeface="Arial" panose="020B0604020202020204" pitchFamily="34" charset="0"/>
              </a:rPr>
              <a:t>value,</a:t>
            </a:r>
            <a:endParaRPr lang="en-US" altLang="zh-CN" sz="16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00B050"/>
                </a:solidFill>
                <a:latin typeface="Arial" panose="020B0604020202020204" pitchFamily="34" charset="0"/>
              </a:rPr>
              <a:t>设</a:t>
            </a:r>
            <a:r>
              <a:rPr lang="zh-CN" altLang="en-US" sz="1600" dirty="0" smtClean="0">
                <a:solidFill>
                  <a:srgbClr val="00B050"/>
                </a:solidFill>
                <a:latin typeface="Arial" panose="020B0604020202020204" pitchFamily="34" charset="0"/>
              </a:rPr>
              <a:t>置变量</a:t>
            </a:r>
            <a:r>
              <a:rPr lang="en-US" altLang="zh-CN" sz="1600" dirty="0" smtClean="0">
                <a:solidFill>
                  <a:srgbClr val="00B050"/>
                </a:solidFill>
                <a:latin typeface="Arial" panose="020B0604020202020204" pitchFamily="34" charset="0"/>
              </a:rPr>
              <a:t>1, </a:t>
            </a:r>
            <a:r>
              <a:rPr lang="en-US" altLang="zh-CN" sz="1600" dirty="0" err="1" smtClean="0">
                <a:solidFill>
                  <a:srgbClr val="00B050"/>
                </a:solidFill>
                <a:latin typeface="Arial" panose="020B0604020202020204" pitchFamily="34" charset="0"/>
              </a:rPr>
              <a:t>low_limit</a:t>
            </a:r>
            <a:r>
              <a:rPr lang="en-US" altLang="zh-CN" sz="1600" dirty="0" smtClean="0">
                <a:solidFill>
                  <a:srgbClr val="00B050"/>
                </a:solidFill>
                <a:latin typeface="Arial" panose="020B0604020202020204" pitchFamily="34" charset="0"/>
              </a:rPr>
              <a:t>   </a:t>
            </a:r>
            <a:r>
              <a:rPr lang="zh-CN" altLang="en-US" sz="1600" dirty="0" smtClean="0">
                <a:solidFill>
                  <a:srgbClr val="00B050"/>
                </a:solidFill>
                <a:latin typeface="Arial" panose="020B0604020202020204" pitchFamily="34" charset="0"/>
              </a:rPr>
              <a:t>是</a:t>
            </a:r>
            <a:r>
              <a:rPr lang="en-US" altLang="zh-CN" sz="1600" dirty="0" smtClean="0">
                <a:solidFill>
                  <a:srgbClr val="00B050"/>
                </a:solidFill>
                <a:latin typeface="Arial" panose="020B0604020202020204" pitchFamily="34" charset="0"/>
              </a:rPr>
              <a:t>value</a:t>
            </a:r>
            <a:r>
              <a:rPr lang="zh-CN" altLang="en-US" sz="1600" dirty="0" smtClean="0">
                <a:solidFill>
                  <a:srgbClr val="00B050"/>
                </a:solidFill>
                <a:latin typeface="Arial" panose="020B0604020202020204" pitchFamily="34" charset="0"/>
              </a:rPr>
              <a:t>的下限</a:t>
            </a:r>
            <a:r>
              <a:rPr lang="en-US" altLang="zh-CN" sz="1600" dirty="0" smtClean="0">
                <a:solidFill>
                  <a:srgbClr val="00B050"/>
                </a:solidFill>
                <a:latin typeface="Arial" panose="020B0604020202020204" pitchFamily="34" charset="0"/>
              </a:rPr>
              <a:t>,</a:t>
            </a:r>
            <a:r>
              <a:rPr lang="zh-CN" altLang="en-US" sz="1600" dirty="0" smtClean="0">
                <a:solidFill>
                  <a:srgbClr val="00B050"/>
                </a:solidFill>
                <a:latin typeface="Arial" panose="020B0604020202020204" pitchFamily="34" charset="0"/>
              </a:rPr>
              <a:t>即</a:t>
            </a:r>
            <a:r>
              <a:rPr lang="en-US" altLang="zh-CN" sz="1600" dirty="0" smtClean="0">
                <a:solidFill>
                  <a:srgbClr val="00B050"/>
                </a:solidFill>
                <a:latin typeface="Arial" panose="020B0604020202020204" pitchFamily="34" charset="0"/>
              </a:rPr>
              <a:t>value&gt; </a:t>
            </a:r>
            <a:r>
              <a:rPr lang="en-US" altLang="zh-CN" sz="1600" dirty="0" err="1" smtClean="0">
                <a:solidFill>
                  <a:srgbClr val="00B050"/>
                </a:solidFill>
                <a:latin typeface="Arial" panose="020B0604020202020204" pitchFamily="34" charset="0"/>
              </a:rPr>
              <a:t>low_limit</a:t>
            </a:r>
            <a:endParaRPr lang="en-US" altLang="zh-CN" sz="1600" dirty="0" smtClean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设置变量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altLang="zh-CN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16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high_limit</a:t>
            </a:r>
            <a:r>
              <a:rPr lang="en-US" altLang="zh-CN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是</a:t>
            </a:r>
            <a:r>
              <a:rPr lang="en-US" altLang="zh-CN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value</a:t>
            </a:r>
            <a:r>
              <a:rPr lang="zh-CN" altLang="en-US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的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上</a:t>
            </a:r>
            <a:r>
              <a:rPr lang="zh-CN" altLang="en-US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限</a:t>
            </a:r>
            <a:r>
              <a:rPr lang="en-US" altLang="zh-CN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,</a:t>
            </a:r>
            <a:r>
              <a:rPr lang="zh-CN" altLang="en-US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即</a:t>
            </a:r>
            <a:r>
              <a:rPr lang="en-US" altLang="zh-CN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value&lt; </a:t>
            </a:r>
            <a:r>
              <a:rPr lang="en-US" altLang="zh-CN" sz="16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high_limit</a:t>
            </a:r>
            <a:endParaRPr lang="en-US" altLang="zh-CN" sz="160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atin typeface="Arial" panose="020B0604020202020204" pitchFamily="34" charset="0"/>
              </a:rPr>
              <a:t>代</a:t>
            </a:r>
            <a:r>
              <a:rPr lang="zh-CN" altLang="en-US" sz="1600" dirty="0" smtClean="0">
                <a:latin typeface="Arial" panose="020B0604020202020204" pitchFamily="34" charset="0"/>
              </a:rPr>
              <a:t>入</a:t>
            </a:r>
            <a:r>
              <a:rPr lang="en-US" altLang="zh-CN" sz="1600" dirty="0" err="1" smtClean="0">
                <a:solidFill>
                  <a:srgbClr val="00B050"/>
                </a:solidFill>
                <a:latin typeface="Arial" panose="020B0604020202020204" pitchFamily="34" charset="0"/>
              </a:rPr>
              <a:t>low_limit</a:t>
            </a:r>
            <a:r>
              <a:rPr lang="en-US" altLang="zh-CN" sz="1600" dirty="0" smtClean="0">
                <a:latin typeface="Arial" panose="020B0604020202020204" pitchFamily="34" charset="0"/>
              </a:rPr>
              <a:t>  </a:t>
            </a:r>
            <a:r>
              <a:rPr lang="zh-CN" altLang="en-US" sz="1600" dirty="0" smtClean="0">
                <a:latin typeface="Arial" panose="020B0604020202020204" pitchFamily="34" charset="0"/>
              </a:rPr>
              <a:t>和 </a:t>
            </a:r>
            <a:r>
              <a:rPr lang="en-US" altLang="zh-CN" sz="16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high_limit</a:t>
            </a:r>
            <a:r>
              <a:rPr lang="en-US" altLang="zh-CN" sz="1600" dirty="0" smtClean="0">
                <a:latin typeface="Arial" panose="020B0604020202020204" pitchFamily="34" charset="0"/>
              </a:rPr>
              <a:t> </a:t>
            </a:r>
            <a:r>
              <a:rPr lang="zh-CN" altLang="en-US" sz="1600" dirty="0" smtClean="0">
                <a:latin typeface="Arial" panose="020B0604020202020204" pitchFamily="34" charset="0"/>
              </a:rPr>
              <a:t>的中间值，</a:t>
            </a:r>
            <a:r>
              <a:rPr lang="en-US" altLang="zh-CN" sz="1600" dirty="0" err="1" smtClean="0">
                <a:solidFill>
                  <a:srgbClr val="7030A0"/>
                </a:solidFill>
                <a:latin typeface="Arial" panose="020B0604020202020204" pitchFamily="34" charset="0"/>
              </a:rPr>
              <a:t>mean_value</a:t>
            </a:r>
            <a:endParaRPr lang="en-US" altLang="zh-CN" sz="1600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Arial" panose="020B0604020202020204" pitchFamily="34" charset="0"/>
              </a:rPr>
              <a:t>	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如果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mean^2</a:t>
            </a:r>
            <a:r>
              <a:rPr kumimoji="0" lang="en-US" altLang="zh-CN" sz="1600" b="0" i="0" u="none" strike="noStrike" cap="none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zh-CN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大于</a:t>
            </a: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 dirty="0" smtClean="0">
                <a:latin typeface="Arial" panose="020B0604020202020204" pitchFamily="34" charset="0"/>
              </a:rPr>
              <a:t>2</a:t>
            </a:r>
            <a:r>
              <a:rPr lang="zh-CN" altLang="en-US" sz="1600" dirty="0" smtClean="0">
                <a:latin typeface="Arial" panose="020B0604020202020204" pitchFamily="34" charset="0"/>
              </a:rPr>
              <a:t>，则更新上限，</a:t>
            </a:r>
            <a:r>
              <a:rPr lang="en-US" altLang="zh-CN" sz="1600" dirty="0" smtClean="0">
                <a:latin typeface="Arial" panose="020B0604020202020204" pitchFamily="34" charset="0"/>
              </a:rPr>
              <a:t> </a:t>
            </a:r>
            <a:r>
              <a:rPr lang="en-US" altLang="zh-CN" sz="1600" dirty="0" err="1" smtClean="0">
                <a:solidFill>
                  <a:srgbClr val="FFC000"/>
                </a:solidFill>
                <a:latin typeface="Arial" panose="020B0604020202020204" pitchFamily="34" charset="0"/>
              </a:rPr>
              <a:t>high_limit</a:t>
            </a:r>
            <a:r>
              <a:rPr lang="en-US" altLang="zh-CN" sz="1600" dirty="0" smtClean="0">
                <a:solidFill>
                  <a:srgbClr val="FFC000"/>
                </a:solidFill>
                <a:latin typeface="Arial" panose="020B0604020202020204" pitchFamily="34" charset="0"/>
              </a:rPr>
              <a:t> = mean</a:t>
            </a:r>
            <a:endParaRPr lang="en-US" altLang="zh-CN" sz="1600" dirty="0" smtClean="0">
              <a:solidFill>
                <a:srgbClr val="FFC00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如果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mean^2</a:t>
            </a:r>
            <a:r>
              <a:rPr kumimoji="0" lang="en-US" altLang="zh-CN" sz="1600" b="0" i="0" u="none" strike="noStrike" cap="none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zh-CN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zh-CN" altLang="en-US" sz="1600" dirty="0" smtClean="0">
                <a:latin typeface="Arial" panose="020B0604020202020204" pitchFamily="34" charset="0"/>
              </a:rPr>
              <a:t>小</a:t>
            </a:r>
            <a:r>
              <a:rPr kumimoji="0" lang="zh-CN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于</a:t>
            </a:r>
            <a:r>
              <a:rPr lang="en-US" altLang="zh-CN" sz="1600" dirty="0" smtClean="0">
                <a:latin typeface="Arial" panose="020B0604020202020204" pitchFamily="34" charset="0"/>
              </a:rPr>
              <a:t> 2</a:t>
            </a:r>
            <a:r>
              <a:rPr lang="zh-CN" altLang="en-US" sz="1600" dirty="0" smtClean="0">
                <a:latin typeface="Arial" panose="020B0604020202020204" pitchFamily="34" charset="0"/>
              </a:rPr>
              <a:t>，则更新下限，</a:t>
            </a:r>
            <a:r>
              <a:rPr lang="en-US" altLang="zh-CN" sz="1600" dirty="0" smtClean="0">
                <a:latin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rgbClr val="00B0F0"/>
                </a:solidFill>
                <a:latin typeface="Arial" panose="020B0604020202020204" pitchFamily="34" charset="0"/>
              </a:rPr>
              <a:t>low</a:t>
            </a:r>
            <a:r>
              <a:rPr lang="en-US" altLang="zh-CN" sz="1600" dirty="0" err="1" smtClean="0">
                <a:solidFill>
                  <a:srgbClr val="00B0F0"/>
                </a:solidFill>
                <a:latin typeface="Arial" panose="020B0604020202020204" pitchFamily="34" charset="0"/>
              </a:rPr>
              <a:t>_limit</a:t>
            </a:r>
            <a:r>
              <a:rPr lang="en-US" altLang="zh-CN" sz="1600" dirty="0" smtClean="0">
                <a:solidFill>
                  <a:srgbClr val="00B0F0"/>
                </a:solidFill>
                <a:latin typeface="Arial" panose="020B0604020202020204" pitchFamily="34" charset="0"/>
              </a:rPr>
              <a:t> = mean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rgbClr val="FFFF00"/>
                </a:solidFill>
                <a:latin typeface="Arial" panose="020B0604020202020204" pitchFamily="34" charset="0"/>
              </a:rPr>
              <a:t>更新好的上下限继续代入上面的函数中不断的更新，上下限的值，逐步的逼近</a:t>
            </a:r>
            <a:r>
              <a:rPr lang="en-US" altLang="zh-CN" sz="1600" dirty="0" smtClean="0">
                <a:solidFill>
                  <a:srgbClr val="FFFF00"/>
                </a:solidFill>
                <a:latin typeface="Arial" panose="020B0604020202020204" pitchFamily="34" charset="0"/>
              </a:rPr>
              <a:t>value</a:t>
            </a:r>
            <a:endParaRPr lang="en-US" altLang="zh-CN" sz="1600" dirty="0" smtClean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rgbClr val="FFC000"/>
                </a:solidFill>
                <a:latin typeface="Arial" panose="020B0604020202020204" pitchFamily="34" charset="0"/>
              </a:rPr>
              <a:t>notice </a:t>
            </a:r>
            <a:r>
              <a:rPr lang="zh-CN" altLang="en-US" sz="1200" dirty="0" smtClean="0">
                <a:solidFill>
                  <a:srgbClr val="FFC000"/>
                </a:solidFill>
                <a:latin typeface="Arial" panose="020B0604020202020204" pitchFamily="34" charset="0"/>
              </a:rPr>
              <a:t>我们永远都不能得到准确的值，只能越来越接近这个</a:t>
            </a:r>
            <a:r>
              <a:rPr lang="en-US" altLang="zh-CN" sz="1200" dirty="0" smtClean="0">
                <a:solidFill>
                  <a:srgbClr val="FFC000"/>
                </a:solidFill>
                <a:latin typeface="Arial" panose="020B0604020202020204" pitchFamily="34" charset="0"/>
              </a:rPr>
              <a:t>value(</a:t>
            </a:r>
            <a:r>
              <a:rPr lang="zh-CN" altLang="en-US" sz="1200" dirty="0" smtClean="0">
                <a:solidFill>
                  <a:srgbClr val="FFC000"/>
                </a:solidFill>
                <a:latin typeface="Arial" panose="020B0604020202020204" pitchFamily="34" charset="0"/>
              </a:rPr>
              <a:t>这样的数就叫无理数，</a:t>
            </a:r>
            <a:r>
              <a:rPr lang="en-US" altLang="zh-CN" sz="1200" dirty="0" smtClean="0">
                <a:solidFill>
                  <a:srgbClr val="FFC000"/>
                </a:solidFill>
                <a:latin typeface="Arial" panose="020B0604020202020204" pitchFamily="34" charset="0"/>
              </a:rPr>
              <a:t>pi</a:t>
            </a:r>
            <a:r>
              <a:rPr lang="zh-CN" altLang="en-US" sz="1200" dirty="0" smtClean="0">
                <a:solidFill>
                  <a:srgbClr val="FFC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1200" dirty="0" smtClean="0">
                <a:solidFill>
                  <a:srgbClr val="FFC000"/>
                </a:solidFill>
                <a:latin typeface="Arial" panose="020B0604020202020204" pitchFamily="34" charset="0"/>
              </a:rPr>
              <a:t>e </a:t>
            </a:r>
            <a:r>
              <a:rPr lang="zh-CN" altLang="en-US" sz="1200" dirty="0" smtClean="0">
                <a:solidFill>
                  <a:srgbClr val="FFC000"/>
                </a:solidFill>
                <a:latin typeface="Arial" panose="020B0604020202020204" pitchFamily="34" charset="0"/>
              </a:rPr>
              <a:t>都是这类数</a:t>
            </a:r>
            <a:r>
              <a:rPr lang="en-US" altLang="zh-CN" sz="1200" dirty="0" smtClean="0">
                <a:solidFill>
                  <a:srgbClr val="FFC000"/>
                </a:solidFill>
                <a:latin typeface="Arial" panose="020B0604020202020204" pitchFamily="34" charset="0"/>
              </a:rPr>
              <a:t>)</a:t>
            </a:r>
            <a:endParaRPr lang="en-US" altLang="zh-CN" sz="1200" dirty="0" smtClean="0">
              <a:solidFill>
                <a:srgbClr val="FFC00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逼近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latin typeface="Arial" panose="020B0604020202020204" pitchFamily="34" charset="0"/>
              </a:rPr>
              <a:t>逼近</a:t>
            </a:r>
            <a:endParaRPr lang="en-US" altLang="zh-CN" sz="1600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latin typeface="Arial" panose="020B0604020202020204" pitchFamily="34" charset="0"/>
              </a:rPr>
              <a:t>until</a:t>
            </a:r>
            <a:endParaRPr lang="en-US" altLang="zh-CN" sz="1600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rgbClr val="FFFF00"/>
                </a:solidFill>
                <a:latin typeface="Arial" panose="020B0604020202020204" pitchFamily="34" charset="0"/>
              </a:rPr>
              <a:t>足够接近？</a:t>
            </a:r>
            <a:r>
              <a:rPr lang="en-US" altLang="zh-CN" sz="1600" dirty="0" smtClean="0">
                <a:solidFill>
                  <a:srgbClr val="FFFF00"/>
                </a:solidFill>
                <a:latin typeface="Arial" panose="020B0604020202020204" pitchFamily="34" charset="0"/>
              </a:rPr>
              <a:t>how</a:t>
            </a:r>
            <a:r>
              <a:rPr lang="zh-CN" altLang="en-US" sz="1600" dirty="0" smtClean="0">
                <a:solidFill>
                  <a:srgbClr val="FFFF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1600" dirty="0" smtClean="0">
                <a:solidFill>
                  <a:srgbClr val="FFFF00"/>
                </a:solidFill>
                <a:latin typeface="Arial" panose="020B0604020202020204" pitchFamily="34" charset="0"/>
              </a:rPr>
              <a:t>high-low&lt; 0.00000001?</a:t>
            </a:r>
            <a:endParaRPr lang="en-US" altLang="zh-CN" sz="1600" dirty="0" smtClean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value</a:t>
            </a:r>
            <a:r>
              <a:rPr kumimoji="0" lang="en-US" altLang="zh-CN" sz="1600" b="0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= (high + low)/2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下箭头 2"/>
          <p:cNvSpPr/>
          <p:nvPr/>
        </p:nvSpPr>
        <p:spPr>
          <a:xfrm rot="13808169">
            <a:off x="3774141" y="783011"/>
            <a:ext cx="519953" cy="6244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6286410" y="971690"/>
            <a:ext cx="1246093" cy="52322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rgbClr val="F8F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codes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76682" y="1814467"/>
            <a:ext cx="6033247" cy="418576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number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low_limit 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high_limit =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number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init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mean_value = (low_limit + high_limit)/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square_value = mean_value **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  mean * mean also works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(square_value&gt;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number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high_limit = mean_value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'when choose: 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,mean_value ,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'the square number is'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,square_value,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'bigger than 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number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low_limit = mean_value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'when choose: 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mean_value,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'the square number is'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square_value,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'smaller than 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number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((high_limit - low_limit)&lt; 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1e15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)):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mean_value = (low_limit + high_limit) /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(mean_value)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break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25" grpId="0" bldLvl="0" animBg="1"/>
      <p:bldP spid="3" grpId="0" bldLvl="0" animBg="1"/>
      <p:bldP spid="5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274618" y="711201"/>
          <a:ext cx="5975928" cy="52462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3982"/>
                <a:gridCol w="1493982"/>
                <a:gridCol w="1493982"/>
                <a:gridCol w="1493982"/>
              </a:tblGrid>
              <a:tr h="1302385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2800" dirty="0" smtClean="0"/>
                        <a:t>2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2800" dirty="0" smtClean="0"/>
                        <a:t>3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2800" dirty="0" smtClean="0"/>
                        <a:t>4</a:t>
                      </a:r>
                      <a:endParaRPr lang="zh-CN" altLang="en-US" sz="2800" dirty="0"/>
                    </a:p>
                  </a:txBody>
                  <a:tcPr anchor="ctr"/>
                </a:tc>
              </a:tr>
              <a:tr h="1311564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2800" dirty="0" smtClean="0"/>
                        <a:t>5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2800" dirty="0" smtClean="0"/>
                        <a:t>6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2800" dirty="0" smtClean="0"/>
                        <a:t>7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2800" dirty="0" smtClean="0"/>
                        <a:t>8</a:t>
                      </a:r>
                      <a:endParaRPr lang="zh-CN" altLang="en-US" sz="2800" dirty="0"/>
                    </a:p>
                  </a:txBody>
                  <a:tcPr anchor="ctr"/>
                </a:tc>
              </a:tr>
              <a:tr h="1394691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2800" dirty="0" smtClean="0"/>
                        <a:t>9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2800" dirty="0" smtClean="0"/>
                        <a:t>10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2800" dirty="0" smtClean="0"/>
                        <a:t>11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2800" dirty="0" smtClean="0"/>
                        <a:t>12</a:t>
                      </a:r>
                      <a:endParaRPr lang="zh-CN" altLang="en-US" sz="2800" dirty="0"/>
                    </a:p>
                  </a:txBody>
                  <a:tcPr anchor="ctr"/>
                </a:tc>
              </a:tr>
              <a:tr h="12376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2800" dirty="0" smtClean="0"/>
                        <a:t>13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2800" dirty="0" smtClean="0"/>
                        <a:t>14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2800" dirty="0" smtClean="0"/>
                        <a:t>15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2800" dirty="0" smtClean="0"/>
                        <a:t>16</a:t>
                      </a:r>
                      <a:endParaRPr lang="zh-CN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58373" y="1963681"/>
            <a:ext cx="6275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75354" y="3168240"/>
            <a:ext cx="26416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 二维列表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07781" y="5423647"/>
            <a:ext cx="136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 dirty="0" smtClean="0"/>
              <a:t>By Han Zhao</a:t>
            </a:r>
            <a:endParaRPr lang="en-US" altLang="zh-CN" b="1" dirty="0" smtClean="0"/>
          </a:p>
          <a:p>
            <a:pPr algn="r"/>
            <a:r>
              <a:rPr lang="en-US" altLang="zh-CN" b="1" dirty="0" smtClean="0"/>
              <a:t>2/16/2019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练</a:t>
            </a:r>
            <a:r>
              <a:rPr lang="zh-CN" altLang="en-US" sz="3200" dirty="0" smtClean="0"/>
              <a:t>习</a:t>
            </a: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97175" y="1382140"/>
            <a:ext cx="3852415" cy="70675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latin typeface="Arial" panose="020B0604020202020204" pitchFamily="34" charset="0"/>
              </a:rPr>
              <a:t>求</a:t>
            </a:r>
            <a:r>
              <a:rPr lang="en-US" altLang="zh-CN" sz="2000" dirty="0" smtClean="0">
                <a:latin typeface="Arial" panose="020B0604020202020204" pitchFamily="34" charset="0"/>
              </a:rPr>
              <a:t>Z</a:t>
            </a:r>
            <a:r>
              <a:rPr lang="zh-CN" altLang="en-US" sz="2000" dirty="0" smtClean="0">
                <a:latin typeface="Arial" panose="020B0604020202020204" pitchFamily="34" charset="0"/>
              </a:rPr>
              <a:t>右边表格。每一行，每一列</a:t>
            </a:r>
            <a:endParaRPr lang="zh-CN" altLang="en-US"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2000" dirty="0">
                <a:latin typeface="Arial" panose="020B0604020202020204" pitchFamily="34" charset="0"/>
              </a:rPr>
              <a:t>以及对角线的和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962313" y="1639571"/>
          <a:ext cx="5975928" cy="52463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3982"/>
                <a:gridCol w="1493982"/>
                <a:gridCol w="1493982"/>
              </a:tblGrid>
              <a:tr h="1302385">
                <a:tc>
                  <a:txBody>
                    <a:bodyPr/>
                    <a:p>
                      <a:pPr lvl="0" algn="ctr"/>
                      <a:r>
                        <a:rPr lang="en-US" altLang="zh-CN" sz="2800" dirty="0"/>
                        <a:t>15</a:t>
                      </a:r>
                      <a:endParaRPr lang="en-US" altLang="zh-CN" sz="2800" dirty="0"/>
                    </a:p>
                  </a:txBody>
                  <a:tcPr anchor="ctr"/>
                </a:tc>
                <a:tc>
                  <a:txBody>
                    <a:bodyPr/>
                    <a:p>
                      <a:pPr lvl="0" algn="ctr"/>
                      <a:r>
                        <a:rPr lang="en-US" altLang="zh-CN" sz="2800" dirty="0"/>
                        <a:t>36</a:t>
                      </a:r>
                      <a:endParaRPr lang="en-US" altLang="zh-CN" sz="2800" dirty="0"/>
                    </a:p>
                  </a:txBody>
                  <a:tcPr anchor="ctr"/>
                </a:tc>
                <a:tc>
                  <a:txBody>
                    <a:bodyPr/>
                    <a:p>
                      <a:pPr lvl="0" algn="ctr"/>
                      <a:r>
                        <a:rPr lang="en-US" altLang="zh-CN" sz="2800" dirty="0"/>
                        <a:t>25</a:t>
                      </a:r>
                      <a:endParaRPr lang="en-US" altLang="zh-CN" sz="2800" dirty="0"/>
                    </a:p>
                  </a:txBody>
                  <a:tcPr anchor="ctr"/>
                </a:tc>
              </a:tr>
              <a:tr h="1311564">
                <a:tc>
                  <a:txBody>
                    <a:bodyPr/>
                    <a:p>
                      <a:pPr lvl="0" algn="ctr"/>
                      <a:r>
                        <a:rPr lang="en-US" altLang="zh-CN" sz="2800" dirty="0" smtClean="0"/>
                        <a:t>5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p>
                      <a:pPr lvl="0" algn="ctr"/>
                      <a:r>
                        <a:rPr lang="en-US" altLang="zh-CN" sz="2800" dirty="0"/>
                        <a:t>2</a:t>
                      </a:r>
                      <a:endParaRPr lang="en-US" altLang="zh-CN" sz="2800" dirty="0"/>
                    </a:p>
                  </a:txBody>
                  <a:tcPr anchor="ctr"/>
                </a:tc>
                <a:tc>
                  <a:txBody>
                    <a:bodyPr/>
                    <a:p>
                      <a:pPr lvl="0" algn="ctr"/>
                      <a:r>
                        <a:rPr lang="en-US" altLang="zh-CN" sz="2800" dirty="0"/>
                        <a:t>4</a:t>
                      </a:r>
                      <a:endParaRPr lang="en-US" altLang="zh-CN" sz="2800" dirty="0"/>
                    </a:p>
                  </a:txBody>
                  <a:tcPr anchor="ctr"/>
                </a:tc>
              </a:tr>
              <a:tr h="1394691">
                <a:tc>
                  <a:txBody>
                    <a:bodyPr/>
                    <a:p>
                      <a:pPr lvl="0" algn="ctr"/>
                      <a:r>
                        <a:rPr lang="en-US" altLang="zh-CN" sz="2800" dirty="0"/>
                        <a:t>31</a:t>
                      </a:r>
                      <a:endParaRPr lang="en-US" altLang="zh-CN" sz="2800" dirty="0"/>
                    </a:p>
                  </a:txBody>
                  <a:tcPr anchor="ctr"/>
                </a:tc>
                <a:tc>
                  <a:txBody>
                    <a:bodyPr/>
                    <a:p>
                      <a:pPr lvl="0" algn="ctr"/>
                      <a:r>
                        <a:rPr lang="en-US" altLang="zh-CN" sz="2800" dirty="0"/>
                        <a:t>17</a:t>
                      </a:r>
                      <a:endParaRPr lang="en-US" altLang="zh-CN" sz="2800" dirty="0"/>
                    </a:p>
                  </a:txBody>
                  <a:tcPr anchor="ctr"/>
                </a:tc>
                <a:tc>
                  <a:txBody>
                    <a:bodyPr/>
                    <a:p>
                      <a:pPr lvl="0" algn="ctr"/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练</a:t>
            </a:r>
            <a:r>
              <a:rPr lang="zh-CN" altLang="en-US" sz="3200" dirty="0" smtClean="0"/>
              <a:t>习</a:t>
            </a: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97175" y="1382140"/>
            <a:ext cx="3852415" cy="70675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latin typeface="Arial" panose="020B0604020202020204" pitchFamily="34" charset="0"/>
              </a:rPr>
              <a:t>求</a:t>
            </a:r>
            <a:r>
              <a:rPr lang="en-US" altLang="zh-CN" sz="2000" dirty="0" smtClean="0">
                <a:latin typeface="Arial" panose="020B0604020202020204" pitchFamily="34" charset="0"/>
              </a:rPr>
              <a:t>Z</a:t>
            </a:r>
            <a:r>
              <a:rPr lang="zh-CN" altLang="en-US" sz="2000" dirty="0" smtClean="0">
                <a:latin typeface="Arial" panose="020B0604020202020204" pitchFamily="34" charset="0"/>
              </a:rPr>
              <a:t>右边表格。每一行，每一列</a:t>
            </a:r>
            <a:endParaRPr lang="zh-CN" altLang="en-US"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2000" dirty="0">
                <a:latin typeface="Arial" panose="020B0604020202020204" pitchFamily="34" charset="0"/>
              </a:rPr>
              <a:t>以及对角线的和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962313" y="1639571"/>
          <a:ext cx="5975928" cy="52463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3982"/>
                <a:gridCol w="1493982"/>
                <a:gridCol w="1493982"/>
              </a:tblGrid>
              <a:tr h="1302385">
                <a:tc>
                  <a:txBody>
                    <a:bodyPr/>
                    <a:p>
                      <a:pPr lvl="0" algn="ctr"/>
                      <a:r>
                        <a:rPr lang="en-US" altLang="zh-CN" sz="2800" dirty="0"/>
                        <a:t>0,0</a:t>
                      </a:r>
                      <a:endParaRPr lang="en-US" altLang="zh-CN" sz="2800" dirty="0"/>
                    </a:p>
                  </a:txBody>
                  <a:tcPr anchor="ctr"/>
                </a:tc>
                <a:tc>
                  <a:txBody>
                    <a:bodyPr/>
                    <a:p>
                      <a:pPr lvl="0" algn="ctr"/>
                      <a:r>
                        <a:rPr lang="en-US" altLang="zh-CN" sz="2800" dirty="0"/>
                        <a:t>0,1</a:t>
                      </a:r>
                      <a:endParaRPr lang="en-US" altLang="zh-CN" sz="2800" dirty="0"/>
                    </a:p>
                  </a:txBody>
                  <a:tcPr anchor="ctr"/>
                </a:tc>
                <a:tc>
                  <a:txBody>
                    <a:bodyPr/>
                    <a:p>
                      <a:pPr lvl="0" algn="ctr"/>
                      <a:r>
                        <a:rPr lang="en-US" altLang="zh-CN" sz="2800" dirty="0"/>
                        <a:t>0,2</a:t>
                      </a:r>
                      <a:endParaRPr lang="en-US" altLang="zh-CN" sz="2800" dirty="0"/>
                    </a:p>
                  </a:txBody>
                  <a:tcPr anchor="ctr"/>
                </a:tc>
              </a:tr>
              <a:tr h="1311564">
                <a:tc>
                  <a:txBody>
                    <a:bodyPr/>
                    <a:p>
                      <a:pPr lvl="0" algn="ctr"/>
                      <a:r>
                        <a:rPr lang="en-US" altLang="zh-CN" sz="2800" dirty="0"/>
                        <a:t>1,0</a:t>
                      </a:r>
                      <a:endParaRPr lang="en-US" altLang="zh-CN" sz="2800" dirty="0"/>
                    </a:p>
                  </a:txBody>
                  <a:tcPr anchor="ctr"/>
                </a:tc>
                <a:tc>
                  <a:txBody>
                    <a:bodyPr/>
                    <a:p>
                      <a:pPr lvl="0" algn="ctr"/>
                      <a:r>
                        <a:rPr lang="en-US" altLang="zh-CN" sz="2800" dirty="0"/>
                        <a:t>1,1</a:t>
                      </a:r>
                      <a:endParaRPr lang="en-US" altLang="zh-CN" sz="2800" dirty="0"/>
                    </a:p>
                  </a:txBody>
                  <a:tcPr anchor="ctr"/>
                </a:tc>
                <a:tc>
                  <a:txBody>
                    <a:bodyPr/>
                    <a:p>
                      <a:pPr lvl="0" algn="ctr"/>
                      <a:r>
                        <a:rPr lang="en-US" altLang="zh-CN" sz="2800" dirty="0"/>
                        <a:t>1,2</a:t>
                      </a:r>
                      <a:endParaRPr lang="en-US" altLang="zh-CN" sz="2800" dirty="0"/>
                    </a:p>
                  </a:txBody>
                  <a:tcPr anchor="ctr"/>
                </a:tc>
              </a:tr>
              <a:tr h="1394691">
                <a:tc>
                  <a:txBody>
                    <a:bodyPr/>
                    <a:p>
                      <a:pPr lvl="0" algn="ctr"/>
                      <a:r>
                        <a:rPr lang="en-US" altLang="zh-CN" sz="2800" dirty="0"/>
                        <a:t>2,0</a:t>
                      </a:r>
                      <a:endParaRPr lang="en-US" altLang="zh-CN" sz="2800" dirty="0"/>
                    </a:p>
                  </a:txBody>
                  <a:tcPr anchor="ctr"/>
                </a:tc>
                <a:tc>
                  <a:txBody>
                    <a:bodyPr/>
                    <a:p>
                      <a:pPr lvl="0" algn="ctr"/>
                      <a:r>
                        <a:rPr lang="en-US" altLang="zh-CN" sz="2800" dirty="0"/>
                        <a:t>2,1</a:t>
                      </a:r>
                      <a:endParaRPr lang="en-US" altLang="zh-CN" sz="2800" dirty="0"/>
                    </a:p>
                  </a:txBody>
                  <a:tcPr anchor="ctr"/>
                </a:tc>
                <a:tc>
                  <a:txBody>
                    <a:bodyPr/>
                    <a:p>
                      <a:pPr lvl="0" algn="ctr"/>
                      <a:r>
                        <a:rPr lang="en-US" altLang="zh-CN" sz="2800" dirty="0"/>
                        <a:t>2,2</a:t>
                      </a:r>
                      <a:endParaRPr lang="en-US" altLang="zh-CN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5" name="Rectangle 1"/>
          <p:cNvSpPr>
            <a:spLocks noChangeArrowheads="1"/>
          </p:cNvSpPr>
          <p:nvPr/>
        </p:nvSpPr>
        <p:spPr bwMode="auto">
          <a:xfrm>
            <a:off x="6962105" y="961465"/>
            <a:ext cx="2886633" cy="583565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位置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1717</Words>
  <Application>WPS 演示</Application>
  <PresentationFormat>宽屏</PresentationFormat>
  <Paragraphs>228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-apple-system</vt:lpstr>
      <vt:lpstr>Calibri</vt:lpstr>
      <vt:lpstr>Arial Unicode MS</vt:lpstr>
      <vt:lpstr>Calibri Light</vt:lpstr>
      <vt:lpstr>SWAstro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kira</dc:creator>
  <cp:lastModifiedBy>I'm张亮listen</cp:lastModifiedBy>
  <cp:revision>45</cp:revision>
  <dcterms:created xsi:type="dcterms:W3CDTF">2018-03-19T00:35:00Z</dcterms:created>
  <dcterms:modified xsi:type="dcterms:W3CDTF">2019-02-16T09:01:02Z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