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310" r:id="rId3"/>
    <p:sldId id="302" r:id="rId4"/>
    <p:sldId id="307" r:id="rId5"/>
    <p:sldId id="308" r:id="rId6"/>
    <p:sldId id="277" r:id="rId7"/>
    <p:sldId id="311" r:id="rId8"/>
    <p:sldId id="297" r:id="rId9"/>
    <p:sldId id="298" r:id="rId10"/>
    <p:sldId id="300" r:id="rId11"/>
    <p:sldId id="263" r:id="rId12"/>
    <p:sldId id="287" r:id="rId13"/>
    <p:sldId id="304" r:id="rId14"/>
    <p:sldId id="301" r:id="rId15"/>
    <p:sldId id="303" r:id="rId16"/>
    <p:sldId id="305" r:id="rId17"/>
    <p:sldId id="29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50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2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7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9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8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8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0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3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5CE3-28ED-4C2A-9FAE-2D3F1CC97C30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52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3303" y="1783976"/>
            <a:ext cx="6275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6694" y="3074895"/>
            <a:ext cx="481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字符串与列表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94104" y="5423647"/>
            <a:ext cx="1381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/>
              <a:t>By Han Zhao</a:t>
            </a:r>
          </a:p>
          <a:p>
            <a:pPr algn="r"/>
            <a:r>
              <a:rPr lang="en-US" altLang="zh-CN" b="1" dirty="0" smtClean="0"/>
              <a:t>11</a:t>
            </a:r>
            <a:r>
              <a:rPr lang="en-US" altLang="zh-CN" b="1" dirty="0" smtClean="0"/>
              <a:t>/16/2018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61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grpSp>
        <p:nvGrpSpPr>
          <p:cNvPr id="3" name="组合 2"/>
          <p:cNvGrpSpPr/>
          <p:nvPr/>
        </p:nvGrpSpPr>
        <p:grpSpPr>
          <a:xfrm>
            <a:off x="777455" y="1385585"/>
            <a:ext cx="4081415" cy="4343353"/>
            <a:chOff x="302326" y="1627632"/>
            <a:chExt cx="4081415" cy="4343353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2196352" y="5263099"/>
              <a:ext cx="1894026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break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302326" y="1627632"/>
              <a:ext cx="2512592" cy="70788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while(1):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966950" y="2773206"/>
              <a:ext cx="3416791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dirty="0" smtClean="0">
                  <a:latin typeface="Arial" panose="020B0604020202020204" pitchFamily="34" charset="0"/>
                </a:rPr>
                <a:t>do something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966950" y="4117525"/>
              <a:ext cx="1894026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if():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76231" y="1537985"/>
            <a:ext cx="5049603" cy="4343352"/>
            <a:chOff x="302325" y="1627633"/>
            <a:chExt cx="5049603" cy="4343352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2196352" y="5263099"/>
              <a:ext cx="1894026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break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302325" y="1627633"/>
              <a:ext cx="5049603" cy="70788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4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 in range(100)</a:t>
              </a: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966950" y="2773206"/>
              <a:ext cx="3416791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dirty="0" smtClean="0">
                  <a:latin typeface="Arial" panose="020B0604020202020204" pitchFamily="34" charset="0"/>
                </a:rPr>
                <a:t>do something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>
              <a:off x="966950" y="4117525"/>
              <a:ext cx="1894026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if():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4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Python </a:t>
            </a:r>
            <a:r>
              <a:rPr lang="zh-CN" altLang="en-US" sz="3200" dirty="0" smtClean="0"/>
              <a:t>数据结构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66165" y="1882205"/>
            <a:ext cx="51299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effectLst/>
                <a:latin typeface="Helvetica Neue"/>
              </a:rPr>
              <a:t>在内存中存储的数据可以有多种类型。</a:t>
            </a:r>
          </a:p>
          <a:p>
            <a:r>
              <a:rPr lang="zh-CN" altLang="en-US" b="0" i="0" dirty="0" smtClean="0">
                <a:effectLst/>
                <a:latin typeface="Helvetica Neue"/>
              </a:rPr>
              <a:t>例如，一个人的年龄可以用数字来存储，他的名字可以用字符来存储。</a:t>
            </a:r>
          </a:p>
          <a:p>
            <a:r>
              <a:rPr lang="en-US" altLang="zh-CN" b="0" i="0" dirty="0" smtClean="0">
                <a:effectLst/>
                <a:latin typeface="Helvetica Neue"/>
              </a:rPr>
              <a:t>Python </a:t>
            </a:r>
            <a:r>
              <a:rPr lang="zh-CN" altLang="en-US" b="0" i="0" dirty="0" smtClean="0">
                <a:effectLst/>
                <a:latin typeface="Helvetica Neue"/>
              </a:rPr>
              <a:t>定义了一些标准类型，用于存储各种类型的数据。</a:t>
            </a:r>
          </a:p>
          <a:p>
            <a:r>
              <a:rPr lang="en-US" altLang="zh-CN" b="0" i="0" dirty="0" smtClean="0">
                <a:effectLst/>
                <a:latin typeface="Helvetica Neue"/>
              </a:rPr>
              <a:t>Python</a:t>
            </a:r>
            <a:r>
              <a:rPr lang="zh-CN" altLang="en-US" b="0" i="0" dirty="0" smtClean="0">
                <a:effectLst/>
                <a:latin typeface="Helvetica Neue"/>
              </a:rPr>
              <a:t>有五个标准的数据类型：</a:t>
            </a:r>
            <a:endParaRPr lang="en-US" altLang="zh-CN" b="0" i="0" dirty="0" smtClean="0">
              <a:effectLst/>
              <a:latin typeface="Helvetica Neue"/>
            </a:endParaRPr>
          </a:p>
          <a:p>
            <a:endParaRPr lang="en-US" altLang="zh-CN" dirty="0">
              <a:latin typeface="Helvetica Neue"/>
            </a:endParaRPr>
          </a:p>
          <a:p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Numbers</a:t>
            </a:r>
            <a:r>
              <a:rPr lang="zh-CN" altLang="en-US" b="0" i="0" dirty="0" smtClean="0">
                <a:effectLst/>
                <a:latin typeface="Helvetica Neue"/>
              </a:rPr>
              <a:t>（数字）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FF0000"/>
                </a:solidFill>
                <a:effectLst/>
                <a:latin typeface="Helvetica Neue"/>
              </a:rPr>
              <a:t>String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Helvetica Neue"/>
              </a:rPr>
              <a:t>（字符串）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FF0000"/>
                </a:solidFill>
                <a:effectLst/>
                <a:latin typeface="Helvetica Neue"/>
              </a:rPr>
              <a:t>List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Helvetica Neue"/>
              </a:rPr>
              <a:t>（列表）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Tuple</a:t>
            </a:r>
            <a:r>
              <a:rPr lang="zh-CN" altLang="en-US" b="0" i="0" dirty="0" smtClean="0">
                <a:effectLst/>
                <a:latin typeface="Helvetica Neue"/>
              </a:rPr>
              <a:t>（元组）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Dictionary</a:t>
            </a:r>
            <a:r>
              <a:rPr lang="zh-CN" altLang="en-US" b="0" i="0" dirty="0" smtClean="0">
                <a:effectLst/>
                <a:latin typeface="Helvetica Neue"/>
              </a:rPr>
              <a:t>（字典）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75022" y="0"/>
            <a:ext cx="6116978" cy="678647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python, this is Han Zhao from earth'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jfdksjfkld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bad example,beacuse hard to understand the meaning of variable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math_mark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(age,jfdksjfkld,math_mark)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information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(information)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info_tup = 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'math_mark'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(info_tup)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info_dic =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'Chinesemark'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87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(info_dic)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9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86165" y="1571230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&gt; ,&lt; , =,&gt;=,&lt;=,==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22024" y="2715981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 - * /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**     %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23412" y="179451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 smtClean="0"/>
              <a:t>比较大小</a:t>
            </a:r>
            <a:endParaRPr lang="zh-CN" altLang="en-US" sz="32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29201" y="1577752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比较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023412" y="3814566"/>
            <a:ext cx="4168588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r>
              <a:rPr lang="zh-CN" altLang="en-US" sz="2400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long()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</a:rPr>
              <a:t>float()</a:t>
            </a:r>
            <a:r>
              <a:rPr lang="zh-CN" altLang="en-US" sz="2400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059271" y="4713097"/>
            <a:ext cx="4132729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latin typeface="Arial" panose="020B0604020202020204" pitchFamily="34" charset="0"/>
              </a:rPr>
              <a:t>abs(), round(), range()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029201" y="2715981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运算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029201" y="371074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类</a:t>
            </a:r>
            <a:r>
              <a:rPr lang="zh-CN" altLang="en-US" sz="3200" dirty="0" smtClean="0">
                <a:latin typeface="Arial" panose="020B0604020202020204" pitchFamily="34" charset="0"/>
              </a:rPr>
              <a:t>型转换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29201" y="461718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功能函数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1571229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9294" y="2705256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5" y="3777728"/>
            <a:ext cx="416858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61364" y="4709518"/>
            <a:ext cx="4132729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string.find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string.isdigit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string.startswith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string.endswith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string.split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7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ww.runoob.com/wp-content/uploads/2013/11/loop-over-python-list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16" y="1217262"/>
            <a:ext cx="33337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2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条件和循</a:t>
            </a:r>
            <a:r>
              <a:rPr lang="zh-CN" altLang="en-US" sz="3200" dirty="0" smtClean="0"/>
              <a:t>环</a:t>
            </a:r>
            <a:endParaRPr lang="zh-CN" altLang="en-US" sz="3200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1384728"/>
            <a:ext cx="6340519" cy="181588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latin typeface="Arial" panose="020B0604020202020204" pitchFamily="34" charset="0"/>
              </a:rPr>
              <a:t>一</a:t>
            </a:r>
            <a:r>
              <a:rPr lang="zh-CN" altLang="en-US" sz="2800" dirty="0" smtClean="0">
                <a:latin typeface="Arial" panose="020B0604020202020204" pitchFamily="34" charset="0"/>
              </a:rPr>
              <a:t>个四位整数，满足下面条件，求这个数最小是多少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800" dirty="0" smtClean="0">
                <a:latin typeface="Arial" panose="020B0604020202020204" pitchFamily="34" charset="0"/>
              </a:rPr>
              <a:t>是</a:t>
            </a:r>
            <a:r>
              <a:rPr lang="en-US" altLang="zh-CN" sz="2800" dirty="0" smtClean="0">
                <a:latin typeface="Arial" panose="020B0604020202020204" pitchFamily="34" charset="0"/>
              </a:rPr>
              <a:t>3</a:t>
            </a:r>
            <a:r>
              <a:rPr lang="zh-CN" altLang="en-US" sz="2800" dirty="0" smtClean="0">
                <a:latin typeface="Arial" panose="020B0604020202020204" pitchFamily="34" charset="0"/>
              </a:rPr>
              <a:t>和</a:t>
            </a:r>
            <a:r>
              <a:rPr lang="en-US" altLang="zh-CN" sz="2800" dirty="0" smtClean="0">
                <a:latin typeface="Arial" panose="020B0604020202020204" pitchFamily="34" charset="0"/>
              </a:rPr>
              <a:t>5</a:t>
            </a:r>
            <a:r>
              <a:rPr lang="zh-CN" altLang="en-US" sz="2800" dirty="0" smtClean="0">
                <a:latin typeface="Arial" panose="020B0604020202020204" pitchFamily="34" charset="0"/>
              </a:rPr>
              <a:t>的倍数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所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有位数之和能被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整除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3435" y="3299971"/>
            <a:ext cx="6483953" cy="332398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a1 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a2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a3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a4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a5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 = a1+a2+a3+a4+a5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(sum)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8426822" y="5352746"/>
            <a:ext cx="1894026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break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http://www.runoob.com/wp-content/uploads/2013/11/cpp_break_stat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053" y="1723583"/>
            <a:ext cx="27146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35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多</a:t>
            </a:r>
            <a:r>
              <a:rPr lang="zh-CN" altLang="en-US" sz="3200" dirty="0" smtClean="0"/>
              <a:t>层循环</a:t>
            </a:r>
            <a:endParaRPr lang="zh-CN" altLang="en-US" sz="32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74042" y="1546949"/>
            <a:ext cx="5049603" cy="1853459"/>
            <a:chOff x="302325" y="1627633"/>
            <a:chExt cx="5049603" cy="1853459"/>
          </a:xfrm>
        </p:grpSpPr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302325" y="1627633"/>
              <a:ext cx="5049603" cy="70788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4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 in range(100)</a:t>
              </a: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966950" y="2773206"/>
              <a:ext cx="3416791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dirty="0" smtClean="0">
                  <a:latin typeface="Arial" panose="020B0604020202020204" pitchFamily="34" charset="0"/>
                </a:rPr>
                <a:t>do something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90114" y="2692522"/>
            <a:ext cx="2270545" cy="1022516"/>
            <a:chOff x="302325" y="1698049"/>
            <a:chExt cx="5049603" cy="1712620"/>
          </a:xfrm>
        </p:grpSpPr>
        <p:sp>
          <p:nvSpPr>
            <p:cNvPr id="19" name="Rectangle 1"/>
            <p:cNvSpPr>
              <a:spLocks noChangeArrowheads="1"/>
            </p:cNvSpPr>
            <p:nvPr/>
          </p:nvSpPr>
          <p:spPr bwMode="auto">
            <a:xfrm>
              <a:off x="302325" y="1698049"/>
              <a:ext cx="5049603" cy="5670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 in range(10)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"/>
            <p:cNvSpPr>
              <a:spLocks noChangeArrowheads="1"/>
            </p:cNvSpPr>
            <p:nvPr/>
          </p:nvSpPr>
          <p:spPr bwMode="auto">
            <a:xfrm>
              <a:off x="966949" y="2843622"/>
              <a:ext cx="3416791" cy="5670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latin typeface="Arial" panose="020B0604020202020204" pitchFamily="34" charset="0"/>
                </a:rPr>
                <a:t>do something2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" name="左大括号 2"/>
          <p:cNvSpPr/>
          <p:nvPr/>
        </p:nvSpPr>
        <p:spPr>
          <a:xfrm>
            <a:off x="5124835" y="1900892"/>
            <a:ext cx="472655" cy="2357343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8115802" y="2367089"/>
            <a:ext cx="472655" cy="2357343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8926373" y="3079563"/>
            <a:ext cx="2270545" cy="1022516"/>
            <a:chOff x="302325" y="1698049"/>
            <a:chExt cx="5049603" cy="1712620"/>
          </a:xfrm>
        </p:grpSpPr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302325" y="1698049"/>
              <a:ext cx="5049603" cy="5670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 in range(50)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1"/>
            <p:cNvSpPr>
              <a:spLocks noChangeArrowheads="1"/>
            </p:cNvSpPr>
            <p:nvPr/>
          </p:nvSpPr>
          <p:spPr bwMode="auto">
            <a:xfrm>
              <a:off x="966949" y="2843622"/>
              <a:ext cx="3416791" cy="5670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latin typeface="Arial" panose="020B0604020202020204" pitchFamily="34" charset="0"/>
                </a:rPr>
                <a:t>do something3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786421" y="4733936"/>
            <a:ext cx="6340519" cy="144655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层循环，一共</a:t>
            </a: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100*10*50=50000</a:t>
            </a: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次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多</a:t>
            </a:r>
            <a:r>
              <a:rPr lang="zh-CN" altLang="en-US" sz="3200" dirty="0" smtClean="0"/>
              <a:t>层循环</a:t>
            </a:r>
            <a:endParaRPr lang="zh-CN" altLang="en-US" sz="3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3435" y="1258642"/>
            <a:ext cx="6340519" cy="267765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Arial" panose="020B0604020202020204" pitchFamily="34" charset="0"/>
              </a:rPr>
              <a:t>一个三位数，他的个位数始终是奇数，十位数是偶数，百位数可以是</a:t>
            </a:r>
            <a:r>
              <a:rPr lang="en-US" altLang="zh-CN" sz="2800" dirty="0" smtClean="0">
                <a:latin typeface="Arial" panose="020B0604020202020204" pitchFamily="34" charset="0"/>
              </a:rPr>
              <a:t>1-9</a:t>
            </a:r>
            <a:r>
              <a:rPr lang="zh-CN" altLang="en-US" sz="2800" dirty="0" smtClean="0">
                <a:latin typeface="Arial" panose="020B0604020202020204" pitchFamily="34" charset="0"/>
              </a:rPr>
              <a:t>的任何数，请在这些数中找到所有满足下面条件的数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800" dirty="0" smtClean="0">
                <a:latin typeface="Arial" panose="020B0604020202020204" pitchFamily="34" charset="0"/>
              </a:rPr>
              <a:t>是</a:t>
            </a:r>
            <a:r>
              <a:rPr lang="en-US" altLang="zh-CN" sz="2800" dirty="0" smtClean="0">
                <a:latin typeface="Arial" panose="020B0604020202020204" pitchFamily="34" charset="0"/>
              </a:rPr>
              <a:t>3</a:t>
            </a:r>
            <a:r>
              <a:rPr lang="zh-CN" altLang="en-US" sz="2800" dirty="0" smtClean="0">
                <a:latin typeface="Arial" panose="020B0604020202020204" pitchFamily="34" charset="0"/>
              </a:rPr>
              <a:t>和</a:t>
            </a:r>
            <a:r>
              <a:rPr lang="en-US" altLang="zh-CN" sz="2800" dirty="0" smtClean="0">
                <a:latin typeface="Arial" panose="020B0604020202020204" pitchFamily="34" charset="0"/>
              </a:rPr>
              <a:t>5</a:t>
            </a:r>
            <a:r>
              <a:rPr lang="zh-CN" altLang="en-US" sz="2800" dirty="0" smtClean="0">
                <a:latin typeface="Arial" panose="020B0604020202020204" pitchFamily="34" charset="0"/>
              </a:rPr>
              <a:t>的倍数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所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有位数之和能被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整除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22442" y="1796763"/>
            <a:ext cx="5049603" cy="1385482"/>
            <a:chOff x="302325" y="1689189"/>
            <a:chExt cx="5049603" cy="1385482"/>
          </a:xfrm>
        </p:grpSpPr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302325" y="1689189"/>
              <a:ext cx="5049603" cy="5847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zh-CN" sz="32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</a:t>
              </a:r>
              <a:r>
                <a:rPr kumimoji="0" lang="en-US" altLang="zh-CN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in range(100</a:t>
              </a:r>
              <a:r>
                <a:rPr kumimoji="0" lang="zh-CN" altLang="en-US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，</a:t>
              </a:r>
              <a:r>
                <a:rPr kumimoji="0" lang="en-US" altLang="zh-CN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1000)</a:t>
              </a: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1935137" y="2489896"/>
              <a:ext cx="3416791" cy="584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latin typeface="Arial" panose="020B0604020202020204" pitchFamily="34" charset="0"/>
                </a:rPr>
                <a:t>do something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87956" y="4982082"/>
            <a:ext cx="5661832" cy="5847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3</a:t>
            </a:r>
            <a:r>
              <a:rPr lang="zh-CN" altLang="en-US" sz="3200" dirty="0" smtClean="0">
                <a:latin typeface="Arial" panose="020B0604020202020204" pitchFamily="34" charset="0"/>
              </a:rPr>
              <a:t>位数</a:t>
            </a:r>
            <a:r>
              <a:rPr lang="en-US" altLang="zh-CN" sz="3200" dirty="0" err="1" smtClean="0">
                <a:latin typeface="Arial" panose="020B0604020202020204" pitchFamily="34" charset="0"/>
              </a:rPr>
              <a:t>abc</a:t>
            </a:r>
            <a:r>
              <a:rPr lang="en-US" altLang="zh-CN" sz="3200" dirty="0" smtClean="0">
                <a:latin typeface="Arial" panose="020B0604020202020204" pitchFamily="34" charset="0"/>
              </a:rPr>
              <a:t> = 100*a +10*</a:t>
            </a:r>
            <a:r>
              <a:rPr lang="en-US" altLang="zh-CN" sz="3200" dirty="0" err="1" smtClean="0">
                <a:latin typeface="Arial" panose="020B0604020202020204" pitchFamily="34" charset="0"/>
              </a:rPr>
              <a:t>b+c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75929" y="4256683"/>
            <a:ext cx="4401667" cy="2035572"/>
            <a:chOff x="5555641" y="3505209"/>
            <a:chExt cx="6537744" cy="3239131"/>
          </a:xfrm>
        </p:grpSpPr>
        <p:grpSp>
          <p:nvGrpSpPr>
            <p:cNvPr id="11" name="组合 10"/>
            <p:cNvGrpSpPr/>
            <p:nvPr/>
          </p:nvGrpSpPr>
          <p:grpSpPr>
            <a:xfrm>
              <a:off x="6622441" y="4263387"/>
              <a:ext cx="5202003" cy="2480953"/>
              <a:chOff x="302325" y="1663235"/>
              <a:chExt cx="5202003" cy="2480953"/>
            </a:xfrm>
          </p:grpSpPr>
          <p:sp>
            <p:nvSpPr>
              <p:cNvPr id="12" name="Rectangle 1"/>
              <p:cNvSpPr>
                <a:spLocks noChangeArrowheads="1"/>
              </p:cNvSpPr>
              <p:nvPr/>
            </p:nvSpPr>
            <p:spPr bwMode="auto">
              <a:xfrm>
                <a:off x="302325" y="1663235"/>
                <a:ext cx="5049604" cy="63668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for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CN" sz="2000" dirty="0" smtClean="0">
                    <a:latin typeface="Arial" panose="020B0604020202020204" pitchFamily="34" charset="0"/>
                  </a:rPr>
                  <a:t>b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in range(2</a:t>
                </a:r>
                <a:r>
                  <a:rPr lang="en-US" altLang="zh-CN" sz="2000" dirty="0" smtClean="0">
                    <a:latin typeface="Arial" panose="020B0604020202020204" pitchFamily="34" charset="0"/>
                  </a:rPr>
                  <a:t>,10,2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:</a:t>
                </a:r>
                <a:endPara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1"/>
              <p:cNvSpPr>
                <a:spLocks noChangeArrowheads="1"/>
              </p:cNvSpPr>
              <p:nvPr/>
            </p:nvSpPr>
            <p:spPr bwMode="auto">
              <a:xfrm>
                <a:off x="2087537" y="3507507"/>
                <a:ext cx="3416791" cy="63668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dirty="0" smtClean="0">
                    <a:latin typeface="Arial" panose="020B0604020202020204" pitchFamily="34" charset="0"/>
                  </a:rPr>
                  <a:t>do something</a:t>
                </a:r>
                <a:endPara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5555641" y="3505209"/>
              <a:ext cx="5049603" cy="63668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000" dirty="0">
                  <a:latin typeface="Arial" panose="020B0604020202020204" pitchFamily="34" charset="0"/>
                </a:rPr>
                <a:t>a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in range(1</a:t>
              </a:r>
              <a:r>
                <a:rPr kumimoji="0" lang="zh-CN" alt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，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10)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>
              <a:off x="7043782" y="5115604"/>
              <a:ext cx="5049603" cy="63668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latin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in range(1</a:t>
              </a:r>
              <a:r>
                <a:rPr lang="en-US" altLang="zh-CN" sz="2000" dirty="0" smtClean="0">
                  <a:latin typeface="Arial" panose="020B0604020202020204" pitchFamily="34" charset="0"/>
                </a:rPr>
                <a:t>,10,2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)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4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12564" y="3566418"/>
            <a:ext cx="8922354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Talk is</a:t>
            </a:r>
            <a:r>
              <a:rPr kumimoji="0" lang="en-US" altLang="zh-CN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cheap, show me the code.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512564" y="2427900"/>
            <a:ext cx="2638095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en-US" altLang="zh-CN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turn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Python </a:t>
            </a:r>
            <a:r>
              <a:rPr lang="zh-CN" altLang="en-US" sz="3200" dirty="0" smtClean="0"/>
              <a:t>数据结构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66165" y="1882205"/>
            <a:ext cx="51299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effectLst/>
                <a:latin typeface="Helvetica Neue"/>
              </a:rPr>
              <a:t>在内存中存储的数据可以有多种类型。</a:t>
            </a:r>
          </a:p>
          <a:p>
            <a:r>
              <a:rPr lang="zh-CN" altLang="en-US" b="0" i="0" dirty="0" smtClean="0">
                <a:effectLst/>
                <a:latin typeface="Helvetica Neue"/>
              </a:rPr>
              <a:t>例如，一个人的年龄可以用数字来存储，他的名字可以用字符来存储。</a:t>
            </a:r>
          </a:p>
          <a:p>
            <a:r>
              <a:rPr lang="en-US" altLang="zh-CN" b="0" i="0" dirty="0" smtClean="0">
                <a:effectLst/>
                <a:latin typeface="Helvetica Neue"/>
              </a:rPr>
              <a:t>Python </a:t>
            </a:r>
            <a:r>
              <a:rPr lang="zh-CN" altLang="en-US" b="0" i="0" dirty="0" smtClean="0">
                <a:effectLst/>
                <a:latin typeface="Helvetica Neue"/>
              </a:rPr>
              <a:t>定义了一些标准类型，用于存储各种类型的数据。</a:t>
            </a:r>
          </a:p>
          <a:p>
            <a:r>
              <a:rPr lang="en-US" altLang="zh-CN" b="0" i="0" dirty="0" smtClean="0">
                <a:effectLst/>
                <a:latin typeface="Helvetica Neue"/>
              </a:rPr>
              <a:t>Python</a:t>
            </a:r>
            <a:r>
              <a:rPr lang="zh-CN" altLang="en-US" b="0" i="0" dirty="0" smtClean="0">
                <a:effectLst/>
                <a:latin typeface="Helvetica Neue"/>
              </a:rPr>
              <a:t>有五个标准的数据类型：</a:t>
            </a:r>
            <a:endParaRPr lang="en-US" altLang="zh-CN" b="0" i="0" dirty="0" smtClean="0">
              <a:effectLst/>
              <a:latin typeface="Helvetica Neue"/>
            </a:endParaRPr>
          </a:p>
          <a:p>
            <a:endParaRPr lang="en-US" altLang="zh-CN" dirty="0">
              <a:latin typeface="Helvetica Neue"/>
            </a:endParaRPr>
          </a:p>
          <a:p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Numbers</a:t>
            </a:r>
            <a:r>
              <a:rPr lang="zh-CN" altLang="en-US" b="0" i="0" dirty="0" smtClean="0">
                <a:effectLst/>
                <a:latin typeface="Helvetica Neue"/>
              </a:rPr>
              <a:t>（数字）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String</a:t>
            </a:r>
            <a:r>
              <a:rPr lang="zh-CN" altLang="en-US" b="0" i="0" dirty="0" smtClean="0">
                <a:effectLst/>
                <a:latin typeface="Helvetica Neue"/>
              </a:rPr>
              <a:t>（字符串）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List</a:t>
            </a:r>
            <a:r>
              <a:rPr lang="zh-CN" altLang="en-US" b="0" i="0" dirty="0" smtClean="0">
                <a:effectLst/>
                <a:latin typeface="Helvetica Neue"/>
              </a:rPr>
              <a:t>（列表）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Tuple</a:t>
            </a:r>
            <a:r>
              <a:rPr lang="zh-CN" altLang="en-US" b="0" i="0" dirty="0" smtClean="0">
                <a:effectLst/>
                <a:latin typeface="Helvetica Neue"/>
              </a:rPr>
              <a:t>（元组）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Dictionary</a:t>
            </a:r>
            <a:r>
              <a:rPr lang="zh-CN" altLang="en-US" b="0" i="0" dirty="0" smtClean="0">
                <a:effectLst/>
                <a:latin typeface="Helvetica Neue"/>
              </a:rPr>
              <a:t>（字典）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75022" y="0"/>
            <a:ext cx="6116978" cy="678647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python, this is Han Zhao from earth'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jfdksjfkld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bad example,beacuse hard to understand the meaning of variable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math_mark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(age,jfdksjfkld,math_mark)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information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(information)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info_tup = 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'math_mark'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(info_tup)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info_dic =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'Chinesemark'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87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(info_dic)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8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Python </a:t>
            </a:r>
            <a:r>
              <a:rPr lang="zh-CN" altLang="en-US" sz="3200" dirty="0" smtClean="0"/>
              <a:t>数据结构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66165" y="1882205"/>
            <a:ext cx="51299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effectLst/>
                <a:latin typeface="Helvetica Neue"/>
              </a:rPr>
              <a:t>在内存中存储的数据可以有多种类型。</a:t>
            </a:r>
          </a:p>
          <a:p>
            <a:r>
              <a:rPr lang="zh-CN" altLang="en-US" b="0" i="0" dirty="0" smtClean="0">
                <a:effectLst/>
                <a:latin typeface="Helvetica Neue"/>
              </a:rPr>
              <a:t>例如，一个人的年龄可以用数字来存储，他的名字可以用字符来存储。</a:t>
            </a:r>
          </a:p>
          <a:p>
            <a:r>
              <a:rPr lang="en-US" altLang="zh-CN" b="0" i="0" dirty="0" smtClean="0">
                <a:effectLst/>
                <a:latin typeface="Helvetica Neue"/>
              </a:rPr>
              <a:t>Python </a:t>
            </a:r>
            <a:r>
              <a:rPr lang="zh-CN" altLang="en-US" b="0" i="0" dirty="0" smtClean="0">
                <a:effectLst/>
                <a:latin typeface="Helvetica Neue"/>
              </a:rPr>
              <a:t>定义了一些标准类型，用于存储各种类型的数据。</a:t>
            </a:r>
          </a:p>
          <a:p>
            <a:r>
              <a:rPr lang="en-US" altLang="zh-CN" b="0" i="0" dirty="0" smtClean="0">
                <a:effectLst/>
                <a:latin typeface="Helvetica Neue"/>
              </a:rPr>
              <a:t>Python</a:t>
            </a:r>
            <a:r>
              <a:rPr lang="zh-CN" altLang="en-US" b="0" i="0" dirty="0" smtClean="0">
                <a:effectLst/>
                <a:latin typeface="Helvetica Neue"/>
              </a:rPr>
              <a:t>有五个标准的数据类型：</a:t>
            </a:r>
            <a:endParaRPr lang="en-US" altLang="zh-CN" b="0" i="0" dirty="0" smtClean="0">
              <a:effectLst/>
              <a:latin typeface="Helvetica Neue"/>
            </a:endParaRPr>
          </a:p>
          <a:p>
            <a:endParaRPr lang="en-US" altLang="zh-CN" dirty="0">
              <a:latin typeface="Helvetica Neue"/>
            </a:endParaRPr>
          </a:p>
          <a:p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Numbers</a:t>
            </a:r>
            <a:r>
              <a:rPr lang="zh-CN" altLang="en-US" b="0" i="0" dirty="0" smtClean="0">
                <a:effectLst/>
                <a:latin typeface="Helvetica Neue"/>
              </a:rPr>
              <a:t>（数字）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FF0000"/>
                </a:solidFill>
                <a:effectLst/>
                <a:latin typeface="Helvetica Neue"/>
              </a:rPr>
              <a:t>String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Helvetica Neue"/>
              </a:rPr>
              <a:t>（字符串）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FF0000"/>
                </a:solidFill>
                <a:effectLst/>
                <a:latin typeface="Helvetica Neue"/>
              </a:rPr>
              <a:t>List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Helvetica Neue"/>
              </a:rPr>
              <a:t>（列表）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Tuple</a:t>
            </a:r>
            <a:r>
              <a:rPr lang="zh-CN" altLang="en-US" b="0" i="0" dirty="0" smtClean="0">
                <a:effectLst/>
                <a:latin typeface="Helvetica Neue"/>
              </a:rPr>
              <a:t>（元组）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Dictionary</a:t>
            </a:r>
            <a:r>
              <a:rPr lang="zh-CN" altLang="en-US" b="0" i="0" dirty="0" smtClean="0">
                <a:effectLst/>
                <a:latin typeface="Helvetica Neue"/>
              </a:rPr>
              <a:t>（字典）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75022" y="0"/>
            <a:ext cx="6116978" cy="678647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python, this is Han Zhao from earth'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jfdksjfkld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bad example,beacuse hard to understand the meaning of variable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math_mark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(age,jfdksjfkld,math_mark)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information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(information)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info_tup = 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'math_mark'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(info_tup)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info_dic =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'Chinesemark'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87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(info_dic)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721929" y="3046465"/>
            <a:ext cx="300564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latin typeface="Arial" panose="020B0604020202020204" pitchFamily="34" charset="0"/>
              </a:rPr>
              <a:t>条件与循环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365" y="259977"/>
            <a:ext cx="2169459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复习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5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</a:t>
            </a:r>
            <a:endParaRPr lang="zh-CN" altLang="en-US" sz="3200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3298814"/>
            <a:ext cx="5522260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‘hello python, this is Han Zhao from earth</a:t>
            </a:r>
            <a:r>
              <a:rPr kumimoji="0" lang="zh-CN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</a:t>
            </a:r>
            <a:r>
              <a:rPr lang="en-US" altLang="zh-CN" sz="15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3435" y="2016733"/>
            <a:ext cx="5522260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String </a:t>
            </a:r>
            <a:r>
              <a:rPr lang="zh-CN" altLang="en-US" sz="2800" dirty="0" smtClean="0"/>
              <a:t>字符串 用引号表示  </a:t>
            </a:r>
            <a:r>
              <a:rPr lang="en-US" altLang="zh-CN" sz="2800" dirty="0" smtClean="0"/>
              <a:t>””</a:t>
            </a:r>
            <a:r>
              <a:rPr lang="zh-CN" altLang="en-US" sz="2800" dirty="0" smtClean="0"/>
              <a:t>或者</a:t>
            </a:r>
            <a:r>
              <a:rPr lang="en-US" altLang="zh-CN" sz="2800" dirty="0" smtClean="0"/>
              <a:t>’’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43435" y="2539953"/>
            <a:ext cx="5522260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/>
              <a:t>一</a:t>
            </a:r>
            <a:r>
              <a:rPr lang="zh-CN" altLang="en-US" sz="2800" dirty="0" smtClean="0"/>
              <a:t>定是英文输入法下的引号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903944" y="1319300"/>
            <a:ext cx="4578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Helvetica Neue"/>
              </a:rPr>
              <a:t>字符串是 </a:t>
            </a:r>
            <a:r>
              <a:rPr lang="en-US" altLang="zh-CN" sz="2000" b="1" dirty="0">
                <a:latin typeface="Helvetica Neue"/>
              </a:rPr>
              <a:t>Python </a:t>
            </a:r>
            <a:r>
              <a:rPr lang="zh-CN" altLang="en-US" sz="2000" b="1" dirty="0">
                <a:latin typeface="Helvetica Neue"/>
              </a:rPr>
              <a:t>中最常用的数据类型</a:t>
            </a:r>
            <a:endParaRPr lang="zh-CN" altLang="en-US" sz="2000" b="1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934634" y="0"/>
            <a:ext cx="4204449" cy="1938992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Arial" panose="020B0604020202020204" pitchFamily="34" charset="0"/>
              </a:rPr>
              <a:t>print </a:t>
            </a:r>
            <a:r>
              <a:rPr lang="zh-CN" altLang="en-US" sz="2800" b="1" dirty="0" smtClean="0">
                <a:latin typeface="Arial" panose="020B0604020202020204" pitchFamily="34" charset="0"/>
              </a:rPr>
              <a:t>函数介绍</a:t>
            </a:r>
            <a:endParaRPr lang="en-US" altLang="zh-CN" sz="2800" b="1" dirty="0" smtClean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Arial" panose="020B0604020202020204" pitchFamily="34" charset="0"/>
              </a:rPr>
              <a:t>非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常强大的输出函数</a:t>
            </a:r>
            <a:endParaRPr lang="en-US" altLang="zh-CN" sz="2000" b="1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括</a:t>
            </a:r>
            <a:r>
              <a:rPr lang="zh-CN" altLang="en-US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号内可以是各种类型的数据，可以是一个参数，也可以是多个参数，还是可以进行计算。</a:t>
            </a:r>
            <a:endParaRPr lang="en-US" altLang="zh-CN" b="1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5934634" y="1938992"/>
            <a:ext cx="5818095" cy="378565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"Hello"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"Python"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and 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#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and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Hello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(a,b)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Hello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Python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and 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,b)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# Hello and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Python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# 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#True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4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43435" y="1380238"/>
            <a:ext cx="2321859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/>
              <a:t>创</a:t>
            </a:r>
            <a:r>
              <a:rPr lang="zh-CN" altLang="en-US" sz="2800" dirty="0" smtClean="0"/>
              <a:t>建 ： 赋值   </a:t>
            </a:r>
            <a:endParaRPr lang="en-US" altLang="zh-CN" sz="2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3435" y="2061664"/>
            <a:ext cx="424927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"Hello"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3435" y="3721588"/>
            <a:ext cx="4850068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	# 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l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l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o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#error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43434" y="3127628"/>
            <a:ext cx="2321859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 smtClean="0"/>
              <a:t>访问 ：索引  </a:t>
            </a:r>
            <a:r>
              <a:rPr lang="en-US" altLang="zh-CN" sz="2800" dirty="0" smtClean="0"/>
              <a:t>[] </a:t>
            </a:r>
            <a:r>
              <a:rPr lang="zh-CN" altLang="en-US" sz="2800" dirty="0" smtClean="0"/>
              <a:t>   </a:t>
            </a:r>
            <a:endParaRPr lang="en-US" altLang="zh-CN" sz="2800" dirty="0" smtClean="0"/>
          </a:p>
        </p:txBody>
      </p:sp>
      <p:grpSp>
        <p:nvGrpSpPr>
          <p:cNvPr id="32" name="组合 31"/>
          <p:cNvGrpSpPr/>
          <p:nvPr/>
        </p:nvGrpSpPr>
        <p:grpSpPr>
          <a:xfrm>
            <a:off x="5706866" y="234044"/>
            <a:ext cx="3816945" cy="679393"/>
            <a:chOff x="5717690" y="2072772"/>
            <a:chExt cx="2216070" cy="394447"/>
          </a:xfrm>
        </p:grpSpPr>
        <p:sp>
          <p:nvSpPr>
            <p:cNvPr id="26" name="矩形 25"/>
            <p:cNvSpPr/>
            <p:nvPr/>
          </p:nvSpPr>
          <p:spPr>
            <a:xfrm>
              <a:off x="5717690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6173096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628502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083908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539313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</a:t>
              </a:r>
              <a:endParaRPr lang="zh-CN" altLang="en-US" dirty="0"/>
            </a:p>
          </p:txBody>
        </p:sp>
      </p:grp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5211917" y="3895869"/>
            <a:ext cx="5486238" cy="83099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记住</a:t>
            </a:r>
            <a:r>
              <a:rPr lang="zh-CN" altLang="en-US" sz="2400" dirty="0" smtClean="0"/>
              <a:t>索引第一位从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开始，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是第一个 </a:t>
            </a:r>
            <a:r>
              <a:rPr lang="en-US" altLang="zh-CN" sz="2400" dirty="0" smtClean="0"/>
              <a:t>1 </a:t>
            </a:r>
            <a:r>
              <a:rPr lang="zh-CN" altLang="en-US" sz="2400" dirty="0" smtClean="0"/>
              <a:t>是第二个，这是二进制的特点   </a:t>
            </a:r>
            <a:endParaRPr lang="en-US" altLang="zh-CN" sz="2400" dirty="0" smtClean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5211917" y="4858381"/>
            <a:ext cx="5486237" cy="181588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/>
              <a:t>访</a:t>
            </a:r>
            <a:r>
              <a:rPr lang="zh-CN" altLang="en-US" sz="2800" dirty="0" smtClean="0"/>
              <a:t>问一个元素用</a:t>
            </a:r>
            <a:r>
              <a:rPr lang="en-US" altLang="zh-CN" sz="2800" dirty="0" smtClean="0"/>
              <a:t>a[index],  index </a:t>
            </a:r>
            <a:r>
              <a:rPr lang="zh-CN" altLang="en-US" sz="2800" dirty="0" smtClean="0"/>
              <a:t>为索引编号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如</a:t>
            </a:r>
            <a:r>
              <a:rPr lang="en-US" altLang="zh-CN" sz="2800" dirty="0" smtClean="0"/>
              <a:t>a[0], a[1] *****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597116" y="919533"/>
            <a:ext cx="3862093" cy="2469705"/>
            <a:chOff x="579053" y="3054866"/>
            <a:chExt cx="3862093" cy="2469705"/>
          </a:xfrm>
        </p:grpSpPr>
        <p:grpSp>
          <p:nvGrpSpPr>
            <p:cNvPr id="42" name="组合 41"/>
            <p:cNvGrpSpPr/>
            <p:nvPr/>
          </p:nvGrpSpPr>
          <p:grpSpPr>
            <a:xfrm>
              <a:off x="582868" y="3558195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51" name="矩形 50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579053" y="4474230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46" name="矩形 45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-5</a:t>
                </a:r>
                <a:endParaRPr lang="zh-CN" altLang="en-US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-4</a:t>
                </a:r>
                <a:endParaRPr lang="zh-CN" altLang="en-US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-3</a:t>
                </a:r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-2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-1</a:t>
                </a:r>
                <a:endParaRPr lang="zh-CN" altLang="en-US" dirty="0"/>
              </a:p>
            </p:txBody>
          </p:sp>
        </p:grpSp>
        <p:sp>
          <p:nvSpPr>
            <p:cNvPr id="44" name="右箭头 43"/>
            <p:cNvSpPr/>
            <p:nvPr/>
          </p:nvSpPr>
          <p:spPr>
            <a:xfrm>
              <a:off x="582868" y="3054866"/>
              <a:ext cx="3827767" cy="268613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右箭头 44"/>
            <p:cNvSpPr/>
            <p:nvPr/>
          </p:nvSpPr>
          <p:spPr>
            <a:xfrm rot="10800000">
              <a:off x="613379" y="5255958"/>
              <a:ext cx="3827767" cy="268613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Rectangle 1"/>
          <p:cNvSpPr>
            <a:spLocks noChangeArrowheads="1"/>
          </p:cNvSpPr>
          <p:nvPr/>
        </p:nvSpPr>
        <p:spPr bwMode="auto">
          <a:xfrm>
            <a:off x="9735671" y="1188146"/>
            <a:ext cx="2223328" cy="206210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正向： 第一个是</a:t>
            </a:r>
            <a:r>
              <a:rPr lang="en-US" altLang="zh-CN" sz="3200" dirty="0" smtClean="0">
                <a:latin typeface="Arial" panose="020B0604020202020204" pitchFamily="34" charset="0"/>
              </a:rPr>
              <a:t>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反向：最后一个是</a:t>
            </a:r>
            <a:r>
              <a:rPr lang="en-US" altLang="zh-CN" sz="3200" dirty="0" smtClean="0">
                <a:latin typeface="Arial" panose="020B0604020202020204" pitchFamily="34" charset="0"/>
              </a:rPr>
              <a:t>-1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  <p:bldP spid="40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455459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访问子串</a:t>
            </a:r>
            <a:endParaRPr lang="zh-CN" altLang="en-US" sz="32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63900" y="1217101"/>
            <a:ext cx="3862093" cy="2469705"/>
            <a:chOff x="579053" y="3054866"/>
            <a:chExt cx="3862093" cy="2469705"/>
          </a:xfrm>
        </p:grpSpPr>
        <p:grpSp>
          <p:nvGrpSpPr>
            <p:cNvPr id="10" name="组合 9"/>
            <p:cNvGrpSpPr/>
            <p:nvPr/>
          </p:nvGrpSpPr>
          <p:grpSpPr>
            <a:xfrm>
              <a:off x="582868" y="3558195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11" name="矩形 10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79053" y="4474230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17" name="矩形 16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-5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-4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-3</a:t>
                </a:r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-2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-1</a:t>
                </a:r>
                <a:endParaRPr lang="zh-CN" altLang="en-US" dirty="0"/>
              </a:p>
            </p:txBody>
          </p:sp>
        </p:grpSp>
        <p:sp>
          <p:nvSpPr>
            <p:cNvPr id="5" name="右箭头 4"/>
            <p:cNvSpPr/>
            <p:nvPr/>
          </p:nvSpPr>
          <p:spPr>
            <a:xfrm>
              <a:off x="582868" y="3054866"/>
              <a:ext cx="3827767" cy="268613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 rot="10800000">
              <a:off x="613379" y="5255958"/>
              <a:ext cx="3827767" cy="268613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598894" y="685496"/>
            <a:ext cx="5172717" cy="34163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索</a:t>
            </a:r>
            <a:r>
              <a:rPr lang="zh-CN" altLang="en-US" sz="3200" dirty="0" smtClean="0">
                <a:latin typeface="Arial" panose="020B0604020202020204" pitchFamily="34" charset="0"/>
              </a:rPr>
              <a:t>引    </a:t>
            </a:r>
            <a:r>
              <a:rPr lang="en-US" altLang="zh-CN" sz="3200" dirty="0" smtClean="0">
                <a:latin typeface="Arial" panose="020B0604020202020204" pitchFamily="34" charset="0"/>
              </a:rPr>
              <a:t>[index]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如果放入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个数字什么意思呢</a:t>
            </a:r>
            <a:r>
              <a:rPr lang="zh-CN" altLang="en-US" sz="2400" dirty="0" smtClean="0">
                <a:latin typeface="Arial" panose="020B0604020202020204" pitchFamily="34" charset="0"/>
              </a:rPr>
              <a:t>？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如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</a:rPr>
              <a:t>[1:2]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</a:rPr>
              <a:t>切</a:t>
            </a:r>
            <a:r>
              <a:rPr lang="zh-CN" altLang="en-US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片</a:t>
            </a:r>
            <a:r>
              <a:rPr lang="en-US" altLang="zh-CN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字符串的子片段</a:t>
            </a:r>
            <a:endParaRPr lang="en-US" altLang="zh-CN" sz="3200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[</a:t>
            </a:r>
            <a:r>
              <a:rPr lang="en-US" altLang="zh-CN" sz="3200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low:high</a:t>
            </a:r>
            <a:r>
              <a:rPr lang="en-US" altLang="zh-CN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包</a:t>
            </a:r>
            <a:r>
              <a:rPr lang="zh-CN" altLang="en-US" sz="2400" dirty="0" smtClean="0">
                <a:latin typeface="Arial" panose="020B0604020202020204" pitchFamily="34" charset="0"/>
              </a:rPr>
              <a:t>括下限值，不包括上限值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可</a:t>
            </a:r>
            <a:r>
              <a:rPr lang="zh-CN" altLang="en-US" sz="2400" dirty="0" smtClean="0">
                <a:latin typeface="Arial" panose="020B0604020202020204" pitchFamily="34" charset="0"/>
              </a:rPr>
              <a:t>以省略，省略的设置为默认值，下限默认为</a:t>
            </a:r>
            <a:r>
              <a:rPr lang="en-US" altLang="zh-CN" sz="2400" dirty="0" smtClean="0">
                <a:latin typeface="Arial" panose="020B0604020202020204" pitchFamily="34" charset="0"/>
              </a:rPr>
              <a:t>0</a:t>
            </a:r>
            <a:r>
              <a:rPr lang="zh-CN" altLang="en-US" sz="2400" dirty="0" smtClean="0">
                <a:latin typeface="Arial" panose="020B0604020202020204" pitchFamily="34" charset="0"/>
              </a:rPr>
              <a:t>，上限是最大值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753036" y="4454882"/>
            <a:ext cx="10416988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## He   </a:t>
            </a:r>
            <a: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包含下限，不包括上限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a[0:2]  == a[0] </a:t>
            </a:r>
            <a: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a[1]</a:t>
            </a:r>
            <a: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拼接</a:t>
            </a:r>
            <a:b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(a[: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## Hello   </a:t>
            </a:r>
            <a: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包含下限，不包括上限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a[:5]  == a[0:5]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:])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## </a:t>
            </a:r>
            <a:r>
              <a:rPr kumimoji="0" lang="en-US" altLang="zh-CN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llo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包含下限，不包括上限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a[2:]  == a[2:5]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455459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</a:t>
            </a:r>
            <a:endParaRPr lang="zh-CN" altLang="en-US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6528" y="2450097"/>
            <a:ext cx="7512424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'dfsdhfskdj jklsdfsa'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 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(length)   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length = 19 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(length):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F8F8F2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2000" dirty="0">
                <a:solidFill>
                  <a:srgbClr val="F8F8F2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'index is'</a:t>
            </a:r>
            <a:r>
              <a:rPr lang="zh-CN" altLang="zh-CN" sz="2000" dirty="0">
                <a:solidFill>
                  <a:srgbClr val="F8F8F2"/>
                </a:solidFill>
                <a:latin typeface="宋体" panose="02010600030101010101" pitchFamily="2" charset="-122"/>
              </a:rPr>
              <a:t>,index,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'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\t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element is'</a:t>
            </a:r>
            <a:r>
              <a:rPr lang="zh-CN" altLang="zh-CN" sz="2000" dirty="0">
                <a:solidFill>
                  <a:srgbClr val="F8F8F2"/>
                </a:solidFill>
                <a:latin typeface="宋体" panose="02010600030101010101" pitchFamily="2" charset="-122"/>
              </a:rPr>
              <a:t>,text[index])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246528" y="1230539"/>
            <a:ext cx="4249271" cy="107721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实</a:t>
            </a:r>
            <a:r>
              <a:rPr lang="zh-CN" altLang="en-US" sz="3200" dirty="0" smtClean="0">
                <a:latin typeface="Arial" panose="020B0604020202020204" pitchFamily="34" charset="0"/>
              </a:rPr>
              <a:t>例：打印一个字符串的所有位数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281" y="1230539"/>
            <a:ext cx="4065495" cy="5047350"/>
          </a:xfrm>
          <a:prstGeom prst="rect">
            <a:avLst/>
          </a:prstGeom>
        </p:spPr>
      </p:pic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246528" y="5105798"/>
            <a:ext cx="6060142" cy="64633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</a:rPr>
              <a:t>转</a:t>
            </a:r>
            <a:r>
              <a:rPr lang="zh-CN" altLang="en-US" dirty="0" smtClean="0">
                <a:latin typeface="Arial" panose="020B0604020202020204" pitchFamily="34" charset="0"/>
              </a:rPr>
              <a:t>义字符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lvl="0"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</a:rPr>
              <a:t>\t  table 4</a:t>
            </a:r>
            <a:r>
              <a:rPr lang="zh-CN" altLang="en-US" dirty="0" smtClean="0">
                <a:latin typeface="Arial" panose="020B0604020202020204" pitchFamily="34" charset="0"/>
              </a:rPr>
              <a:t>空格</a:t>
            </a:r>
            <a:r>
              <a:rPr lang="en-US" altLang="zh-CN" dirty="0" smtClean="0">
                <a:latin typeface="Arial" panose="020B0604020202020204" pitchFamily="34" charset="0"/>
              </a:rPr>
              <a:t>	\n newline </a:t>
            </a:r>
            <a:r>
              <a:rPr lang="zh-CN" altLang="en-US" dirty="0" smtClean="0">
                <a:latin typeface="Arial" panose="020B0604020202020204" pitchFamily="34" charset="0"/>
              </a:rPr>
              <a:t>换行 </a:t>
            </a:r>
            <a:r>
              <a:rPr lang="en-US" altLang="zh-CN" dirty="0" smtClean="0">
                <a:latin typeface="Arial" panose="020B0604020202020204" pitchFamily="34" charset="0"/>
              </a:rPr>
              <a:t>\r </a:t>
            </a:r>
            <a:r>
              <a:rPr lang="zh-CN" altLang="en-US" dirty="0">
                <a:latin typeface="Arial" panose="020B0604020202020204" pitchFamily="34" charset="0"/>
              </a:rPr>
              <a:t>回车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76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12564" y="3566418"/>
            <a:ext cx="8922354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Talk is</a:t>
            </a:r>
            <a:r>
              <a:rPr kumimoji="0" lang="en-US" altLang="zh-CN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cheap, show me the code.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512564" y="2427900"/>
            <a:ext cx="2638095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en-US" altLang="zh-CN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turn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455459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  比较</a:t>
            </a:r>
            <a:endParaRPr lang="zh-CN" alt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1929" y="2314435"/>
            <a:ext cx="4069976" cy="280076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'Han Zhao'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'HAN ZHAO'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==b)     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#False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!=b)     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]==b[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'y'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#False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'han'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not 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b)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737413" y="2397222"/>
            <a:ext cx="4715434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737413" y="3053099"/>
            <a:ext cx="4715434" cy="206210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Arial" panose="020B0604020202020204" pitchFamily="34" charset="0"/>
              </a:rPr>
              <a:t>区分大小写</a:t>
            </a:r>
            <a:endParaRPr lang="en-US" altLang="zh-CN" sz="3200" dirty="0" smtClean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是字符串完全相同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Arial" panose="020B0604020202020204" pitchFamily="34" charset="0"/>
              </a:rPr>
              <a:t>in </a:t>
            </a:r>
            <a:r>
              <a:rPr lang="zh-CN" altLang="en-US" sz="3200" dirty="0" smtClean="0">
                <a:latin typeface="Arial" panose="020B0604020202020204" pitchFamily="34" charset="0"/>
              </a:rPr>
              <a:t>表示在字符串中可以找到该元素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455459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连接</a:t>
            </a:r>
            <a:endParaRPr lang="zh-CN" altLang="en-US" sz="32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3435" y="1635794"/>
            <a:ext cx="1308847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43435" y="2308413"/>
            <a:ext cx="5280212" cy="107721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非常好理解，就是连接就是相加，但是没有减法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435" y="3507005"/>
            <a:ext cx="5360894" cy="17081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'my name is:'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'Han Zhao'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+b)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 name is:Han Zhao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print(a+c)  # error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(c))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my name is:15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58753" y="1546147"/>
            <a:ext cx="1846729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Example 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629834" y="2308413"/>
            <a:ext cx="6113929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显</a:t>
            </a:r>
            <a:r>
              <a:rPr lang="zh-CN" altLang="en-US" sz="3200" dirty="0" smtClean="0">
                <a:latin typeface="Arial" panose="020B0604020202020204" pitchFamily="34" charset="0"/>
              </a:rPr>
              <a:t>示程序进度提示的</a:t>
            </a:r>
            <a:r>
              <a:rPr lang="en-US" altLang="zh-CN" sz="3200" dirty="0" smtClean="0">
                <a:latin typeface="Arial" panose="020B0604020202020204" pitchFamily="34" charset="0"/>
              </a:rPr>
              <a:t>loading</a:t>
            </a:r>
            <a:r>
              <a:rPr lang="zh-CN" altLang="en-US" sz="3200" dirty="0" smtClean="0">
                <a:latin typeface="Arial" panose="020B0604020202020204" pitchFamily="34" charset="0"/>
              </a:rPr>
              <a:t>模块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29834" y="3003374"/>
            <a:ext cx="6113929" cy="255454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'program is running........'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time.sleep(0.05)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time.sleep(random.random()*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'processing ... now '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(index+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'/100'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'program finished'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05" y="5665693"/>
            <a:ext cx="5468471" cy="89647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哪里用的多？</a:t>
            </a:r>
            <a:r>
              <a:rPr lang="zh-CN" altLang="en-US" sz="2400" dirty="0"/>
              <a:t>自</a:t>
            </a:r>
            <a:r>
              <a:rPr lang="zh-CN" altLang="en-US" sz="2400" dirty="0" smtClean="0"/>
              <a:t>动命名，动态生成链接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29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86165" y="1571230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&gt; ,&lt; , =,&gt;=,&lt;=,==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22024" y="2715981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 - * /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**     %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23412" y="179451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 smtClean="0"/>
              <a:t>比较大小</a:t>
            </a:r>
            <a:endParaRPr lang="zh-CN" altLang="en-US" sz="32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29201" y="1577752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比较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023412" y="3814566"/>
            <a:ext cx="4168588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r>
              <a:rPr lang="zh-CN" altLang="en-US" sz="2400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long()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</a:rPr>
              <a:t>float()</a:t>
            </a:r>
            <a:r>
              <a:rPr lang="zh-CN" altLang="en-US" sz="2400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059271" y="4713097"/>
            <a:ext cx="4132729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latin typeface="Arial" panose="020B0604020202020204" pitchFamily="34" charset="0"/>
              </a:rPr>
              <a:t>abs(), round(), range()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029201" y="2715981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运算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029201" y="371074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类</a:t>
            </a:r>
            <a:r>
              <a:rPr lang="zh-CN" altLang="en-US" sz="3200" dirty="0" smtClean="0">
                <a:latin typeface="Arial" panose="020B0604020202020204" pitchFamily="34" charset="0"/>
              </a:rPr>
              <a:t>型转换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29201" y="461718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功能函数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1571229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9294" y="2705256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5" y="3777728"/>
            <a:ext cx="416858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61364" y="4709518"/>
            <a:ext cx="4132729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string.find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string.isdigit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string.startswith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string.endswith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string.split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071281" y="2586264"/>
            <a:ext cx="4132729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string.isdigit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5741892" y="2586264"/>
            <a:ext cx="4132729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string.split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300318" y="1296289"/>
            <a:ext cx="7310716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Arial" panose="020B0604020202020204" pitchFamily="34" charset="0"/>
              </a:rPr>
              <a:t>函</a:t>
            </a:r>
            <a:r>
              <a:rPr lang="zh-CN" altLang="en-US" sz="2000" dirty="0" smtClean="0">
                <a:latin typeface="Arial" panose="020B0604020202020204" pitchFamily="34" charset="0"/>
              </a:rPr>
              <a:t>数</a:t>
            </a:r>
            <a:r>
              <a:rPr lang="en-US" altLang="zh-CN" sz="2000" dirty="0" smtClean="0"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</a:rPr>
              <a:t>种形式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名</a:t>
            </a:r>
            <a:r>
              <a:rPr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字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数据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)  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</a:rPr>
              <a:t>(2.35)  round(2.352,2)  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len</a:t>
            </a:r>
            <a:r>
              <a:rPr lang="en-US" altLang="zh-CN" sz="2000" dirty="0" smtClean="0">
                <a:latin typeface="Arial" panose="020B0604020202020204" pitchFamily="34" charset="0"/>
              </a:rPr>
              <a:t>(‘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dfsdfsdf</a:t>
            </a:r>
            <a:r>
              <a:rPr lang="en-US" altLang="zh-CN" sz="2000" dirty="0" smtClean="0">
                <a:latin typeface="Arial" panose="020B0604020202020204" pitchFamily="34" charset="0"/>
              </a:rPr>
              <a:t>’)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数据</a:t>
            </a:r>
            <a:r>
              <a:rPr lang="en-US" altLang="zh-CN" sz="2000" dirty="0" smtClean="0">
                <a:solidFill>
                  <a:srgbClr val="00B0F0"/>
                </a:solidFill>
                <a:latin typeface="Arial" panose="020B0604020202020204" pitchFamily="34" charset="0"/>
              </a:rPr>
              <a:t>.</a:t>
            </a:r>
            <a:r>
              <a:rPr lang="zh-CN" altLang="en-US" sz="2000" dirty="0" smtClean="0">
                <a:solidFill>
                  <a:srgbClr val="00B0F0"/>
                </a:solidFill>
                <a:latin typeface="Arial" panose="020B0604020202020204" pitchFamily="34" charset="0"/>
              </a:rPr>
              <a:t>函数名</a:t>
            </a:r>
            <a:r>
              <a:rPr lang="en-US" altLang="zh-CN" sz="2000" dirty="0" smtClean="0">
                <a:solidFill>
                  <a:srgbClr val="00B0F0"/>
                </a:solidFill>
                <a:latin typeface="Arial" panose="020B0604020202020204" pitchFamily="34" charset="0"/>
              </a:rPr>
              <a:t>()   ‘56456’.isdigit()   </a:t>
            </a:r>
            <a:endParaRPr lang="en-US" altLang="zh-CN" sz="20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1281" y="3074824"/>
            <a:ext cx="8803340" cy="163121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'46546'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.isdigit())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sentence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'ni hao a ,wo de ming zi jiao python'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(sentence.split(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['ni', 'hao', 'a', ',wo', 'de', 'ming', 'zi', 'jiao', 'python']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1281" y="4747596"/>
            <a:ext cx="8803340" cy="163121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'12h35min23sec'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mix0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mix1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'min'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mix2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'min'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'sec'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,mix0,mix1,mix2)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12h35min23sec 12 35 23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5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84046" y="2652018"/>
            <a:ext cx="3570425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400" dirty="0" smtClean="0">
                <a:latin typeface="Arial" panose="020B0604020202020204" pitchFamily="34" charset="0"/>
              </a:rPr>
              <a:t>Take a break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条件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784410" y="1706531"/>
            <a:ext cx="2393576" cy="1010463"/>
            <a:chOff x="224117" y="1402742"/>
            <a:chExt cx="2393576" cy="1010463"/>
          </a:xfrm>
        </p:grpSpPr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224117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如</a:t>
              </a: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果：</a:t>
              </a: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xxx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860611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20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90949" y="991701"/>
            <a:ext cx="2393576" cy="2329147"/>
            <a:chOff x="3496235" y="1402742"/>
            <a:chExt cx="2393576" cy="2329147"/>
          </a:xfrm>
        </p:grpSpPr>
        <p:sp>
          <p:nvSpPr>
            <p:cNvPr id="28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如</a:t>
              </a: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果：</a:t>
              </a: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xxx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20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否则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10266" y="737688"/>
            <a:ext cx="1147482" cy="3558502"/>
            <a:chOff x="7467600" y="1256832"/>
            <a:chExt cx="2393576" cy="5333356"/>
          </a:xfrm>
        </p:grpSpPr>
        <p:sp>
          <p:nvSpPr>
            <p:cNvPr id="32" name="Rectangle 1"/>
            <p:cNvSpPr>
              <a:spLocks noChangeArrowheads="1"/>
            </p:cNvSpPr>
            <p:nvPr/>
          </p:nvSpPr>
          <p:spPr bwMode="auto">
            <a:xfrm>
              <a:off x="7467600" y="1256832"/>
              <a:ext cx="1757081" cy="69192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如</a:t>
              </a: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果：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xxx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1"/>
            <p:cNvSpPr>
              <a:spLocks noChangeArrowheads="1"/>
            </p:cNvSpPr>
            <p:nvPr/>
          </p:nvSpPr>
          <p:spPr bwMode="auto">
            <a:xfrm>
              <a:off x="8104095" y="2005571"/>
              <a:ext cx="1757081" cy="4151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1"/>
            <p:cNvSpPr>
              <a:spLocks noChangeArrowheads="1"/>
            </p:cNvSpPr>
            <p:nvPr/>
          </p:nvSpPr>
          <p:spPr bwMode="auto">
            <a:xfrm>
              <a:off x="7467600" y="2662108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又如果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8104095" y="3324256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1"/>
            <p:cNvSpPr>
              <a:spLocks noChangeArrowheads="1"/>
            </p:cNvSpPr>
            <p:nvPr/>
          </p:nvSpPr>
          <p:spPr bwMode="auto">
            <a:xfrm>
              <a:off x="7467600" y="405163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又又如果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1"/>
            <p:cNvSpPr>
              <a:spLocks noChangeArrowheads="1"/>
            </p:cNvSpPr>
            <p:nvPr/>
          </p:nvSpPr>
          <p:spPr bwMode="auto">
            <a:xfrm>
              <a:off x="8104095" y="4713785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1"/>
            <p:cNvSpPr>
              <a:spLocks noChangeArrowheads="1"/>
            </p:cNvSpPr>
            <p:nvPr/>
          </p:nvSpPr>
          <p:spPr bwMode="auto">
            <a:xfrm>
              <a:off x="7467600" y="5374497"/>
              <a:ext cx="1757081" cy="69192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又</a:t>
              </a: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又又如果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1"/>
            <p:cNvSpPr>
              <a:spLocks noChangeArrowheads="1"/>
            </p:cNvSpPr>
            <p:nvPr/>
          </p:nvSpPr>
          <p:spPr bwMode="auto">
            <a:xfrm>
              <a:off x="8104095" y="6175032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33714" y="4595004"/>
            <a:ext cx="2393576" cy="1010463"/>
            <a:chOff x="224117" y="1402742"/>
            <a:chExt cx="2393576" cy="1010463"/>
          </a:xfrm>
        </p:grpSpPr>
        <p:sp>
          <p:nvSpPr>
            <p:cNvPr id="42" name="Rectangle 1"/>
            <p:cNvSpPr>
              <a:spLocks noChangeArrowheads="1"/>
            </p:cNvSpPr>
            <p:nvPr/>
          </p:nvSpPr>
          <p:spPr bwMode="auto">
            <a:xfrm>
              <a:off x="224117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</a:t>
              </a: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1"/>
            <p:cNvSpPr>
              <a:spLocks noChangeArrowheads="1"/>
            </p:cNvSpPr>
            <p:nvPr/>
          </p:nvSpPr>
          <p:spPr bwMode="auto">
            <a:xfrm>
              <a:off x="860611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690949" y="4076198"/>
            <a:ext cx="2393576" cy="2329147"/>
            <a:chOff x="3496235" y="1402742"/>
            <a:chExt cx="2393576" cy="2329147"/>
          </a:xfrm>
        </p:grpSpPr>
        <p:sp>
          <p:nvSpPr>
            <p:cNvPr id="45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lang="zh-CN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else: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578353" y="783854"/>
            <a:ext cx="1147482" cy="3466169"/>
            <a:chOff x="7467600" y="1395217"/>
            <a:chExt cx="2393576" cy="5194971"/>
          </a:xfrm>
        </p:grpSpPr>
        <p:sp>
          <p:nvSpPr>
            <p:cNvPr id="50" name="Rectangle 1"/>
            <p:cNvSpPr>
              <a:spLocks noChangeArrowheads="1"/>
            </p:cNvSpPr>
            <p:nvPr/>
          </p:nvSpPr>
          <p:spPr bwMode="auto">
            <a:xfrm>
              <a:off x="7467600" y="139521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1"/>
            <p:cNvSpPr>
              <a:spLocks noChangeArrowheads="1"/>
            </p:cNvSpPr>
            <p:nvPr/>
          </p:nvSpPr>
          <p:spPr bwMode="auto">
            <a:xfrm>
              <a:off x="8104095" y="2005571"/>
              <a:ext cx="1757081" cy="4151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1"/>
            <p:cNvSpPr>
              <a:spLocks noChangeArrowheads="1"/>
            </p:cNvSpPr>
            <p:nvPr/>
          </p:nvSpPr>
          <p:spPr bwMode="auto">
            <a:xfrm>
              <a:off x="7467600" y="2662108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1"/>
            <p:cNvSpPr>
              <a:spLocks noChangeArrowheads="1"/>
            </p:cNvSpPr>
            <p:nvPr/>
          </p:nvSpPr>
          <p:spPr bwMode="auto">
            <a:xfrm>
              <a:off x="8104095" y="3324256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1"/>
            <p:cNvSpPr>
              <a:spLocks noChangeArrowheads="1"/>
            </p:cNvSpPr>
            <p:nvPr/>
          </p:nvSpPr>
          <p:spPr bwMode="auto">
            <a:xfrm>
              <a:off x="7467600" y="405163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lang="zh-CN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Rectangle 1"/>
            <p:cNvSpPr>
              <a:spLocks noChangeArrowheads="1"/>
            </p:cNvSpPr>
            <p:nvPr/>
          </p:nvSpPr>
          <p:spPr bwMode="auto">
            <a:xfrm>
              <a:off x="8104095" y="4713785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1"/>
            <p:cNvSpPr>
              <a:spLocks noChangeArrowheads="1"/>
            </p:cNvSpPr>
            <p:nvPr/>
          </p:nvSpPr>
          <p:spPr bwMode="auto">
            <a:xfrm>
              <a:off x="7467600" y="5512882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lang="zh-CN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Rectangle 1"/>
            <p:cNvSpPr>
              <a:spLocks noChangeArrowheads="1"/>
            </p:cNvSpPr>
            <p:nvPr/>
          </p:nvSpPr>
          <p:spPr bwMode="auto">
            <a:xfrm>
              <a:off x="8104095" y="6175032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8715402" y="4668452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8711269" y="5205357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8721436" y="5697788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119143" y="4713936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1115010" y="5250841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1125177" y="5743272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 </a:t>
            </a:r>
            <a:r>
              <a:rPr lang="zh-CN" altLang="en-US" sz="3200" dirty="0" smtClean="0"/>
              <a:t>列表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435" y="2665527"/>
            <a:ext cx="4430546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序列中的每个元</a:t>
            </a:r>
            <a:r>
              <a:rPr lang="zh-CN" altLang="en-US" sz="2000" dirty="0" smtClean="0"/>
              <a:t>素</a:t>
            </a:r>
            <a:r>
              <a:rPr lang="zh-CN" altLang="en-US" sz="2000" dirty="0"/>
              <a:t>可</a:t>
            </a:r>
            <a:r>
              <a:rPr lang="zh-CN" altLang="en-US" sz="2000" dirty="0" smtClean="0"/>
              <a:t>以放任何东西，可以是字符串，字符，数字，甚至是另一个序列，字典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3435" y="1300661"/>
            <a:ext cx="476026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string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是一个特殊的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list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每</a:t>
            </a: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个位置都固定只放一个字符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84761" y="385588"/>
            <a:ext cx="3816945" cy="679393"/>
            <a:chOff x="5717690" y="2072772"/>
            <a:chExt cx="2216070" cy="394447"/>
          </a:xfrm>
        </p:grpSpPr>
        <p:sp>
          <p:nvSpPr>
            <p:cNvPr id="13" name="矩形 12"/>
            <p:cNvSpPr/>
            <p:nvPr/>
          </p:nvSpPr>
          <p:spPr>
            <a:xfrm>
              <a:off x="5717690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73096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28502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083908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539313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73939" y="1300661"/>
            <a:ext cx="3862093" cy="2469705"/>
            <a:chOff x="579053" y="3054866"/>
            <a:chExt cx="3862093" cy="2469705"/>
          </a:xfrm>
        </p:grpSpPr>
        <p:grpSp>
          <p:nvGrpSpPr>
            <p:cNvPr id="19" name="组合 18"/>
            <p:cNvGrpSpPr/>
            <p:nvPr/>
          </p:nvGrpSpPr>
          <p:grpSpPr>
            <a:xfrm>
              <a:off x="582868" y="3558195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28" name="矩形 27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79053" y="4474230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23" name="矩形 22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-5</a:t>
                </a:r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-4</a:t>
                </a: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-3</a:t>
                </a:r>
                <a:endParaRPr lang="zh-CN" altLang="en-US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-2</a:t>
                </a:r>
                <a:endParaRPr lang="zh-CN" altLang="en-US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-1</a:t>
                </a:r>
                <a:endParaRPr lang="zh-CN" altLang="en-US" dirty="0"/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582868" y="3054866"/>
              <a:ext cx="3827767" cy="268613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rot="10800000">
              <a:off x="613379" y="5255958"/>
              <a:ext cx="3827767" cy="268613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03695" y="3981534"/>
            <a:ext cx="6946025" cy="679393"/>
            <a:chOff x="5717690" y="2072772"/>
            <a:chExt cx="2216070" cy="394447"/>
          </a:xfrm>
        </p:grpSpPr>
        <p:sp>
          <p:nvSpPr>
            <p:cNvPr id="34" name="矩形 33"/>
            <p:cNvSpPr/>
            <p:nvPr/>
          </p:nvSpPr>
          <p:spPr>
            <a:xfrm>
              <a:off x="5717690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‘hello’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173096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</a:t>
              </a:r>
              <a:r>
                <a:rPr lang="en-US" altLang="zh-CN" dirty="0" err="1" smtClean="0"/>
                <a:t>wo</a:t>
              </a:r>
              <a:r>
                <a:rPr lang="en-US" altLang="zh-CN" dirty="0" smtClean="0"/>
                <a:t> de </a:t>
              </a:r>
              <a:r>
                <a:rPr lang="en-US" altLang="zh-CN" dirty="0" err="1" smtClean="0"/>
                <a:t>ming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zi</a:t>
              </a:r>
              <a:r>
                <a:rPr lang="en-US" altLang="zh-CN" dirty="0" smtClean="0"/>
                <a:t>’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28502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</a:t>
              </a:r>
              <a:r>
                <a:rPr lang="en-US" altLang="zh-CN" dirty="0" err="1" smtClean="0"/>
                <a:t>zhao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han</a:t>
              </a:r>
              <a:r>
                <a:rPr lang="en-US" altLang="zh-CN" dirty="0" smtClean="0"/>
                <a:t>’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83908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539313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[1,2,3,4,5,6]</a:t>
              </a:r>
              <a:endParaRPr lang="zh-CN" altLang="en-US" dirty="0"/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434" y="4068001"/>
            <a:ext cx="4430546" cy="17081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'physics'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'chemistry'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1997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 = [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list3 = [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(list2)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(list3)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5109882" y="5191785"/>
            <a:ext cx="476026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list</a:t>
            </a: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，有什么用？ 装东西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9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 </a:t>
            </a:r>
            <a:r>
              <a:rPr lang="zh-CN" altLang="en-US" sz="3200" dirty="0" smtClean="0"/>
              <a:t>列表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434" y="1042916"/>
            <a:ext cx="4430546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序列中的每个元</a:t>
            </a:r>
            <a:r>
              <a:rPr lang="zh-CN" altLang="en-US" sz="2000" dirty="0" smtClean="0"/>
              <a:t>素</a:t>
            </a:r>
            <a:r>
              <a:rPr lang="zh-CN" altLang="en-US" sz="2000" dirty="0"/>
              <a:t>可</a:t>
            </a:r>
            <a:r>
              <a:rPr lang="zh-CN" altLang="en-US" sz="2000" dirty="0" smtClean="0"/>
              <a:t>以放任何东西，可以是字符串，字符，数字，甚至是另一个序列，字典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434" y="2185227"/>
            <a:ext cx="4430546" cy="60016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'physics'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'chemistry'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1997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143434" y="4135135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9293" y="3130805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运算跟</a:t>
            </a:r>
            <a:r>
              <a:rPr lang="en-US" altLang="zh-CN" sz="3200" dirty="0" smtClean="0"/>
              <a:t>string</a:t>
            </a:r>
            <a:r>
              <a:rPr lang="zh-CN" altLang="en-US" sz="3200" dirty="0" smtClean="0"/>
              <a:t>相同</a:t>
            </a:r>
            <a:endParaRPr lang="zh-CN" altLang="en-US" sz="3200" dirty="0"/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179293" y="4827769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16027" y="818160"/>
            <a:ext cx="7288307" cy="532453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  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[0, 1, 2, 3, 4, 5, 6, 7]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#7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 = [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'dd'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'fw'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'qw'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+list2)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[0, 1, 2, 3, 4, 5, 6, 7, 'dd', 'fw', 'qw']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(list2*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['dd', 'fw', 'qw', 'dd', 'fw', 'qw']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list2)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#false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print all element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(index)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endParaRPr lang="zh-CN" altLang="en-US" sz="32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29201" y="1577752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比较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029201" y="2715981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运算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029201" y="371074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类</a:t>
            </a:r>
            <a:r>
              <a:rPr lang="zh-CN" altLang="en-US" sz="3200" dirty="0" smtClean="0">
                <a:latin typeface="Arial" panose="020B0604020202020204" pitchFamily="34" charset="0"/>
              </a:rPr>
              <a:t>型转换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29201" y="461718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功能函数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1571229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9294" y="2705256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5" y="3777728"/>
            <a:ext cx="416858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list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61364" y="5078849"/>
            <a:ext cx="4132729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list.append</a:t>
            </a:r>
            <a:r>
              <a:rPr lang="en-US" altLang="zh-CN" sz="2400" dirty="0" smtClean="0">
                <a:latin typeface="Arial" panose="020B0604020202020204" pitchFamily="34" charset="0"/>
              </a:rPr>
              <a:t>(),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list.pop</a:t>
            </a:r>
            <a:r>
              <a:rPr lang="en-US" altLang="zh-CN" sz="2400" dirty="0" smtClean="0">
                <a:latin typeface="Arial" panose="020B0604020202020204" pitchFamily="34" charset="0"/>
              </a:rPr>
              <a:t>().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8967" y="188259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7628967" y="1633982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7664826" y="2768009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7628967" y="3840481"/>
            <a:ext cx="416858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7646896" y="4772271"/>
            <a:ext cx="4132729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string.find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string.isdigit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string.startswith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string.endswith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string.split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6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3435" y="1069701"/>
            <a:ext cx="4455462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功能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list.append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>
                <a:latin typeface="Arial" panose="020B0604020202020204" pitchFamily="34" charset="0"/>
              </a:rPr>
              <a:t>list.pop</a:t>
            </a:r>
            <a:r>
              <a:rPr lang="en-US" altLang="zh-CN" sz="2400" dirty="0" smtClean="0">
                <a:latin typeface="Arial" panose="020B0604020202020204" pitchFamily="34" charset="0"/>
              </a:rPr>
              <a:t>()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31224" y="1700643"/>
            <a:ext cx="522642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Arial" panose="020B0604020202020204" pitchFamily="34" charset="0"/>
              </a:rPr>
              <a:t>给</a:t>
            </a:r>
            <a:r>
              <a:rPr lang="en-US" altLang="zh-CN" sz="2000" dirty="0" smtClean="0">
                <a:latin typeface="Arial" panose="020B0604020202020204" pitchFamily="34" charset="0"/>
              </a:rPr>
              <a:t>list</a:t>
            </a:r>
            <a:r>
              <a:rPr lang="zh-CN" altLang="en-US" sz="2000" dirty="0" smtClean="0">
                <a:latin typeface="Arial" panose="020B0604020202020204" pitchFamily="34" charset="0"/>
              </a:rPr>
              <a:t>的元素排序，可以给数字，字符串排序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531224" y="1115868"/>
            <a:ext cx="199913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43435" y="2608584"/>
            <a:ext cx="5226424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Arial" panose="020B0604020202020204" pitchFamily="34" charset="0"/>
              </a:rPr>
              <a:t>给列表添加原数，只能添加到末尾用法</a:t>
            </a:r>
            <a:r>
              <a:rPr lang="en-US" altLang="zh-CN" sz="2000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list.append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value</a:t>
            </a:r>
            <a:r>
              <a:rPr lang="en-US" altLang="zh-CN" sz="2000" dirty="0" smtClean="0">
                <a:latin typeface="Arial" panose="020B0604020202020204" pitchFamily="34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[1,2].append(3) &gt;&gt; [1,2,3]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4" y="2046203"/>
            <a:ext cx="2976283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list.append</a:t>
            </a:r>
            <a:r>
              <a:rPr lang="en-US" altLang="zh-CN" sz="2400" dirty="0" smtClean="0">
                <a:latin typeface="Arial" panose="020B0604020202020204" pitchFamily="34" charset="0"/>
              </a:rPr>
              <a:t>(value)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43435" y="4993851"/>
            <a:ext cx="5226424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list.pop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index</a:t>
            </a:r>
            <a:r>
              <a:rPr lang="en-US" altLang="zh-CN" sz="2000" dirty="0" smtClean="0"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00B0F0"/>
                </a:solidFill>
              </a:rPr>
              <a:t>移除列表中的一个元素（默认最后一个元素），并且返回该元素的</a:t>
            </a:r>
            <a:r>
              <a:rPr lang="zh-CN" altLang="en-US" sz="2000" dirty="0" smtClean="0">
                <a:solidFill>
                  <a:srgbClr val="00B0F0"/>
                </a:solidFill>
              </a:rPr>
              <a:t>值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[1,2,3,4,5,6].pop() &gt;&gt; [1,2,3,4,5]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[1,2,3,4,5,6].pop(2)&gt;&gt;[1,2,4,5,6]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43434" y="4338554"/>
            <a:ext cx="3173507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list.pop</a:t>
            </a:r>
            <a:r>
              <a:rPr lang="en-US" altLang="zh-CN" sz="2400" dirty="0" smtClean="0">
                <a:latin typeface="Arial" panose="020B0604020202020204" pitchFamily="34" charset="0"/>
              </a:rPr>
              <a:t>(index)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31224" y="2223863"/>
            <a:ext cx="4715438" cy="21698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list3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'aaa'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'dad'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.sort()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list2.sort()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list3.sort()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#[1, 2, 3, 4, 5, 6, 7, 8, 9, 15]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(list2)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#['a', 'b', 'c', 'e', 'g', 'h']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(list3)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#error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531225" y="5479871"/>
            <a:ext cx="5226424" cy="70788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list.insert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index</a:t>
            </a:r>
            <a:r>
              <a:rPr lang="zh-CN" altLang="en-US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 err="1" smtClean="0">
                <a:solidFill>
                  <a:srgbClr val="FFC000"/>
                </a:solidFill>
                <a:latin typeface="Arial" panose="020B0604020202020204" pitchFamily="34" charset="0"/>
              </a:rPr>
              <a:t>obj</a:t>
            </a:r>
            <a:r>
              <a:rPr lang="en-US" altLang="zh-CN" sz="2000" dirty="0" smtClean="0">
                <a:latin typeface="Arial" panose="020B0604020202020204" pitchFamily="34" charset="0"/>
              </a:rPr>
              <a:t>)</a:t>
            </a:r>
            <a:r>
              <a:rPr lang="zh-CN" altLang="en-US" sz="2000" dirty="0" smtClean="0">
                <a:solidFill>
                  <a:srgbClr val="00B0F0"/>
                </a:solidFill>
              </a:rPr>
              <a:t>列</a:t>
            </a:r>
            <a:r>
              <a:rPr lang="zh-CN" altLang="en-US" sz="2000" dirty="0">
                <a:solidFill>
                  <a:srgbClr val="00B0F0"/>
                </a:solidFill>
              </a:rPr>
              <a:t>表</a:t>
            </a:r>
            <a:r>
              <a:rPr lang="zh-CN" altLang="en-US" sz="2000" dirty="0" smtClean="0">
                <a:solidFill>
                  <a:srgbClr val="00B0F0"/>
                </a:solidFill>
              </a:rPr>
              <a:t>中</a:t>
            </a:r>
            <a:r>
              <a:rPr lang="zh-CN" altLang="en-US" sz="2000" dirty="0">
                <a:solidFill>
                  <a:srgbClr val="00B0F0"/>
                </a:solidFill>
              </a:rPr>
              <a:t>插入</a:t>
            </a:r>
            <a:r>
              <a:rPr lang="zh-CN" altLang="en-US" sz="2000" dirty="0" smtClean="0">
                <a:solidFill>
                  <a:srgbClr val="00B0F0"/>
                </a:solidFill>
              </a:rPr>
              <a:t>一</a:t>
            </a:r>
            <a:r>
              <a:rPr lang="zh-CN" altLang="en-US" sz="2000" dirty="0">
                <a:solidFill>
                  <a:srgbClr val="00B0F0"/>
                </a:solidFill>
              </a:rPr>
              <a:t>个元</a:t>
            </a:r>
            <a:r>
              <a:rPr lang="zh-CN" altLang="en-US" sz="2000" dirty="0" smtClean="0">
                <a:solidFill>
                  <a:srgbClr val="00B0F0"/>
                </a:solidFill>
              </a:rPr>
              <a:t>素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[1,2,3,4,5,6].insert(2,5) &gt;&gt; [1,2,5,3,4,5,6]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531224" y="4561080"/>
            <a:ext cx="3173507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list.insert</a:t>
            </a:r>
            <a:r>
              <a:rPr lang="en-US" altLang="zh-CN" sz="2400" dirty="0" smtClean="0">
                <a:latin typeface="Arial" panose="020B0604020202020204" pitchFamily="34" charset="0"/>
              </a:rPr>
              <a:t>(index</a:t>
            </a:r>
            <a:r>
              <a:rPr lang="zh-CN" altLang="en-US" sz="2400" dirty="0" smtClean="0">
                <a:latin typeface="Arial" panose="020B0604020202020204" pitchFamily="34" charset="0"/>
              </a:rPr>
              <a:t>，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obj</a:t>
            </a:r>
            <a:r>
              <a:rPr lang="en-US" altLang="zh-CN" sz="2400" dirty="0" smtClean="0">
                <a:latin typeface="Arial" panose="020B0604020202020204" pitchFamily="34" charset="0"/>
              </a:rPr>
              <a:t>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111624" y="1508971"/>
            <a:ext cx="4455462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实</a:t>
            </a:r>
            <a:r>
              <a:rPr lang="zh-CN" altLang="en-US" sz="2400" dirty="0" smtClean="0">
                <a:latin typeface="Arial" panose="020B0604020202020204" pitchFamily="34" charset="0"/>
              </a:rPr>
              <a:t>例</a:t>
            </a:r>
            <a:r>
              <a:rPr lang="en-US" altLang="zh-CN" sz="2400" dirty="0" smtClean="0">
                <a:latin typeface="Arial" panose="020B0604020202020204" pitchFamily="34" charset="0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数</a:t>
            </a:r>
            <a:r>
              <a:rPr lang="zh-CN" altLang="en-US" sz="2400" dirty="0" smtClean="0">
                <a:latin typeface="Arial" panose="020B0604020202020204" pitchFamily="34" charset="0"/>
              </a:rPr>
              <a:t>字时间与字符串的双向装换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1111624" y="2494367"/>
            <a:ext cx="4715438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时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间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-----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字符串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Arial" panose="020B0604020202020204" pitchFamily="34" charset="0"/>
              </a:rPr>
              <a:t>时间格式以秒钟为单位需要转换为 </a:t>
            </a:r>
            <a:r>
              <a:rPr lang="en-US" altLang="zh-CN" dirty="0" err="1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zh-CN" dirty="0" err="1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</a:rPr>
              <a:t>M</a:t>
            </a:r>
            <a:r>
              <a:rPr lang="en-US" altLang="zh-CN" dirty="0" err="1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>
                <a:solidFill>
                  <a:srgbClr val="7030A0"/>
                </a:solidFill>
                <a:latin typeface="Arial" panose="020B0604020202020204" pitchFamily="34" charset="0"/>
              </a:rPr>
              <a:t>S</a:t>
            </a:r>
            <a:r>
              <a:rPr lang="zh-CN" altLang="en-US" dirty="0" smtClean="0">
                <a:latin typeface="Arial" panose="020B0604020202020204" pitchFamily="34" charset="0"/>
              </a:rPr>
              <a:t>的格式：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25.325 》》》25.325S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112.35&gt;&gt;&gt;&gt;&gt;&gt; 1m52.35s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110002.35&gt;&gt;&gt;&gt;&gt;30h33m22.35s</a:t>
            </a: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111624" y="4541591"/>
            <a:ext cx="4715438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字符串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-----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时间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Arial" panose="020B0604020202020204" pitchFamily="34" charset="0"/>
              </a:rPr>
              <a:t>时间格式</a:t>
            </a:r>
            <a:r>
              <a:rPr lang="en-US" altLang="zh-CN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zh-CN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M</a:t>
            </a:r>
            <a:r>
              <a:rPr lang="en-US" altLang="zh-CN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S</a:t>
            </a:r>
            <a:r>
              <a:rPr lang="zh-CN" altLang="en-US" dirty="0" smtClean="0">
                <a:latin typeface="Arial" panose="020B0604020202020204" pitchFamily="34" charset="0"/>
              </a:rPr>
              <a:t>需要转换为数字格式：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25.325《《《25.325S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112.35</a:t>
            </a:r>
            <a:r>
              <a:rPr lang="en-US" altLang="zh-CN" dirty="0">
                <a:latin typeface="Arial" panose="020B0604020202020204" pitchFamily="34" charset="0"/>
              </a:rPr>
              <a:t> 《《《 </a:t>
            </a:r>
            <a:r>
              <a:rPr lang="en-US" altLang="zh-CN" dirty="0" smtClean="0">
                <a:latin typeface="Arial" panose="020B0604020202020204" pitchFamily="34" charset="0"/>
              </a:rPr>
              <a:t>1m52.35s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110002.35</a:t>
            </a:r>
            <a:r>
              <a:rPr lang="en-US" altLang="zh-CN" dirty="0">
                <a:latin typeface="Arial" panose="020B0604020202020204" pitchFamily="34" charset="0"/>
              </a:rPr>
              <a:t> 《《《 </a:t>
            </a:r>
            <a:r>
              <a:rPr lang="en-US" altLang="zh-CN" dirty="0" smtClean="0">
                <a:latin typeface="Arial" panose="020B0604020202020204" pitchFamily="34" charset="0"/>
              </a:rPr>
              <a:t>30h33m22.35s</a:t>
            </a: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6347012" y="2632868"/>
            <a:ext cx="4715438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时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间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-----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字符串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思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路，通过除法和余数，来得到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小时部分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</a:rPr>
              <a:t>分钟部分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 smtClean="0">
                <a:solidFill>
                  <a:srgbClr val="7030A0"/>
                </a:solidFill>
                <a:latin typeface="Arial" panose="020B0604020202020204" pitchFamily="34" charset="0"/>
              </a:rPr>
              <a:t>秒钟部分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的数值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最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后用变成字符串 用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+ 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运算连接起来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6347012" y="4680092"/>
            <a:ext cx="4715438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字符串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-----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时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间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anose="020B0604020202020204" pitchFamily="34" charset="0"/>
              </a:rPr>
              <a:t>通</a:t>
            </a:r>
            <a:r>
              <a:rPr lang="zh-CN" altLang="en-US" dirty="0" smtClean="0">
                <a:latin typeface="Arial" panose="020B0604020202020204" pitchFamily="34" charset="0"/>
              </a:rPr>
              <a:t>过</a:t>
            </a:r>
            <a:r>
              <a:rPr lang="en-US" altLang="zh-CN" dirty="0" err="1" smtClean="0">
                <a:latin typeface="Arial" panose="020B0604020202020204" pitchFamily="34" charset="0"/>
              </a:rPr>
              <a:t>h,m,s</a:t>
            </a:r>
            <a:r>
              <a:rPr lang="zh-CN" altLang="en-US" dirty="0" smtClean="0">
                <a:latin typeface="Arial" panose="020B0604020202020204" pitchFamily="34" charset="0"/>
              </a:rPr>
              <a:t>三个字符用</a:t>
            </a:r>
            <a:r>
              <a:rPr lang="en-US" altLang="zh-CN" dirty="0" smtClean="0">
                <a:latin typeface="Arial" panose="020B0604020202020204" pitchFamily="34" charset="0"/>
              </a:rPr>
              <a:t>split</a:t>
            </a:r>
            <a:r>
              <a:rPr lang="zh-CN" altLang="en-US" dirty="0" smtClean="0">
                <a:latin typeface="Arial" panose="020B0604020202020204" pitchFamily="34" charset="0"/>
              </a:rPr>
              <a:t>把数字切出来，</a:t>
            </a:r>
            <a:r>
              <a:rPr lang="zh-CN" altLang="en-US" dirty="0">
                <a:latin typeface="Arial" panose="020B0604020202020204" pitchFamily="34" charset="0"/>
              </a:rPr>
              <a:t>因</a:t>
            </a:r>
            <a:r>
              <a:rPr lang="zh-CN" altLang="en-US" dirty="0" smtClean="0">
                <a:latin typeface="Arial" panose="020B0604020202020204" pitchFamily="34" charset="0"/>
              </a:rPr>
              <a:t>为切出来的是字符串，所以切出来要变成数值，之后再通过乘法算出秒数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111624" y="1447416"/>
            <a:ext cx="4455462" cy="95410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实</a:t>
            </a:r>
            <a:r>
              <a:rPr lang="zh-CN" altLang="en-US" sz="2400" dirty="0" smtClean="0">
                <a:latin typeface="Arial" panose="020B0604020202020204" pitchFamily="34" charset="0"/>
              </a:rPr>
              <a:t>例</a:t>
            </a:r>
            <a:r>
              <a:rPr lang="en-US" altLang="zh-CN" sz="2400" dirty="0" smtClean="0">
                <a:latin typeface="Arial" panose="020B0604020202020204" pitchFamily="34" charset="0"/>
              </a:rPr>
              <a:t>2[list]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latin typeface="Arial" panose="020B0604020202020204" pitchFamily="34" charset="0"/>
              </a:rPr>
              <a:t>魔方平均成绩的计算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5</a:t>
            </a:r>
            <a:r>
              <a:rPr lang="zh-CN" altLang="en-US" sz="1600" dirty="0" smtClean="0">
                <a:latin typeface="Arial" panose="020B0604020202020204" pitchFamily="34" charset="0"/>
              </a:rPr>
              <a:t>次平均不</a:t>
            </a:r>
            <a:r>
              <a:rPr lang="zh-CN" altLang="en-US" sz="1600" dirty="0">
                <a:latin typeface="Arial" panose="020B0604020202020204" pitchFamily="34" charset="0"/>
              </a:rPr>
              <a:t>考</a:t>
            </a:r>
            <a:r>
              <a:rPr lang="zh-CN" altLang="en-US" sz="1600" dirty="0" smtClean="0">
                <a:latin typeface="Arial" panose="020B0604020202020204" pitchFamily="34" charset="0"/>
              </a:rPr>
              <a:t>虑</a:t>
            </a:r>
            <a:r>
              <a:rPr lang="en-US" altLang="zh-CN" sz="1600" dirty="0" smtClean="0">
                <a:latin typeface="Arial" panose="020B0604020202020204" pitchFamily="34" charset="0"/>
              </a:rPr>
              <a:t>DNF</a:t>
            </a:r>
            <a:r>
              <a:rPr lang="zh-CN" altLang="en-US" sz="1600" dirty="0" smtClean="0">
                <a:latin typeface="Arial" panose="020B0604020202020204" pitchFamily="34" charset="0"/>
              </a:rPr>
              <a:t>的情况</a:t>
            </a:r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111624" y="2507731"/>
            <a:ext cx="4715438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利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用一个数组来存储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5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次成绩，排序之后算中间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个的平均值，最后输出</a:t>
            </a:r>
            <a:endParaRPr lang="en-US" altLang="zh-CN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提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示键盘输入部分已经给出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6087035" y="2274281"/>
            <a:ext cx="4715438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Arial" panose="020B0604020202020204" pitchFamily="34" charset="0"/>
              </a:rPr>
              <a:t>主要函数：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input()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err="1" smtClean="0">
                <a:latin typeface="Arial" panose="020B0604020202020204" pitchFamily="34" charset="0"/>
              </a:rPr>
              <a:t>list.append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dirty="0" smtClean="0">
                <a:latin typeface="Arial" panose="020B0604020202020204" pitchFamily="34" charset="0"/>
              </a:rPr>
              <a:t>()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Arial" panose="020B0604020202020204" pitchFamily="34" charset="0"/>
              </a:rPr>
              <a:t>求</a:t>
            </a:r>
            <a:r>
              <a:rPr lang="zh-CN" altLang="en-US" dirty="0">
                <a:latin typeface="Arial" panose="020B0604020202020204" pitchFamily="34" charset="0"/>
              </a:rPr>
              <a:t>平均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1624" y="4049084"/>
            <a:ext cx="9753602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[]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value 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(index+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"/5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.append(value)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成绩获取完毕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总结</a:t>
            </a:r>
            <a:r>
              <a:rPr lang="en-US" altLang="zh-CN" sz="3200" dirty="0" smtClean="0"/>
              <a:t>overall</a:t>
            </a:r>
            <a:endParaRPr lang="zh-CN" altLang="en-US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3433" y="1338171"/>
            <a:ext cx="2698377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2800" b="1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review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434" y="2161808"/>
            <a:ext cx="5522260" cy="58477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2.string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34" y="4254466"/>
            <a:ext cx="5522260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3. List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91669" y="4976124"/>
            <a:ext cx="450028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append(), pop(),insert(),sort()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96468" y="5672312"/>
            <a:ext cx="1667437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in   </a:t>
            </a:r>
            <a:r>
              <a:rPr lang="en-US" altLang="zh-CN" sz="2800" dirty="0" smtClean="0">
                <a:solidFill>
                  <a:srgbClr val="FF0000"/>
                </a:solidFill>
              </a:rPr>
              <a:t>not in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348316" y="5685047"/>
            <a:ext cx="1801907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+  *  []   [:]  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5853954" y="2192585"/>
            <a:ext cx="5522260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/>
              <a:t>4</a:t>
            </a:r>
            <a:r>
              <a:rPr lang="en-US" altLang="zh-CN" sz="2800" dirty="0" smtClean="0"/>
              <a:t>. Real task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087037" y="2873902"/>
            <a:ext cx="2662520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smtClean="0"/>
              <a:t>time format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9117106" y="2873902"/>
            <a:ext cx="1954308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smtClean="0"/>
              <a:t>average counter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57198" y="2785390"/>
            <a:ext cx="4500282" cy="52322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find() , </a:t>
            </a:r>
            <a:r>
              <a:rPr lang="en-US" altLang="zh-CN" sz="2800" dirty="0" err="1" smtClean="0"/>
              <a:t>isdigit</a:t>
            </a:r>
            <a:r>
              <a:rPr lang="en-US" altLang="zh-CN" sz="2800" dirty="0" smtClean="0"/>
              <a:t>(), split()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761997" y="3481578"/>
            <a:ext cx="1667437" cy="52322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in   </a:t>
            </a:r>
            <a:r>
              <a:rPr lang="en-US" altLang="zh-CN" sz="2800" dirty="0" smtClean="0">
                <a:solidFill>
                  <a:srgbClr val="FF0000"/>
                </a:solidFill>
              </a:rPr>
              <a:t>not in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213845" y="3494313"/>
            <a:ext cx="1801907" cy="52322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/>
              <a:t>+  *  []   [:]  </a:t>
            </a:r>
          </a:p>
        </p:txBody>
      </p:sp>
    </p:spTree>
    <p:extLst>
      <p:ext uri="{BB962C8B-B14F-4D97-AF65-F5344CB8AC3E}">
        <p14:creationId xmlns:p14="http://schemas.microsoft.com/office/powerpoint/2010/main" val="275308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4" grpId="0" animBg="1"/>
      <p:bldP spid="19" grpId="0" animBg="1"/>
      <p:bldP spid="22" grpId="0" animBg="1"/>
      <p:bldP spid="23" grpId="0" animBg="1"/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条件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349619" y="1210768"/>
            <a:ext cx="2393576" cy="2329147"/>
            <a:chOff x="3496235" y="1402742"/>
            <a:chExt cx="2393576" cy="2329147"/>
          </a:xfrm>
        </p:grpSpPr>
        <p:sp>
          <p:nvSpPr>
            <p:cNvPr id="45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lang="zh-CN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else: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07608" y="1571502"/>
            <a:ext cx="3852415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判断条件：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执行语句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else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执行语句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07608" y="3136691"/>
            <a:ext cx="4981968" cy="263149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==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   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boss'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==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teacher'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==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brother'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&lt;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  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值小于零时输出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'hey man'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'who are you?'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条件均不成立时输出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9000569" y="1658467"/>
            <a:ext cx="1147482" cy="3466169"/>
            <a:chOff x="7467600" y="1395217"/>
            <a:chExt cx="2393576" cy="5194971"/>
          </a:xfrm>
        </p:grpSpPr>
        <p:sp>
          <p:nvSpPr>
            <p:cNvPr id="65" name="Rectangle 1"/>
            <p:cNvSpPr>
              <a:spLocks noChangeArrowheads="1"/>
            </p:cNvSpPr>
            <p:nvPr/>
          </p:nvSpPr>
          <p:spPr bwMode="auto">
            <a:xfrm>
              <a:off x="7467600" y="139521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1"/>
            <p:cNvSpPr>
              <a:spLocks noChangeArrowheads="1"/>
            </p:cNvSpPr>
            <p:nvPr/>
          </p:nvSpPr>
          <p:spPr bwMode="auto">
            <a:xfrm>
              <a:off x="8104095" y="2005571"/>
              <a:ext cx="1757081" cy="4151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1"/>
            <p:cNvSpPr>
              <a:spLocks noChangeArrowheads="1"/>
            </p:cNvSpPr>
            <p:nvPr/>
          </p:nvSpPr>
          <p:spPr bwMode="auto">
            <a:xfrm>
              <a:off x="7467600" y="2662108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1"/>
            <p:cNvSpPr>
              <a:spLocks noChangeArrowheads="1"/>
            </p:cNvSpPr>
            <p:nvPr/>
          </p:nvSpPr>
          <p:spPr bwMode="auto">
            <a:xfrm>
              <a:off x="8104095" y="3324256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1"/>
            <p:cNvSpPr>
              <a:spLocks noChangeArrowheads="1"/>
            </p:cNvSpPr>
            <p:nvPr/>
          </p:nvSpPr>
          <p:spPr bwMode="auto">
            <a:xfrm>
              <a:off x="7467600" y="405163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lang="zh-CN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" name="Rectangle 1"/>
            <p:cNvSpPr>
              <a:spLocks noChangeArrowheads="1"/>
            </p:cNvSpPr>
            <p:nvPr/>
          </p:nvSpPr>
          <p:spPr bwMode="auto">
            <a:xfrm>
              <a:off x="8104095" y="4713785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1"/>
            <p:cNvSpPr>
              <a:spLocks noChangeArrowheads="1"/>
            </p:cNvSpPr>
            <p:nvPr/>
          </p:nvSpPr>
          <p:spPr bwMode="auto">
            <a:xfrm>
              <a:off x="7467600" y="5512882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lang="zh-CN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" name="Rectangle 1"/>
            <p:cNvSpPr>
              <a:spLocks noChangeArrowheads="1"/>
            </p:cNvSpPr>
            <p:nvPr/>
          </p:nvSpPr>
          <p:spPr bwMode="auto">
            <a:xfrm>
              <a:off x="8104095" y="6175032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5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条件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31726" y="2080988"/>
            <a:ext cx="3852415" cy="184665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5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请根据学生得分的多少给 学生分组，</a:t>
            </a:r>
            <a:endParaRPr lang="en-US" altLang="zh-CN" sz="1500" i="1" dirty="0" smtClean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要</a:t>
            </a:r>
            <a:r>
              <a:rPr kumimoji="0" lang="zh-CN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kumimoji="0" lang="en-US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input		output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90-100  		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优秀</a:t>
            </a:r>
            <a:endParaRPr lang="en-US" altLang="zh-CN" sz="1400" i="1" dirty="0" smtClean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80-89  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良好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70-79  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一般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60-69  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及格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60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以下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不及格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31726" y="4136994"/>
            <a:ext cx="4751295" cy="3231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mark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84047" y="2652018"/>
            <a:ext cx="300564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latin typeface="Arial" panose="020B0604020202020204" pitchFamily="34" charset="0"/>
              </a:rPr>
              <a:t>条件和循环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26540" y="2231793"/>
            <a:ext cx="4078942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布尔类型  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rue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8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5461" y="1874937"/>
            <a:ext cx="1353669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400" b="1" dirty="0" smtClean="0"/>
              <a:t>loop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5460" y="2459711"/>
            <a:ext cx="3926541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Arial" panose="020B0604020202020204" pitchFamily="34" charset="0"/>
              </a:rPr>
              <a:t>某个任务做很多很多次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5460" y="3198961"/>
            <a:ext cx="3926541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Arial" panose="020B0604020202020204" pitchFamily="34" charset="0"/>
              </a:rPr>
              <a:t>例如： 抄名字</a:t>
            </a:r>
            <a:r>
              <a:rPr lang="en-US" altLang="zh-CN" sz="2800" dirty="0" smtClean="0">
                <a:latin typeface="Arial" panose="020B0604020202020204" pitchFamily="34" charset="0"/>
              </a:rPr>
              <a:t>100</a:t>
            </a:r>
            <a:r>
              <a:rPr lang="zh-CN" altLang="en-US" sz="2800" dirty="0" smtClean="0">
                <a:latin typeface="Arial" panose="020B0604020202020204" pitchFamily="34" charset="0"/>
              </a:rPr>
              <a:t>遍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5460" y="4089165"/>
            <a:ext cx="3926541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latin typeface="Arial" panose="020B0604020202020204" pitchFamily="34" charset="0"/>
              </a:rPr>
              <a:t>2</a:t>
            </a:r>
            <a:r>
              <a:rPr lang="zh-CN" altLang="en-US" sz="2800" dirty="0" smtClean="0">
                <a:latin typeface="Arial" panose="020B0604020202020204" pitchFamily="34" charset="0"/>
              </a:rPr>
              <a:t>个元素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45461" y="4779314"/>
            <a:ext cx="1757082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最</a:t>
            </a:r>
            <a:r>
              <a:rPr lang="zh-CN" altLang="en-US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小单元任务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814919" y="4779314"/>
            <a:ext cx="1757082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重复条件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880848" y="1002632"/>
            <a:ext cx="2653552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Case1    </a:t>
            </a:r>
            <a:r>
              <a:rPr lang="zh-CN" altLang="en-US" sz="2000" dirty="0">
                <a:latin typeface="Arial" panose="020B0604020202020204" pitchFamily="34" charset="0"/>
              </a:rPr>
              <a:t>重</a:t>
            </a:r>
            <a:r>
              <a:rPr lang="zh-CN" altLang="en-US" sz="2000" dirty="0" smtClean="0">
                <a:latin typeface="Arial" panose="020B0604020202020204" pitchFamily="34" charset="0"/>
              </a:rPr>
              <a:t>复到死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45460" y="5346353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 while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814919" y="5346353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2 for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80848" y="1422087"/>
            <a:ext cx="5880848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will back.....'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7001436" y="1222032"/>
            <a:ext cx="2008093" cy="42747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680635" y="621867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条</a:t>
            </a:r>
            <a:r>
              <a:rPr lang="zh-CN" altLang="en-US" sz="2000" b="1" dirty="0" smtClean="0"/>
              <a:t>件：</a:t>
            </a:r>
            <a:r>
              <a:rPr lang="en-US" altLang="zh-CN" sz="2000" b="1" dirty="0" smtClean="0"/>
              <a:t>1 or true </a:t>
            </a:r>
            <a:r>
              <a:rPr lang="zh-CN" altLang="en-US" sz="2000" b="1" dirty="0" smtClean="0"/>
              <a:t>都是永远</a:t>
            </a:r>
            <a:endParaRPr lang="zh-CN" altLang="en-US" sz="2000" b="1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5880848" y="2653194"/>
            <a:ext cx="2985246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Case2    </a:t>
            </a:r>
            <a:r>
              <a:rPr lang="zh-CN" altLang="en-US" sz="2000" dirty="0">
                <a:latin typeface="Arial" panose="020B0604020202020204" pitchFamily="34" charset="0"/>
              </a:rPr>
              <a:t>重</a:t>
            </a:r>
            <a:r>
              <a:rPr lang="zh-CN" altLang="en-US" sz="2000" dirty="0" smtClean="0">
                <a:latin typeface="Arial" panose="020B0604020202020204" pitchFamily="34" charset="0"/>
              </a:rPr>
              <a:t>复有限次数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5880848" y="3028882"/>
            <a:ext cx="5880848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love you,x'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love you, x'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index 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364506" y="3053304"/>
            <a:ext cx="2008093" cy="42747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009529" y="3106733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环直到，不为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true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6989671" y="5051205"/>
            <a:ext cx="2019858" cy="64313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159129" y="549428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更加简洁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3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1392917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 while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311152" y="1392917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2 for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0" y="1793027"/>
            <a:ext cx="5880848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will back.....'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6311152" y="1793027"/>
            <a:ext cx="5880848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love you, x'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index +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2627052"/>
            <a:ext cx="5880848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while</a:t>
            </a:r>
            <a:r>
              <a:rPr lang="zh-CN" altLang="en-US" sz="2400" dirty="0" smtClean="0"/>
              <a:t>适合 一直进行的，对于次数不重要的循环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6311152" y="2627052"/>
            <a:ext cx="5880848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for</a:t>
            </a:r>
            <a:r>
              <a:rPr lang="zh-CN" altLang="en-US" sz="2000" dirty="0" smtClean="0"/>
              <a:t>特别适合固定次数，或者对一个</a:t>
            </a:r>
            <a:r>
              <a:rPr lang="zh-CN" altLang="en-US" sz="2000" dirty="0"/>
              <a:t>数</a:t>
            </a:r>
            <a:r>
              <a:rPr lang="zh-CN" altLang="en-US" sz="2000" dirty="0" smtClean="0"/>
              <a:t>组，对象，元组等集合做批量处理，这些集合内的内容就是每次循环的子元素</a:t>
            </a:r>
            <a:endParaRPr lang="zh-CN" altLang="en-US" sz="2000" dirty="0"/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6311152" y="4014773"/>
            <a:ext cx="2653552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list = [1,2,3,4,5]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6311152" y="4938102"/>
            <a:ext cx="2653552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range(100)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9251576" y="4214827"/>
            <a:ext cx="2653552" cy="184665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latin typeface="Arial" panose="020B0604020202020204" pitchFamily="34" charset="0"/>
              </a:rPr>
              <a:t>dic</a:t>
            </a:r>
            <a:r>
              <a:rPr lang="en-US" altLang="zh-CN" sz="1600" dirty="0" smtClean="0">
                <a:latin typeface="Arial" panose="020B0604020202020204" pitchFamily="34" charset="0"/>
              </a:rPr>
              <a:t> =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‘name’:’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zhaohan</a:t>
            </a:r>
            <a:r>
              <a:rPr lang="en-US" altLang="zh-CN" sz="1600" dirty="0" smtClean="0">
                <a:latin typeface="Arial" panose="020B0604020202020204" pitchFamily="34" charset="0"/>
              </a:rPr>
              <a:t>’,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‘age’:28,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‘gender’: ‘male’,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‘phone’: 18827091015,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Arial" panose="020B0604020202020204" pitchFamily="34" charset="0"/>
              </a:rPr>
              <a:t>}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6311152" y="5861432"/>
            <a:ext cx="2653552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length([1,2,3,4,5])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93058" y="4414883"/>
            <a:ext cx="4078942" cy="230832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布尔类型  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rue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	</a:t>
            </a:r>
            <a:r>
              <a:rPr lang="zh-CN" altLang="en-US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非</a:t>
            </a:r>
            <a:r>
              <a:rPr lang="en-US" altLang="zh-CN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和 </a:t>
            </a:r>
            <a:r>
              <a:rPr lang="en-US" altLang="zh-CN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0 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>
          <a:xfrm rot="11146211">
            <a:off x="-6723" y="2231645"/>
            <a:ext cx="569258" cy="2169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</TotalTime>
  <Words>2498</Words>
  <Application>Microsoft Office PowerPoint</Application>
  <PresentationFormat>宽屏</PresentationFormat>
  <Paragraphs>402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Helvetica Neue</vt:lpstr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kira</dc:creator>
  <cp:lastModifiedBy>kira</cp:lastModifiedBy>
  <cp:revision>82</cp:revision>
  <dcterms:created xsi:type="dcterms:W3CDTF">2018-03-19T00:35:53Z</dcterms:created>
  <dcterms:modified xsi:type="dcterms:W3CDTF">2018-11-16T05:34:02Z</dcterms:modified>
</cp:coreProperties>
</file>