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310" r:id="rId3"/>
    <p:sldId id="317" r:id="rId4"/>
    <p:sldId id="340" r:id="rId5"/>
    <p:sldId id="341" r:id="rId6"/>
    <p:sldId id="339" r:id="rId7"/>
    <p:sldId id="329" r:id="rId8"/>
    <p:sldId id="332" r:id="rId9"/>
    <p:sldId id="309" r:id="rId10"/>
    <p:sldId id="333" r:id="rId11"/>
    <p:sldId id="334" r:id="rId12"/>
    <p:sldId id="335" r:id="rId13"/>
    <p:sldId id="342" r:id="rId14"/>
    <p:sldId id="337" r:id="rId15"/>
    <p:sldId id="33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054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2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7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9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8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8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0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3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5CE3-28ED-4C2A-9FAE-2D3F1CC97C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52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3303" y="1783976"/>
            <a:ext cx="6275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6669" y="323707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第五讲复习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94104" y="5423647"/>
            <a:ext cx="1381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/>
              <a:t>By Han Zhao</a:t>
            </a:r>
          </a:p>
          <a:p>
            <a:pPr algn="r"/>
            <a:r>
              <a:rPr lang="en-US" altLang="zh-CN" b="1" dirty="0" smtClean="0"/>
              <a:t>12/14/2018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61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35257" y="1581174"/>
            <a:ext cx="3147849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Task1. </a:t>
            </a:r>
            <a:r>
              <a:rPr lang="zh-CN" altLang="en-US" sz="2000" dirty="0" smtClean="0">
                <a:latin typeface="Arial" panose="020B0604020202020204" pitchFamily="34" charset="0"/>
              </a:rPr>
              <a:t>生成随机四位数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8728" y="406799"/>
            <a:ext cx="374724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35256" y="2109451"/>
            <a:ext cx="3147849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Task2. </a:t>
            </a:r>
            <a:r>
              <a:rPr lang="zh-CN" altLang="en-US" sz="2000" dirty="0" smtClean="0">
                <a:latin typeface="Arial" panose="020B0604020202020204" pitchFamily="34" charset="0"/>
              </a:rPr>
              <a:t>输入猜测的四位数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35256" y="2621080"/>
            <a:ext cx="3847097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Task3. </a:t>
            </a:r>
            <a:r>
              <a:rPr lang="zh-CN" altLang="en-US" sz="2000" dirty="0">
                <a:latin typeface="Arial" panose="020B0604020202020204" pitchFamily="34" charset="0"/>
              </a:rPr>
              <a:t>比</a:t>
            </a:r>
            <a:r>
              <a:rPr lang="zh-CN" altLang="en-US" sz="2000" dirty="0" smtClean="0">
                <a:latin typeface="Arial" panose="020B0604020202020204" pitchFamily="34" charset="0"/>
              </a:rPr>
              <a:t>较</a:t>
            </a:r>
            <a:r>
              <a:rPr lang="en-US" altLang="zh-CN" sz="2000" dirty="0" smtClean="0"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</a:rPr>
              <a:t>个四位数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五角星 1"/>
          <p:cNvSpPr/>
          <p:nvPr/>
        </p:nvSpPr>
        <p:spPr>
          <a:xfrm>
            <a:off x="3400869" y="2678251"/>
            <a:ext cx="268941" cy="26894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角星 14"/>
          <p:cNvSpPr/>
          <p:nvPr/>
        </p:nvSpPr>
        <p:spPr>
          <a:xfrm>
            <a:off x="3732564" y="2678251"/>
            <a:ext cx="268941" cy="26894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4064259" y="2678251"/>
            <a:ext cx="268941" cy="26894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198729" y="1581174"/>
            <a:ext cx="2820636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r>
              <a:rPr lang="zh-CN" altLang="en-US" sz="2000" dirty="0" smtClean="0">
                <a:latin typeface="Arial" panose="020B0604020202020204" pitchFamily="34" charset="0"/>
              </a:rPr>
              <a:t>，用</a:t>
            </a:r>
            <a:r>
              <a:rPr lang="en-US" altLang="zh-CN" sz="2000" dirty="0" smtClean="0">
                <a:latin typeface="Arial" panose="020B0604020202020204" pitchFamily="34" charset="0"/>
              </a:rPr>
              <a:t>random</a:t>
            </a:r>
            <a:r>
              <a:rPr lang="zh-CN" altLang="en-US" sz="2000" dirty="0" smtClean="0">
                <a:latin typeface="Arial" panose="020B0604020202020204" pitchFamily="34" charset="0"/>
              </a:rPr>
              <a:t>函数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3867034" y="4016746"/>
            <a:ext cx="2453084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],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每一位相比较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700752" y="2621080"/>
            <a:ext cx="2399295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复杂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r>
              <a:rPr lang="zh-CN" altLang="en-US" sz="2000" dirty="0" smtClean="0">
                <a:latin typeface="Arial" panose="020B0604020202020204" pitchFamily="34" charset="0"/>
              </a:rPr>
              <a:t>，需要理一理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451481" y="3561284"/>
            <a:ext cx="3747248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26675" y="4329443"/>
            <a:ext cx="922196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Task3. </a:t>
            </a:r>
            <a:r>
              <a:rPr lang="zh-CN" altLang="en-US" sz="2000" dirty="0">
                <a:latin typeface="Arial" panose="020B0604020202020204" pitchFamily="34" charset="0"/>
              </a:rPr>
              <a:t>比</a:t>
            </a:r>
            <a:r>
              <a:rPr lang="zh-CN" altLang="en-US" sz="2000" dirty="0" smtClean="0">
                <a:latin typeface="Arial" panose="020B0604020202020204" pitchFamily="34" charset="0"/>
              </a:rPr>
              <a:t>较</a:t>
            </a:r>
            <a:r>
              <a:rPr lang="en-US" altLang="zh-CN" sz="2000" dirty="0" smtClean="0"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</a:rPr>
              <a:t>个四位数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1195315" y="4016746"/>
            <a:ext cx="2671719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Task3-1. </a:t>
            </a:r>
            <a:r>
              <a:rPr lang="zh-CN" altLang="en-US" sz="2000" dirty="0" smtClean="0">
                <a:latin typeface="Arial" panose="020B0604020202020204" pitchFamily="34" charset="0"/>
              </a:rPr>
              <a:t>比较</a:t>
            </a:r>
            <a:r>
              <a:rPr lang="en-US" altLang="zh-CN" sz="2000" dirty="0" smtClean="0">
                <a:latin typeface="Arial" panose="020B0604020202020204" pitchFamily="34" charset="0"/>
              </a:rPr>
              <a:t>A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05907" y="4770631"/>
            <a:ext cx="270579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Task3-2. </a:t>
            </a:r>
            <a:r>
              <a:rPr lang="zh-CN" altLang="en-US" sz="2000" dirty="0" smtClean="0">
                <a:latin typeface="Arial" panose="020B0604020202020204" pitchFamily="34" charset="0"/>
              </a:rPr>
              <a:t>比较</a:t>
            </a:r>
            <a:r>
              <a:rPr lang="en-US" altLang="zh-CN" sz="2000" dirty="0" smtClean="0">
                <a:latin typeface="Arial" panose="020B0604020202020204" pitchFamily="34" charset="0"/>
              </a:rPr>
              <a:t>B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3263153"/>
            <a:ext cx="1219200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3921291" y="4770631"/>
            <a:ext cx="2628284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复杂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r>
              <a:rPr lang="zh-CN" altLang="en-US" sz="2000" dirty="0" smtClean="0">
                <a:latin typeface="Arial" panose="020B0604020202020204" pitchFamily="34" charset="0"/>
              </a:rPr>
              <a:t>，还需要理一理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7112258" y="3643447"/>
            <a:ext cx="3747248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 flipV="1">
            <a:off x="6764259" y="3505117"/>
            <a:ext cx="116542" cy="3256863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8396835" y="4144913"/>
            <a:ext cx="195740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Task3-2. </a:t>
            </a:r>
            <a:r>
              <a:rPr lang="zh-CN" altLang="en-US" sz="2000" dirty="0" smtClean="0">
                <a:latin typeface="Arial" panose="020B0604020202020204" pitchFamily="34" charset="0"/>
              </a:rPr>
              <a:t>比较</a:t>
            </a:r>
            <a:r>
              <a:rPr lang="en-US" altLang="zh-CN" sz="2000" dirty="0">
                <a:latin typeface="Arial" panose="020B0604020202020204" pitchFamily="34" charset="0"/>
              </a:rPr>
              <a:t>B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7400515" y="4770631"/>
            <a:ext cx="1416425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Task3-2-1. </a:t>
            </a:r>
            <a:r>
              <a:rPr lang="zh-CN" altLang="en-US" sz="2000" dirty="0">
                <a:latin typeface="Arial" panose="020B0604020202020204" pitchFamily="34" charset="0"/>
              </a:rPr>
              <a:t>变</a:t>
            </a:r>
            <a:r>
              <a:rPr lang="zh-CN" altLang="en-US" sz="2000" dirty="0" smtClean="0">
                <a:latin typeface="Arial" panose="020B0604020202020204" pitchFamily="34" charset="0"/>
              </a:rPr>
              <a:t>成</a:t>
            </a:r>
            <a:r>
              <a:rPr lang="en-US" altLang="zh-CN" sz="2000" dirty="0" smtClean="0">
                <a:latin typeface="Arial" panose="020B0604020202020204" pitchFamily="34" charset="0"/>
              </a:rPr>
              <a:t>4</a:t>
            </a:r>
            <a:r>
              <a:rPr lang="zh-CN" altLang="en-US" sz="2000" dirty="0" smtClean="0">
                <a:latin typeface="Arial" panose="020B0604020202020204" pitchFamily="34" charset="0"/>
              </a:rPr>
              <a:t>位相比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9726705" y="4770631"/>
            <a:ext cx="1506071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Task3-2-2. </a:t>
            </a:r>
            <a:r>
              <a:rPr lang="zh-CN" altLang="en-US" sz="2000" dirty="0" smtClean="0">
                <a:latin typeface="Arial" panose="020B0604020202020204" pitchFamily="34" charset="0"/>
              </a:rPr>
              <a:t>再结果与</a:t>
            </a:r>
            <a:r>
              <a:rPr lang="en-US" altLang="zh-CN" sz="2000" dirty="0" smtClean="0">
                <a:latin typeface="Arial" panose="020B0604020202020204" pitchFamily="34" charset="0"/>
              </a:rPr>
              <a:t>A</a:t>
            </a:r>
            <a:r>
              <a:rPr lang="zh-CN" altLang="en-US" sz="2000" dirty="0" smtClean="0">
                <a:latin typeface="Arial" panose="020B0604020202020204" pitchFamily="34" charset="0"/>
              </a:rPr>
              <a:t>比较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7400515" y="6039175"/>
            <a:ext cx="1416425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中等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9726705" y="6052500"/>
            <a:ext cx="1506071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8943917" y="806909"/>
            <a:ext cx="2820636" cy="1631216"/>
          </a:xfrm>
          <a:prstGeom prst="rect">
            <a:avLst/>
          </a:prstGeom>
          <a:solidFill>
            <a:srgbClr val="00B050"/>
          </a:solidFill>
          <a:ln w="76200">
            <a:solidFill>
              <a:srgbClr val="FFFF00"/>
            </a:solidFill>
            <a:prstDash val="sysDot"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Arial" panose="020B0604020202020204" pitchFamily="34" charset="0"/>
              </a:rPr>
              <a:t>内核：复杂问题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通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过逐层分解，</a:t>
            </a:r>
            <a:r>
              <a:rPr lang="zh-CN" altLang="en-US" sz="2000" dirty="0">
                <a:latin typeface="Arial" panose="020B0604020202020204" pitchFamily="34" charset="0"/>
              </a:rPr>
              <a:t>一层分解不开就多分解几层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，最终变成一个一个简单问题的组合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4198729" y="2109451"/>
            <a:ext cx="2820636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],</a:t>
            </a:r>
            <a:r>
              <a:rPr lang="zh-CN" altLang="en-US" sz="2000" dirty="0" smtClean="0">
                <a:latin typeface="Arial" panose="020B0604020202020204" pitchFamily="34" charset="0"/>
              </a:rPr>
              <a:t>用</a:t>
            </a:r>
            <a:r>
              <a:rPr lang="en-US" altLang="zh-CN" sz="2000" dirty="0" smtClean="0">
                <a:latin typeface="Arial" panose="020B0604020202020204" pitchFamily="34" charset="0"/>
              </a:rPr>
              <a:t>input</a:t>
            </a:r>
            <a:r>
              <a:rPr lang="zh-CN" altLang="en-US" sz="2000" dirty="0" smtClean="0">
                <a:latin typeface="Arial" panose="020B0604020202020204" pitchFamily="34" charset="0"/>
              </a:rPr>
              <a:t>函数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1194628" y="5592462"/>
            <a:ext cx="290441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Task3-3. </a:t>
            </a:r>
            <a:r>
              <a:rPr lang="zh-CN" altLang="en-US" sz="2000" dirty="0">
                <a:latin typeface="Arial" panose="020B0604020202020204" pitchFamily="34" charset="0"/>
              </a:rPr>
              <a:t>求</a:t>
            </a:r>
            <a:r>
              <a:rPr lang="zh-CN" altLang="en-US" sz="2000" dirty="0" smtClean="0">
                <a:latin typeface="Arial" panose="020B0604020202020204" pitchFamily="34" charset="0"/>
              </a:rPr>
              <a:t>和得到</a:t>
            </a:r>
            <a:r>
              <a:rPr lang="en-US" altLang="zh-CN" sz="2000" dirty="0" smtClean="0">
                <a:latin typeface="Arial" panose="020B0604020202020204" pitchFamily="34" charset="0"/>
              </a:rPr>
              <a:t>A</a:t>
            </a:r>
            <a:r>
              <a:rPr lang="zh-CN" altLang="en-US" sz="2000" dirty="0" smtClean="0">
                <a:latin typeface="Arial" panose="020B0604020202020204" pitchFamily="34" charset="0"/>
              </a:rPr>
              <a:t>、</a:t>
            </a:r>
            <a:r>
              <a:rPr lang="en-US" altLang="zh-CN" sz="2000" dirty="0" smtClean="0">
                <a:latin typeface="Arial" panose="020B0604020202020204" pitchFamily="34" charset="0"/>
              </a:rPr>
              <a:t>B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4079718" y="5586239"/>
            <a:ext cx="2453084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],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每一位相比较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35257" y="1581174"/>
            <a:ext cx="3147849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Task1. </a:t>
            </a:r>
            <a:r>
              <a:rPr lang="zh-CN" altLang="en-US" sz="2000" dirty="0" smtClean="0">
                <a:latin typeface="Arial" panose="020B0604020202020204" pitchFamily="34" charset="0"/>
              </a:rPr>
              <a:t>生成随机四位数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8728" y="406799"/>
            <a:ext cx="374724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4198729" y="1581174"/>
            <a:ext cx="2820636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r>
              <a:rPr lang="zh-CN" altLang="en-US" sz="2000" dirty="0" smtClean="0">
                <a:latin typeface="Arial" panose="020B0604020202020204" pitchFamily="34" charset="0"/>
              </a:rPr>
              <a:t>，用</a:t>
            </a:r>
            <a:r>
              <a:rPr lang="en-US" altLang="zh-CN" sz="2000" dirty="0" smtClean="0">
                <a:latin typeface="Arial" panose="020B0604020202020204" pitchFamily="34" charset="0"/>
              </a:rPr>
              <a:t>random</a:t>
            </a:r>
            <a:r>
              <a:rPr lang="zh-CN" altLang="en-US" sz="2000" dirty="0" smtClean="0">
                <a:latin typeface="Arial" panose="020B0604020202020204" pitchFamily="34" charset="0"/>
              </a:rPr>
              <a:t>函数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5257" y="2363134"/>
            <a:ext cx="8408894" cy="78483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1. the value created by  random function need  format(), such as, the value is 899 , 0899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realValue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(random.random()*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635257" y="4153404"/>
            <a:ext cx="3147849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Task2. </a:t>
            </a:r>
            <a:r>
              <a:rPr lang="zh-CN" altLang="en-US" sz="2000" dirty="0" smtClean="0">
                <a:latin typeface="Arial" panose="020B0604020202020204" pitchFamily="34" charset="0"/>
              </a:rPr>
              <a:t>输入猜测的四位数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4198730" y="4153404"/>
            <a:ext cx="2820636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],</a:t>
            </a:r>
            <a:r>
              <a:rPr lang="zh-CN" altLang="en-US" sz="2000" dirty="0" smtClean="0">
                <a:latin typeface="Arial" panose="020B0604020202020204" pitchFamily="34" charset="0"/>
              </a:rPr>
              <a:t>用</a:t>
            </a:r>
            <a:r>
              <a:rPr lang="en-US" altLang="zh-CN" sz="2000" dirty="0" smtClean="0">
                <a:latin typeface="Arial" panose="020B0604020202020204" pitchFamily="34" charset="0"/>
              </a:rPr>
              <a:t>input</a:t>
            </a:r>
            <a:r>
              <a:rPr lang="zh-CN" altLang="en-US" sz="2000" dirty="0" smtClean="0">
                <a:latin typeface="Arial" panose="020B0604020202020204" pitchFamily="34" charset="0"/>
              </a:rPr>
              <a:t>函数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5257" y="5066421"/>
            <a:ext cx="8408894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inputValue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请输入一个四位数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print(realValue,inputValue)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0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374724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11138" y="899857"/>
            <a:ext cx="3847097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Task3. </a:t>
            </a:r>
            <a:r>
              <a:rPr lang="zh-CN" altLang="en-US" sz="2000" dirty="0">
                <a:latin typeface="Arial" panose="020B0604020202020204" pitchFamily="34" charset="0"/>
              </a:rPr>
              <a:t>比</a:t>
            </a:r>
            <a:r>
              <a:rPr lang="zh-CN" altLang="en-US" sz="2000" dirty="0" smtClean="0">
                <a:latin typeface="Arial" panose="020B0604020202020204" pitchFamily="34" charset="0"/>
              </a:rPr>
              <a:t>较</a:t>
            </a:r>
            <a:r>
              <a:rPr lang="en-US" altLang="zh-CN" sz="2000" dirty="0" smtClean="0"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</a:rPr>
              <a:t>个四位数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536529" y="1528250"/>
            <a:ext cx="2453084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],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每一位相比较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300835" y="1528250"/>
            <a:ext cx="195740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Task3-1. </a:t>
            </a:r>
            <a:r>
              <a:rPr lang="zh-CN" altLang="en-US" sz="2000" dirty="0" smtClean="0">
                <a:latin typeface="Arial" panose="020B0604020202020204" pitchFamily="34" charset="0"/>
              </a:rPr>
              <a:t>比较</a:t>
            </a:r>
            <a:r>
              <a:rPr lang="en-US" altLang="zh-CN" sz="2000" dirty="0" smtClean="0">
                <a:latin typeface="Arial" panose="020B0604020202020204" pitchFamily="34" charset="0"/>
              </a:rPr>
              <a:t>A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1138" y="2156643"/>
            <a:ext cx="3562083" cy="263149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rv1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realValue%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rv2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((realValue%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rv3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((realValue%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rv4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((realValue%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rvList = [rv4,rv3,rv2,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iv1 = inputValue%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iv2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((inputValue%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iv3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((inputValue%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iv4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((inputValue%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ivList = [iv4,iv3,iv2,iv1]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32728" y="2156643"/>
            <a:ext cx="3092825" cy="424731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A1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A2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A3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A4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(iv1 == rv1):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A1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(iv2 == rv2):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A2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(iv3 == rv3):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A3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(iv4 == rv4):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A4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aList = [A4, A3, A2, A1]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15835" y="3314740"/>
            <a:ext cx="4150659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aList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(ivList[index]==rvList[index]):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aList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[index]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aList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[index]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274858" y="3469873"/>
            <a:ext cx="591671" cy="991147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374724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11138" y="899857"/>
            <a:ext cx="3847097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Task3. </a:t>
            </a:r>
            <a:r>
              <a:rPr lang="zh-CN" altLang="en-US" sz="2000" dirty="0">
                <a:latin typeface="Arial" panose="020B0604020202020204" pitchFamily="34" charset="0"/>
              </a:rPr>
              <a:t>比</a:t>
            </a:r>
            <a:r>
              <a:rPr lang="zh-CN" altLang="en-US" sz="2000" dirty="0" smtClean="0">
                <a:latin typeface="Arial" panose="020B0604020202020204" pitchFamily="34" charset="0"/>
              </a:rPr>
              <a:t>较</a:t>
            </a:r>
            <a:r>
              <a:rPr lang="en-US" altLang="zh-CN" sz="2000" dirty="0" smtClean="0"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</a:rPr>
              <a:t>个四位数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536528" y="1528250"/>
            <a:ext cx="4099471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复杂</a:t>
            </a:r>
            <a:r>
              <a:rPr lang="en-US" altLang="zh-CN" sz="2000" dirty="0">
                <a:latin typeface="Arial" panose="020B0604020202020204" pitchFamily="34" charset="0"/>
              </a:rPr>
              <a:t>]</a:t>
            </a:r>
            <a:r>
              <a:rPr lang="zh-CN" altLang="en-US" sz="2000" dirty="0" smtClean="0">
                <a:latin typeface="Arial" panose="020B0604020202020204" pitchFamily="34" charset="0"/>
              </a:rPr>
              <a:t>，每一位都与</a:t>
            </a:r>
            <a:r>
              <a:rPr lang="en-US" altLang="zh-CN" sz="2000" dirty="0" smtClean="0">
                <a:latin typeface="Arial" panose="020B0604020202020204" pitchFamily="34" charset="0"/>
              </a:rPr>
              <a:t>r</a:t>
            </a:r>
            <a:r>
              <a:rPr lang="zh-CN" altLang="en-US" sz="2000" dirty="0" smtClean="0">
                <a:latin typeface="Arial" panose="020B0604020202020204" pitchFamily="34" charset="0"/>
              </a:rPr>
              <a:t>的</a:t>
            </a:r>
            <a:r>
              <a:rPr lang="en-US" altLang="zh-CN" sz="2000" dirty="0" smtClean="0">
                <a:latin typeface="Arial" panose="020B0604020202020204" pitchFamily="34" charset="0"/>
              </a:rPr>
              <a:t>4</a:t>
            </a:r>
            <a:r>
              <a:rPr lang="zh-CN" altLang="en-US" sz="2000" dirty="0" smtClean="0">
                <a:latin typeface="Arial" panose="020B0604020202020204" pitchFamily="34" charset="0"/>
              </a:rPr>
              <a:t>个数比较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300835" y="1528250"/>
            <a:ext cx="195740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Task3-2. </a:t>
            </a:r>
            <a:r>
              <a:rPr lang="zh-CN" altLang="en-US" sz="2000" dirty="0" smtClean="0">
                <a:latin typeface="Arial" panose="020B0604020202020204" pitchFamily="34" charset="0"/>
              </a:rPr>
              <a:t>比</a:t>
            </a:r>
            <a:r>
              <a:rPr lang="zh-CN" altLang="en-US" sz="2000" dirty="0" smtClean="0">
                <a:latin typeface="Arial" panose="020B0604020202020204" pitchFamily="34" charset="0"/>
              </a:rPr>
              <a:t>较</a:t>
            </a:r>
            <a:r>
              <a:rPr lang="en-US" altLang="zh-CN" sz="2000" dirty="0">
                <a:latin typeface="Arial" panose="020B0604020202020204" pitchFamily="34" charset="0"/>
              </a:rPr>
              <a:t>B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1138" y="2156643"/>
            <a:ext cx="3562083" cy="263149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rv1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realValue%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rv2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((realValue%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rv3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((realValue%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rv4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((realValue%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rvList = [rv4,rv3,rv2,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iv1 = inputValue%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iv2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((inputValue%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iv3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((inputValue%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iv4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((inputValue%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ivList = [iv4,iv3,iv2,iv1]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32728" y="3426221"/>
            <a:ext cx="3092825" cy="17081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500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500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500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aList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500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sz="1500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15835" y="3199324"/>
            <a:ext cx="4150659" cy="17081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 </a:t>
            </a:r>
            <a:r>
              <a:rPr lang="en-US" altLang="zh-CN" sz="1500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 in </a:t>
            </a:r>
            <a:r>
              <a:rPr lang="en-US" altLang="zh-CN" sz="1500" dirty="0" err="1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rvlist</a:t>
            </a:r>
            <a:r>
              <a:rPr lang="en-US" altLang="zh-CN" sz="1500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(ivList[index]==</a:t>
            </a:r>
            <a:r>
              <a:rPr lang="en-US" altLang="zh-CN" sz="1500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500" b="1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[index]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b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[index]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274858" y="3469873"/>
            <a:ext cx="591671" cy="991147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374724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11138" y="899857"/>
            <a:ext cx="3847097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Task3. </a:t>
            </a:r>
            <a:r>
              <a:rPr lang="zh-CN" altLang="en-US" sz="2000" dirty="0">
                <a:latin typeface="Arial" panose="020B0604020202020204" pitchFamily="34" charset="0"/>
              </a:rPr>
              <a:t>比</a:t>
            </a:r>
            <a:r>
              <a:rPr lang="zh-CN" altLang="en-US" sz="2000" dirty="0" smtClean="0">
                <a:latin typeface="Arial" panose="020B0604020202020204" pitchFamily="34" charset="0"/>
              </a:rPr>
              <a:t>较</a:t>
            </a:r>
            <a:r>
              <a:rPr lang="en-US" altLang="zh-CN" sz="2000" dirty="0" smtClean="0"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</a:rPr>
              <a:t>个四位数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678334" y="1394490"/>
            <a:ext cx="290441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Task3-3. </a:t>
            </a:r>
            <a:r>
              <a:rPr lang="zh-CN" altLang="en-US" sz="2000" dirty="0">
                <a:latin typeface="Arial" panose="020B0604020202020204" pitchFamily="34" charset="0"/>
              </a:rPr>
              <a:t>求</a:t>
            </a:r>
            <a:r>
              <a:rPr lang="zh-CN" altLang="en-US" sz="2000" dirty="0" smtClean="0">
                <a:latin typeface="Arial" panose="020B0604020202020204" pitchFamily="34" charset="0"/>
              </a:rPr>
              <a:t>和得到</a:t>
            </a:r>
            <a:r>
              <a:rPr lang="en-US" altLang="zh-CN" sz="2000" dirty="0" smtClean="0">
                <a:latin typeface="Arial" panose="020B0604020202020204" pitchFamily="34" charset="0"/>
              </a:rPr>
              <a:t>A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563424" y="1388267"/>
            <a:ext cx="2453084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],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</a:t>
            </a:r>
            <a:r>
              <a:rPr lang="zh-CN" altLang="en-US" sz="2000" dirty="0" smtClean="0">
                <a:latin typeface="Arial" panose="020B0604020202020204" pitchFamily="34" charset="0"/>
              </a:rPr>
              <a:t>相加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03530" y="1882900"/>
            <a:ext cx="2572871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sumA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aList: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sumA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sumA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a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sumB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bList: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sumB =sumB + b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5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sumB</a:t>
            </a:r>
            <a:r>
              <a:rPr kumimoji="0" lang="en-US" altLang="zh-CN" sz="15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0" lang="en-US" altLang="zh-CN" sz="1500" b="0" i="0" u="none" strike="noStrike" cap="none" normalizeH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sumB</a:t>
            </a:r>
            <a:r>
              <a:rPr kumimoji="0" lang="en-US" altLang="zh-CN" sz="15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- </a:t>
            </a:r>
            <a:r>
              <a:rPr kumimoji="0" lang="en-US" altLang="zh-CN" sz="1500" b="0" i="0" u="none" strike="noStrike" cap="none" normalizeH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sumA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03530" y="4720515"/>
            <a:ext cx="2572871" cy="3231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(sumA,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,sumB,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18440" y="3731749"/>
            <a:ext cx="290441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Task3-3. </a:t>
            </a:r>
            <a:r>
              <a:rPr lang="zh-CN" altLang="en-US" sz="2000" dirty="0">
                <a:latin typeface="Arial" panose="020B0604020202020204" pitchFamily="34" charset="0"/>
              </a:rPr>
              <a:t>求</a:t>
            </a:r>
            <a:r>
              <a:rPr lang="zh-CN" altLang="en-US" sz="2000" dirty="0" smtClean="0">
                <a:latin typeface="Arial" panose="020B0604020202020204" pitchFamily="34" charset="0"/>
              </a:rPr>
              <a:t>和得</a:t>
            </a:r>
            <a:r>
              <a:rPr lang="zh-CN" altLang="en-US" sz="2000" dirty="0" smtClean="0">
                <a:latin typeface="Arial" panose="020B0604020202020204" pitchFamily="34" charset="0"/>
              </a:rPr>
              <a:t>到</a:t>
            </a:r>
            <a:r>
              <a:rPr lang="en-US" altLang="zh-CN" sz="2000" dirty="0">
                <a:latin typeface="Arial" panose="020B0604020202020204" pitchFamily="34" charset="0"/>
              </a:rPr>
              <a:t>B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503530" y="3725526"/>
            <a:ext cx="3153415" cy="70788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],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每一位相比</a:t>
            </a:r>
            <a:r>
              <a:rPr lang="zh-CN" altLang="en-US" sz="2000" dirty="0" smtClean="0">
                <a:latin typeface="Arial" panose="020B0604020202020204" pitchFamily="34" charset="0"/>
              </a:rPr>
              <a:t>较得到</a:t>
            </a:r>
            <a:r>
              <a:rPr lang="en-US" altLang="zh-CN" sz="2000" dirty="0" smtClean="0">
                <a:latin typeface="Arial" panose="020B0604020202020204" pitchFamily="34" charset="0"/>
              </a:rPr>
              <a:t>b</a:t>
            </a:r>
            <a:r>
              <a:rPr lang="zh-CN" altLang="en-US" sz="2000" dirty="0" smtClean="0">
                <a:latin typeface="Arial" panose="020B0604020202020204" pitchFamily="34" charset="0"/>
              </a:rPr>
              <a:t>，之后减去</a:t>
            </a:r>
            <a:r>
              <a:rPr lang="en-US" altLang="zh-CN" sz="2000" dirty="0" smtClean="0">
                <a:latin typeface="Arial" panose="020B0604020202020204" pitchFamily="34" charset="0"/>
              </a:rPr>
              <a:t>a</a:t>
            </a:r>
            <a:r>
              <a:rPr lang="zh-CN" altLang="en-US" sz="2000" dirty="0" smtClean="0">
                <a:latin typeface="Arial" panose="020B0604020202020204" pitchFamily="34" charset="0"/>
              </a:rPr>
              <a:t>即可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374724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7224" y="1133817"/>
            <a:ext cx="2572871" cy="3231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整体结构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146668" y="1619997"/>
            <a:ext cx="2572871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anose="020B0604020202020204" pitchFamily="34" charset="0"/>
              </a:rPr>
              <a:t>随</a:t>
            </a:r>
            <a:r>
              <a:rPr lang="zh-CN" altLang="en-US" dirty="0" smtClean="0">
                <a:latin typeface="Arial" panose="020B0604020202020204" pitchFamily="34" charset="0"/>
              </a:rPr>
              <a:t>机四位数只生成一次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146668" y="2090896"/>
            <a:ext cx="3039036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anose="020B0604020202020204" pitchFamily="34" charset="0"/>
              </a:rPr>
              <a:t>输</a:t>
            </a:r>
            <a:r>
              <a:rPr lang="zh-CN" altLang="en-US" dirty="0" smtClean="0">
                <a:latin typeface="Arial" panose="020B0604020202020204" pitchFamily="34" charset="0"/>
              </a:rPr>
              <a:t>入四位数，多次（</a:t>
            </a:r>
            <a:r>
              <a:rPr lang="en-US" altLang="zh-CN" dirty="0" smtClean="0">
                <a:latin typeface="Arial" panose="020B0604020202020204" pitchFamily="34" charset="0"/>
              </a:rPr>
              <a:t>10</a:t>
            </a:r>
            <a:r>
              <a:rPr lang="zh-CN" altLang="en-US" dirty="0" smtClean="0">
                <a:latin typeface="Arial" panose="020B0604020202020204" pitchFamily="34" charset="0"/>
              </a:rPr>
              <a:t>）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185704" y="2075507"/>
            <a:ext cx="707823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Arial" panose="020B0604020202020204" pitchFamily="34" charset="0"/>
              </a:rPr>
              <a:t>循环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13295" y="1483145"/>
            <a:ext cx="5262281" cy="263149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realValue 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chance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(chance):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1500" dirty="0">
              <a:solidFill>
                <a:srgbClr val="F8F8F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1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something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chance = chance 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感受绝望吧。。。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84047" y="2652018"/>
            <a:ext cx="300564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latin typeface="Arial" panose="020B0604020202020204" pitchFamily="34" charset="0"/>
              </a:rPr>
              <a:t>条件和循环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10917" y="2522470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 while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10917" y="3123105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2 for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66037" y="1872164"/>
            <a:ext cx="2393576" cy="2329147"/>
            <a:chOff x="3496235" y="1402742"/>
            <a:chExt cx="2393576" cy="2329147"/>
          </a:xfrm>
        </p:grpSpPr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lang="zh-CN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else: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7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435" y="1298946"/>
            <a:ext cx="472335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Arial" panose="020B0604020202020204" pitchFamily="34" charset="0"/>
              </a:rPr>
              <a:t>求一个列表的所有元素的和与积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435" y="1114280"/>
            <a:ext cx="472335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Arial" panose="020B0604020202020204" pitchFamily="34" charset="0"/>
              </a:rPr>
              <a:t>求一个列表的所有元素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Arial" panose="020B0604020202020204" pitchFamily="34" charset="0"/>
              </a:rPr>
              <a:t>中是奇数的元素和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435" y="1298946"/>
            <a:ext cx="472335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Arial" panose="020B0604020202020204" pitchFamily="34" charset="0"/>
              </a:rPr>
              <a:t>打印出</a:t>
            </a:r>
            <a:r>
              <a:rPr lang="en-US" altLang="zh-CN" sz="2400" dirty="0" smtClean="0">
                <a:latin typeface="Arial" panose="020B0604020202020204" pitchFamily="34" charset="0"/>
              </a:rPr>
              <a:t>100</a:t>
            </a:r>
            <a:r>
              <a:rPr lang="zh-CN" altLang="en-US" sz="2400" dirty="0" smtClean="0">
                <a:latin typeface="Arial" panose="020B0604020202020204" pitchFamily="34" charset="0"/>
              </a:rPr>
              <a:t>以内所有质数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183393" y="529505"/>
            <a:ext cx="300564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latin typeface="Arial" panose="020B0604020202020204" pitchFamily="34" charset="0"/>
              </a:rPr>
              <a:t>条件和循环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183393" y="1360065"/>
            <a:ext cx="300564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综合运营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05110" y="2702874"/>
            <a:ext cx="2361675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Arial" panose="020B0604020202020204" pitchFamily="34" charset="0"/>
              </a:rPr>
              <a:t>分解成</a:t>
            </a:r>
            <a:r>
              <a:rPr lang="en-US" altLang="zh-CN" sz="2400" dirty="0" smtClean="0">
                <a:latin typeface="Arial" panose="020B0604020202020204" pitchFamily="34" charset="0"/>
              </a:rPr>
              <a:t>2</a:t>
            </a:r>
            <a:r>
              <a:rPr lang="zh-CN" altLang="en-US" sz="2400" dirty="0" smtClean="0">
                <a:latin typeface="Arial" panose="020B0604020202020204" pitchFamily="34" charset="0"/>
              </a:rPr>
              <a:t>个部分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05109" y="3423310"/>
            <a:ext cx="3738673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Arial" panose="020B0604020202020204" pitchFamily="34" charset="0"/>
              </a:rPr>
              <a:t>1.</a:t>
            </a:r>
            <a:r>
              <a:rPr lang="zh-CN" altLang="en-US" sz="2400" dirty="0" smtClean="0">
                <a:latin typeface="Arial" panose="020B0604020202020204" pitchFamily="34" charset="0"/>
              </a:rPr>
              <a:t>判断一个数是否是质数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505108" y="4143746"/>
            <a:ext cx="4394456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Arial" panose="020B0604020202020204" pitchFamily="34" charset="0"/>
              </a:rPr>
              <a:t>2.</a:t>
            </a:r>
            <a:r>
              <a:rPr lang="zh-CN" altLang="en-US" sz="2400" dirty="0" smtClean="0">
                <a:latin typeface="Arial" panose="020B0604020202020204" pitchFamily="34" charset="0"/>
              </a:rPr>
              <a:t>用循环判断</a:t>
            </a:r>
            <a:r>
              <a:rPr lang="en-US" altLang="zh-CN" sz="2400" dirty="0" smtClean="0">
                <a:latin typeface="Arial" panose="020B0604020202020204" pitchFamily="34" charset="0"/>
              </a:rPr>
              <a:t>100</a:t>
            </a:r>
            <a:r>
              <a:rPr lang="zh-CN" altLang="en-US" sz="2400" dirty="0" smtClean="0">
                <a:latin typeface="Arial" panose="020B0604020202020204" pitchFamily="34" charset="0"/>
              </a:rPr>
              <a:t>以内所有的数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6446982" y="3423310"/>
            <a:ext cx="452582" cy="45258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194967" y="3423310"/>
            <a:ext cx="1757082" cy="40011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函数化思想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练习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43435" y="1104370"/>
            <a:ext cx="4715438" cy="95410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实</a:t>
            </a:r>
            <a:r>
              <a:rPr lang="zh-CN" altLang="en-US" sz="2400" dirty="0" smtClean="0">
                <a:latin typeface="Arial" panose="020B0604020202020204" pitchFamily="34" charset="0"/>
              </a:rPr>
              <a:t>例</a:t>
            </a:r>
            <a:r>
              <a:rPr lang="en-US" altLang="zh-CN" sz="2400" dirty="0" smtClean="0">
                <a:latin typeface="Arial" panose="020B0604020202020204" pitchFamily="34" charset="0"/>
              </a:rPr>
              <a:t>2[list]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latin typeface="Arial" panose="020B0604020202020204" pitchFamily="34" charset="0"/>
              </a:rPr>
              <a:t>魔方平均成绩的计算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5</a:t>
            </a:r>
            <a:r>
              <a:rPr lang="zh-CN" altLang="en-US" sz="1600" dirty="0" smtClean="0">
                <a:latin typeface="Arial" panose="020B0604020202020204" pitchFamily="34" charset="0"/>
              </a:rPr>
              <a:t>次平均不</a:t>
            </a:r>
            <a:r>
              <a:rPr lang="zh-CN" altLang="en-US" sz="1600" dirty="0">
                <a:latin typeface="Arial" panose="020B0604020202020204" pitchFamily="34" charset="0"/>
              </a:rPr>
              <a:t>考</a:t>
            </a:r>
            <a:r>
              <a:rPr lang="zh-CN" altLang="en-US" sz="1600" dirty="0" smtClean="0">
                <a:latin typeface="Arial" panose="020B0604020202020204" pitchFamily="34" charset="0"/>
              </a:rPr>
              <a:t>虑</a:t>
            </a:r>
            <a:r>
              <a:rPr lang="en-US" altLang="zh-CN" sz="1600" dirty="0" smtClean="0">
                <a:latin typeface="Arial" panose="020B0604020202020204" pitchFamily="34" charset="0"/>
              </a:rPr>
              <a:t>DNF</a:t>
            </a:r>
            <a:r>
              <a:rPr lang="zh-CN" altLang="en-US" sz="1600" dirty="0" smtClean="0">
                <a:latin typeface="Arial" panose="020B0604020202020204" pitchFamily="34" charset="0"/>
              </a:rPr>
              <a:t>的情况</a:t>
            </a:r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43435" y="2274281"/>
            <a:ext cx="4715438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利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用一个数组来存储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5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次成绩，排序之后算中间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个的平均值，最后输出</a:t>
            </a:r>
            <a:endParaRPr lang="en-US" altLang="zh-CN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提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示键盘输入部分已经给出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5422017" y="1104370"/>
            <a:ext cx="4715438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Arial" panose="020B0604020202020204" pitchFamily="34" charset="0"/>
              </a:rPr>
              <a:t>主要函数：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input()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err="1" smtClean="0">
                <a:latin typeface="Arial" panose="020B0604020202020204" pitchFamily="34" charset="0"/>
              </a:rPr>
              <a:t>list.append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dirty="0" smtClean="0">
                <a:latin typeface="Arial" panose="020B0604020202020204" pitchFamily="34" charset="0"/>
              </a:rPr>
              <a:t>()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Arial" panose="020B0604020202020204" pitchFamily="34" charset="0"/>
              </a:rPr>
              <a:t>求</a:t>
            </a:r>
            <a:r>
              <a:rPr lang="zh-CN" altLang="en-US" dirty="0">
                <a:latin typeface="Arial" panose="020B0604020202020204" pitchFamily="34" charset="0"/>
              </a:rPr>
              <a:t>平均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3217" y="3690414"/>
            <a:ext cx="9753602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[]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value 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(index+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"/5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.append(value)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成绩获取完毕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 </a:t>
            </a:r>
            <a:r>
              <a:rPr lang="zh-CN" altLang="en-US" sz="3200" dirty="0" smtClean="0"/>
              <a:t>列表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435" y="2665527"/>
            <a:ext cx="4430546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序列中的每个元</a:t>
            </a:r>
            <a:r>
              <a:rPr lang="zh-CN" altLang="en-US" sz="2000" dirty="0" smtClean="0"/>
              <a:t>素</a:t>
            </a:r>
            <a:r>
              <a:rPr lang="zh-CN" altLang="en-US" sz="2000" dirty="0"/>
              <a:t>可</a:t>
            </a:r>
            <a:r>
              <a:rPr lang="zh-CN" altLang="en-US" sz="2000" dirty="0" smtClean="0"/>
              <a:t>以放任何东西，可以是字符串，字符，数字，甚至是另一个序列，字典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3435" y="1300661"/>
            <a:ext cx="476026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string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是一个特殊的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list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每</a:t>
            </a: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个位置都固定只放一个字符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84761" y="385588"/>
            <a:ext cx="3816945" cy="679393"/>
            <a:chOff x="5717690" y="2072772"/>
            <a:chExt cx="2216070" cy="394447"/>
          </a:xfrm>
        </p:grpSpPr>
        <p:sp>
          <p:nvSpPr>
            <p:cNvPr id="13" name="矩形 12"/>
            <p:cNvSpPr/>
            <p:nvPr/>
          </p:nvSpPr>
          <p:spPr>
            <a:xfrm>
              <a:off x="5717690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73096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28502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083908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539313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73939" y="1300661"/>
            <a:ext cx="3862093" cy="2469705"/>
            <a:chOff x="579053" y="3054866"/>
            <a:chExt cx="3862093" cy="2469705"/>
          </a:xfrm>
        </p:grpSpPr>
        <p:grpSp>
          <p:nvGrpSpPr>
            <p:cNvPr id="19" name="组合 18"/>
            <p:cNvGrpSpPr/>
            <p:nvPr/>
          </p:nvGrpSpPr>
          <p:grpSpPr>
            <a:xfrm>
              <a:off x="582868" y="3558195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28" name="矩形 27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79053" y="4474230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23" name="矩形 22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-5</a:t>
                </a:r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-4</a:t>
                </a: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-3</a:t>
                </a:r>
                <a:endParaRPr lang="zh-CN" altLang="en-US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-2</a:t>
                </a:r>
                <a:endParaRPr lang="zh-CN" altLang="en-US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-1</a:t>
                </a:r>
                <a:endParaRPr lang="zh-CN" altLang="en-US" dirty="0"/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582868" y="3054866"/>
              <a:ext cx="3827767" cy="268613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rot="10800000">
              <a:off x="613379" y="5255958"/>
              <a:ext cx="3827767" cy="268613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03695" y="3981534"/>
            <a:ext cx="6946025" cy="679393"/>
            <a:chOff x="5717690" y="2072772"/>
            <a:chExt cx="2216070" cy="394447"/>
          </a:xfrm>
        </p:grpSpPr>
        <p:sp>
          <p:nvSpPr>
            <p:cNvPr id="34" name="矩形 33"/>
            <p:cNvSpPr/>
            <p:nvPr/>
          </p:nvSpPr>
          <p:spPr>
            <a:xfrm>
              <a:off x="5717690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‘hello’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173096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</a:t>
              </a:r>
              <a:r>
                <a:rPr lang="en-US" altLang="zh-CN" dirty="0" err="1" smtClean="0"/>
                <a:t>wo</a:t>
              </a:r>
              <a:r>
                <a:rPr lang="en-US" altLang="zh-CN" dirty="0" smtClean="0"/>
                <a:t> de </a:t>
              </a:r>
              <a:r>
                <a:rPr lang="en-US" altLang="zh-CN" dirty="0" err="1" smtClean="0"/>
                <a:t>ming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zi</a:t>
              </a:r>
              <a:r>
                <a:rPr lang="en-US" altLang="zh-CN" dirty="0" smtClean="0"/>
                <a:t>’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28502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</a:t>
              </a:r>
              <a:r>
                <a:rPr lang="en-US" altLang="zh-CN" dirty="0" err="1" smtClean="0"/>
                <a:t>zhao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han</a:t>
              </a:r>
              <a:r>
                <a:rPr lang="en-US" altLang="zh-CN" dirty="0" smtClean="0"/>
                <a:t>’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83908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539313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[1,2,3,4,5,6]</a:t>
              </a:r>
              <a:endParaRPr lang="zh-CN" altLang="en-US" dirty="0"/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434" y="4068001"/>
            <a:ext cx="4430546" cy="17081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'physics'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'chemistry'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1997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 = [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list3 = [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(list2)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(list3)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5109882" y="5191785"/>
            <a:ext cx="476026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list</a:t>
            </a: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，有什么用？ 装东西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3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3435" y="1069701"/>
            <a:ext cx="4455462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功能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list.append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>
                <a:latin typeface="Arial" panose="020B0604020202020204" pitchFamily="34" charset="0"/>
              </a:rPr>
              <a:t>list.pop</a:t>
            </a:r>
            <a:r>
              <a:rPr lang="en-US" altLang="zh-CN" sz="2400" dirty="0" smtClean="0">
                <a:latin typeface="Arial" panose="020B0604020202020204" pitchFamily="34" charset="0"/>
              </a:rPr>
              <a:t>()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31224" y="1700643"/>
            <a:ext cx="522642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Arial" panose="020B0604020202020204" pitchFamily="34" charset="0"/>
              </a:rPr>
              <a:t>给</a:t>
            </a:r>
            <a:r>
              <a:rPr lang="en-US" altLang="zh-CN" sz="2000" dirty="0" smtClean="0">
                <a:latin typeface="Arial" panose="020B0604020202020204" pitchFamily="34" charset="0"/>
              </a:rPr>
              <a:t>list</a:t>
            </a:r>
            <a:r>
              <a:rPr lang="zh-CN" altLang="en-US" sz="2000" dirty="0" smtClean="0">
                <a:latin typeface="Arial" panose="020B0604020202020204" pitchFamily="34" charset="0"/>
              </a:rPr>
              <a:t>的元素排序，可以给数字，字符串排序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531224" y="1115868"/>
            <a:ext cx="199913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43435" y="2608584"/>
            <a:ext cx="5226424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Arial" panose="020B0604020202020204" pitchFamily="34" charset="0"/>
              </a:rPr>
              <a:t>给列表添加原数，只能添加到末尾用法</a:t>
            </a:r>
            <a:r>
              <a:rPr lang="en-US" altLang="zh-CN" sz="2000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list.append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value</a:t>
            </a:r>
            <a:r>
              <a:rPr lang="en-US" altLang="zh-CN" sz="2000" dirty="0" smtClean="0">
                <a:latin typeface="Arial" panose="020B0604020202020204" pitchFamily="34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[1,2].append(3) &gt;&gt; [1,2,3]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4" y="2046203"/>
            <a:ext cx="2976283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list.append</a:t>
            </a:r>
            <a:r>
              <a:rPr lang="en-US" altLang="zh-CN" sz="2400" dirty="0" smtClean="0">
                <a:latin typeface="Arial" panose="020B0604020202020204" pitchFamily="34" charset="0"/>
              </a:rPr>
              <a:t>(value)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43435" y="4993851"/>
            <a:ext cx="5226424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list.pop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index</a:t>
            </a:r>
            <a:r>
              <a:rPr lang="en-US" altLang="zh-CN" sz="2000" dirty="0" smtClean="0"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00B0F0"/>
                </a:solidFill>
              </a:rPr>
              <a:t>移除列表中的一个元素（默认最后一个元素），并且返回该元素的</a:t>
            </a:r>
            <a:r>
              <a:rPr lang="zh-CN" altLang="en-US" sz="2000" dirty="0" smtClean="0">
                <a:solidFill>
                  <a:srgbClr val="00B0F0"/>
                </a:solidFill>
              </a:rPr>
              <a:t>值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[1,2,3,4,5,6].pop() &gt;&gt; [1,2,3,4,5]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[1,2,3,4,5,6].pop(2)&gt;&gt;[1,2,4,5,6]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43434" y="4338554"/>
            <a:ext cx="3173507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list.pop</a:t>
            </a:r>
            <a:r>
              <a:rPr lang="en-US" altLang="zh-CN" sz="2400" dirty="0" smtClean="0">
                <a:latin typeface="Arial" panose="020B0604020202020204" pitchFamily="34" charset="0"/>
              </a:rPr>
              <a:t>(index)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31224" y="2223863"/>
            <a:ext cx="4715438" cy="21698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list3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'aaa'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'dad'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.sort()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list2.sort()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list3.sort()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#[1, 2, 3, 4, 5, 6, 7, 8, 9, 15]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(list2)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#['a', 'b', 'c', 'e', 'g', 'h']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(list3)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#error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531225" y="5479871"/>
            <a:ext cx="5226424" cy="70788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list.insert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index</a:t>
            </a:r>
            <a:r>
              <a:rPr lang="zh-CN" altLang="en-US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 err="1" smtClean="0">
                <a:solidFill>
                  <a:srgbClr val="FFC000"/>
                </a:solidFill>
                <a:latin typeface="Arial" panose="020B0604020202020204" pitchFamily="34" charset="0"/>
              </a:rPr>
              <a:t>obj</a:t>
            </a:r>
            <a:r>
              <a:rPr lang="en-US" altLang="zh-CN" sz="2000" dirty="0" smtClean="0">
                <a:latin typeface="Arial" panose="020B0604020202020204" pitchFamily="34" charset="0"/>
              </a:rPr>
              <a:t>)</a:t>
            </a:r>
            <a:r>
              <a:rPr lang="zh-CN" altLang="en-US" sz="2000" dirty="0" smtClean="0">
                <a:solidFill>
                  <a:srgbClr val="00B0F0"/>
                </a:solidFill>
              </a:rPr>
              <a:t>列</a:t>
            </a:r>
            <a:r>
              <a:rPr lang="zh-CN" altLang="en-US" sz="2000" dirty="0">
                <a:solidFill>
                  <a:srgbClr val="00B0F0"/>
                </a:solidFill>
              </a:rPr>
              <a:t>表</a:t>
            </a:r>
            <a:r>
              <a:rPr lang="zh-CN" altLang="en-US" sz="2000" dirty="0" smtClean="0">
                <a:solidFill>
                  <a:srgbClr val="00B0F0"/>
                </a:solidFill>
              </a:rPr>
              <a:t>中</a:t>
            </a:r>
            <a:r>
              <a:rPr lang="zh-CN" altLang="en-US" sz="2000" dirty="0">
                <a:solidFill>
                  <a:srgbClr val="00B0F0"/>
                </a:solidFill>
              </a:rPr>
              <a:t>插入</a:t>
            </a:r>
            <a:r>
              <a:rPr lang="zh-CN" altLang="en-US" sz="2000" dirty="0" smtClean="0">
                <a:solidFill>
                  <a:srgbClr val="00B0F0"/>
                </a:solidFill>
              </a:rPr>
              <a:t>一</a:t>
            </a:r>
            <a:r>
              <a:rPr lang="zh-CN" altLang="en-US" sz="2000" dirty="0">
                <a:solidFill>
                  <a:srgbClr val="00B0F0"/>
                </a:solidFill>
              </a:rPr>
              <a:t>个元</a:t>
            </a:r>
            <a:r>
              <a:rPr lang="zh-CN" altLang="en-US" sz="2000" dirty="0" smtClean="0">
                <a:solidFill>
                  <a:srgbClr val="00B0F0"/>
                </a:solidFill>
              </a:rPr>
              <a:t>素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[1,2,3,4,5,6].insert(2,5) &gt;&gt; [1,2,5,3,4,5,6]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531224" y="4561080"/>
            <a:ext cx="3173507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list.insert</a:t>
            </a:r>
            <a:r>
              <a:rPr lang="en-US" altLang="zh-CN" sz="2400" dirty="0" smtClean="0">
                <a:latin typeface="Arial" panose="020B0604020202020204" pitchFamily="34" charset="0"/>
              </a:rPr>
              <a:t>(index</a:t>
            </a:r>
            <a:r>
              <a:rPr lang="zh-CN" altLang="en-US" sz="2400" dirty="0" smtClean="0">
                <a:latin typeface="Arial" panose="020B0604020202020204" pitchFamily="34" charset="0"/>
              </a:rPr>
              <a:t>，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obj</a:t>
            </a:r>
            <a:r>
              <a:rPr lang="en-US" altLang="zh-CN" sz="2400" dirty="0" smtClean="0">
                <a:latin typeface="Arial" panose="020B0604020202020204" pitchFamily="34" charset="0"/>
              </a:rPr>
              <a:t>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11058" y="2141029"/>
            <a:ext cx="679771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latin typeface="Arial" panose="020B0604020202020204" pitchFamily="34" charset="0"/>
              </a:rPr>
              <a:t>大作</a:t>
            </a:r>
            <a:r>
              <a:rPr lang="zh-CN" altLang="en-US" sz="4400" dirty="0" smtClean="0">
                <a:latin typeface="Arial" panose="020B0604020202020204" pitchFamily="34" charset="0"/>
              </a:rPr>
              <a:t>业</a:t>
            </a:r>
            <a:r>
              <a:rPr lang="en-US" altLang="zh-CN" sz="4400" dirty="0" smtClean="0">
                <a:latin typeface="Arial" panose="020B0604020202020204" pitchFamily="34" charset="0"/>
              </a:rPr>
              <a:t>: </a:t>
            </a:r>
            <a:r>
              <a:rPr lang="zh-CN" altLang="en-US" sz="4400" dirty="0" smtClean="0">
                <a:latin typeface="Arial" panose="020B0604020202020204" pitchFamily="34" charset="0"/>
              </a:rPr>
              <a:t>编写一个数字游戏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11058" y="3687750"/>
            <a:ext cx="6797718" cy="224676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一个四位数，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xxxx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，通过不断的试探来猜出这个数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Arial" panose="020B0604020202020204" pitchFamily="34" charset="0"/>
              </a:rPr>
              <a:t>返回结果位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xAxB</a:t>
            </a:r>
            <a:r>
              <a:rPr lang="zh-CN" altLang="en-US" sz="2800" dirty="0" smtClean="0">
                <a:latin typeface="Arial" panose="020B0604020202020204" pitchFamily="34" charset="0"/>
              </a:rPr>
              <a:t>，</a:t>
            </a:r>
            <a:r>
              <a:rPr lang="en-US" altLang="zh-CN" sz="2800" dirty="0" smtClean="0">
                <a:latin typeface="Arial" panose="020B0604020202020204" pitchFamily="34" charset="0"/>
              </a:rPr>
              <a:t>A</a:t>
            </a:r>
            <a:r>
              <a:rPr lang="zh-CN" altLang="en-US" sz="2800" dirty="0" smtClean="0">
                <a:latin typeface="Arial" panose="020B0604020202020204" pitchFamily="34" charset="0"/>
              </a:rPr>
              <a:t>前面的数字表示完全相同的数的个数。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latin typeface="Arial" panose="020B0604020202020204" pitchFamily="34" charset="0"/>
              </a:rPr>
              <a:t>B</a:t>
            </a:r>
            <a:r>
              <a:rPr lang="zh-CN" altLang="en-US" sz="2800" dirty="0" smtClean="0">
                <a:latin typeface="Arial" panose="020B0604020202020204" pitchFamily="34" charset="0"/>
              </a:rPr>
              <a:t>前面数字表示，数对了但是位置不对。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1143</TotalTime>
  <Words>1114</Words>
  <Application>Microsoft Office PowerPoint</Application>
  <PresentationFormat>宽屏</PresentationFormat>
  <Paragraphs>147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kira</dc:creator>
  <cp:lastModifiedBy>kira</cp:lastModifiedBy>
  <cp:revision>96</cp:revision>
  <dcterms:created xsi:type="dcterms:W3CDTF">2018-03-19T00:35:53Z</dcterms:created>
  <dcterms:modified xsi:type="dcterms:W3CDTF">2018-12-14T08:53:13Z</dcterms:modified>
</cp:coreProperties>
</file>