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84" r:id="rId3"/>
    <p:sldId id="285" r:id="rId4"/>
    <p:sldId id="286" r:id="rId5"/>
    <p:sldId id="275" r:id="rId6"/>
    <p:sldId id="278" r:id="rId7"/>
    <p:sldId id="279" r:id="rId8"/>
    <p:sldId id="268" r:id="rId9"/>
    <p:sldId id="280" r:id="rId10"/>
    <p:sldId id="282" r:id="rId11"/>
    <p:sldId id="287" r:id="rId12"/>
    <p:sldId id="283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50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2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7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9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8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8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0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3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5CE3-28ED-4C2A-9FAE-2D3F1CC97C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52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3303" y="1783976"/>
            <a:ext cx="6275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6694" y="3074895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第六讲 二分法和二维列表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94104" y="5423647"/>
            <a:ext cx="138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/>
              <a:t>By Han Zhao</a:t>
            </a:r>
          </a:p>
          <a:p>
            <a:pPr algn="r"/>
            <a:r>
              <a:rPr lang="en-US" altLang="zh-CN" b="1" dirty="0" smtClean="0"/>
              <a:t>12</a:t>
            </a:r>
            <a:r>
              <a:rPr lang="en-US" altLang="zh-CN" b="1" dirty="0" smtClean="0"/>
              <a:t>/21/2018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61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161365" y="147352"/>
            <a:ext cx="3128685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math.sqrt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3290050" y="147352"/>
            <a:ext cx="2886633" cy="46166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算法 ： </a:t>
            </a:r>
            <a:r>
              <a:rPr lang="en-US" altLang="zh-CN" sz="2400" dirty="0" smtClean="0">
                <a:latin typeface="Arial" panose="020B0604020202020204" pitchFamily="34" charset="0"/>
              </a:rPr>
              <a:t>algorithm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61365" y="813069"/>
            <a:ext cx="905436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抽象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61365" y="1480226"/>
            <a:ext cx="5997388" cy="452431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latin typeface="Arial" panose="020B0604020202020204" pitchFamily="34" charset="0"/>
              </a:rPr>
              <a:t>要的到的数是</a:t>
            </a:r>
            <a:r>
              <a:rPr lang="en-US" altLang="zh-CN" sz="1600" dirty="0" smtClean="0">
                <a:latin typeface="Arial" panose="020B0604020202020204" pitchFamily="34" charset="0"/>
              </a:rPr>
              <a:t>value,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设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置变量</a:t>
            </a:r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1, </a:t>
            </a:r>
            <a:r>
              <a:rPr lang="en-US" altLang="zh-CN" sz="1600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low_limit</a:t>
            </a:r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value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的下限</a:t>
            </a:r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即</a:t>
            </a:r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</a:rPr>
              <a:t>value&gt; </a:t>
            </a:r>
            <a:r>
              <a:rPr lang="en-US" altLang="zh-CN" sz="1600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low_limit</a:t>
            </a:r>
            <a:endParaRPr lang="en-US" altLang="zh-CN" sz="1600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设置变量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high_limit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value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上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限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即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value&lt;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high_limit</a:t>
            </a:r>
            <a:endParaRPr lang="en-US" altLang="zh-CN" sz="16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anose="020B0604020202020204" pitchFamily="34" charset="0"/>
              </a:rPr>
              <a:t>代</a:t>
            </a:r>
            <a:r>
              <a:rPr lang="zh-CN" altLang="en-US" sz="1600" dirty="0" smtClean="0">
                <a:latin typeface="Arial" panose="020B0604020202020204" pitchFamily="34" charset="0"/>
              </a:rPr>
              <a:t>入</a:t>
            </a:r>
            <a:r>
              <a:rPr lang="en-US" altLang="zh-CN" sz="1600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low_limit</a:t>
            </a:r>
            <a:r>
              <a:rPr lang="en-US" altLang="zh-CN" sz="1600" dirty="0" smtClean="0">
                <a:latin typeface="Arial" panose="020B0604020202020204" pitchFamily="34" charset="0"/>
              </a:rPr>
              <a:t>  </a:t>
            </a:r>
            <a:r>
              <a:rPr lang="zh-CN" altLang="en-US" sz="1600" dirty="0" smtClean="0">
                <a:latin typeface="Arial" panose="020B0604020202020204" pitchFamily="34" charset="0"/>
              </a:rPr>
              <a:t>和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high_limit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zh-CN" altLang="en-US" sz="1600" dirty="0" smtClean="0">
                <a:latin typeface="Arial" panose="020B0604020202020204" pitchFamily="34" charset="0"/>
              </a:rPr>
              <a:t>的中间值，</a:t>
            </a:r>
            <a:r>
              <a:rPr lang="en-US" altLang="zh-CN" sz="16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mean_value</a:t>
            </a:r>
            <a:endParaRPr lang="en-US" altLang="zh-CN" sz="16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mean^2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大于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2</a:t>
            </a:r>
            <a:r>
              <a:rPr lang="zh-CN" altLang="en-US" sz="1600" dirty="0" smtClean="0">
                <a:latin typeface="Arial" panose="020B0604020202020204" pitchFamily="34" charset="0"/>
              </a:rPr>
              <a:t>，则更新上限，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FFC000"/>
                </a:solidFill>
                <a:latin typeface="Arial" panose="020B0604020202020204" pitchFamily="34" charset="0"/>
              </a:rPr>
              <a:t>high_limit</a:t>
            </a:r>
            <a:r>
              <a:rPr lang="en-US" altLang="zh-CN" sz="1600" dirty="0" smtClean="0">
                <a:solidFill>
                  <a:srgbClr val="FFC000"/>
                </a:solidFill>
                <a:latin typeface="Arial" panose="020B0604020202020204" pitchFamily="34" charset="0"/>
              </a:rPr>
              <a:t> = mean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mean^2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1600" dirty="0" smtClean="0">
                <a:latin typeface="Arial" panose="020B0604020202020204" pitchFamily="34" charset="0"/>
              </a:rPr>
              <a:t>小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于</a:t>
            </a:r>
            <a:r>
              <a:rPr lang="en-US" altLang="zh-CN" sz="1600" dirty="0" smtClean="0">
                <a:latin typeface="Arial" panose="020B0604020202020204" pitchFamily="34" charset="0"/>
              </a:rPr>
              <a:t> 2</a:t>
            </a:r>
            <a:r>
              <a:rPr lang="zh-CN" altLang="en-US" sz="1600" dirty="0" smtClean="0">
                <a:latin typeface="Arial" panose="020B0604020202020204" pitchFamily="34" charset="0"/>
              </a:rPr>
              <a:t>，则更新下限，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  <a:latin typeface="Arial" panose="020B0604020202020204" pitchFamily="34" charset="0"/>
              </a:rPr>
              <a:t>low</a:t>
            </a:r>
            <a:r>
              <a:rPr lang="en-US" altLang="zh-CN" sz="1600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_limit</a:t>
            </a:r>
            <a:r>
              <a:rPr lang="en-US" altLang="zh-CN" sz="1600" dirty="0" smtClean="0">
                <a:solidFill>
                  <a:srgbClr val="00B0F0"/>
                </a:solidFill>
                <a:latin typeface="Arial" panose="020B0604020202020204" pitchFamily="34" charset="0"/>
              </a:rPr>
              <a:t> = mean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更新好的上下限继续代入上面的函数中不断的更新，上下限的值，逐步的逼近</a:t>
            </a:r>
            <a:r>
              <a:rPr lang="en-US" altLang="zh-CN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notice </a:t>
            </a:r>
            <a:r>
              <a:rPr lang="zh-CN" altLang="en-US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我们永远都不能得到准确的值，只能越来越接近这个</a:t>
            </a:r>
            <a:r>
              <a:rPr lang="en-US" altLang="zh-CN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value(</a:t>
            </a:r>
            <a:r>
              <a:rPr lang="zh-CN" altLang="en-US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这样的数就叫无理数，</a:t>
            </a:r>
            <a:r>
              <a:rPr lang="en-US" altLang="zh-CN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pi</a:t>
            </a:r>
            <a:r>
              <a:rPr lang="zh-CN" altLang="en-US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e </a:t>
            </a:r>
            <a:r>
              <a:rPr lang="zh-CN" altLang="en-US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都是这类数</a:t>
            </a:r>
            <a:r>
              <a:rPr lang="en-US" altLang="zh-CN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逼近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latin typeface="Arial" panose="020B0604020202020204" pitchFamily="34" charset="0"/>
              </a:rPr>
              <a:t>逼近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until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足够接近？</a:t>
            </a:r>
            <a:r>
              <a:rPr lang="en-US" altLang="zh-CN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how</a:t>
            </a:r>
            <a:r>
              <a:rPr lang="zh-CN" altLang="en-US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00" dirty="0" smtClean="0">
                <a:solidFill>
                  <a:srgbClr val="FFFF00"/>
                </a:solidFill>
                <a:latin typeface="Arial" panose="020B0604020202020204" pitchFamily="34" charset="0"/>
              </a:rPr>
              <a:t>high-low&lt; 0.00000001?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= (high + low)/2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>
          <a:xfrm rot="13808169">
            <a:off x="3774141" y="783011"/>
            <a:ext cx="519953" cy="624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6286410" y="971690"/>
            <a:ext cx="1246093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codes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76682" y="1814467"/>
            <a:ext cx="6033247" cy="418576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low_limit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high_limit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init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mean_value = (low_limit + high_limit)/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square_value = mean_value **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mean * mean also works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(square_value&gt;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high_limit = mean_value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'when choose: 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,mean_value 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'the square number is'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,square_value,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'bigger than 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low_limit = mean_value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'when choose: 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mean_value,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'the square number is'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square_value,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'smaller than 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((high_limit - low_limit)&lt; 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1e15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mean_value = (low_limit + high_limit) /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(mean_value)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5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5" grpId="0" animBg="1"/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161365" y="147352"/>
            <a:ext cx="3128685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math.sqrt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3290050" y="147352"/>
            <a:ext cx="2886633" cy="46166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算法 ： </a:t>
            </a:r>
            <a:r>
              <a:rPr lang="en-US" altLang="zh-CN" sz="2400" dirty="0" smtClean="0">
                <a:latin typeface="Arial" panose="020B0604020202020204" pitchFamily="34" charset="0"/>
              </a:rPr>
              <a:t>algorithm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61365" y="813069"/>
            <a:ext cx="905436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抽象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92307" y="1999384"/>
            <a:ext cx="10237694" cy="35394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当我们把上述代码，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my_sqrt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</a:t>
            </a:r>
            <a:r>
              <a:rPr lang="zh-CN" altLang="en-US" sz="2800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成一个可以重复使用的函数，其实就和</a:t>
            </a:r>
            <a:r>
              <a:rPr lang="en-US" altLang="zh-CN" sz="2800" dirty="0" err="1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math.sqrt</a:t>
            </a:r>
            <a:r>
              <a:rPr lang="en-US" altLang="zh-CN" sz="2800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800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一样了</a:t>
            </a:r>
            <a:endParaRPr lang="en-US" altLang="zh-CN" sz="2800" dirty="0" smtClean="0">
              <a:solidFill>
                <a:srgbClr val="F8F8F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solidFill>
                <a:srgbClr val="F8F8F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下次再写的时候就不用重新写，直接引用即可，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</a:t>
            </a:r>
            <a:r>
              <a:rPr lang="en-US" altLang="zh-CN" sz="2800" dirty="0" smtClean="0">
                <a:latin typeface="Arial" panose="020B0604020202020204" pitchFamily="34" charset="0"/>
              </a:rPr>
              <a:t>import 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mysqrt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就是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库的由来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57233" y="1371210"/>
            <a:ext cx="300564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真实例题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57233" y="1871262"/>
            <a:ext cx="3005648" cy="369332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做一个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2048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游戏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57233" y="2271371"/>
            <a:ext cx="300564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做一个拼图游戏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57233" y="2682190"/>
            <a:ext cx="3005648" cy="36933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做一个数独游戏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57233" y="3108138"/>
            <a:ext cx="3005648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做一个贪食蛇游戏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9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13052"/>
              </p:ext>
            </p:extLst>
          </p:nvPr>
        </p:nvGraphicFramePr>
        <p:xfrm>
          <a:off x="1274618" y="711201"/>
          <a:ext cx="5975928" cy="5246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982"/>
                <a:gridCol w="1493982"/>
                <a:gridCol w="1493982"/>
                <a:gridCol w="1493982"/>
              </a:tblGrid>
              <a:tr h="1302326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131156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6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7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8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139469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9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10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12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12376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13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14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800" dirty="0" smtClean="0"/>
                        <a:t>16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5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047" y="2652018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latin typeface="Arial" panose="020B0604020202020204" pitchFamily="34" charset="0"/>
              </a:rPr>
              <a:t>条件和循环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10917" y="2522470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while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10917" y="3123105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 for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66037" y="1872164"/>
            <a:ext cx="2393576" cy="2329147"/>
            <a:chOff x="3496235" y="1402742"/>
            <a:chExt cx="2393576" cy="2329147"/>
          </a:xfrm>
        </p:grpSpPr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lang="zh-CN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else: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8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2905" y="1126523"/>
            <a:ext cx="3852415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求一个列表所有奇数元素的和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2905" y="1126523"/>
            <a:ext cx="3852415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打印出</a:t>
            </a:r>
            <a:r>
              <a:rPr lang="en-US" altLang="zh-CN" sz="2000" dirty="0" smtClean="0">
                <a:latin typeface="Arial" panose="020B0604020202020204" pitchFamily="34" charset="0"/>
              </a:rPr>
              <a:t>100</a:t>
            </a:r>
            <a:r>
              <a:rPr lang="zh-CN" altLang="en-US" sz="2000" dirty="0" smtClean="0">
                <a:latin typeface="Arial" panose="020B0604020202020204" pitchFamily="34" charset="0"/>
              </a:rPr>
              <a:t>以内所有质数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12564" y="3566418"/>
            <a:ext cx="8922354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 is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cheap, show me the code.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512564" y="2427900"/>
            <a:ext cx="2638095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turn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err="1" smtClean="0">
                <a:latin typeface="Arial" panose="020B0604020202020204" pitchFamily="34" charset="0"/>
              </a:rPr>
              <a:t>math.sqrt</a:t>
            </a:r>
            <a:r>
              <a:rPr lang="en-US" altLang="zh-CN" sz="3200" dirty="0" smtClean="0">
                <a:latin typeface="Arial" panose="020B0604020202020204" pitchFamily="34" charset="0"/>
              </a:rPr>
              <a:t>() </a:t>
            </a:r>
            <a:r>
              <a:rPr lang="zh-CN" altLang="en-US" sz="3200" dirty="0" smtClean="0">
                <a:latin typeface="Arial" panose="020B0604020202020204" pitchFamily="34" charset="0"/>
              </a:rPr>
              <a:t>函数</a:t>
            </a:r>
            <a:endParaRPr lang="en-US" altLang="zh-CN" sz="3200" dirty="0" smtClean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"/>
              <p:cNvSpPr>
                <a:spLocks noChangeArrowheads="1"/>
              </p:cNvSpPr>
              <p:nvPr/>
            </p:nvSpPr>
            <p:spPr bwMode="auto">
              <a:xfrm>
                <a:off x="212681" y="1572534"/>
                <a:ext cx="5587483" cy="776879"/>
              </a:xfrm>
              <a:prstGeom prst="rect">
                <a:avLst/>
              </a:prstGeom>
              <a:solidFill>
                <a:srgbClr val="27282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ad>
                      <m:radPr>
                        <m:ctrlPr>
                          <a:rPr kumimoji="0" lang="en-US" altLang="zh-CN" sz="4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kumimoji="0" lang="en-US" altLang="zh-CN" sz="4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kumimoji="0" lang="en-US" altLang="zh-CN" sz="4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kumimoji="0" lang="en-US" altLang="zh-CN" sz="4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algorithm: </a:t>
                </a:r>
                <a:r>
                  <a:rPr kumimoji="0" lang="zh-CN" altLang="en-US" sz="4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二分法</a:t>
                </a:r>
                <a:endParaRPr kumimoji="0" lang="zh-CN" altLang="zh-CN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681" y="1572534"/>
                <a:ext cx="5587483" cy="776879"/>
              </a:xfrm>
              <a:prstGeom prst="rect">
                <a:avLst/>
              </a:prstGeom>
              <a:blipFill rotWithShape="0">
                <a:blip r:embed="rId2"/>
                <a:stretch>
                  <a:fillRect t="-18110" r="-655" b="-3779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/>
              <p:cNvSpPr>
                <a:spLocks noChangeArrowheads="1"/>
              </p:cNvSpPr>
              <p:nvPr/>
            </p:nvSpPr>
            <p:spPr bwMode="auto">
              <a:xfrm>
                <a:off x="212680" y="2528731"/>
                <a:ext cx="5587483" cy="4154984"/>
              </a:xfrm>
              <a:prstGeom prst="rect">
                <a:avLst/>
              </a:prstGeom>
              <a:solidFill>
                <a:srgbClr val="27282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zh-CN" altLang="en-US" sz="4400" i="1">
                        <a:latin typeface="Cambria Math" panose="02040503050406030204" pitchFamily="18" charset="0"/>
                      </a:rPr>
                      <m:t>问</m:t>
                    </m:r>
                  </m:oMath>
                </a14:m>
                <a:r>
                  <a:rPr kumimoji="0" lang="zh-CN" altLang="en-US" sz="4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：</a:t>
                </a:r>
                <a:endParaRPr kumimoji="0" lang="en-US" altLang="zh-CN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4400" dirty="0" smtClean="0">
                    <a:latin typeface="Arial" panose="020B0604020202020204" pitchFamily="34" charset="0"/>
                  </a:rPr>
                  <a:t>有一个</a:t>
                </a:r>
                <a:r>
                  <a:rPr lang="en-US" altLang="zh-CN" sz="4400" dirty="0" smtClean="0">
                    <a:latin typeface="Arial" panose="020B0604020202020204" pitchFamily="34" charset="0"/>
                  </a:rPr>
                  <a:t>1000</a:t>
                </a:r>
                <a:r>
                  <a:rPr lang="zh-CN" altLang="en-US" sz="4400" dirty="0" smtClean="0">
                    <a:latin typeface="Arial" panose="020B0604020202020204" pitchFamily="34" charset="0"/>
                  </a:rPr>
                  <a:t>以内的正整数</a:t>
                </a:r>
                <a:r>
                  <a:rPr lang="en-US" altLang="zh-CN" sz="4400" dirty="0" smtClean="0">
                    <a:latin typeface="Arial" panose="020B0604020202020204" pitchFamily="34" charset="0"/>
                  </a:rPr>
                  <a:t>x</a:t>
                </a:r>
                <a:r>
                  <a:rPr lang="zh-CN" altLang="en-US" sz="4400" dirty="0" smtClean="0">
                    <a:latin typeface="Arial" panose="020B0604020202020204" pitchFamily="34" charset="0"/>
                  </a:rPr>
                  <a:t>，你只能猜，我会告诉你大了还是小了，请问用什么策略能最快找出这个数？</a:t>
                </a:r>
                <a:endParaRPr lang="en-US" altLang="zh-CN" sz="4400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680" y="2528731"/>
                <a:ext cx="5587483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4476" t="-3084" r="-2948" b="-602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950090" y="2349413"/>
            <a:ext cx="5587483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latin typeface="Arial" panose="020B0604020202020204" pitchFamily="34" charset="0"/>
              </a:rPr>
              <a:t>策略</a:t>
            </a:r>
            <a:r>
              <a:rPr lang="en-US" altLang="zh-CN" sz="4400" dirty="0" smtClean="0">
                <a:latin typeface="Arial" panose="020B0604020202020204" pitchFamily="34" charset="0"/>
              </a:rPr>
              <a:t>1: 1 2 3 ****</a:t>
            </a:r>
            <a:r>
              <a:rPr lang="en-US" altLang="zh-CN" sz="4400" dirty="0" smtClean="0">
                <a:solidFill>
                  <a:srgbClr val="FF0000"/>
                </a:solidFill>
                <a:latin typeface="Arial" panose="020B0604020202020204" pitchFamily="34" charset="0"/>
              </a:rPr>
              <a:t>415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50090" y="3599104"/>
            <a:ext cx="5587483" cy="14465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latin typeface="Arial" panose="020B0604020202020204" pitchFamily="34" charset="0"/>
              </a:rPr>
              <a:t>策略</a:t>
            </a:r>
            <a:r>
              <a:rPr lang="en-US" altLang="zh-CN" sz="4400" dirty="0" smtClean="0">
                <a:latin typeface="Arial" panose="020B0604020202020204" pitchFamily="34" charset="0"/>
              </a:rPr>
              <a:t>2:500,250 375 …..   </a:t>
            </a:r>
            <a:r>
              <a:rPr lang="en-US" altLang="zh-CN" sz="4400" dirty="0" smtClean="0">
                <a:solidFill>
                  <a:srgbClr val="FF0000"/>
                </a:solidFill>
                <a:latin typeface="Arial" panose="020B0604020202020204" pitchFamily="34" charset="0"/>
              </a:rPr>
              <a:t>415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765440" y="5525904"/>
            <a:ext cx="1956782" cy="76944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latin typeface="Arial" panose="020B0604020202020204" pitchFamily="34" charset="0"/>
              </a:rPr>
              <a:t>二分</a:t>
            </a:r>
            <a:r>
              <a:rPr lang="zh-CN" altLang="en-US" sz="4400" dirty="0" smtClean="0">
                <a:latin typeface="Arial" panose="020B0604020202020204" pitchFamily="34" charset="0"/>
              </a:rPr>
              <a:t>法</a:t>
            </a:r>
            <a:endParaRPr lang="en-US" altLang="zh-CN" sz="4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0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681318" y="5683624"/>
            <a:ext cx="106500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506071" y="1237129"/>
            <a:ext cx="0" cy="51367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506071" y="834060"/>
            <a:ext cx="9574305" cy="485887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84729" y="5764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929533" y="57643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705600" y="331694"/>
            <a:ext cx="0" cy="5617278"/>
          </a:xfrm>
          <a:prstGeom prst="line">
            <a:avLst/>
          </a:prstGeom>
          <a:ln w="57150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365285" y="59454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第一次</a:t>
            </a:r>
          </a:p>
        </p:txBody>
      </p:sp>
      <p:sp>
        <p:nvSpPr>
          <p:cNvPr id="16" name="右箭头 15"/>
          <p:cNvSpPr/>
          <p:nvPr/>
        </p:nvSpPr>
        <p:spPr>
          <a:xfrm>
            <a:off x="6803867" y="779832"/>
            <a:ext cx="377208" cy="394353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flipH="1">
            <a:off x="6247272" y="779832"/>
            <a:ext cx="360062" cy="3943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4249270" y="1604682"/>
            <a:ext cx="0" cy="4284336"/>
          </a:xfrm>
          <a:prstGeom prst="line">
            <a:avLst/>
          </a:prstGeom>
          <a:ln w="57150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820880" y="58969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第二次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4356846" y="1721224"/>
            <a:ext cx="377208" cy="3943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flipH="1">
            <a:off x="3800251" y="1721224"/>
            <a:ext cx="360062" cy="394353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5447824" y="1604682"/>
            <a:ext cx="0" cy="4344290"/>
          </a:xfrm>
          <a:prstGeom prst="line">
            <a:avLst/>
          </a:prstGeom>
          <a:ln w="57150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14676" y="58969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>
            <a:off x="5555400" y="1721224"/>
            <a:ext cx="377208" cy="3943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flipH="1">
            <a:off x="4998805" y="1721224"/>
            <a:ext cx="360062" cy="394353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6084318" y="2196370"/>
            <a:ext cx="0" cy="434429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651170" y="6488668"/>
            <a:ext cx="76815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1"/>
              <p:cNvSpPr>
                <a:spLocks noChangeArrowheads="1"/>
              </p:cNvSpPr>
              <p:nvPr/>
            </p:nvSpPr>
            <p:spPr bwMode="auto">
              <a:xfrm>
                <a:off x="8015979" y="2635966"/>
                <a:ext cx="3566297" cy="1200329"/>
              </a:xfrm>
              <a:prstGeom prst="rect">
                <a:avLst/>
              </a:prstGeom>
              <a:solidFill>
                <a:srgbClr val="27282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000" dirty="0" smtClean="0">
                    <a:latin typeface="Arial" panose="020B0604020202020204" pitchFamily="34" charset="0"/>
                  </a:rPr>
                  <a:t>最多次数：</a:t>
                </a:r>
                <a:r>
                  <a:rPr lang="en-US" altLang="zh-CN" sz="2000" dirty="0" smtClean="0">
                    <a:latin typeface="Arial" panose="020B0604020202020204" pitchFamily="34" charset="0"/>
                  </a:rPr>
                  <a:t>10</a:t>
                </a:r>
                <a:r>
                  <a:rPr lang="zh-CN" altLang="en-US" sz="2000" dirty="0" smtClean="0">
                    <a:latin typeface="Arial" panose="020B0604020202020204" pitchFamily="34" charset="0"/>
                  </a:rPr>
                  <a:t>？ </a:t>
                </a:r>
                <a:r>
                  <a:rPr lang="en-US" altLang="zh-CN" sz="2000" dirty="0" smtClean="0">
                    <a:latin typeface="Arial" panose="020B0604020202020204" pitchFamily="34" charset="0"/>
                  </a:rPr>
                  <a:t>2^10 = 1024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结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论：</a:t>
                </a:r>
                <a:endParaRPr lang="en-US" altLang="zh-CN" sz="2400" dirty="0" smtClean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查找次数为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en-US" altLang="zh-CN" sz="2400" dirty="0" smtClean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5979" y="2635966"/>
                <a:ext cx="3566297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2735" t="-3046" b="-862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26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20" grpId="0"/>
      <p:bldP spid="21" grpId="0" animBg="1"/>
      <p:bldP spid="22" grpId="0" animBg="1"/>
      <p:bldP spid="25" grpId="0"/>
      <p:bldP spid="26" grpId="0" animBg="1"/>
      <p:bldP spid="27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/>
              <a:t>相</a:t>
            </a:r>
            <a:r>
              <a:rPr lang="zh-CN" altLang="en-US" sz="3200" dirty="0" smtClean="0"/>
              <a:t>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9705019"/>
                  </p:ext>
                </p:extLst>
              </p:nvPr>
            </p:nvGraphicFramePr>
            <p:xfrm>
              <a:off x="143435" y="2594033"/>
              <a:ext cx="81280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  <a:gridCol w="1007036"/>
                    <a:gridCol w="1024964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总数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10^15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10^n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普通法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31709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年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10^n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二分法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17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50ms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sz="18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CN" sz="180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zh-CN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9705019"/>
                  </p:ext>
                </p:extLst>
              </p:nvPr>
            </p:nvGraphicFramePr>
            <p:xfrm>
              <a:off x="143435" y="2594033"/>
              <a:ext cx="81280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  <a:gridCol w="1007036"/>
                    <a:gridCol w="1024964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总数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10^15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10^n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普通法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31709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年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10^n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二分法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17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50ms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99401" t="-214754" r="-1198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3435" y="1203355"/>
            <a:ext cx="3566297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如果一次查询用时间</a:t>
            </a:r>
            <a:r>
              <a:rPr lang="en-US" altLang="zh-CN" sz="2000" dirty="0" smtClean="0">
                <a:latin typeface="Arial" panose="020B0604020202020204" pitchFamily="34" charset="0"/>
              </a:rPr>
              <a:t>1ms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对于不同总量，查询时间最长为？</a:t>
            </a:r>
            <a:endParaRPr lang="en-US" altLang="zh-CN" sz="20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3435" y="3967461"/>
            <a:ext cx="2384612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/>
              <a:t>算法时间复杂</a:t>
            </a:r>
            <a:r>
              <a:rPr lang="zh-CN" altLang="en-US" sz="2000" b="1" dirty="0" smtClean="0"/>
              <a:t>度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</a:rPr>
              <a:t>O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143435" y="4499393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描述一个算法在问题规模不断增大时对应的时间增长曲线。</a:t>
            </a: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709732" y="3967461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/>
              <a:t>描述</a:t>
            </a:r>
            <a:endParaRPr lang="zh-CN" altLang="en-US" sz="2000" b="1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756076" y="3967461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/>
              <a:t>例子：</a:t>
            </a:r>
            <a:endParaRPr lang="zh-CN" altLang="en-US" sz="2000" b="1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709732" y="4429126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/>
              <a:t>常</a:t>
            </a:r>
            <a:r>
              <a:rPr lang="zh-CN" altLang="en-US" sz="2000" b="1" dirty="0" smtClean="0"/>
              <a:t>数级别</a:t>
            </a:r>
            <a:endParaRPr lang="zh-CN" altLang="en-US" sz="2000" b="1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232904" y="3967461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/>
              <a:t>数量级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232904" y="4429870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O(1)</a:t>
            </a:r>
            <a:endParaRPr lang="zh-CN" altLang="en-US" sz="2000" b="1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756076" y="4429126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a= </a:t>
            </a:r>
            <a:r>
              <a:rPr lang="en-US" altLang="zh-CN" sz="2000" b="1" dirty="0" err="1" smtClean="0"/>
              <a:t>b+c</a:t>
            </a:r>
            <a:endParaRPr lang="zh-CN" altLang="en-US" sz="2000" b="1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709732" y="4890791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/>
              <a:t>对</a:t>
            </a:r>
            <a:r>
              <a:rPr lang="zh-CN" altLang="en-US" sz="2000" b="1" dirty="0" smtClean="0"/>
              <a:t>数级别</a:t>
            </a:r>
            <a:endParaRPr lang="zh-CN" altLang="en-US" sz="2000" b="1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232904" y="4891535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O(</a:t>
            </a:r>
            <a:r>
              <a:rPr lang="en-US" altLang="zh-CN" sz="2000" b="1" dirty="0" err="1" smtClean="0"/>
              <a:t>logN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6756076" y="4890791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/>
              <a:t>二分法</a:t>
            </a: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3709732" y="5385317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/>
              <a:t>线性级别</a:t>
            </a:r>
            <a:endParaRPr lang="zh-CN" altLang="en-US" sz="2000" b="1" dirty="0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232904" y="5386061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O(N)</a:t>
            </a:r>
            <a:endParaRPr lang="zh-CN" altLang="en-US" sz="2000" b="1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6756076" y="5385317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/>
              <a:t>循环</a:t>
            </a: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709732" y="5846982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/>
              <a:t>平方</a:t>
            </a:r>
            <a:r>
              <a:rPr lang="zh-CN" altLang="en-US" sz="2000" b="1" dirty="0" smtClean="0"/>
              <a:t>级别</a:t>
            </a:r>
            <a:endParaRPr lang="zh-CN" altLang="en-US" sz="2000" b="1" dirty="0"/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5232904" y="5847726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O(N^2)</a:t>
            </a:r>
            <a:endParaRPr lang="zh-CN" altLang="en-US" sz="2000" b="1" dirty="0"/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6756076" y="5846982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/>
              <a:t>双</a:t>
            </a:r>
            <a:r>
              <a:rPr lang="zh-CN" altLang="en-US" sz="2000" b="1" dirty="0" smtClean="0"/>
              <a:t>层循环</a:t>
            </a:r>
            <a:endParaRPr lang="zh-CN" altLang="en-US" sz="2000" b="1" dirty="0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3709732" y="6291917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/>
              <a:t>指数级别</a:t>
            </a:r>
            <a:endParaRPr lang="zh-CN" altLang="en-US" sz="2000" b="1" dirty="0"/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5232904" y="6292661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O(2^N)</a:t>
            </a:r>
            <a:endParaRPr lang="zh-CN" altLang="en-US" sz="2000" b="1" dirty="0"/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6756076" y="6291917"/>
            <a:ext cx="140015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/>
              <a:t>九连环</a:t>
            </a:r>
            <a:endParaRPr lang="zh-CN" altLang="en-US" sz="2000" b="1" dirty="0"/>
          </a:p>
        </p:txBody>
      </p:sp>
      <p:grpSp>
        <p:nvGrpSpPr>
          <p:cNvPr id="43" name="组合 42"/>
          <p:cNvGrpSpPr/>
          <p:nvPr/>
        </p:nvGrpSpPr>
        <p:grpSpPr>
          <a:xfrm>
            <a:off x="8740588" y="161365"/>
            <a:ext cx="3550024" cy="5997388"/>
            <a:chOff x="8740588" y="161365"/>
            <a:chExt cx="3550024" cy="5997388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8740588" y="5683624"/>
              <a:ext cx="34514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8928847" y="1021977"/>
              <a:ext cx="0" cy="51367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8928847" y="546847"/>
              <a:ext cx="3012141" cy="513677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任意多边形 39"/>
            <p:cNvSpPr/>
            <p:nvPr/>
          </p:nvSpPr>
          <p:spPr>
            <a:xfrm>
              <a:off x="8919882" y="4840941"/>
              <a:ext cx="3370730" cy="842683"/>
            </a:xfrm>
            <a:custGeom>
              <a:avLst/>
              <a:gdLst>
                <a:gd name="connsiteX0" fmla="*/ 0 w 3370730"/>
                <a:gd name="connsiteY0" fmla="*/ 842683 h 842683"/>
                <a:gd name="connsiteX1" fmla="*/ 53789 w 3370730"/>
                <a:gd name="connsiteY1" fmla="*/ 815788 h 842683"/>
                <a:gd name="connsiteX2" fmla="*/ 80683 w 3370730"/>
                <a:gd name="connsiteY2" fmla="*/ 806824 h 842683"/>
                <a:gd name="connsiteX3" fmla="*/ 116542 w 3370730"/>
                <a:gd name="connsiteY3" fmla="*/ 779930 h 842683"/>
                <a:gd name="connsiteX4" fmla="*/ 224118 w 3370730"/>
                <a:gd name="connsiteY4" fmla="*/ 735106 h 842683"/>
                <a:gd name="connsiteX5" fmla="*/ 268942 w 3370730"/>
                <a:gd name="connsiteY5" fmla="*/ 699247 h 842683"/>
                <a:gd name="connsiteX6" fmla="*/ 331694 w 3370730"/>
                <a:gd name="connsiteY6" fmla="*/ 654424 h 842683"/>
                <a:gd name="connsiteX7" fmla="*/ 358589 w 3370730"/>
                <a:gd name="connsiteY7" fmla="*/ 645459 h 842683"/>
                <a:gd name="connsiteX8" fmla="*/ 385483 w 3370730"/>
                <a:gd name="connsiteY8" fmla="*/ 627530 h 842683"/>
                <a:gd name="connsiteX9" fmla="*/ 403412 w 3370730"/>
                <a:gd name="connsiteY9" fmla="*/ 600635 h 842683"/>
                <a:gd name="connsiteX10" fmla="*/ 457200 w 3370730"/>
                <a:gd name="connsiteY10" fmla="*/ 573741 h 842683"/>
                <a:gd name="connsiteX11" fmla="*/ 510989 w 3370730"/>
                <a:gd name="connsiteY11" fmla="*/ 537883 h 842683"/>
                <a:gd name="connsiteX12" fmla="*/ 537883 w 3370730"/>
                <a:gd name="connsiteY12" fmla="*/ 519953 h 842683"/>
                <a:gd name="connsiteX13" fmla="*/ 564777 w 3370730"/>
                <a:gd name="connsiteY13" fmla="*/ 510988 h 842683"/>
                <a:gd name="connsiteX14" fmla="*/ 600636 w 3370730"/>
                <a:gd name="connsiteY14" fmla="*/ 493059 h 842683"/>
                <a:gd name="connsiteX15" fmla="*/ 627530 w 3370730"/>
                <a:gd name="connsiteY15" fmla="*/ 484094 h 842683"/>
                <a:gd name="connsiteX16" fmla="*/ 699247 w 3370730"/>
                <a:gd name="connsiteY16" fmla="*/ 457200 h 842683"/>
                <a:gd name="connsiteX17" fmla="*/ 753036 w 3370730"/>
                <a:gd name="connsiteY17" fmla="*/ 412377 h 842683"/>
                <a:gd name="connsiteX18" fmla="*/ 788894 w 3370730"/>
                <a:gd name="connsiteY18" fmla="*/ 385483 h 842683"/>
                <a:gd name="connsiteX19" fmla="*/ 815789 w 3370730"/>
                <a:gd name="connsiteY19" fmla="*/ 376518 h 842683"/>
                <a:gd name="connsiteX20" fmla="*/ 860612 w 3370730"/>
                <a:gd name="connsiteY20" fmla="*/ 358588 h 842683"/>
                <a:gd name="connsiteX21" fmla="*/ 896471 w 3370730"/>
                <a:gd name="connsiteY21" fmla="*/ 331694 h 842683"/>
                <a:gd name="connsiteX22" fmla="*/ 977153 w 3370730"/>
                <a:gd name="connsiteY22" fmla="*/ 304800 h 842683"/>
                <a:gd name="connsiteX23" fmla="*/ 1004047 w 3370730"/>
                <a:gd name="connsiteY23" fmla="*/ 295835 h 842683"/>
                <a:gd name="connsiteX24" fmla="*/ 1030942 w 3370730"/>
                <a:gd name="connsiteY24" fmla="*/ 277906 h 842683"/>
                <a:gd name="connsiteX25" fmla="*/ 1102659 w 3370730"/>
                <a:gd name="connsiteY25" fmla="*/ 268941 h 842683"/>
                <a:gd name="connsiteX26" fmla="*/ 1165412 w 3370730"/>
                <a:gd name="connsiteY26" fmla="*/ 251012 h 842683"/>
                <a:gd name="connsiteX27" fmla="*/ 1192306 w 3370730"/>
                <a:gd name="connsiteY27" fmla="*/ 224118 h 842683"/>
                <a:gd name="connsiteX28" fmla="*/ 1317812 w 3370730"/>
                <a:gd name="connsiteY28" fmla="*/ 188259 h 842683"/>
                <a:gd name="connsiteX29" fmla="*/ 1371600 w 3370730"/>
                <a:gd name="connsiteY29" fmla="*/ 161365 h 842683"/>
                <a:gd name="connsiteX30" fmla="*/ 1398494 w 3370730"/>
                <a:gd name="connsiteY30" fmla="*/ 143435 h 842683"/>
                <a:gd name="connsiteX31" fmla="*/ 1488142 w 3370730"/>
                <a:gd name="connsiteY31" fmla="*/ 134471 h 842683"/>
                <a:gd name="connsiteX32" fmla="*/ 1559859 w 3370730"/>
                <a:gd name="connsiteY32" fmla="*/ 107577 h 842683"/>
                <a:gd name="connsiteX33" fmla="*/ 1595718 w 3370730"/>
                <a:gd name="connsiteY33" fmla="*/ 89647 h 842683"/>
                <a:gd name="connsiteX34" fmla="*/ 1640542 w 3370730"/>
                <a:gd name="connsiteY34" fmla="*/ 80683 h 842683"/>
                <a:gd name="connsiteX35" fmla="*/ 1703294 w 3370730"/>
                <a:gd name="connsiteY35" fmla="*/ 53788 h 842683"/>
                <a:gd name="connsiteX36" fmla="*/ 1882589 w 3370730"/>
                <a:gd name="connsiteY36" fmla="*/ 26894 h 842683"/>
                <a:gd name="connsiteX37" fmla="*/ 2052918 w 3370730"/>
                <a:gd name="connsiteY37" fmla="*/ 0 h 842683"/>
                <a:gd name="connsiteX38" fmla="*/ 2904565 w 3370730"/>
                <a:gd name="connsiteY38" fmla="*/ 8965 h 842683"/>
                <a:gd name="connsiteX39" fmla="*/ 3128683 w 3370730"/>
                <a:gd name="connsiteY39" fmla="*/ 35859 h 842683"/>
                <a:gd name="connsiteX40" fmla="*/ 3370730 w 3370730"/>
                <a:gd name="connsiteY40" fmla="*/ 35859 h 84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370730" h="842683">
                  <a:moveTo>
                    <a:pt x="0" y="842683"/>
                  </a:moveTo>
                  <a:cubicBezTo>
                    <a:pt x="17930" y="833718"/>
                    <a:pt x="35471" y="823929"/>
                    <a:pt x="53789" y="815788"/>
                  </a:cubicBezTo>
                  <a:cubicBezTo>
                    <a:pt x="62424" y="811950"/>
                    <a:pt x="72478" y="811512"/>
                    <a:pt x="80683" y="806824"/>
                  </a:cubicBezTo>
                  <a:cubicBezTo>
                    <a:pt x="93656" y="799411"/>
                    <a:pt x="102976" y="786191"/>
                    <a:pt x="116542" y="779930"/>
                  </a:cubicBezTo>
                  <a:cubicBezTo>
                    <a:pt x="264263" y="711750"/>
                    <a:pt x="152042" y="783156"/>
                    <a:pt x="224118" y="735106"/>
                  </a:cubicBezTo>
                  <a:cubicBezTo>
                    <a:pt x="254341" y="689771"/>
                    <a:pt x="225640" y="720897"/>
                    <a:pt x="268942" y="699247"/>
                  </a:cubicBezTo>
                  <a:cubicBezTo>
                    <a:pt x="296700" y="685368"/>
                    <a:pt x="303259" y="670673"/>
                    <a:pt x="331694" y="654424"/>
                  </a:cubicBezTo>
                  <a:cubicBezTo>
                    <a:pt x="339899" y="649736"/>
                    <a:pt x="350137" y="649685"/>
                    <a:pt x="358589" y="645459"/>
                  </a:cubicBezTo>
                  <a:cubicBezTo>
                    <a:pt x="368226" y="640641"/>
                    <a:pt x="376518" y="633506"/>
                    <a:pt x="385483" y="627530"/>
                  </a:cubicBezTo>
                  <a:cubicBezTo>
                    <a:pt x="391459" y="618565"/>
                    <a:pt x="394447" y="606612"/>
                    <a:pt x="403412" y="600635"/>
                  </a:cubicBezTo>
                  <a:cubicBezTo>
                    <a:pt x="502540" y="534549"/>
                    <a:pt x="392782" y="638163"/>
                    <a:pt x="457200" y="573741"/>
                  </a:cubicBezTo>
                  <a:cubicBezTo>
                    <a:pt x="473220" y="525682"/>
                    <a:pt x="453292" y="559519"/>
                    <a:pt x="510989" y="537883"/>
                  </a:cubicBezTo>
                  <a:cubicBezTo>
                    <a:pt x="521077" y="534100"/>
                    <a:pt x="528246" y="524772"/>
                    <a:pt x="537883" y="519953"/>
                  </a:cubicBezTo>
                  <a:cubicBezTo>
                    <a:pt x="546335" y="515727"/>
                    <a:pt x="556091" y="514710"/>
                    <a:pt x="564777" y="510988"/>
                  </a:cubicBezTo>
                  <a:cubicBezTo>
                    <a:pt x="577060" y="505724"/>
                    <a:pt x="588353" y="498323"/>
                    <a:pt x="600636" y="493059"/>
                  </a:cubicBezTo>
                  <a:cubicBezTo>
                    <a:pt x="609322" y="489337"/>
                    <a:pt x="619078" y="488320"/>
                    <a:pt x="627530" y="484094"/>
                  </a:cubicBezTo>
                  <a:cubicBezTo>
                    <a:pt x="689085" y="453316"/>
                    <a:pt x="612770" y="474496"/>
                    <a:pt x="699247" y="457200"/>
                  </a:cubicBezTo>
                  <a:cubicBezTo>
                    <a:pt x="741107" y="415341"/>
                    <a:pt x="709350" y="443582"/>
                    <a:pt x="753036" y="412377"/>
                  </a:cubicBezTo>
                  <a:cubicBezTo>
                    <a:pt x="765194" y="403693"/>
                    <a:pt x="775922" y="392896"/>
                    <a:pt x="788894" y="385483"/>
                  </a:cubicBezTo>
                  <a:cubicBezTo>
                    <a:pt x="797099" y="380795"/>
                    <a:pt x="806941" y="379836"/>
                    <a:pt x="815789" y="376518"/>
                  </a:cubicBezTo>
                  <a:cubicBezTo>
                    <a:pt x="830856" y="370868"/>
                    <a:pt x="846545" y="366403"/>
                    <a:pt x="860612" y="358588"/>
                  </a:cubicBezTo>
                  <a:cubicBezTo>
                    <a:pt x="873673" y="351332"/>
                    <a:pt x="882905" y="337955"/>
                    <a:pt x="896471" y="331694"/>
                  </a:cubicBezTo>
                  <a:cubicBezTo>
                    <a:pt x="922211" y="319814"/>
                    <a:pt x="950259" y="313765"/>
                    <a:pt x="977153" y="304800"/>
                  </a:cubicBezTo>
                  <a:cubicBezTo>
                    <a:pt x="986118" y="301812"/>
                    <a:pt x="996184" y="301077"/>
                    <a:pt x="1004047" y="295835"/>
                  </a:cubicBezTo>
                  <a:cubicBezTo>
                    <a:pt x="1013012" y="289859"/>
                    <a:pt x="1020547" y="280741"/>
                    <a:pt x="1030942" y="277906"/>
                  </a:cubicBezTo>
                  <a:cubicBezTo>
                    <a:pt x="1054185" y="271567"/>
                    <a:pt x="1078753" y="271929"/>
                    <a:pt x="1102659" y="268941"/>
                  </a:cubicBezTo>
                  <a:cubicBezTo>
                    <a:pt x="1123577" y="262965"/>
                    <a:pt x="1145954" y="260741"/>
                    <a:pt x="1165412" y="251012"/>
                  </a:cubicBezTo>
                  <a:cubicBezTo>
                    <a:pt x="1176752" y="245342"/>
                    <a:pt x="1181176" y="230189"/>
                    <a:pt x="1192306" y="224118"/>
                  </a:cubicBezTo>
                  <a:cubicBezTo>
                    <a:pt x="1241111" y="197498"/>
                    <a:pt x="1267269" y="196683"/>
                    <a:pt x="1317812" y="188259"/>
                  </a:cubicBezTo>
                  <a:cubicBezTo>
                    <a:pt x="1394895" y="136871"/>
                    <a:pt x="1297361" y="198486"/>
                    <a:pt x="1371600" y="161365"/>
                  </a:cubicBezTo>
                  <a:cubicBezTo>
                    <a:pt x="1381237" y="156546"/>
                    <a:pt x="1387996" y="145858"/>
                    <a:pt x="1398494" y="143435"/>
                  </a:cubicBezTo>
                  <a:cubicBezTo>
                    <a:pt x="1427757" y="136682"/>
                    <a:pt x="1458259" y="137459"/>
                    <a:pt x="1488142" y="134471"/>
                  </a:cubicBezTo>
                  <a:cubicBezTo>
                    <a:pt x="1524426" y="98185"/>
                    <a:pt x="1485901" y="129764"/>
                    <a:pt x="1559859" y="107577"/>
                  </a:cubicBezTo>
                  <a:cubicBezTo>
                    <a:pt x="1572659" y="103737"/>
                    <a:pt x="1583040" y="93873"/>
                    <a:pt x="1595718" y="89647"/>
                  </a:cubicBezTo>
                  <a:cubicBezTo>
                    <a:pt x="1610173" y="84829"/>
                    <a:pt x="1625601" y="83671"/>
                    <a:pt x="1640542" y="80683"/>
                  </a:cubicBezTo>
                  <a:cubicBezTo>
                    <a:pt x="1661459" y="71718"/>
                    <a:pt x="1681286" y="59580"/>
                    <a:pt x="1703294" y="53788"/>
                  </a:cubicBezTo>
                  <a:cubicBezTo>
                    <a:pt x="1784996" y="32287"/>
                    <a:pt x="1807695" y="40111"/>
                    <a:pt x="1882589" y="26894"/>
                  </a:cubicBezTo>
                  <a:cubicBezTo>
                    <a:pt x="2058397" y="-4131"/>
                    <a:pt x="1864121" y="18880"/>
                    <a:pt x="2052918" y="0"/>
                  </a:cubicBezTo>
                  <a:lnTo>
                    <a:pt x="2904565" y="8965"/>
                  </a:lnTo>
                  <a:cubicBezTo>
                    <a:pt x="3210211" y="14678"/>
                    <a:pt x="2803013" y="19576"/>
                    <a:pt x="3128683" y="35859"/>
                  </a:cubicBezTo>
                  <a:cubicBezTo>
                    <a:pt x="3209265" y="39888"/>
                    <a:pt x="3290048" y="35859"/>
                    <a:pt x="3370730" y="35859"/>
                  </a:cubicBez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8919882" y="367553"/>
              <a:ext cx="2124654" cy="5280212"/>
            </a:xfrm>
            <a:custGeom>
              <a:avLst/>
              <a:gdLst>
                <a:gd name="connsiteX0" fmla="*/ 0 w 2124654"/>
                <a:gd name="connsiteY0" fmla="*/ 5280212 h 5280212"/>
                <a:gd name="connsiteX1" fmla="*/ 62753 w 2124654"/>
                <a:gd name="connsiteY1" fmla="*/ 5181600 h 5280212"/>
                <a:gd name="connsiteX2" fmla="*/ 89647 w 2124654"/>
                <a:gd name="connsiteY2" fmla="*/ 5154706 h 5280212"/>
                <a:gd name="connsiteX3" fmla="*/ 143436 w 2124654"/>
                <a:gd name="connsiteY3" fmla="*/ 5091953 h 5280212"/>
                <a:gd name="connsiteX4" fmla="*/ 161365 w 2124654"/>
                <a:gd name="connsiteY4" fmla="*/ 5047129 h 5280212"/>
                <a:gd name="connsiteX5" fmla="*/ 188259 w 2124654"/>
                <a:gd name="connsiteY5" fmla="*/ 5011271 h 5280212"/>
                <a:gd name="connsiteX6" fmla="*/ 197224 w 2124654"/>
                <a:gd name="connsiteY6" fmla="*/ 4966447 h 5280212"/>
                <a:gd name="connsiteX7" fmla="*/ 224118 w 2124654"/>
                <a:gd name="connsiteY7" fmla="*/ 4939553 h 5280212"/>
                <a:gd name="connsiteX8" fmla="*/ 242047 w 2124654"/>
                <a:gd name="connsiteY8" fmla="*/ 4912659 h 5280212"/>
                <a:gd name="connsiteX9" fmla="*/ 251012 w 2124654"/>
                <a:gd name="connsiteY9" fmla="*/ 4885765 h 5280212"/>
                <a:gd name="connsiteX10" fmla="*/ 268942 w 2124654"/>
                <a:gd name="connsiteY10" fmla="*/ 4849906 h 5280212"/>
                <a:gd name="connsiteX11" fmla="*/ 277906 w 2124654"/>
                <a:gd name="connsiteY11" fmla="*/ 4823012 h 5280212"/>
                <a:gd name="connsiteX12" fmla="*/ 322730 w 2124654"/>
                <a:gd name="connsiteY12" fmla="*/ 4778188 h 5280212"/>
                <a:gd name="connsiteX13" fmla="*/ 349624 w 2124654"/>
                <a:gd name="connsiteY13" fmla="*/ 4742329 h 5280212"/>
                <a:gd name="connsiteX14" fmla="*/ 376518 w 2124654"/>
                <a:gd name="connsiteY14" fmla="*/ 4670612 h 5280212"/>
                <a:gd name="connsiteX15" fmla="*/ 385483 w 2124654"/>
                <a:gd name="connsiteY15" fmla="*/ 4643718 h 5280212"/>
                <a:gd name="connsiteX16" fmla="*/ 412377 w 2124654"/>
                <a:gd name="connsiteY16" fmla="*/ 4616823 h 5280212"/>
                <a:gd name="connsiteX17" fmla="*/ 430306 w 2124654"/>
                <a:gd name="connsiteY17" fmla="*/ 4589929 h 5280212"/>
                <a:gd name="connsiteX18" fmla="*/ 439271 w 2124654"/>
                <a:gd name="connsiteY18" fmla="*/ 4554071 h 5280212"/>
                <a:gd name="connsiteX19" fmla="*/ 466165 w 2124654"/>
                <a:gd name="connsiteY19" fmla="*/ 4509247 h 5280212"/>
                <a:gd name="connsiteX20" fmla="*/ 484094 w 2124654"/>
                <a:gd name="connsiteY20" fmla="*/ 4473388 h 5280212"/>
                <a:gd name="connsiteX21" fmla="*/ 510989 w 2124654"/>
                <a:gd name="connsiteY21" fmla="*/ 4428565 h 5280212"/>
                <a:gd name="connsiteX22" fmla="*/ 546847 w 2124654"/>
                <a:gd name="connsiteY22" fmla="*/ 4312023 h 5280212"/>
                <a:gd name="connsiteX23" fmla="*/ 564777 w 2124654"/>
                <a:gd name="connsiteY23" fmla="*/ 4267200 h 5280212"/>
                <a:gd name="connsiteX24" fmla="*/ 591671 w 2124654"/>
                <a:gd name="connsiteY24" fmla="*/ 4186518 h 5280212"/>
                <a:gd name="connsiteX25" fmla="*/ 600636 w 2124654"/>
                <a:gd name="connsiteY25" fmla="*/ 4123765 h 5280212"/>
                <a:gd name="connsiteX26" fmla="*/ 627530 w 2124654"/>
                <a:gd name="connsiteY26" fmla="*/ 4078941 h 5280212"/>
                <a:gd name="connsiteX27" fmla="*/ 654424 w 2124654"/>
                <a:gd name="connsiteY27" fmla="*/ 3989294 h 5280212"/>
                <a:gd name="connsiteX28" fmla="*/ 672353 w 2124654"/>
                <a:gd name="connsiteY28" fmla="*/ 3944471 h 5280212"/>
                <a:gd name="connsiteX29" fmla="*/ 726142 w 2124654"/>
                <a:gd name="connsiteY29" fmla="*/ 3801035 h 5280212"/>
                <a:gd name="connsiteX30" fmla="*/ 753036 w 2124654"/>
                <a:gd name="connsiteY30" fmla="*/ 3720353 h 5280212"/>
                <a:gd name="connsiteX31" fmla="*/ 788894 w 2124654"/>
                <a:gd name="connsiteY31" fmla="*/ 3675529 h 5280212"/>
                <a:gd name="connsiteX32" fmla="*/ 806824 w 2124654"/>
                <a:gd name="connsiteY32" fmla="*/ 3639671 h 5280212"/>
                <a:gd name="connsiteX33" fmla="*/ 860612 w 2124654"/>
                <a:gd name="connsiteY33" fmla="*/ 3541059 h 5280212"/>
                <a:gd name="connsiteX34" fmla="*/ 869577 w 2124654"/>
                <a:gd name="connsiteY34" fmla="*/ 3487271 h 5280212"/>
                <a:gd name="connsiteX35" fmla="*/ 914400 w 2124654"/>
                <a:gd name="connsiteY35" fmla="*/ 3424518 h 5280212"/>
                <a:gd name="connsiteX36" fmla="*/ 923365 w 2124654"/>
                <a:gd name="connsiteY36" fmla="*/ 3379694 h 5280212"/>
                <a:gd name="connsiteX37" fmla="*/ 950259 w 2124654"/>
                <a:gd name="connsiteY37" fmla="*/ 3352800 h 5280212"/>
                <a:gd name="connsiteX38" fmla="*/ 968189 w 2124654"/>
                <a:gd name="connsiteY38" fmla="*/ 3316941 h 5280212"/>
                <a:gd name="connsiteX39" fmla="*/ 995083 w 2124654"/>
                <a:gd name="connsiteY39" fmla="*/ 3272118 h 5280212"/>
                <a:gd name="connsiteX40" fmla="*/ 1030942 w 2124654"/>
                <a:gd name="connsiteY40" fmla="*/ 3191435 h 5280212"/>
                <a:gd name="connsiteX41" fmla="*/ 1057836 w 2124654"/>
                <a:gd name="connsiteY41" fmla="*/ 3128682 h 5280212"/>
                <a:gd name="connsiteX42" fmla="*/ 1075765 w 2124654"/>
                <a:gd name="connsiteY42" fmla="*/ 3101788 h 5280212"/>
                <a:gd name="connsiteX43" fmla="*/ 1111624 w 2124654"/>
                <a:gd name="connsiteY43" fmla="*/ 3021106 h 5280212"/>
                <a:gd name="connsiteX44" fmla="*/ 1129553 w 2124654"/>
                <a:gd name="connsiteY44" fmla="*/ 2976282 h 5280212"/>
                <a:gd name="connsiteX45" fmla="*/ 1138518 w 2124654"/>
                <a:gd name="connsiteY45" fmla="*/ 2949388 h 5280212"/>
                <a:gd name="connsiteX46" fmla="*/ 1165412 w 2124654"/>
                <a:gd name="connsiteY46" fmla="*/ 2922494 h 5280212"/>
                <a:gd name="connsiteX47" fmla="*/ 1183342 w 2124654"/>
                <a:gd name="connsiteY47" fmla="*/ 2868706 h 5280212"/>
                <a:gd name="connsiteX48" fmla="*/ 1192306 w 2124654"/>
                <a:gd name="connsiteY48" fmla="*/ 2832847 h 5280212"/>
                <a:gd name="connsiteX49" fmla="*/ 1210236 w 2124654"/>
                <a:gd name="connsiteY49" fmla="*/ 2805953 h 5280212"/>
                <a:gd name="connsiteX50" fmla="*/ 1264024 w 2124654"/>
                <a:gd name="connsiteY50" fmla="*/ 2653553 h 5280212"/>
                <a:gd name="connsiteX51" fmla="*/ 1317812 w 2124654"/>
                <a:gd name="connsiteY51" fmla="*/ 2519082 h 5280212"/>
                <a:gd name="connsiteX52" fmla="*/ 1326777 w 2124654"/>
                <a:gd name="connsiteY52" fmla="*/ 2483223 h 5280212"/>
                <a:gd name="connsiteX53" fmla="*/ 1353671 w 2124654"/>
                <a:gd name="connsiteY53" fmla="*/ 2357718 h 5280212"/>
                <a:gd name="connsiteX54" fmla="*/ 1371600 w 2124654"/>
                <a:gd name="connsiteY54" fmla="*/ 2330823 h 5280212"/>
                <a:gd name="connsiteX55" fmla="*/ 1398494 w 2124654"/>
                <a:gd name="connsiteY55" fmla="*/ 2214282 h 5280212"/>
                <a:gd name="connsiteX56" fmla="*/ 1425389 w 2124654"/>
                <a:gd name="connsiteY56" fmla="*/ 2052918 h 5280212"/>
                <a:gd name="connsiteX57" fmla="*/ 1452283 w 2124654"/>
                <a:gd name="connsiteY57" fmla="*/ 1972235 h 5280212"/>
                <a:gd name="connsiteX58" fmla="*/ 1479177 w 2124654"/>
                <a:gd name="connsiteY58" fmla="*/ 1783976 h 5280212"/>
                <a:gd name="connsiteX59" fmla="*/ 1506071 w 2124654"/>
                <a:gd name="connsiteY59" fmla="*/ 1658471 h 5280212"/>
                <a:gd name="connsiteX60" fmla="*/ 1532965 w 2124654"/>
                <a:gd name="connsiteY60" fmla="*/ 1595718 h 5280212"/>
                <a:gd name="connsiteX61" fmla="*/ 1541930 w 2124654"/>
                <a:gd name="connsiteY61" fmla="*/ 1524000 h 5280212"/>
                <a:gd name="connsiteX62" fmla="*/ 1559859 w 2124654"/>
                <a:gd name="connsiteY62" fmla="*/ 1488141 h 5280212"/>
                <a:gd name="connsiteX63" fmla="*/ 1640542 w 2124654"/>
                <a:gd name="connsiteY63" fmla="*/ 1308847 h 5280212"/>
                <a:gd name="connsiteX64" fmla="*/ 1667436 w 2124654"/>
                <a:gd name="connsiteY64" fmla="*/ 1228165 h 5280212"/>
                <a:gd name="connsiteX65" fmla="*/ 1694330 w 2124654"/>
                <a:gd name="connsiteY65" fmla="*/ 1201271 h 5280212"/>
                <a:gd name="connsiteX66" fmla="*/ 1721224 w 2124654"/>
                <a:gd name="connsiteY66" fmla="*/ 1147482 h 5280212"/>
                <a:gd name="connsiteX67" fmla="*/ 1748118 w 2124654"/>
                <a:gd name="connsiteY67" fmla="*/ 1066800 h 5280212"/>
                <a:gd name="connsiteX68" fmla="*/ 1783977 w 2124654"/>
                <a:gd name="connsiteY68" fmla="*/ 1004047 h 5280212"/>
                <a:gd name="connsiteX69" fmla="*/ 1810871 w 2124654"/>
                <a:gd name="connsiteY69" fmla="*/ 923365 h 5280212"/>
                <a:gd name="connsiteX70" fmla="*/ 1828800 w 2124654"/>
                <a:gd name="connsiteY70" fmla="*/ 878541 h 5280212"/>
                <a:gd name="connsiteX71" fmla="*/ 1837765 w 2124654"/>
                <a:gd name="connsiteY71" fmla="*/ 851647 h 5280212"/>
                <a:gd name="connsiteX72" fmla="*/ 1882589 w 2124654"/>
                <a:gd name="connsiteY72" fmla="*/ 762000 h 5280212"/>
                <a:gd name="connsiteX73" fmla="*/ 1909483 w 2124654"/>
                <a:gd name="connsiteY73" fmla="*/ 690282 h 5280212"/>
                <a:gd name="connsiteX74" fmla="*/ 1936377 w 2124654"/>
                <a:gd name="connsiteY74" fmla="*/ 636494 h 5280212"/>
                <a:gd name="connsiteX75" fmla="*/ 1945342 w 2124654"/>
                <a:gd name="connsiteY75" fmla="*/ 600635 h 5280212"/>
                <a:gd name="connsiteX76" fmla="*/ 1990165 w 2124654"/>
                <a:gd name="connsiteY76" fmla="*/ 475129 h 5280212"/>
                <a:gd name="connsiteX77" fmla="*/ 2017059 w 2124654"/>
                <a:gd name="connsiteY77" fmla="*/ 412376 h 5280212"/>
                <a:gd name="connsiteX78" fmla="*/ 2026024 w 2124654"/>
                <a:gd name="connsiteY78" fmla="*/ 367553 h 5280212"/>
                <a:gd name="connsiteX79" fmla="*/ 2043953 w 2124654"/>
                <a:gd name="connsiteY79" fmla="*/ 340659 h 5280212"/>
                <a:gd name="connsiteX80" fmla="*/ 2070847 w 2124654"/>
                <a:gd name="connsiteY80" fmla="*/ 224118 h 5280212"/>
                <a:gd name="connsiteX81" fmla="*/ 2097742 w 2124654"/>
                <a:gd name="connsiteY81" fmla="*/ 206188 h 5280212"/>
                <a:gd name="connsiteX82" fmla="*/ 2106706 w 2124654"/>
                <a:gd name="connsiteY82" fmla="*/ 98612 h 5280212"/>
                <a:gd name="connsiteX83" fmla="*/ 2124636 w 2124654"/>
                <a:gd name="connsiteY83" fmla="*/ 0 h 528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124654" h="5280212">
                  <a:moveTo>
                    <a:pt x="0" y="5280212"/>
                  </a:moveTo>
                  <a:cubicBezTo>
                    <a:pt x="116062" y="5135134"/>
                    <a:pt x="-43602" y="5341133"/>
                    <a:pt x="62753" y="5181600"/>
                  </a:cubicBezTo>
                  <a:cubicBezTo>
                    <a:pt x="69785" y="5171051"/>
                    <a:pt x="81531" y="5164445"/>
                    <a:pt x="89647" y="5154706"/>
                  </a:cubicBezTo>
                  <a:cubicBezTo>
                    <a:pt x="157913" y="5072788"/>
                    <a:pt x="35697" y="5199692"/>
                    <a:pt x="143436" y="5091953"/>
                  </a:cubicBezTo>
                  <a:cubicBezTo>
                    <a:pt x="149412" y="5077012"/>
                    <a:pt x="153550" y="5061196"/>
                    <a:pt x="161365" y="5047129"/>
                  </a:cubicBezTo>
                  <a:cubicBezTo>
                    <a:pt x="168621" y="5034068"/>
                    <a:pt x="182191" y="5024924"/>
                    <a:pt x="188259" y="5011271"/>
                  </a:cubicBezTo>
                  <a:cubicBezTo>
                    <a:pt x="194447" y="4997347"/>
                    <a:pt x="190410" y="4980076"/>
                    <a:pt x="197224" y="4966447"/>
                  </a:cubicBezTo>
                  <a:cubicBezTo>
                    <a:pt x="202894" y="4955107"/>
                    <a:pt x="216002" y="4949293"/>
                    <a:pt x="224118" y="4939553"/>
                  </a:cubicBezTo>
                  <a:cubicBezTo>
                    <a:pt x="231015" y="4931276"/>
                    <a:pt x="237229" y="4922296"/>
                    <a:pt x="242047" y="4912659"/>
                  </a:cubicBezTo>
                  <a:cubicBezTo>
                    <a:pt x="246273" y="4904207"/>
                    <a:pt x="247290" y="4894451"/>
                    <a:pt x="251012" y="4885765"/>
                  </a:cubicBezTo>
                  <a:cubicBezTo>
                    <a:pt x="256276" y="4873482"/>
                    <a:pt x="263678" y="4862189"/>
                    <a:pt x="268942" y="4849906"/>
                  </a:cubicBezTo>
                  <a:cubicBezTo>
                    <a:pt x="272664" y="4841221"/>
                    <a:pt x="272236" y="4830572"/>
                    <a:pt x="277906" y="4823012"/>
                  </a:cubicBezTo>
                  <a:cubicBezTo>
                    <a:pt x="290584" y="4806108"/>
                    <a:pt x="308692" y="4793981"/>
                    <a:pt x="322730" y="4778188"/>
                  </a:cubicBezTo>
                  <a:cubicBezTo>
                    <a:pt x="332656" y="4767021"/>
                    <a:pt x="340659" y="4754282"/>
                    <a:pt x="349624" y="4742329"/>
                  </a:cubicBezTo>
                  <a:cubicBezTo>
                    <a:pt x="366920" y="4655852"/>
                    <a:pt x="345740" y="4732167"/>
                    <a:pt x="376518" y="4670612"/>
                  </a:cubicBezTo>
                  <a:cubicBezTo>
                    <a:pt x="380744" y="4662160"/>
                    <a:pt x="380241" y="4651581"/>
                    <a:pt x="385483" y="4643718"/>
                  </a:cubicBezTo>
                  <a:cubicBezTo>
                    <a:pt x="392516" y="4633169"/>
                    <a:pt x="404261" y="4626563"/>
                    <a:pt x="412377" y="4616823"/>
                  </a:cubicBezTo>
                  <a:cubicBezTo>
                    <a:pt x="419274" y="4608546"/>
                    <a:pt x="424330" y="4598894"/>
                    <a:pt x="430306" y="4589929"/>
                  </a:cubicBezTo>
                  <a:cubicBezTo>
                    <a:pt x="433294" y="4577976"/>
                    <a:pt x="434267" y="4565330"/>
                    <a:pt x="439271" y="4554071"/>
                  </a:cubicBezTo>
                  <a:cubicBezTo>
                    <a:pt x="446348" y="4538148"/>
                    <a:pt x="457703" y="4524479"/>
                    <a:pt x="466165" y="4509247"/>
                  </a:cubicBezTo>
                  <a:cubicBezTo>
                    <a:pt x="472655" y="4497565"/>
                    <a:pt x="477604" y="4485070"/>
                    <a:pt x="484094" y="4473388"/>
                  </a:cubicBezTo>
                  <a:cubicBezTo>
                    <a:pt x="492556" y="4458157"/>
                    <a:pt x="504125" y="4444580"/>
                    <a:pt x="510989" y="4428565"/>
                  </a:cubicBezTo>
                  <a:cubicBezTo>
                    <a:pt x="565670" y="4300979"/>
                    <a:pt x="520625" y="4390690"/>
                    <a:pt x="546847" y="4312023"/>
                  </a:cubicBezTo>
                  <a:cubicBezTo>
                    <a:pt x="551936" y="4296757"/>
                    <a:pt x="559688" y="4282466"/>
                    <a:pt x="564777" y="4267200"/>
                  </a:cubicBezTo>
                  <a:cubicBezTo>
                    <a:pt x="603388" y="4151371"/>
                    <a:pt x="535544" y="4326837"/>
                    <a:pt x="591671" y="4186518"/>
                  </a:cubicBezTo>
                  <a:cubicBezTo>
                    <a:pt x="594659" y="4165600"/>
                    <a:pt x="593954" y="4143811"/>
                    <a:pt x="600636" y="4123765"/>
                  </a:cubicBezTo>
                  <a:cubicBezTo>
                    <a:pt x="606146" y="4107235"/>
                    <a:pt x="620320" y="4094804"/>
                    <a:pt x="627530" y="4078941"/>
                  </a:cubicBezTo>
                  <a:cubicBezTo>
                    <a:pt x="653505" y="4021795"/>
                    <a:pt x="638170" y="4038057"/>
                    <a:pt x="654424" y="3989294"/>
                  </a:cubicBezTo>
                  <a:cubicBezTo>
                    <a:pt x="659513" y="3974028"/>
                    <a:pt x="667812" y="3959909"/>
                    <a:pt x="672353" y="3944471"/>
                  </a:cubicBezTo>
                  <a:cubicBezTo>
                    <a:pt x="711730" y="3810586"/>
                    <a:pt x="673488" y="3871239"/>
                    <a:pt x="726142" y="3801035"/>
                  </a:cubicBezTo>
                  <a:cubicBezTo>
                    <a:pt x="735107" y="3774141"/>
                    <a:pt x="735327" y="3742490"/>
                    <a:pt x="753036" y="3720353"/>
                  </a:cubicBezTo>
                  <a:cubicBezTo>
                    <a:pt x="764989" y="3705412"/>
                    <a:pt x="778280" y="3691449"/>
                    <a:pt x="788894" y="3675529"/>
                  </a:cubicBezTo>
                  <a:cubicBezTo>
                    <a:pt x="796307" y="3664410"/>
                    <a:pt x="800334" y="3651353"/>
                    <a:pt x="806824" y="3639671"/>
                  </a:cubicBezTo>
                  <a:cubicBezTo>
                    <a:pt x="868823" y="3528074"/>
                    <a:pt x="797404" y="3667475"/>
                    <a:pt x="860612" y="3541059"/>
                  </a:cubicBezTo>
                  <a:cubicBezTo>
                    <a:pt x="863600" y="3523130"/>
                    <a:pt x="863829" y="3504515"/>
                    <a:pt x="869577" y="3487271"/>
                  </a:cubicBezTo>
                  <a:cubicBezTo>
                    <a:pt x="872200" y="3479401"/>
                    <a:pt x="913758" y="3425374"/>
                    <a:pt x="914400" y="3424518"/>
                  </a:cubicBezTo>
                  <a:cubicBezTo>
                    <a:pt x="917388" y="3409577"/>
                    <a:pt x="916551" y="3393323"/>
                    <a:pt x="923365" y="3379694"/>
                  </a:cubicBezTo>
                  <a:cubicBezTo>
                    <a:pt x="929035" y="3368354"/>
                    <a:pt x="942890" y="3363116"/>
                    <a:pt x="950259" y="3352800"/>
                  </a:cubicBezTo>
                  <a:cubicBezTo>
                    <a:pt x="958027" y="3341925"/>
                    <a:pt x="961699" y="3328623"/>
                    <a:pt x="968189" y="3316941"/>
                  </a:cubicBezTo>
                  <a:cubicBezTo>
                    <a:pt x="976651" y="3301710"/>
                    <a:pt x="986118" y="3287059"/>
                    <a:pt x="995083" y="3272118"/>
                  </a:cubicBezTo>
                  <a:cubicBezTo>
                    <a:pt x="1011086" y="3176090"/>
                    <a:pt x="987738" y="3251921"/>
                    <a:pt x="1030942" y="3191435"/>
                  </a:cubicBezTo>
                  <a:cubicBezTo>
                    <a:pt x="1062028" y="3147916"/>
                    <a:pt x="1038330" y="3167694"/>
                    <a:pt x="1057836" y="3128682"/>
                  </a:cubicBezTo>
                  <a:cubicBezTo>
                    <a:pt x="1062654" y="3119045"/>
                    <a:pt x="1069789" y="3110753"/>
                    <a:pt x="1075765" y="3101788"/>
                  </a:cubicBezTo>
                  <a:cubicBezTo>
                    <a:pt x="1093020" y="3015515"/>
                    <a:pt x="1070332" y="3095433"/>
                    <a:pt x="1111624" y="3021106"/>
                  </a:cubicBezTo>
                  <a:cubicBezTo>
                    <a:pt x="1119439" y="3007039"/>
                    <a:pt x="1123903" y="2991350"/>
                    <a:pt x="1129553" y="2976282"/>
                  </a:cubicBezTo>
                  <a:cubicBezTo>
                    <a:pt x="1132871" y="2967434"/>
                    <a:pt x="1133276" y="2957251"/>
                    <a:pt x="1138518" y="2949388"/>
                  </a:cubicBezTo>
                  <a:cubicBezTo>
                    <a:pt x="1145551" y="2938839"/>
                    <a:pt x="1156447" y="2931459"/>
                    <a:pt x="1165412" y="2922494"/>
                  </a:cubicBezTo>
                  <a:cubicBezTo>
                    <a:pt x="1171389" y="2904565"/>
                    <a:pt x="1177911" y="2886808"/>
                    <a:pt x="1183342" y="2868706"/>
                  </a:cubicBezTo>
                  <a:cubicBezTo>
                    <a:pt x="1186882" y="2856905"/>
                    <a:pt x="1187453" y="2844172"/>
                    <a:pt x="1192306" y="2832847"/>
                  </a:cubicBezTo>
                  <a:cubicBezTo>
                    <a:pt x="1196550" y="2822944"/>
                    <a:pt x="1204259" y="2814918"/>
                    <a:pt x="1210236" y="2805953"/>
                  </a:cubicBezTo>
                  <a:cubicBezTo>
                    <a:pt x="1232781" y="2693218"/>
                    <a:pt x="1198137" y="2851215"/>
                    <a:pt x="1264024" y="2653553"/>
                  </a:cubicBezTo>
                  <a:cubicBezTo>
                    <a:pt x="1303290" y="2535755"/>
                    <a:pt x="1278916" y="2577427"/>
                    <a:pt x="1317812" y="2519082"/>
                  </a:cubicBezTo>
                  <a:cubicBezTo>
                    <a:pt x="1320800" y="2507129"/>
                    <a:pt x="1324104" y="2495250"/>
                    <a:pt x="1326777" y="2483223"/>
                  </a:cubicBezTo>
                  <a:cubicBezTo>
                    <a:pt x="1336058" y="2441457"/>
                    <a:pt x="1341599" y="2398764"/>
                    <a:pt x="1353671" y="2357718"/>
                  </a:cubicBezTo>
                  <a:cubicBezTo>
                    <a:pt x="1356711" y="2347381"/>
                    <a:pt x="1365624" y="2339788"/>
                    <a:pt x="1371600" y="2330823"/>
                  </a:cubicBezTo>
                  <a:cubicBezTo>
                    <a:pt x="1380800" y="2294026"/>
                    <a:pt x="1392310" y="2249325"/>
                    <a:pt x="1398494" y="2214282"/>
                  </a:cubicBezTo>
                  <a:cubicBezTo>
                    <a:pt x="1415655" y="2117034"/>
                    <a:pt x="1397148" y="2160234"/>
                    <a:pt x="1425389" y="2052918"/>
                  </a:cubicBezTo>
                  <a:cubicBezTo>
                    <a:pt x="1432604" y="2025502"/>
                    <a:pt x="1443318" y="1999129"/>
                    <a:pt x="1452283" y="1972235"/>
                  </a:cubicBezTo>
                  <a:cubicBezTo>
                    <a:pt x="1465935" y="1808397"/>
                    <a:pt x="1451603" y="1921841"/>
                    <a:pt x="1479177" y="1783976"/>
                  </a:cubicBezTo>
                  <a:cubicBezTo>
                    <a:pt x="1490462" y="1727554"/>
                    <a:pt x="1486081" y="1718442"/>
                    <a:pt x="1506071" y="1658471"/>
                  </a:cubicBezTo>
                  <a:cubicBezTo>
                    <a:pt x="1513268" y="1636881"/>
                    <a:pt x="1524000" y="1616636"/>
                    <a:pt x="1532965" y="1595718"/>
                  </a:cubicBezTo>
                  <a:cubicBezTo>
                    <a:pt x="1535953" y="1571812"/>
                    <a:pt x="1536087" y="1547373"/>
                    <a:pt x="1541930" y="1524000"/>
                  </a:cubicBezTo>
                  <a:cubicBezTo>
                    <a:pt x="1545171" y="1511035"/>
                    <a:pt x="1554595" y="1500424"/>
                    <a:pt x="1559859" y="1488141"/>
                  </a:cubicBezTo>
                  <a:cubicBezTo>
                    <a:pt x="1634353" y="1314320"/>
                    <a:pt x="1590639" y="1383699"/>
                    <a:pt x="1640542" y="1308847"/>
                  </a:cubicBezTo>
                  <a:cubicBezTo>
                    <a:pt x="1646948" y="1283220"/>
                    <a:pt x="1653368" y="1250674"/>
                    <a:pt x="1667436" y="1228165"/>
                  </a:cubicBezTo>
                  <a:cubicBezTo>
                    <a:pt x="1674155" y="1217414"/>
                    <a:pt x="1685365" y="1210236"/>
                    <a:pt x="1694330" y="1201271"/>
                  </a:cubicBezTo>
                  <a:cubicBezTo>
                    <a:pt x="1732089" y="1087981"/>
                    <a:pt x="1669105" y="1269088"/>
                    <a:pt x="1721224" y="1147482"/>
                  </a:cubicBezTo>
                  <a:cubicBezTo>
                    <a:pt x="1772591" y="1027629"/>
                    <a:pt x="1675331" y="1212375"/>
                    <a:pt x="1748118" y="1066800"/>
                  </a:cubicBezTo>
                  <a:cubicBezTo>
                    <a:pt x="1758892" y="1045251"/>
                    <a:pt x="1774320" y="1026119"/>
                    <a:pt x="1783977" y="1004047"/>
                  </a:cubicBezTo>
                  <a:cubicBezTo>
                    <a:pt x="1795340" y="978075"/>
                    <a:pt x="1800343" y="949686"/>
                    <a:pt x="1810871" y="923365"/>
                  </a:cubicBezTo>
                  <a:cubicBezTo>
                    <a:pt x="1816847" y="908424"/>
                    <a:pt x="1823150" y="893609"/>
                    <a:pt x="1828800" y="878541"/>
                  </a:cubicBezTo>
                  <a:cubicBezTo>
                    <a:pt x="1832118" y="869693"/>
                    <a:pt x="1833805" y="860227"/>
                    <a:pt x="1837765" y="851647"/>
                  </a:cubicBezTo>
                  <a:cubicBezTo>
                    <a:pt x="1851766" y="821313"/>
                    <a:pt x="1870858" y="793282"/>
                    <a:pt x="1882589" y="762000"/>
                  </a:cubicBezTo>
                  <a:cubicBezTo>
                    <a:pt x="1891554" y="738094"/>
                    <a:pt x="1899426" y="713749"/>
                    <a:pt x="1909483" y="690282"/>
                  </a:cubicBezTo>
                  <a:cubicBezTo>
                    <a:pt x="1917379" y="671857"/>
                    <a:pt x="1928932" y="655106"/>
                    <a:pt x="1936377" y="636494"/>
                  </a:cubicBezTo>
                  <a:cubicBezTo>
                    <a:pt x="1940953" y="625054"/>
                    <a:pt x="1941446" y="612324"/>
                    <a:pt x="1945342" y="600635"/>
                  </a:cubicBezTo>
                  <a:cubicBezTo>
                    <a:pt x="1977285" y="504808"/>
                    <a:pt x="1965338" y="557887"/>
                    <a:pt x="1990165" y="475129"/>
                  </a:cubicBezTo>
                  <a:cubicBezTo>
                    <a:pt x="2005952" y="422505"/>
                    <a:pt x="1988615" y="455044"/>
                    <a:pt x="2017059" y="412376"/>
                  </a:cubicBezTo>
                  <a:cubicBezTo>
                    <a:pt x="2020047" y="397435"/>
                    <a:pt x="2020674" y="381820"/>
                    <a:pt x="2026024" y="367553"/>
                  </a:cubicBezTo>
                  <a:cubicBezTo>
                    <a:pt x="2029807" y="357465"/>
                    <a:pt x="2040546" y="350880"/>
                    <a:pt x="2043953" y="340659"/>
                  </a:cubicBezTo>
                  <a:cubicBezTo>
                    <a:pt x="2060712" y="290381"/>
                    <a:pt x="2042877" y="274464"/>
                    <a:pt x="2070847" y="224118"/>
                  </a:cubicBezTo>
                  <a:cubicBezTo>
                    <a:pt x="2076080" y="214699"/>
                    <a:pt x="2088777" y="212165"/>
                    <a:pt x="2097742" y="206188"/>
                  </a:cubicBezTo>
                  <a:cubicBezTo>
                    <a:pt x="2100730" y="170329"/>
                    <a:pt x="2101617" y="134233"/>
                    <a:pt x="2106706" y="98612"/>
                  </a:cubicBezTo>
                  <a:cubicBezTo>
                    <a:pt x="2125932" y="-35974"/>
                    <a:pt x="2124636" y="55907"/>
                    <a:pt x="2124636" y="0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8919881" y="161365"/>
              <a:ext cx="493058" cy="5522259"/>
            </a:xfrm>
            <a:custGeom>
              <a:avLst/>
              <a:gdLst>
                <a:gd name="connsiteX0" fmla="*/ 0 w 493058"/>
                <a:gd name="connsiteY0" fmla="*/ 5522259 h 5522259"/>
                <a:gd name="connsiteX1" fmla="*/ 17929 w 493058"/>
                <a:gd name="connsiteY1" fmla="*/ 5360894 h 5522259"/>
                <a:gd name="connsiteX2" fmla="*/ 35858 w 493058"/>
                <a:gd name="connsiteY2" fmla="*/ 4787153 h 5522259"/>
                <a:gd name="connsiteX3" fmla="*/ 44823 w 493058"/>
                <a:gd name="connsiteY3" fmla="*/ 4706470 h 5522259"/>
                <a:gd name="connsiteX4" fmla="*/ 62753 w 493058"/>
                <a:gd name="connsiteY4" fmla="*/ 4652682 h 5522259"/>
                <a:gd name="connsiteX5" fmla="*/ 89647 w 493058"/>
                <a:gd name="connsiteY5" fmla="*/ 4518211 h 5522259"/>
                <a:gd name="connsiteX6" fmla="*/ 98611 w 493058"/>
                <a:gd name="connsiteY6" fmla="*/ 4473388 h 5522259"/>
                <a:gd name="connsiteX7" fmla="*/ 116541 w 493058"/>
                <a:gd name="connsiteY7" fmla="*/ 4437529 h 5522259"/>
                <a:gd name="connsiteX8" fmla="*/ 152400 w 493058"/>
                <a:gd name="connsiteY8" fmla="*/ 4303059 h 5522259"/>
                <a:gd name="connsiteX9" fmla="*/ 170329 w 493058"/>
                <a:gd name="connsiteY9" fmla="*/ 4222376 h 5522259"/>
                <a:gd name="connsiteX10" fmla="*/ 179294 w 493058"/>
                <a:gd name="connsiteY10" fmla="*/ 4177553 h 5522259"/>
                <a:gd name="connsiteX11" fmla="*/ 197223 w 493058"/>
                <a:gd name="connsiteY11" fmla="*/ 4123764 h 5522259"/>
                <a:gd name="connsiteX12" fmla="*/ 224117 w 493058"/>
                <a:gd name="connsiteY12" fmla="*/ 3980329 h 5522259"/>
                <a:gd name="connsiteX13" fmla="*/ 233082 w 493058"/>
                <a:gd name="connsiteY13" fmla="*/ 3908611 h 5522259"/>
                <a:gd name="connsiteX14" fmla="*/ 251011 w 493058"/>
                <a:gd name="connsiteY14" fmla="*/ 3827929 h 5522259"/>
                <a:gd name="connsiteX15" fmla="*/ 259976 w 493058"/>
                <a:gd name="connsiteY15" fmla="*/ 3720353 h 5522259"/>
                <a:gd name="connsiteX16" fmla="*/ 277906 w 493058"/>
                <a:gd name="connsiteY16" fmla="*/ 3666564 h 5522259"/>
                <a:gd name="connsiteX17" fmla="*/ 313764 w 493058"/>
                <a:gd name="connsiteY17" fmla="*/ 3523129 h 5522259"/>
                <a:gd name="connsiteX18" fmla="*/ 340658 w 493058"/>
                <a:gd name="connsiteY18" fmla="*/ 3388659 h 5522259"/>
                <a:gd name="connsiteX19" fmla="*/ 358588 w 493058"/>
                <a:gd name="connsiteY19" fmla="*/ 3343835 h 5522259"/>
                <a:gd name="connsiteX20" fmla="*/ 367553 w 493058"/>
                <a:gd name="connsiteY20" fmla="*/ 3263153 h 5522259"/>
                <a:gd name="connsiteX21" fmla="*/ 385482 w 493058"/>
                <a:gd name="connsiteY21" fmla="*/ 3182470 h 5522259"/>
                <a:gd name="connsiteX22" fmla="*/ 412376 w 493058"/>
                <a:gd name="connsiteY22" fmla="*/ 3065929 h 5522259"/>
                <a:gd name="connsiteX23" fmla="*/ 439270 w 493058"/>
                <a:gd name="connsiteY23" fmla="*/ 2877670 h 5522259"/>
                <a:gd name="connsiteX24" fmla="*/ 448235 w 493058"/>
                <a:gd name="connsiteY24" fmla="*/ 2850776 h 5522259"/>
                <a:gd name="connsiteX25" fmla="*/ 475129 w 493058"/>
                <a:gd name="connsiteY25" fmla="*/ 2743200 h 5522259"/>
                <a:gd name="connsiteX26" fmla="*/ 493058 w 493058"/>
                <a:gd name="connsiteY26" fmla="*/ 2644588 h 5522259"/>
                <a:gd name="connsiteX27" fmla="*/ 484094 w 493058"/>
                <a:gd name="connsiteY27" fmla="*/ 2124635 h 5522259"/>
                <a:gd name="connsiteX28" fmla="*/ 457200 w 493058"/>
                <a:gd name="connsiteY28" fmla="*/ 2017059 h 5522259"/>
                <a:gd name="connsiteX29" fmla="*/ 430306 w 493058"/>
                <a:gd name="connsiteY29" fmla="*/ 1757082 h 5522259"/>
                <a:gd name="connsiteX30" fmla="*/ 412376 w 493058"/>
                <a:gd name="connsiteY30" fmla="*/ 385482 h 5522259"/>
                <a:gd name="connsiteX31" fmla="*/ 385482 w 493058"/>
                <a:gd name="connsiteY31" fmla="*/ 197223 h 5522259"/>
                <a:gd name="connsiteX32" fmla="*/ 376517 w 493058"/>
                <a:gd name="connsiteY32" fmla="*/ 0 h 552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93058" h="5522259">
                  <a:moveTo>
                    <a:pt x="0" y="5522259"/>
                  </a:moveTo>
                  <a:cubicBezTo>
                    <a:pt x="5976" y="5468471"/>
                    <a:pt x="16239" y="5414987"/>
                    <a:pt x="17929" y="5360894"/>
                  </a:cubicBezTo>
                  <a:cubicBezTo>
                    <a:pt x="23905" y="5169647"/>
                    <a:pt x="28001" y="4978332"/>
                    <a:pt x="35858" y="4787153"/>
                  </a:cubicBezTo>
                  <a:cubicBezTo>
                    <a:pt x="36969" y="4760116"/>
                    <a:pt x="39516" y="4733004"/>
                    <a:pt x="44823" y="4706470"/>
                  </a:cubicBezTo>
                  <a:cubicBezTo>
                    <a:pt x="48530" y="4687938"/>
                    <a:pt x="56776" y="4670611"/>
                    <a:pt x="62753" y="4652682"/>
                  </a:cubicBezTo>
                  <a:cubicBezTo>
                    <a:pt x="78051" y="4560889"/>
                    <a:pt x="65038" y="4633052"/>
                    <a:pt x="89647" y="4518211"/>
                  </a:cubicBezTo>
                  <a:cubicBezTo>
                    <a:pt x="92840" y="4503312"/>
                    <a:pt x="93793" y="4487843"/>
                    <a:pt x="98611" y="4473388"/>
                  </a:cubicBezTo>
                  <a:cubicBezTo>
                    <a:pt x="102837" y="4460710"/>
                    <a:pt x="110564" y="4449482"/>
                    <a:pt x="116541" y="4437529"/>
                  </a:cubicBezTo>
                  <a:cubicBezTo>
                    <a:pt x="135400" y="4324379"/>
                    <a:pt x="111596" y="4449956"/>
                    <a:pt x="152400" y="4303059"/>
                  </a:cubicBezTo>
                  <a:cubicBezTo>
                    <a:pt x="159774" y="4276514"/>
                    <a:pt x="164556" y="4249315"/>
                    <a:pt x="170329" y="4222376"/>
                  </a:cubicBezTo>
                  <a:cubicBezTo>
                    <a:pt x="173522" y="4207477"/>
                    <a:pt x="175285" y="4192253"/>
                    <a:pt x="179294" y="4177553"/>
                  </a:cubicBezTo>
                  <a:cubicBezTo>
                    <a:pt x="184267" y="4159319"/>
                    <a:pt x="191247" y="4141694"/>
                    <a:pt x="197223" y="4123764"/>
                  </a:cubicBezTo>
                  <a:cubicBezTo>
                    <a:pt x="220421" y="3914986"/>
                    <a:pt x="189243" y="4154702"/>
                    <a:pt x="224117" y="3980329"/>
                  </a:cubicBezTo>
                  <a:cubicBezTo>
                    <a:pt x="228842" y="3956705"/>
                    <a:pt x="228895" y="3932336"/>
                    <a:pt x="233082" y="3908611"/>
                  </a:cubicBezTo>
                  <a:cubicBezTo>
                    <a:pt x="237870" y="3881480"/>
                    <a:pt x="245035" y="3854823"/>
                    <a:pt x="251011" y="3827929"/>
                  </a:cubicBezTo>
                  <a:cubicBezTo>
                    <a:pt x="253999" y="3792070"/>
                    <a:pt x="254060" y="3755846"/>
                    <a:pt x="259976" y="3720353"/>
                  </a:cubicBezTo>
                  <a:cubicBezTo>
                    <a:pt x="263083" y="3701711"/>
                    <a:pt x="274958" y="3685232"/>
                    <a:pt x="277906" y="3666564"/>
                  </a:cubicBezTo>
                  <a:cubicBezTo>
                    <a:pt x="300264" y="3524960"/>
                    <a:pt x="255278" y="3581615"/>
                    <a:pt x="313764" y="3523129"/>
                  </a:cubicBezTo>
                  <a:cubicBezTo>
                    <a:pt x="354171" y="3422115"/>
                    <a:pt x="308961" y="3547146"/>
                    <a:pt x="340658" y="3388659"/>
                  </a:cubicBezTo>
                  <a:cubicBezTo>
                    <a:pt x="343814" y="3372879"/>
                    <a:pt x="352611" y="3358776"/>
                    <a:pt x="358588" y="3343835"/>
                  </a:cubicBezTo>
                  <a:cubicBezTo>
                    <a:pt x="361576" y="3316941"/>
                    <a:pt x="363104" y="3289844"/>
                    <a:pt x="367553" y="3263153"/>
                  </a:cubicBezTo>
                  <a:cubicBezTo>
                    <a:pt x="372082" y="3235977"/>
                    <a:pt x="380079" y="3209485"/>
                    <a:pt x="385482" y="3182470"/>
                  </a:cubicBezTo>
                  <a:cubicBezTo>
                    <a:pt x="406383" y="3077966"/>
                    <a:pt x="379449" y="3181176"/>
                    <a:pt x="412376" y="3065929"/>
                  </a:cubicBezTo>
                  <a:cubicBezTo>
                    <a:pt x="421191" y="2986600"/>
                    <a:pt x="422488" y="2961580"/>
                    <a:pt x="439270" y="2877670"/>
                  </a:cubicBezTo>
                  <a:cubicBezTo>
                    <a:pt x="441123" y="2868404"/>
                    <a:pt x="445800" y="2859907"/>
                    <a:pt x="448235" y="2850776"/>
                  </a:cubicBezTo>
                  <a:cubicBezTo>
                    <a:pt x="457759" y="2815062"/>
                    <a:pt x="467277" y="2779319"/>
                    <a:pt x="475129" y="2743200"/>
                  </a:cubicBezTo>
                  <a:cubicBezTo>
                    <a:pt x="482226" y="2710553"/>
                    <a:pt x="487082" y="2677459"/>
                    <a:pt x="493058" y="2644588"/>
                  </a:cubicBezTo>
                  <a:cubicBezTo>
                    <a:pt x="490070" y="2471270"/>
                    <a:pt x="493983" y="2297696"/>
                    <a:pt x="484094" y="2124635"/>
                  </a:cubicBezTo>
                  <a:cubicBezTo>
                    <a:pt x="481985" y="2087733"/>
                    <a:pt x="463277" y="2053518"/>
                    <a:pt x="457200" y="2017059"/>
                  </a:cubicBezTo>
                  <a:cubicBezTo>
                    <a:pt x="448567" y="1965259"/>
                    <a:pt x="436277" y="1822763"/>
                    <a:pt x="430306" y="1757082"/>
                  </a:cubicBezTo>
                  <a:cubicBezTo>
                    <a:pt x="424329" y="1299882"/>
                    <a:pt x="420540" y="842648"/>
                    <a:pt x="412376" y="385482"/>
                  </a:cubicBezTo>
                  <a:cubicBezTo>
                    <a:pt x="410062" y="255877"/>
                    <a:pt x="414290" y="283648"/>
                    <a:pt x="385482" y="197223"/>
                  </a:cubicBezTo>
                  <a:cubicBezTo>
                    <a:pt x="375126" y="41882"/>
                    <a:pt x="376517" y="107676"/>
                    <a:pt x="376517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266" name="Picture 2" descr="https://pic2.zhimg.com/80/v2-8c710914a7d092296dd4c2eadb525dcd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46" y="785535"/>
            <a:ext cx="3763520" cy="143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2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/>
              <a:t>相</a:t>
            </a:r>
            <a:r>
              <a:rPr lang="zh-CN" altLang="en-US" sz="3200" dirty="0" smtClean="0"/>
              <a:t>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43435" y="2001269"/>
            <a:ext cx="5997388" cy="55399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(math.sqrt(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#&gt;&gt;  1.4142135623730951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143435" y="1419290"/>
            <a:ext cx="3128685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math.sqrt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3272120" y="1419290"/>
            <a:ext cx="2886633" cy="46166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算法 ： </a:t>
            </a:r>
            <a:r>
              <a:rPr lang="en-US" altLang="zh-CN" sz="2400" dirty="0" smtClean="0">
                <a:latin typeface="Arial" panose="020B0604020202020204" pitchFamily="34" charset="0"/>
              </a:rPr>
              <a:t>algorithm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61365" y="2726829"/>
            <a:ext cx="1272989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二分法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43435" y="3513944"/>
            <a:ext cx="5997388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0-2</a:t>
            </a:r>
            <a:r>
              <a:rPr lang="zh-CN" altLang="en-US" dirty="0" smtClean="0">
                <a:latin typeface="Arial" panose="020B0604020202020204" pitchFamily="34" charset="0"/>
              </a:rPr>
              <a:t>取中间数   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，求</a:t>
            </a:r>
            <a:r>
              <a:rPr lang="en-US" altLang="zh-CN" dirty="0" smtClean="0">
                <a:latin typeface="Arial" panose="020B0604020202020204" pitchFamily="34" charset="0"/>
              </a:rPr>
              <a:t>1^2=1   1&lt;2   ,</a:t>
            </a:r>
            <a:r>
              <a:rPr lang="zh-CN" altLang="en-US" dirty="0" smtClean="0">
                <a:latin typeface="Arial" panose="020B0604020202020204" pitchFamily="34" charset="0"/>
              </a:rPr>
              <a:t>所以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小了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143435" y="4024060"/>
            <a:ext cx="5997388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zh-CN" altLang="en-US" dirty="0" smtClean="0">
                <a:latin typeface="Arial" panose="020B0604020202020204" pitchFamily="34" charset="0"/>
              </a:rPr>
              <a:t>取中间数   </a:t>
            </a:r>
            <a:r>
              <a:rPr lang="en-US" altLang="zh-CN" dirty="0" smtClean="0">
                <a:latin typeface="Arial" panose="020B0604020202020204" pitchFamily="34" charset="0"/>
              </a:rPr>
              <a:t>1.5</a:t>
            </a:r>
            <a:r>
              <a:rPr lang="zh-CN" altLang="en-US" dirty="0" smtClean="0">
                <a:latin typeface="Arial" panose="020B0604020202020204" pitchFamily="34" charset="0"/>
              </a:rPr>
              <a:t>，求</a:t>
            </a:r>
            <a:r>
              <a:rPr lang="en-US" altLang="zh-CN" dirty="0" smtClean="0">
                <a:latin typeface="Arial" panose="020B0604020202020204" pitchFamily="34" charset="0"/>
              </a:rPr>
              <a:t>1.5^2=2.25   2.25&gt;2   ,</a:t>
            </a:r>
            <a:r>
              <a:rPr lang="zh-CN" altLang="en-US" dirty="0" smtClean="0">
                <a:latin typeface="Arial" panose="020B0604020202020204" pitchFamily="34" charset="0"/>
              </a:rPr>
              <a:t>所以</a:t>
            </a:r>
            <a:r>
              <a:rPr lang="en-US" altLang="zh-CN" dirty="0" smtClean="0">
                <a:latin typeface="Arial" panose="020B0604020202020204" pitchFamily="34" charset="0"/>
              </a:rPr>
              <a:t>1.5</a:t>
            </a:r>
            <a:r>
              <a:rPr lang="zh-CN" altLang="en-US" dirty="0" smtClean="0">
                <a:latin typeface="Arial" panose="020B0604020202020204" pitchFamily="34" charset="0"/>
              </a:rPr>
              <a:t>大了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1365" y="4518787"/>
            <a:ext cx="5997388" cy="64633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-1.5</a:t>
            </a:r>
            <a:r>
              <a:rPr lang="zh-CN" altLang="en-US" dirty="0" smtClean="0">
                <a:latin typeface="Arial" panose="020B0604020202020204" pitchFamily="34" charset="0"/>
              </a:rPr>
              <a:t>取中间数 </a:t>
            </a:r>
            <a:r>
              <a:rPr lang="en-US" altLang="zh-CN" dirty="0" smtClean="0">
                <a:latin typeface="Arial" panose="020B0604020202020204" pitchFamily="34" charset="0"/>
              </a:rPr>
              <a:t>1.25</a:t>
            </a:r>
            <a:r>
              <a:rPr lang="zh-CN" altLang="en-US" dirty="0" smtClean="0">
                <a:latin typeface="Arial" panose="020B0604020202020204" pitchFamily="34" charset="0"/>
              </a:rPr>
              <a:t>，求</a:t>
            </a:r>
            <a:r>
              <a:rPr lang="en-US" altLang="zh-CN" dirty="0" smtClean="0">
                <a:latin typeface="Arial" panose="020B0604020202020204" pitchFamily="34" charset="0"/>
              </a:rPr>
              <a:t>1.25^2=1.5625   1.5625&lt;2   ,</a:t>
            </a:r>
            <a:r>
              <a:rPr lang="zh-CN" altLang="en-US" dirty="0" smtClean="0">
                <a:latin typeface="Arial" panose="020B0604020202020204" pitchFamily="34" charset="0"/>
              </a:rPr>
              <a:t>所以</a:t>
            </a:r>
            <a:r>
              <a:rPr lang="en-US" altLang="zh-CN" dirty="0" smtClean="0">
                <a:latin typeface="Arial" panose="020B0604020202020204" pitchFamily="34" charset="0"/>
              </a:rPr>
              <a:t>1.25</a:t>
            </a:r>
            <a:r>
              <a:rPr lang="zh-CN" altLang="en-US" dirty="0" smtClean="0">
                <a:latin typeface="Arial" panose="020B0604020202020204" pitchFamily="34" charset="0"/>
              </a:rPr>
              <a:t>小了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61365" y="5290513"/>
            <a:ext cx="5997388" cy="64633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1.25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-1.5</a:t>
            </a:r>
            <a:r>
              <a:rPr lang="zh-CN" altLang="en-US" dirty="0" smtClean="0">
                <a:latin typeface="Arial" panose="020B0604020202020204" pitchFamily="34" charset="0"/>
              </a:rPr>
              <a:t>取中间数 </a:t>
            </a:r>
            <a:r>
              <a:rPr lang="en-US" altLang="zh-CN" dirty="0" smtClean="0">
                <a:latin typeface="Arial" panose="020B0604020202020204" pitchFamily="34" charset="0"/>
              </a:rPr>
              <a:t>1.25</a:t>
            </a:r>
            <a:r>
              <a:rPr lang="zh-CN" altLang="en-US" dirty="0" smtClean="0">
                <a:latin typeface="Arial" panose="020B0604020202020204" pitchFamily="34" charset="0"/>
              </a:rPr>
              <a:t>，求</a:t>
            </a:r>
            <a:r>
              <a:rPr lang="en-US" altLang="zh-CN" dirty="0" smtClean="0">
                <a:latin typeface="Arial" panose="020B0604020202020204" pitchFamily="34" charset="0"/>
              </a:rPr>
              <a:t>1.25^2=1.5625   1.5625&lt;2   ,</a:t>
            </a:r>
            <a:r>
              <a:rPr lang="zh-CN" altLang="en-US" dirty="0" smtClean="0">
                <a:latin typeface="Arial" panose="020B0604020202020204" pitchFamily="34" charset="0"/>
              </a:rPr>
              <a:t>所以</a:t>
            </a:r>
            <a:r>
              <a:rPr lang="en-US" altLang="zh-CN" dirty="0" smtClean="0">
                <a:latin typeface="Arial" panose="020B0604020202020204" pitchFamily="34" charset="0"/>
              </a:rPr>
              <a:t>1.25</a:t>
            </a:r>
            <a:r>
              <a:rPr lang="zh-CN" altLang="en-US" dirty="0" smtClean="0">
                <a:latin typeface="Arial" panose="020B0604020202020204" pitchFamily="34" charset="0"/>
              </a:rPr>
              <a:t>小了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329083" y="3513944"/>
            <a:ext cx="2823882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得到新下限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1,[1,2]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329083" y="3065383"/>
            <a:ext cx="2823882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[0,2]</a:t>
            </a:r>
            <a:r>
              <a:rPr lang="zh-CN" altLang="en-US" b="1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为上下限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6329083" y="4061913"/>
            <a:ext cx="2823882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得到新</a:t>
            </a:r>
            <a:r>
              <a:rPr lang="zh-CN" altLang="en-US" b="1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限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1.5,[1,1.5]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6329083" y="4742544"/>
            <a:ext cx="2823882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得到新下限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1,[1.25,1.5]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329083" y="5290513"/>
            <a:ext cx="3460376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得到新</a:t>
            </a:r>
            <a:r>
              <a:rPr lang="zh-CN" altLang="en-US" b="1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限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1.375,[1.375,1.5]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54305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299447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810435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218328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046258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391400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02388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310281" y="6164170"/>
            <a:ext cx="206189" cy="20618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10094259" y="3513944"/>
            <a:ext cx="1272989" cy="150810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</a:t>
            </a:r>
            <a:r>
              <a:rPr lang="zh-CN" altLang="en-US" sz="2800" b="1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后得到值是</a:t>
            </a:r>
            <a:endParaRPr lang="en-US" altLang="zh-CN" sz="2800" b="1" dirty="0" smtClean="0">
              <a:solidFill>
                <a:srgbClr val="F8F8F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1.4142135623730951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660</Words>
  <Application>Microsoft Office PowerPoint</Application>
  <PresentationFormat>宽屏</PresentationFormat>
  <Paragraphs>150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宋体</vt:lpstr>
      <vt:lpstr>微软雅黑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kira</dc:creator>
  <cp:lastModifiedBy>kira</cp:lastModifiedBy>
  <cp:revision>44</cp:revision>
  <dcterms:created xsi:type="dcterms:W3CDTF">2018-03-19T00:35:53Z</dcterms:created>
  <dcterms:modified xsi:type="dcterms:W3CDTF">2018-12-21T10:30:30Z</dcterms:modified>
</cp:coreProperties>
</file>