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5" r:id="rId3"/>
    <p:sldId id="260" r:id="rId4"/>
    <p:sldId id="259" r:id="rId5"/>
    <p:sldId id="258" r:id="rId6"/>
    <p:sldId id="261" r:id="rId7"/>
    <p:sldId id="280" r:id="rId8"/>
    <p:sldId id="263" r:id="rId9"/>
    <p:sldId id="264" r:id="rId10"/>
    <p:sldId id="276" r:id="rId11"/>
    <p:sldId id="277" r:id="rId12"/>
    <p:sldId id="278" r:id="rId13"/>
    <p:sldId id="262" r:id="rId14"/>
    <p:sldId id="269" r:id="rId15"/>
    <p:sldId id="266" r:id="rId16"/>
    <p:sldId id="285" r:id="rId17"/>
    <p:sldId id="267" r:id="rId18"/>
    <p:sldId id="284" r:id="rId19"/>
    <p:sldId id="268" r:id="rId20"/>
    <p:sldId id="286" r:id="rId21"/>
    <p:sldId id="270" r:id="rId22"/>
    <p:sldId id="271" r:id="rId23"/>
    <p:sldId id="272" r:id="rId24"/>
    <p:sldId id="273" r:id="rId25"/>
    <p:sldId id="274" r:id="rId26"/>
    <p:sldId id="275" r:id="rId27"/>
    <p:sldId id="281" r:id="rId28"/>
    <p:sldId id="282" r:id="rId29"/>
    <p:sldId id="28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39"/>
    <p:restoredTop sz="94713"/>
  </p:normalViewPr>
  <p:slideViewPr>
    <p:cSldViewPr snapToGrid="0" snapToObjects="1">
      <p:cViewPr varScale="1">
        <p:scale>
          <a:sx n="148" d="100"/>
          <a:sy n="148" d="100"/>
        </p:scale>
        <p:origin x="5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1" Type="http://schemas.openxmlformats.org/officeDocument/2006/relationships/hyperlink" Target="https://github.com/hashicorp/packer" TargetMode="Externa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1" Type="http://schemas.openxmlformats.org/officeDocument/2006/relationships/hyperlink" Target="https://github.com/hashicorp/packer"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E4B76A-0E12-4232-A036-D8C413E1EF9F}" type="doc">
      <dgm:prSet loTypeId="urn:microsoft.com/office/officeart/2008/layout/LinedList" loCatId="list" qsTypeId="urn:microsoft.com/office/officeart/2005/8/quickstyle/simple5" qsCatId="simple" csTypeId="urn:microsoft.com/office/officeart/2005/8/colors/accent0_3" csCatId="mainScheme" phldr="1"/>
      <dgm:spPr/>
      <dgm:t>
        <a:bodyPr/>
        <a:lstStyle/>
        <a:p>
          <a:endParaRPr lang="en-US"/>
        </a:p>
      </dgm:t>
    </dgm:pt>
    <dgm:pt modelId="{A12AFFF5-0DD2-4B81-9632-8D2E880175D5}">
      <dgm:prSet/>
      <dgm:spPr/>
      <dgm:t>
        <a:bodyPr/>
        <a:lstStyle/>
        <a:p>
          <a:r>
            <a:rPr lang="en-US"/>
            <a:t>Created by Hashicorp, the same folks that make Vagrant and Terraform</a:t>
          </a:r>
        </a:p>
      </dgm:t>
    </dgm:pt>
    <dgm:pt modelId="{197AD717-5BF1-436A-B018-DFAAC6EC9A38}" type="parTrans" cxnId="{4A712AB9-CA9A-43B5-A55A-069E1DFBB576}">
      <dgm:prSet/>
      <dgm:spPr/>
      <dgm:t>
        <a:bodyPr/>
        <a:lstStyle/>
        <a:p>
          <a:endParaRPr lang="en-US"/>
        </a:p>
      </dgm:t>
    </dgm:pt>
    <dgm:pt modelId="{E0941700-D66F-4726-A91A-49C104F7D160}" type="sibTrans" cxnId="{4A712AB9-CA9A-43B5-A55A-069E1DFBB576}">
      <dgm:prSet/>
      <dgm:spPr/>
      <dgm:t>
        <a:bodyPr/>
        <a:lstStyle/>
        <a:p>
          <a:endParaRPr lang="en-US"/>
        </a:p>
      </dgm:t>
    </dgm:pt>
    <dgm:pt modelId="{0214E862-E4A9-49E7-BD1A-A83693F7936D}">
      <dgm:prSet/>
      <dgm:spPr/>
      <dgm:t>
        <a:bodyPr/>
        <a:lstStyle/>
        <a:p>
          <a:r>
            <a:rPr lang="en-US"/>
            <a:t>Launched in 2013</a:t>
          </a:r>
        </a:p>
      </dgm:t>
    </dgm:pt>
    <dgm:pt modelId="{275A781D-B424-4E5A-AB30-EE86E7D6176E}" type="parTrans" cxnId="{75F64B5F-D54A-4EFA-B106-147789F2F60A}">
      <dgm:prSet/>
      <dgm:spPr/>
      <dgm:t>
        <a:bodyPr/>
        <a:lstStyle/>
        <a:p>
          <a:endParaRPr lang="en-US"/>
        </a:p>
      </dgm:t>
    </dgm:pt>
    <dgm:pt modelId="{2676B2C7-EFBE-4BE1-98A4-23973E50BDB9}" type="sibTrans" cxnId="{75F64B5F-D54A-4EFA-B106-147789F2F60A}">
      <dgm:prSet/>
      <dgm:spPr/>
      <dgm:t>
        <a:bodyPr/>
        <a:lstStyle/>
        <a:p>
          <a:endParaRPr lang="en-US"/>
        </a:p>
      </dgm:t>
    </dgm:pt>
    <dgm:pt modelId="{D9E19358-A067-4D98-9E1D-681CD9C3AA11}">
      <dgm:prSet/>
      <dgm:spPr/>
      <dgm:t>
        <a:bodyPr/>
        <a:lstStyle/>
        <a:p>
          <a:r>
            <a:rPr lang="en-US"/>
            <a:t>Homed on GitHub: </a:t>
          </a:r>
          <a:r>
            <a:rPr lang="en-US">
              <a:hlinkClick xmlns:r="http://schemas.openxmlformats.org/officeDocument/2006/relationships" r:id="rId1"/>
            </a:rPr>
            <a:t>https://github.com/hashicorp/packer</a:t>
          </a:r>
          <a:endParaRPr lang="en-US"/>
        </a:p>
      </dgm:t>
    </dgm:pt>
    <dgm:pt modelId="{6FC4F2E3-F670-4565-9E2C-51A8F4D2CEC6}" type="parTrans" cxnId="{364C37DC-111F-4034-AF33-EBA48AEBBAF9}">
      <dgm:prSet/>
      <dgm:spPr/>
      <dgm:t>
        <a:bodyPr/>
        <a:lstStyle/>
        <a:p>
          <a:endParaRPr lang="en-US"/>
        </a:p>
      </dgm:t>
    </dgm:pt>
    <dgm:pt modelId="{A5DB750E-178B-471C-83F9-95F3CD96811E}" type="sibTrans" cxnId="{364C37DC-111F-4034-AF33-EBA48AEBBAF9}">
      <dgm:prSet/>
      <dgm:spPr/>
      <dgm:t>
        <a:bodyPr/>
        <a:lstStyle/>
        <a:p>
          <a:endParaRPr lang="en-US"/>
        </a:p>
      </dgm:t>
    </dgm:pt>
    <dgm:pt modelId="{5B366FA0-21BE-084A-A2AD-D5C7F3F09F46}" type="pres">
      <dgm:prSet presAssocID="{23E4B76A-0E12-4232-A036-D8C413E1EF9F}" presName="vert0" presStyleCnt="0">
        <dgm:presLayoutVars>
          <dgm:dir/>
          <dgm:animOne val="branch"/>
          <dgm:animLvl val="lvl"/>
        </dgm:presLayoutVars>
      </dgm:prSet>
      <dgm:spPr/>
    </dgm:pt>
    <dgm:pt modelId="{BBF5B5FF-710B-8F4F-85D3-E5E6876EFF05}" type="pres">
      <dgm:prSet presAssocID="{A12AFFF5-0DD2-4B81-9632-8D2E880175D5}" presName="thickLine" presStyleLbl="alignNode1" presStyleIdx="0" presStyleCnt="3"/>
      <dgm:spPr/>
    </dgm:pt>
    <dgm:pt modelId="{2697F078-E9A3-814D-AFF7-014C92044F44}" type="pres">
      <dgm:prSet presAssocID="{A12AFFF5-0DD2-4B81-9632-8D2E880175D5}" presName="horz1" presStyleCnt="0"/>
      <dgm:spPr/>
    </dgm:pt>
    <dgm:pt modelId="{889E874F-BFD9-3A4C-B298-178D57826C4D}" type="pres">
      <dgm:prSet presAssocID="{A12AFFF5-0DD2-4B81-9632-8D2E880175D5}" presName="tx1" presStyleLbl="revTx" presStyleIdx="0" presStyleCnt="3"/>
      <dgm:spPr/>
    </dgm:pt>
    <dgm:pt modelId="{B1FA042D-27D6-ED46-9AD4-A8DD84C3421F}" type="pres">
      <dgm:prSet presAssocID="{A12AFFF5-0DD2-4B81-9632-8D2E880175D5}" presName="vert1" presStyleCnt="0"/>
      <dgm:spPr/>
    </dgm:pt>
    <dgm:pt modelId="{EDC7D096-94FF-CE49-8A70-B9C894622BE4}" type="pres">
      <dgm:prSet presAssocID="{0214E862-E4A9-49E7-BD1A-A83693F7936D}" presName="thickLine" presStyleLbl="alignNode1" presStyleIdx="1" presStyleCnt="3"/>
      <dgm:spPr/>
    </dgm:pt>
    <dgm:pt modelId="{DFFDF0E5-BD26-C142-9310-A665ECAB5728}" type="pres">
      <dgm:prSet presAssocID="{0214E862-E4A9-49E7-BD1A-A83693F7936D}" presName="horz1" presStyleCnt="0"/>
      <dgm:spPr/>
    </dgm:pt>
    <dgm:pt modelId="{3E7C535C-2CC6-C249-B5D1-35BE4D3C19E9}" type="pres">
      <dgm:prSet presAssocID="{0214E862-E4A9-49E7-BD1A-A83693F7936D}" presName="tx1" presStyleLbl="revTx" presStyleIdx="1" presStyleCnt="3"/>
      <dgm:spPr/>
    </dgm:pt>
    <dgm:pt modelId="{4B8E4E42-00F1-DA4F-AD67-954939A2F9A1}" type="pres">
      <dgm:prSet presAssocID="{0214E862-E4A9-49E7-BD1A-A83693F7936D}" presName="vert1" presStyleCnt="0"/>
      <dgm:spPr/>
    </dgm:pt>
    <dgm:pt modelId="{AD9E50E6-CD8F-3A4A-810C-7F4705673318}" type="pres">
      <dgm:prSet presAssocID="{D9E19358-A067-4D98-9E1D-681CD9C3AA11}" presName="thickLine" presStyleLbl="alignNode1" presStyleIdx="2" presStyleCnt="3"/>
      <dgm:spPr/>
    </dgm:pt>
    <dgm:pt modelId="{153AAB77-94E9-1042-98AA-B220EEA997FB}" type="pres">
      <dgm:prSet presAssocID="{D9E19358-A067-4D98-9E1D-681CD9C3AA11}" presName="horz1" presStyleCnt="0"/>
      <dgm:spPr/>
    </dgm:pt>
    <dgm:pt modelId="{FBB8E45A-1BCD-3142-984F-C3A483AD1A8D}" type="pres">
      <dgm:prSet presAssocID="{D9E19358-A067-4D98-9E1D-681CD9C3AA11}" presName="tx1" presStyleLbl="revTx" presStyleIdx="2" presStyleCnt="3"/>
      <dgm:spPr/>
    </dgm:pt>
    <dgm:pt modelId="{64E96D36-E381-E649-8004-7A6637FB31EC}" type="pres">
      <dgm:prSet presAssocID="{D9E19358-A067-4D98-9E1D-681CD9C3AA11}" presName="vert1" presStyleCnt="0"/>
      <dgm:spPr/>
    </dgm:pt>
  </dgm:ptLst>
  <dgm:cxnLst>
    <dgm:cxn modelId="{27EAD41A-9077-E64F-A4CA-0B6F236809AE}" type="presOf" srcId="{23E4B76A-0E12-4232-A036-D8C413E1EF9F}" destId="{5B366FA0-21BE-084A-A2AD-D5C7F3F09F46}" srcOrd="0" destOrd="0" presId="urn:microsoft.com/office/officeart/2008/layout/LinedList"/>
    <dgm:cxn modelId="{B65D1F1E-58D5-E345-80FE-BA532F1B80E2}" type="presOf" srcId="{0214E862-E4A9-49E7-BD1A-A83693F7936D}" destId="{3E7C535C-2CC6-C249-B5D1-35BE4D3C19E9}" srcOrd="0" destOrd="0" presId="urn:microsoft.com/office/officeart/2008/layout/LinedList"/>
    <dgm:cxn modelId="{AA3C952E-C1F0-D946-B848-B18512B3D71F}" type="presOf" srcId="{A12AFFF5-0DD2-4B81-9632-8D2E880175D5}" destId="{889E874F-BFD9-3A4C-B298-178D57826C4D}" srcOrd="0" destOrd="0" presId="urn:microsoft.com/office/officeart/2008/layout/LinedList"/>
    <dgm:cxn modelId="{75F64B5F-D54A-4EFA-B106-147789F2F60A}" srcId="{23E4B76A-0E12-4232-A036-D8C413E1EF9F}" destId="{0214E862-E4A9-49E7-BD1A-A83693F7936D}" srcOrd="1" destOrd="0" parTransId="{275A781D-B424-4E5A-AB30-EE86E7D6176E}" sibTransId="{2676B2C7-EFBE-4BE1-98A4-23973E50BDB9}"/>
    <dgm:cxn modelId="{850CACB0-FCC8-534B-84A7-5FD8BD35F334}" type="presOf" srcId="{D9E19358-A067-4D98-9E1D-681CD9C3AA11}" destId="{FBB8E45A-1BCD-3142-984F-C3A483AD1A8D}" srcOrd="0" destOrd="0" presId="urn:microsoft.com/office/officeart/2008/layout/LinedList"/>
    <dgm:cxn modelId="{4A712AB9-CA9A-43B5-A55A-069E1DFBB576}" srcId="{23E4B76A-0E12-4232-A036-D8C413E1EF9F}" destId="{A12AFFF5-0DD2-4B81-9632-8D2E880175D5}" srcOrd="0" destOrd="0" parTransId="{197AD717-5BF1-436A-B018-DFAAC6EC9A38}" sibTransId="{E0941700-D66F-4726-A91A-49C104F7D160}"/>
    <dgm:cxn modelId="{364C37DC-111F-4034-AF33-EBA48AEBBAF9}" srcId="{23E4B76A-0E12-4232-A036-D8C413E1EF9F}" destId="{D9E19358-A067-4D98-9E1D-681CD9C3AA11}" srcOrd="2" destOrd="0" parTransId="{6FC4F2E3-F670-4565-9E2C-51A8F4D2CEC6}" sibTransId="{A5DB750E-178B-471C-83F9-95F3CD96811E}"/>
    <dgm:cxn modelId="{2932F0A1-BD4F-BA4C-8DA3-5AE26993A2D3}" type="presParOf" srcId="{5B366FA0-21BE-084A-A2AD-D5C7F3F09F46}" destId="{BBF5B5FF-710B-8F4F-85D3-E5E6876EFF05}" srcOrd="0" destOrd="0" presId="urn:microsoft.com/office/officeart/2008/layout/LinedList"/>
    <dgm:cxn modelId="{FBFC71F6-77CE-D449-B219-662993C5BA4B}" type="presParOf" srcId="{5B366FA0-21BE-084A-A2AD-D5C7F3F09F46}" destId="{2697F078-E9A3-814D-AFF7-014C92044F44}" srcOrd="1" destOrd="0" presId="urn:microsoft.com/office/officeart/2008/layout/LinedList"/>
    <dgm:cxn modelId="{95719F73-BE45-864A-9A06-E168FC309471}" type="presParOf" srcId="{2697F078-E9A3-814D-AFF7-014C92044F44}" destId="{889E874F-BFD9-3A4C-B298-178D57826C4D}" srcOrd="0" destOrd="0" presId="urn:microsoft.com/office/officeart/2008/layout/LinedList"/>
    <dgm:cxn modelId="{3D3CC65C-FEF9-7843-8AE1-43BA901E5ACD}" type="presParOf" srcId="{2697F078-E9A3-814D-AFF7-014C92044F44}" destId="{B1FA042D-27D6-ED46-9AD4-A8DD84C3421F}" srcOrd="1" destOrd="0" presId="urn:microsoft.com/office/officeart/2008/layout/LinedList"/>
    <dgm:cxn modelId="{DE04B4E0-2A72-D44B-B18D-8F56A5D545F3}" type="presParOf" srcId="{5B366FA0-21BE-084A-A2AD-D5C7F3F09F46}" destId="{EDC7D096-94FF-CE49-8A70-B9C894622BE4}" srcOrd="2" destOrd="0" presId="urn:microsoft.com/office/officeart/2008/layout/LinedList"/>
    <dgm:cxn modelId="{7336259C-5EE5-B04A-93C2-6ECD3E32AE40}" type="presParOf" srcId="{5B366FA0-21BE-084A-A2AD-D5C7F3F09F46}" destId="{DFFDF0E5-BD26-C142-9310-A665ECAB5728}" srcOrd="3" destOrd="0" presId="urn:microsoft.com/office/officeart/2008/layout/LinedList"/>
    <dgm:cxn modelId="{2BECEB3B-1A5D-4844-80E8-E2F20C3339B4}" type="presParOf" srcId="{DFFDF0E5-BD26-C142-9310-A665ECAB5728}" destId="{3E7C535C-2CC6-C249-B5D1-35BE4D3C19E9}" srcOrd="0" destOrd="0" presId="urn:microsoft.com/office/officeart/2008/layout/LinedList"/>
    <dgm:cxn modelId="{3669EB1E-74BE-A743-9536-99E606A5BD67}" type="presParOf" srcId="{DFFDF0E5-BD26-C142-9310-A665ECAB5728}" destId="{4B8E4E42-00F1-DA4F-AD67-954939A2F9A1}" srcOrd="1" destOrd="0" presId="urn:microsoft.com/office/officeart/2008/layout/LinedList"/>
    <dgm:cxn modelId="{5CC212F3-7F6D-2443-BFB5-98AF65CE3BB7}" type="presParOf" srcId="{5B366FA0-21BE-084A-A2AD-D5C7F3F09F46}" destId="{AD9E50E6-CD8F-3A4A-810C-7F4705673318}" srcOrd="4" destOrd="0" presId="urn:microsoft.com/office/officeart/2008/layout/LinedList"/>
    <dgm:cxn modelId="{8B2AE1BC-37AA-6441-9077-2BFB3C38D88E}" type="presParOf" srcId="{5B366FA0-21BE-084A-A2AD-D5C7F3F09F46}" destId="{153AAB77-94E9-1042-98AA-B220EEA997FB}" srcOrd="5" destOrd="0" presId="urn:microsoft.com/office/officeart/2008/layout/LinedList"/>
    <dgm:cxn modelId="{A488F1F6-B9EA-D946-BFEE-1D4442EE9954}" type="presParOf" srcId="{153AAB77-94E9-1042-98AA-B220EEA997FB}" destId="{FBB8E45A-1BCD-3142-984F-C3A483AD1A8D}" srcOrd="0" destOrd="0" presId="urn:microsoft.com/office/officeart/2008/layout/LinedList"/>
    <dgm:cxn modelId="{3B80689D-F676-9943-AD1B-AC8CAEAEC0C0}" type="presParOf" srcId="{153AAB77-94E9-1042-98AA-B220EEA997FB}" destId="{64E96D36-E381-E649-8004-7A6637FB31EC}"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D9E15E-03D7-4E8C-8CD9-A4FDA35B70FC}" type="doc">
      <dgm:prSet loTypeId="urn:microsoft.com/office/officeart/2018/2/layout/IconCircleList" loCatId="icon" qsTypeId="urn:microsoft.com/office/officeart/2005/8/quickstyle/simple1" qsCatId="simple" csTypeId="urn:microsoft.com/office/officeart/2018/5/colors/Iconchunking_neutralicon_accent2_2" csCatId="accent2" phldr="1"/>
      <dgm:spPr/>
      <dgm:t>
        <a:bodyPr/>
        <a:lstStyle/>
        <a:p>
          <a:endParaRPr lang="en-US"/>
        </a:p>
      </dgm:t>
    </dgm:pt>
    <dgm:pt modelId="{203BD14A-A89E-4175-88CA-4CD363722D7E}">
      <dgm:prSet/>
      <dgm:spPr/>
      <dgm:t>
        <a:bodyPr/>
        <a:lstStyle/>
        <a:p>
          <a:pPr>
            <a:lnSpc>
              <a:spcPct val="100000"/>
            </a:lnSpc>
          </a:pPr>
          <a:r>
            <a:rPr lang="en-US"/>
            <a:t>It’s NOT an automation tool such as Ansible</a:t>
          </a:r>
        </a:p>
      </dgm:t>
    </dgm:pt>
    <dgm:pt modelId="{B8BDB606-EFF6-4590-B1DB-09342B9C7FEC}" type="parTrans" cxnId="{B15E2FF2-3862-4329-87A1-7E45B058D2BA}">
      <dgm:prSet/>
      <dgm:spPr/>
      <dgm:t>
        <a:bodyPr/>
        <a:lstStyle/>
        <a:p>
          <a:endParaRPr lang="en-US"/>
        </a:p>
      </dgm:t>
    </dgm:pt>
    <dgm:pt modelId="{2B430F33-7C81-4E69-868F-F75DA4CA0C24}" type="sibTrans" cxnId="{B15E2FF2-3862-4329-87A1-7E45B058D2BA}">
      <dgm:prSet/>
      <dgm:spPr/>
      <dgm:t>
        <a:bodyPr/>
        <a:lstStyle/>
        <a:p>
          <a:pPr>
            <a:lnSpc>
              <a:spcPct val="100000"/>
            </a:lnSpc>
          </a:pPr>
          <a:endParaRPr lang="en-US"/>
        </a:p>
      </dgm:t>
    </dgm:pt>
    <dgm:pt modelId="{D7BD70F5-8876-4BDE-ADBB-0A34480127C4}">
      <dgm:prSet/>
      <dgm:spPr/>
      <dgm:t>
        <a:bodyPr/>
        <a:lstStyle/>
        <a:p>
          <a:pPr>
            <a:lnSpc>
              <a:spcPct val="100000"/>
            </a:lnSpc>
          </a:pPr>
          <a:r>
            <a:rPr lang="en-US"/>
            <a:t>It’s NOT a configuration management tool such as Puppet or Chef</a:t>
          </a:r>
        </a:p>
      </dgm:t>
    </dgm:pt>
    <dgm:pt modelId="{FEFDA633-7EF5-43EE-B31D-75458F0C5A8A}" type="parTrans" cxnId="{9944186B-E289-43AB-A33B-70033CFD8C2F}">
      <dgm:prSet/>
      <dgm:spPr/>
      <dgm:t>
        <a:bodyPr/>
        <a:lstStyle/>
        <a:p>
          <a:endParaRPr lang="en-US"/>
        </a:p>
      </dgm:t>
    </dgm:pt>
    <dgm:pt modelId="{3CBC7C30-E8EC-4555-816D-CB2A43C2F5F6}" type="sibTrans" cxnId="{9944186B-E289-43AB-A33B-70033CFD8C2F}">
      <dgm:prSet/>
      <dgm:spPr/>
      <dgm:t>
        <a:bodyPr/>
        <a:lstStyle/>
        <a:p>
          <a:endParaRPr lang="en-US"/>
        </a:p>
      </dgm:t>
    </dgm:pt>
    <dgm:pt modelId="{CF0E950F-C5AF-4EA6-90D4-207A34E3A78E}" type="pres">
      <dgm:prSet presAssocID="{75D9E15E-03D7-4E8C-8CD9-A4FDA35B70FC}" presName="root" presStyleCnt="0">
        <dgm:presLayoutVars>
          <dgm:dir/>
          <dgm:resizeHandles val="exact"/>
        </dgm:presLayoutVars>
      </dgm:prSet>
      <dgm:spPr/>
    </dgm:pt>
    <dgm:pt modelId="{3EF1F1DE-5EEE-458D-A2F6-ADEB1079299A}" type="pres">
      <dgm:prSet presAssocID="{75D9E15E-03D7-4E8C-8CD9-A4FDA35B70FC}" presName="container" presStyleCnt="0">
        <dgm:presLayoutVars>
          <dgm:dir/>
          <dgm:resizeHandles val="exact"/>
        </dgm:presLayoutVars>
      </dgm:prSet>
      <dgm:spPr/>
    </dgm:pt>
    <dgm:pt modelId="{FE500EBC-5F20-47A5-8858-96816BE0CA72}" type="pres">
      <dgm:prSet presAssocID="{203BD14A-A89E-4175-88CA-4CD363722D7E}" presName="compNode" presStyleCnt="0"/>
      <dgm:spPr/>
    </dgm:pt>
    <dgm:pt modelId="{03417B7E-2804-43E6-B958-D6CC8E77280E}" type="pres">
      <dgm:prSet presAssocID="{203BD14A-A89E-4175-88CA-4CD363722D7E}" presName="iconBgRect" presStyleLbl="bgShp" presStyleIdx="0" presStyleCnt="2"/>
      <dgm:spPr/>
    </dgm:pt>
    <dgm:pt modelId="{2C2B126B-858C-49CE-AA9A-6158DD6579A9}" type="pres">
      <dgm:prSet presAssocID="{203BD14A-A89E-4175-88CA-4CD363722D7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3FFFDF78-02A7-4E7E-BB6B-12C6A1B2693F}" type="pres">
      <dgm:prSet presAssocID="{203BD14A-A89E-4175-88CA-4CD363722D7E}" presName="spaceRect" presStyleCnt="0"/>
      <dgm:spPr/>
    </dgm:pt>
    <dgm:pt modelId="{18BA9A4D-F5C5-4F54-82CF-3531DAED3D1D}" type="pres">
      <dgm:prSet presAssocID="{203BD14A-A89E-4175-88CA-4CD363722D7E}" presName="textRect" presStyleLbl="revTx" presStyleIdx="0" presStyleCnt="2">
        <dgm:presLayoutVars>
          <dgm:chMax val="1"/>
          <dgm:chPref val="1"/>
        </dgm:presLayoutVars>
      </dgm:prSet>
      <dgm:spPr/>
    </dgm:pt>
    <dgm:pt modelId="{3538D157-52CB-4839-9691-37A9B9B670F6}" type="pres">
      <dgm:prSet presAssocID="{2B430F33-7C81-4E69-868F-F75DA4CA0C24}" presName="sibTrans" presStyleLbl="sibTrans2D1" presStyleIdx="0" presStyleCnt="0"/>
      <dgm:spPr/>
    </dgm:pt>
    <dgm:pt modelId="{8F7C1D42-F036-4857-8447-07212FB82AD6}" type="pres">
      <dgm:prSet presAssocID="{D7BD70F5-8876-4BDE-ADBB-0A34480127C4}" presName="compNode" presStyleCnt="0"/>
      <dgm:spPr/>
    </dgm:pt>
    <dgm:pt modelId="{B9906232-B022-4055-BC19-90C2C2CAF4DE}" type="pres">
      <dgm:prSet presAssocID="{D7BD70F5-8876-4BDE-ADBB-0A34480127C4}" presName="iconBgRect" presStyleLbl="bgShp" presStyleIdx="1" presStyleCnt="2"/>
      <dgm:spPr/>
    </dgm:pt>
    <dgm:pt modelId="{5F1C9D21-1E28-42B3-89D9-89A7EF97D9D8}" type="pres">
      <dgm:prSet presAssocID="{D7BD70F5-8876-4BDE-ADBB-0A34480127C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ools"/>
        </a:ext>
      </dgm:extLst>
    </dgm:pt>
    <dgm:pt modelId="{49BE0E9C-D661-4988-AB92-E9EE51D68E03}" type="pres">
      <dgm:prSet presAssocID="{D7BD70F5-8876-4BDE-ADBB-0A34480127C4}" presName="spaceRect" presStyleCnt="0"/>
      <dgm:spPr/>
    </dgm:pt>
    <dgm:pt modelId="{FEEC07AE-7D85-4E0E-B8B2-3466B0262C8D}" type="pres">
      <dgm:prSet presAssocID="{D7BD70F5-8876-4BDE-ADBB-0A34480127C4}" presName="textRect" presStyleLbl="revTx" presStyleIdx="1" presStyleCnt="2">
        <dgm:presLayoutVars>
          <dgm:chMax val="1"/>
          <dgm:chPref val="1"/>
        </dgm:presLayoutVars>
      </dgm:prSet>
      <dgm:spPr/>
    </dgm:pt>
  </dgm:ptLst>
  <dgm:cxnLst>
    <dgm:cxn modelId="{904DA836-0DFE-5048-8FBD-18522641D685}" type="presOf" srcId="{2B430F33-7C81-4E69-868F-F75DA4CA0C24}" destId="{3538D157-52CB-4839-9691-37A9B9B670F6}" srcOrd="0" destOrd="0" presId="urn:microsoft.com/office/officeart/2018/2/layout/IconCircleList"/>
    <dgm:cxn modelId="{9944186B-E289-43AB-A33B-70033CFD8C2F}" srcId="{75D9E15E-03D7-4E8C-8CD9-A4FDA35B70FC}" destId="{D7BD70F5-8876-4BDE-ADBB-0A34480127C4}" srcOrd="1" destOrd="0" parTransId="{FEFDA633-7EF5-43EE-B31D-75458F0C5A8A}" sibTransId="{3CBC7C30-E8EC-4555-816D-CB2A43C2F5F6}"/>
    <dgm:cxn modelId="{43825A7C-898C-D04B-A61C-E156CFEBEC0D}" type="presOf" srcId="{75D9E15E-03D7-4E8C-8CD9-A4FDA35B70FC}" destId="{CF0E950F-C5AF-4EA6-90D4-207A34E3A78E}" srcOrd="0" destOrd="0" presId="urn:microsoft.com/office/officeart/2018/2/layout/IconCircleList"/>
    <dgm:cxn modelId="{65D1C9BD-6318-7445-8F4D-182755B2E985}" type="presOf" srcId="{D7BD70F5-8876-4BDE-ADBB-0A34480127C4}" destId="{FEEC07AE-7D85-4E0E-B8B2-3466B0262C8D}" srcOrd="0" destOrd="0" presId="urn:microsoft.com/office/officeart/2018/2/layout/IconCircleList"/>
    <dgm:cxn modelId="{021AF9EC-ED0D-EA48-8A5A-A3BA7808CE0F}" type="presOf" srcId="{203BD14A-A89E-4175-88CA-4CD363722D7E}" destId="{18BA9A4D-F5C5-4F54-82CF-3531DAED3D1D}" srcOrd="0" destOrd="0" presId="urn:microsoft.com/office/officeart/2018/2/layout/IconCircleList"/>
    <dgm:cxn modelId="{B15E2FF2-3862-4329-87A1-7E45B058D2BA}" srcId="{75D9E15E-03D7-4E8C-8CD9-A4FDA35B70FC}" destId="{203BD14A-A89E-4175-88CA-4CD363722D7E}" srcOrd="0" destOrd="0" parTransId="{B8BDB606-EFF6-4590-B1DB-09342B9C7FEC}" sibTransId="{2B430F33-7C81-4E69-868F-F75DA4CA0C24}"/>
    <dgm:cxn modelId="{AE83AD03-6E42-BC4C-A80C-EAECB49B0A01}" type="presParOf" srcId="{CF0E950F-C5AF-4EA6-90D4-207A34E3A78E}" destId="{3EF1F1DE-5EEE-458D-A2F6-ADEB1079299A}" srcOrd="0" destOrd="0" presId="urn:microsoft.com/office/officeart/2018/2/layout/IconCircleList"/>
    <dgm:cxn modelId="{AE667E1A-2C37-EC45-969F-294F7E5CDF03}" type="presParOf" srcId="{3EF1F1DE-5EEE-458D-A2F6-ADEB1079299A}" destId="{FE500EBC-5F20-47A5-8858-96816BE0CA72}" srcOrd="0" destOrd="0" presId="urn:microsoft.com/office/officeart/2018/2/layout/IconCircleList"/>
    <dgm:cxn modelId="{CC7E56FA-1EDD-404F-A756-EBE786370340}" type="presParOf" srcId="{FE500EBC-5F20-47A5-8858-96816BE0CA72}" destId="{03417B7E-2804-43E6-B958-D6CC8E77280E}" srcOrd="0" destOrd="0" presId="urn:microsoft.com/office/officeart/2018/2/layout/IconCircleList"/>
    <dgm:cxn modelId="{5317FF10-A0A3-E94F-AFB1-23BE15F9D4C1}" type="presParOf" srcId="{FE500EBC-5F20-47A5-8858-96816BE0CA72}" destId="{2C2B126B-858C-49CE-AA9A-6158DD6579A9}" srcOrd="1" destOrd="0" presId="urn:microsoft.com/office/officeart/2018/2/layout/IconCircleList"/>
    <dgm:cxn modelId="{4EAF8072-A66C-4440-972C-9448CEF2F1C6}" type="presParOf" srcId="{FE500EBC-5F20-47A5-8858-96816BE0CA72}" destId="{3FFFDF78-02A7-4E7E-BB6B-12C6A1B2693F}" srcOrd="2" destOrd="0" presId="urn:microsoft.com/office/officeart/2018/2/layout/IconCircleList"/>
    <dgm:cxn modelId="{35C961A8-DDA9-6544-952F-B9B7897013BA}" type="presParOf" srcId="{FE500EBC-5F20-47A5-8858-96816BE0CA72}" destId="{18BA9A4D-F5C5-4F54-82CF-3531DAED3D1D}" srcOrd="3" destOrd="0" presId="urn:microsoft.com/office/officeart/2018/2/layout/IconCircleList"/>
    <dgm:cxn modelId="{0E57C6F2-AA04-F74E-A8C6-59192B1E83D3}" type="presParOf" srcId="{3EF1F1DE-5EEE-458D-A2F6-ADEB1079299A}" destId="{3538D157-52CB-4839-9691-37A9B9B670F6}" srcOrd="1" destOrd="0" presId="urn:microsoft.com/office/officeart/2018/2/layout/IconCircleList"/>
    <dgm:cxn modelId="{BAE71498-069B-5A42-8898-C09D37ED6319}" type="presParOf" srcId="{3EF1F1DE-5EEE-458D-A2F6-ADEB1079299A}" destId="{8F7C1D42-F036-4857-8447-07212FB82AD6}" srcOrd="2" destOrd="0" presId="urn:microsoft.com/office/officeart/2018/2/layout/IconCircleList"/>
    <dgm:cxn modelId="{4513A41F-F371-964C-8C54-F9A7F739789A}" type="presParOf" srcId="{8F7C1D42-F036-4857-8447-07212FB82AD6}" destId="{B9906232-B022-4055-BC19-90C2C2CAF4DE}" srcOrd="0" destOrd="0" presId="urn:microsoft.com/office/officeart/2018/2/layout/IconCircleList"/>
    <dgm:cxn modelId="{ABBD34A7-50DE-204E-9566-30C7DE6425E2}" type="presParOf" srcId="{8F7C1D42-F036-4857-8447-07212FB82AD6}" destId="{5F1C9D21-1E28-42B3-89D9-89A7EF97D9D8}" srcOrd="1" destOrd="0" presId="urn:microsoft.com/office/officeart/2018/2/layout/IconCircleList"/>
    <dgm:cxn modelId="{F2BEF779-23DE-2649-A839-2F36A38B803E}" type="presParOf" srcId="{8F7C1D42-F036-4857-8447-07212FB82AD6}" destId="{49BE0E9C-D661-4988-AB92-E9EE51D68E03}" srcOrd="2" destOrd="0" presId="urn:microsoft.com/office/officeart/2018/2/layout/IconCircleList"/>
    <dgm:cxn modelId="{C717B129-04FD-CF43-8D13-F7E04ECC8BE2}" type="presParOf" srcId="{8F7C1D42-F036-4857-8447-07212FB82AD6}" destId="{FEEC07AE-7D85-4E0E-B8B2-3466B0262C8D}"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935AC8-F2BF-43EB-8800-9EE8CB5A7454}" type="doc">
      <dgm:prSet loTypeId="urn:microsoft.com/office/officeart/2005/8/layout/process4" loCatId="process" qsTypeId="urn:microsoft.com/office/officeart/2005/8/quickstyle/simple4" qsCatId="simple" csTypeId="urn:microsoft.com/office/officeart/2005/8/colors/colorful5" csCatId="colorful" phldr="1"/>
      <dgm:spPr/>
      <dgm:t>
        <a:bodyPr/>
        <a:lstStyle/>
        <a:p>
          <a:endParaRPr lang="en-US"/>
        </a:p>
      </dgm:t>
    </dgm:pt>
    <dgm:pt modelId="{FE092772-0F63-4560-B5E6-A706FE4BE825}">
      <dgm:prSet/>
      <dgm:spPr/>
      <dgm:t>
        <a:bodyPr/>
        <a:lstStyle/>
        <a:p>
          <a:r>
            <a:rPr lang="en-US" dirty="0"/>
            <a:t>Packer automates the process of building Operating System (OS) images (think ISO).</a:t>
          </a:r>
        </a:p>
      </dgm:t>
    </dgm:pt>
    <dgm:pt modelId="{A520499D-DD99-4D3B-929B-6D12F999073A}" type="parTrans" cxnId="{FD7E36E4-0231-4317-BE33-B840E3A02776}">
      <dgm:prSet/>
      <dgm:spPr/>
      <dgm:t>
        <a:bodyPr/>
        <a:lstStyle/>
        <a:p>
          <a:endParaRPr lang="en-US"/>
        </a:p>
      </dgm:t>
    </dgm:pt>
    <dgm:pt modelId="{63DBFDE0-4042-431C-BE84-08679F9DEBE4}" type="sibTrans" cxnId="{FD7E36E4-0231-4317-BE33-B840E3A02776}">
      <dgm:prSet/>
      <dgm:spPr/>
      <dgm:t>
        <a:bodyPr/>
        <a:lstStyle/>
        <a:p>
          <a:endParaRPr lang="en-US"/>
        </a:p>
      </dgm:t>
    </dgm:pt>
    <dgm:pt modelId="{DA8C9C16-317A-42F2-901A-55800A509C03}">
      <dgm:prSet/>
      <dgm:spPr/>
      <dgm:t>
        <a:bodyPr/>
        <a:lstStyle/>
        <a:p>
          <a:r>
            <a:rPr lang="en-US" dirty="0"/>
            <a:t>All those “next, next, next” buttons and “What’s the computer name” fields you must manually fill out during an OS install?</a:t>
          </a:r>
        </a:p>
      </dgm:t>
    </dgm:pt>
    <dgm:pt modelId="{5B287668-DD05-44C7-807B-25116F8AD06E}" type="parTrans" cxnId="{3E39E833-3CE4-491C-B8C7-B28AD89947BE}">
      <dgm:prSet/>
      <dgm:spPr/>
      <dgm:t>
        <a:bodyPr/>
        <a:lstStyle/>
        <a:p>
          <a:endParaRPr lang="en-US"/>
        </a:p>
      </dgm:t>
    </dgm:pt>
    <dgm:pt modelId="{C8085DC3-5E99-4C7C-91EA-707E863997E6}" type="sibTrans" cxnId="{3E39E833-3CE4-491C-B8C7-B28AD89947BE}">
      <dgm:prSet/>
      <dgm:spPr/>
      <dgm:t>
        <a:bodyPr/>
        <a:lstStyle/>
        <a:p>
          <a:endParaRPr lang="en-US"/>
        </a:p>
      </dgm:t>
    </dgm:pt>
    <dgm:pt modelId="{B0271E2B-8759-4654-A2CD-4712D3FF6BB4}">
      <dgm:prSet/>
      <dgm:spPr/>
      <dgm:t>
        <a:bodyPr/>
        <a:lstStyle/>
        <a:p>
          <a:r>
            <a:rPr lang="en-US" dirty="0"/>
            <a:t>It does all of that for you</a:t>
          </a:r>
        </a:p>
      </dgm:t>
    </dgm:pt>
    <dgm:pt modelId="{7E96EFC7-460A-4D53-A7B5-AAF82A1F6832}" type="parTrans" cxnId="{736BB904-DDE5-473D-BB70-A9E39CA3A841}">
      <dgm:prSet/>
      <dgm:spPr/>
      <dgm:t>
        <a:bodyPr/>
        <a:lstStyle/>
        <a:p>
          <a:endParaRPr lang="en-US"/>
        </a:p>
      </dgm:t>
    </dgm:pt>
    <dgm:pt modelId="{9CFAA659-23A3-4BE4-8F5C-1707C68B7C17}" type="sibTrans" cxnId="{736BB904-DDE5-473D-BB70-A9E39CA3A841}">
      <dgm:prSet/>
      <dgm:spPr/>
      <dgm:t>
        <a:bodyPr/>
        <a:lstStyle/>
        <a:p>
          <a:endParaRPr lang="en-US"/>
        </a:p>
      </dgm:t>
    </dgm:pt>
    <dgm:pt modelId="{CDB5C8F6-17AF-2D48-A1D0-EE5280E7F371}" type="pres">
      <dgm:prSet presAssocID="{7F935AC8-F2BF-43EB-8800-9EE8CB5A7454}" presName="Name0" presStyleCnt="0">
        <dgm:presLayoutVars>
          <dgm:dir/>
          <dgm:animLvl val="lvl"/>
          <dgm:resizeHandles val="exact"/>
        </dgm:presLayoutVars>
      </dgm:prSet>
      <dgm:spPr/>
    </dgm:pt>
    <dgm:pt modelId="{F6EC8652-3C67-714F-B110-7C56C68027EB}" type="pres">
      <dgm:prSet presAssocID="{DA8C9C16-317A-42F2-901A-55800A509C03}" presName="boxAndChildren" presStyleCnt="0"/>
      <dgm:spPr/>
    </dgm:pt>
    <dgm:pt modelId="{53BF1BF1-02D7-894C-A6C9-D5691A759640}" type="pres">
      <dgm:prSet presAssocID="{DA8C9C16-317A-42F2-901A-55800A509C03}" presName="parentTextBox" presStyleLbl="node1" presStyleIdx="0" presStyleCnt="2"/>
      <dgm:spPr/>
    </dgm:pt>
    <dgm:pt modelId="{65619606-7E7B-AC43-A6E2-BF566131C111}" type="pres">
      <dgm:prSet presAssocID="{DA8C9C16-317A-42F2-901A-55800A509C03}" presName="entireBox" presStyleLbl="node1" presStyleIdx="0" presStyleCnt="2"/>
      <dgm:spPr/>
    </dgm:pt>
    <dgm:pt modelId="{A4A3532F-D86D-CC4F-878B-E2DE9E068A49}" type="pres">
      <dgm:prSet presAssocID="{DA8C9C16-317A-42F2-901A-55800A509C03}" presName="descendantBox" presStyleCnt="0"/>
      <dgm:spPr/>
    </dgm:pt>
    <dgm:pt modelId="{0BD0CE25-CA19-D743-AE1E-D76981333A63}" type="pres">
      <dgm:prSet presAssocID="{B0271E2B-8759-4654-A2CD-4712D3FF6BB4}" presName="childTextBox" presStyleLbl="fgAccFollowNode1" presStyleIdx="0" presStyleCnt="1">
        <dgm:presLayoutVars>
          <dgm:bulletEnabled val="1"/>
        </dgm:presLayoutVars>
      </dgm:prSet>
      <dgm:spPr/>
    </dgm:pt>
    <dgm:pt modelId="{A0A4DF66-0490-584B-BA90-DEC431ECEFCA}" type="pres">
      <dgm:prSet presAssocID="{63DBFDE0-4042-431C-BE84-08679F9DEBE4}" presName="sp" presStyleCnt="0"/>
      <dgm:spPr/>
    </dgm:pt>
    <dgm:pt modelId="{65D13A60-E0BA-2249-B1D9-8AEE4115981C}" type="pres">
      <dgm:prSet presAssocID="{FE092772-0F63-4560-B5E6-A706FE4BE825}" presName="arrowAndChildren" presStyleCnt="0"/>
      <dgm:spPr/>
    </dgm:pt>
    <dgm:pt modelId="{34D243C2-86A9-434A-9FD9-42380BF65329}" type="pres">
      <dgm:prSet presAssocID="{FE092772-0F63-4560-B5E6-A706FE4BE825}" presName="parentTextArrow" presStyleLbl="node1" presStyleIdx="1" presStyleCnt="2"/>
      <dgm:spPr/>
    </dgm:pt>
  </dgm:ptLst>
  <dgm:cxnLst>
    <dgm:cxn modelId="{736BB904-DDE5-473D-BB70-A9E39CA3A841}" srcId="{DA8C9C16-317A-42F2-901A-55800A509C03}" destId="{B0271E2B-8759-4654-A2CD-4712D3FF6BB4}" srcOrd="0" destOrd="0" parTransId="{7E96EFC7-460A-4D53-A7B5-AAF82A1F6832}" sibTransId="{9CFAA659-23A3-4BE4-8F5C-1707C68B7C17}"/>
    <dgm:cxn modelId="{3E39E833-3CE4-491C-B8C7-B28AD89947BE}" srcId="{7F935AC8-F2BF-43EB-8800-9EE8CB5A7454}" destId="{DA8C9C16-317A-42F2-901A-55800A509C03}" srcOrd="1" destOrd="0" parTransId="{5B287668-DD05-44C7-807B-25116F8AD06E}" sibTransId="{C8085DC3-5E99-4C7C-91EA-707E863997E6}"/>
    <dgm:cxn modelId="{17E6EE34-2D0C-4E41-B351-96A1ECAAE12C}" type="presOf" srcId="{DA8C9C16-317A-42F2-901A-55800A509C03}" destId="{65619606-7E7B-AC43-A6E2-BF566131C111}" srcOrd="1" destOrd="0" presId="urn:microsoft.com/office/officeart/2005/8/layout/process4"/>
    <dgm:cxn modelId="{12260F62-AA8A-404D-969F-7B9AD2A25B83}" type="presOf" srcId="{FE092772-0F63-4560-B5E6-A706FE4BE825}" destId="{34D243C2-86A9-434A-9FD9-42380BF65329}" srcOrd="0" destOrd="0" presId="urn:microsoft.com/office/officeart/2005/8/layout/process4"/>
    <dgm:cxn modelId="{E43C1A95-8D12-A44C-ABA3-A2B4DB74F0B2}" type="presOf" srcId="{DA8C9C16-317A-42F2-901A-55800A509C03}" destId="{53BF1BF1-02D7-894C-A6C9-D5691A759640}" srcOrd="0" destOrd="0" presId="urn:microsoft.com/office/officeart/2005/8/layout/process4"/>
    <dgm:cxn modelId="{F00FC195-590A-CC4C-8FA4-3465AE82516F}" type="presOf" srcId="{7F935AC8-F2BF-43EB-8800-9EE8CB5A7454}" destId="{CDB5C8F6-17AF-2D48-A1D0-EE5280E7F371}" srcOrd="0" destOrd="0" presId="urn:microsoft.com/office/officeart/2005/8/layout/process4"/>
    <dgm:cxn modelId="{FD7E36E4-0231-4317-BE33-B840E3A02776}" srcId="{7F935AC8-F2BF-43EB-8800-9EE8CB5A7454}" destId="{FE092772-0F63-4560-B5E6-A706FE4BE825}" srcOrd="0" destOrd="0" parTransId="{A520499D-DD99-4D3B-929B-6D12F999073A}" sibTransId="{63DBFDE0-4042-431C-BE84-08679F9DEBE4}"/>
    <dgm:cxn modelId="{675B98F6-49BC-844D-8AA4-244D266C994A}" type="presOf" srcId="{B0271E2B-8759-4654-A2CD-4712D3FF6BB4}" destId="{0BD0CE25-CA19-D743-AE1E-D76981333A63}" srcOrd="0" destOrd="0" presId="urn:microsoft.com/office/officeart/2005/8/layout/process4"/>
    <dgm:cxn modelId="{43EA326C-E14D-7840-BFDB-3D9B30B3E38B}" type="presParOf" srcId="{CDB5C8F6-17AF-2D48-A1D0-EE5280E7F371}" destId="{F6EC8652-3C67-714F-B110-7C56C68027EB}" srcOrd="0" destOrd="0" presId="urn:microsoft.com/office/officeart/2005/8/layout/process4"/>
    <dgm:cxn modelId="{70D06D75-0FE4-AC4E-8548-C95F954A8ECE}" type="presParOf" srcId="{F6EC8652-3C67-714F-B110-7C56C68027EB}" destId="{53BF1BF1-02D7-894C-A6C9-D5691A759640}" srcOrd="0" destOrd="0" presId="urn:microsoft.com/office/officeart/2005/8/layout/process4"/>
    <dgm:cxn modelId="{0B95043D-1A40-784C-8067-CBA8A45C8F35}" type="presParOf" srcId="{F6EC8652-3C67-714F-B110-7C56C68027EB}" destId="{65619606-7E7B-AC43-A6E2-BF566131C111}" srcOrd="1" destOrd="0" presId="urn:microsoft.com/office/officeart/2005/8/layout/process4"/>
    <dgm:cxn modelId="{E9CB4390-7A1E-894F-A183-2ACCD51D16AA}" type="presParOf" srcId="{F6EC8652-3C67-714F-B110-7C56C68027EB}" destId="{A4A3532F-D86D-CC4F-878B-E2DE9E068A49}" srcOrd="2" destOrd="0" presId="urn:microsoft.com/office/officeart/2005/8/layout/process4"/>
    <dgm:cxn modelId="{1E7B5FB2-1F38-7840-A0B6-81F8C645A353}" type="presParOf" srcId="{A4A3532F-D86D-CC4F-878B-E2DE9E068A49}" destId="{0BD0CE25-CA19-D743-AE1E-D76981333A63}" srcOrd="0" destOrd="0" presId="urn:microsoft.com/office/officeart/2005/8/layout/process4"/>
    <dgm:cxn modelId="{40329376-17E0-2746-A6A4-EC5E80F4B174}" type="presParOf" srcId="{CDB5C8F6-17AF-2D48-A1D0-EE5280E7F371}" destId="{A0A4DF66-0490-584B-BA90-DEC431ECEFCA}" srcOrd="1" destOrd="0" presId="urn:microsoft.com/office/officeart/2005/8/layout/process4"/>
    <dgm:cxn modelId="{BD8B0F6F-997D-7348-A640-FB03311A4C08}" type="presParOf" srcId="{CDB5C8F6-17AF-2D48-A1D0-EE5280E7F371}" destId="{65D13A60-E0BA-2249-B1D9-8AEE4115981C}" srcOrd="2" destOrd="0" presId="urn:microsoft.com/office/officeart/2005/8/layout/process4"/>
    <dgm:cxn modelId="{6BD693FD-5BF9-294A-B051-E4085CD0FB41}" type="presParOf" srcId="{65D13A60-E0BA-2249-B1D9-8AEE4115981C}" destId="{34D243C2-86A9-434A-9FD9-42380BF65329}"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82FA552-1D16-49CA-9753-25F02956FD32}" type="doc">
      <dgm:prSet loTypeId="urn:microsoft.com/office/officeart/2005/8/layout/list1" loCatId="list" qsTypeId="urn:microsoft.com/office/officeart/2005/8/quickstyle/simple4" qsCatId="simple" csTypeId="urn:microsoft.com/office/officeart/2005/8/colors/accent0_3" csCatId="mainScheme" phldr="1"/>
      <dgm:spPr/>
      <dgm:t>
        <a:bodyPr/>
        <a:lstStyle/>
        <a:p>
          <a:endParaRPr lang="en-US"/>
        </a:p>
      </dgm:t>
    </dgm:pt>
    <dgm:pt modelId="{37CF6E9B-1E08-41A7-A91B-2E11E694A13D}">
      <dgm:prSet custT="1"/>
      <dgm:spPr/>
      <dgm:t>
        <a:bodyPr/>
        <a:lstStyle/>
        <a:p>
          <a:r>
            <a:rPr lang="en-US" sz="1200" dirty="0"/>
            <a:t>Multi-provider</a:t>
          </a:r>
        </a:p>
      </dgm:t>
    </dgm:pt>
    <dgm:pt modelId="{8222B57A-E1CF-41DD-8164-3B1A1BE68F6D}" type="parTrans" cxnId="{089CD3B7-1951-4815-B249-F1D3E800CB3C}">
      <dgm:prSet/>
      <dgm:spPr/>
      <dgm:t>
        <a:bodyPr/>
        <a:lstStyle/>
        <a:p>
          <a:endParaRPr lang="en-US"/>
        </a:p>
      </dgm:t>
    </dgm:pt>
    <dgm:pt modelId="{BC7C67FF-5D4F-4A08-B203-AC6E9131F54E}" type="sibTrans" cxnId="{089CD3B7-1951-4815-B249-F1D3E800CB3C}">
      <dgm:prSet/>
      <dgm:spPr/>
      <dgm:t>
        <a:bodyPr/>
        <a:lstStyle/>
        <a:p>
          <a:endParaRPr lang="en-US"/>
        </a:p>
      </dgm:t>
    </dgm:pt>
    <dgm:pt modelId="{6C5730DF-8941-41EC-A733-F40624CB2DD9}">
      <dgm:prSet custT="1"/>
      <dgm:spPr/>
      <dgm:t>
        <a:bodyPr/>
        <a:lstStyle/>
        <a:p>
          <a:r>
            <a:rPr lang="en-US" sz="1400" dirty="0"/>
            <a:t>Because Packer creates identical images for multiple platforms, you can run production in AWS, staging/QA in a private cloud like OpenStack, and development in desktop virtualization solutions such as VMware or VirtualBox. Each environment is running an identical machine image, giving ultimate portability.</a:t>
          </a:r>
        </a:p>
      </dgm:t>
    </dgm:pt>
    <dgm:pt modelId="{1B6943EA-EC8C-4F97-BD2E-C5FF330FD600}" type="parTrans" cxnId="{A66D488B-05B6-49AA-9245-1FE3FC579BC8}">
      <dgm:prSet/>
      <dgm:spPr/>
      <dgm:t>
        <a:bodyPr/>
        <a:lstStyle/>
        <a:p>
          <a:endParaRPr lang="en-US"/>
        </a:p>
      </dgm:t>
    </dgm:pt>
    <dgm:pt modelId="{C027A788-31CB-447D-AD55-EB89283E24B7}" type="sibTrans" cxnId="{A66D488B-05B6-49AA-9245-1FE3FC579BC8}">
      <dgm:prSet/>
      <dgm:spPr/>
      <dgm:t>
        <a:bodyPr/>
        <a:lstStyle/>
        <a:p>
          <a:endParaRPr lang="en-US"/>
        </a:p>
      </dgm:t>
    </dgm:pt>
    <dgm:pt modelId="{05817D34-46F2-44A8-B830-EB196009356D}">
      <dgm:prSet custT="1"/>
      <dgm:spPr/>
      <dgm:t>
        <a:bodyPr/>
        <a:lstStyle/>
        <a:p>
          <a:r>
            <a:rPr lang="en-US" sz="1200"/>
            <a:t>Testability</a:t>
          </a:r>
        </a:p>
      </dgm:t>
    </dgm:pt>
    <dgm:pt modelId="{DDDAAA28-7740-42E0-9854-258755AA719A}" type="parTrans" cxnId="{41D3119D-534C-4EC7-AD44-329ECE0B159F}">
      <dgm:prSet/>
      <dgm:spPr/>
      <dgm:t>
        <a:bodyPr/>
        <a:lstStyle/>
        <a:p>
          <a:endParaRPr lang="en-US"/>
        </a:p>
      </dgm:t>
    </dgm:pt>
    <dgm:pt modelId="{3517C9F5-82B3-4A56-B2F9-D48BF5275C44}" type="sibTrans" cxnId="{41D3119D-534C-4EC7-AD44-329ECE0B159F}">
      <dgm:prSet/>
      <dgm:spPr/>
      <dgm:t>
        <a:bodyPr/>
        <a:lstStyle/>
        <a:p>
          <a:endParaRPr lang="en-US"/>
        </a:p>
      </dgm:t>
    </dgm:pt>
    <dgm:pt modelId="{81E4DD01-4FB4-4A31-AE34-478E66CB2154}">
      <dgm:prSet custT="1"/>
      <dgm:spPr/>
      <dgm:t>
        <a:bodyPr/>
        <a:lstStyle/>
        <a:p>
          <a:r>
            <a:rPr lang="en-US" sz="1400" dirty="0"/>
            <a:t>After a machine image is built, that machine image can be quickly launched, and smoke tested to verify that things appear to be working. If they are, you can be confident that any other machines launched from that image will function properly.</a:t>
          </a:r>
        </a:p>
      </dgm:t>
    </dgm:pt>
    <dgm:pt modelId="{AB986F9D-95E9-45FB-B005-DAC1C36B8480}" type="parTrans" cxnId="{475746A4-87FB-46B6-B5EE-22CEC401E5C3}">
      <dgm:prSet/>
      <dgm:spPr/>
      <dgm:t>
        <a:bodyPr/>
        <a:lstStyle/>
        <a:p>
          <a:endParaRPr lang="en-US"/>
        </a:p>
      </dgm:t>
    </dgm:pt>
    <dgm:pt modelId="{F3756C00-C61E-46BC-AA82-432D844F04FF}" type="sibTrans" cxnId="{475746A4-87FB-46B6-B5EE-22CEC401E5C3}">
      <dgm:prSet/>
      <dgm:spPr/>
      <dgm:t>
        <a:bodyPr/>
        <a:lstStyle/>
        <a:p>
          <a:endParaRPr lang="en-US"/>
        </a:p>
      </dgm:t>
    </dgm:pt>
    <dgm:pt modelId="{D6FDA162-D787-4EC1-8F64-99F43A2670BC}">
      <dgm:prSet custT="1"/>
      <dgm:spPr/>
      <dgm:t>
        <a:bodyPr/>
        <a:lstStyle/>
        <a:p>
          <a:r>
            <a:rPr lang="en-US" sz="1200"/>
            <a:t>Stability</a:t>
          </a:r>
        </a:p>
      </dgm:t>
    </dgm:pt>
    <dgm:pt modelId="{A4BB16C4-5955-4AAA-9B67-9909C3A00FBB}" type="parTrans" cxnId="{3B5EC67F-FBDB-4500-BB46-776D6C04CA4E}">
      <dgm:prSet/>
      <dgm:spPr/>
      <dgm:t>
        <a:bodyPr/>
        <a:lstStyle/>
        <a:p>
          <a:endParaRPr lang="en-US"/>
        </a:p>
      </dgm:t>
    </dgm:pt>
    <dgm:pt modelId="{42682A72-F071-47E7-A991-1ECA18D0C86D}" type="sibTrans" cxnId="{3B5EC67F-FBDB-4500-BB46-776D6C04CA4E}">
      <dgm:prSet/>
      <dgm:spPr/>
      <dgm:t>
        <a:bodyPr/>
        <a:lstStyle/>
        <a:p>
          <a:endParaRPr lang="en-US"/>
        </a:p>
      </dgm:t>
    </dgm:pt>
    <dgm:pt modelId="{B7A00B64-DE56-4CED-A4BB-79E6E257D661}">
      <dgm:prSet custT="1"/>
      <dgm:spPr/>
      <dgm:t>
        <a:bodyPr/>
        <a:lstStyle/>
        <a:p>
          <a:r>
            <a:rPr lang="en-US" sz="1400" dirty="0"/>
            <a:t>Packer installs and configures all the software for a machine at the time the image is built. If there are bugs in these scripts, they'll be caught early, rather than several minutes after a machine is launched.</a:t>
          </a:r>
          <a:br>
            <a:rPr lang="en-US" sz="1400" dirty="0"/>
          </a:br>
          <a:endParaRPr lang="en-US" sz="1400" dirty="0"/>
        </a:p>
      </dgm:t>
    </dgm:pt>
    <dgm:pt modelId="{8278394C-B015-447A-895C-887F7553CC02}" type="parTrans" cxnId="{C131270C-2546-4984-994E-7138CFA7ABBE}">
      <dgm:prSet/>
      <dgm:spPr/>
      <dgm:t>
        <a:bodyPr/>
        <a:lstStyle/>
        <a:p>
          <a:endParaRPr lang="en-US"/>
        </a:p>
      </dgm:t>
    </dgm:pt>
    <dgm:pt modelId="{2C340C3D-DB91-4C53-A4CE-FBEC0E356C63}" type="sibTrans" cxnId="{C131270C-2546-4984-994E-7138CFA7ABBE}">
      <dgm:prSet/>
      <dgm:spPr/>
      <dgm:t>
        <a:bodyPr/>
        <a:lstStyle/>
        <a:p>
          <a:endParaRPr lang="en-US"/>
        </a:p>
      </dgm:t>
    </dgm:pt>
    <dgm:pt modelId="{2C9B3CD9-2C28-4A7C-B107-2CF454761BA7}">
      <dgm:prSet custT="1"/>
      <dgm:spPr/>
      <dgm:t>
        <a:bodyPr/>
        <a:lstStyle/>
        <a:p>
          <a:r>
            <a:rPr lang="en-US" sz="1200"/>
            <a:t>Fast</a:t>
          </a:r>
        </a:p>
      </dgm:t>
    </dgm:pt>
    <dgm:pt modelId="{83D04369-A52D-409C-A0B6-E23B1D630861}" type="parTrans" cxnId="{F5EC3B4F-2CFC-4E19-82CA-87980E929627}">
      <dgm:prSet/>
      <dgm:spPr/>
      <dgm:t>
        <a:bodyPr/>
        <a:lstStyle/>
        <a:p>
          <a:endParaRPr lang="en-US"/>
        </a:p>
      </dgm:t>
    </dgm:pt>
    <dgm:pt modelId="{8DD34F08-2146-437E-94A7-2B04F57B5666}" type="sibTrans" cxnId="{F5EC3B4F-2CFC-4E19-82CA-87980E929627}">
      <dgm:prSet/>
      <dgm:spPr/>
      <dgm:t>
        <a:bodyPr/>
        <a:lstStyle/>
        <a:p>
          <a:endParaRPr lang="en-US"/>
        </a:p>
      </dgm:t>
    </dgm:pt>
    <dgm:pt modelId="{18B8E149-6EE5-4CB0-9CDA-7BA5884E07A2}">
      <dgm:prSet custT="1"/>
      <dgm:spPr/>
      <dgm:t>
        <a:bodyPr/>
        <a:lstStyle/>
        <a:p>
          <a:r>
            <a:rPr lang="en-US" sz="1400" dirty="0"/>
            <a:t>Packer images allow you to launch completely provisioned and configured machines in seconds, rather than several minutes or hours. This benefits not only production, but development as well, since development virtual machines can also be launched in seconds, without waiting for a typically much longer provisioning time.</a:t>
          </a:r>
        </a:p>
      </dgm:t>
    </dgm:pt>
    <dgm:pt modelId="{6241EFAA-541A-4B7E-A85D-B07BC48B6C5F}" type="parTrans" cxnId="{0A63786C-122E-4297-BA36-D8C45171191A}">
      <dgm:prSet/>
      <dgm:spPr/>
      <dgm:t>
        <a:bodyPr/>
        <a:lstStyle/>
        <a:p>
          <a:endParaRPr lang="en-US"/>
        </a:p>
      </dgm:t>
    </dgm:pt>
    <dgm:pt modelId="{42F4E2DB-8EF3-4505-86AF-3545D73B2D16}" type="sibTrans" cxnId="{0A63786C-122E-4297-BA36-D8C45171191A}">
      <dgm:prSet/>
      <dgm:spPr/>
      <dgm:t>
        <a:bodyPr/>
        <a:lstStyle/>
        <a:p>
          <a:endParaRPr lang="en-US"/>
        </a:p>
      </dgm:t>
    </dgm:pt>
    <dgm:pt modelId="{81F5E6B6-1BD3-3F4B-ABFE-6DE9D052D635}" type="pres">
      <dgm:prSet presAssocID="{082FA552-1D16-49CA-9753-25F02956FD32}" presName="linear" presStyleCnt="0">
        <dgm:presLayoutVars>
          <dgm:dir/>
          <dgm:animLvl val="lvl"/>
          <dgm:resizeHandles val="exact"/>
        </dgm:presLayoutVars>
      </dgm:prSet>
      <dgm:spPr/>
    </dgm:pt>
    <dgm:pt modelId="{AFFE46AC-062B-2D41-B563-2411E555CC41}" type="pres">
      <dgm:prSet presAssocID="{37CF6E9B-1E08-41A7-A91B-2E11E694A13D}" presName="parentLin" presStyleCnt="0"/>
      <dgm:spPr/>
    </dgm:pt>
    <dgm:pt modelId="{803A2708-E7D5-6A40-8361-05041E0C10D9}" type="pres">
      <dgm:prSet presAssocID="{37CF6E9B-1E08-41A7-A91B-2E11E694A13D}" presName="parentLeftMargin" presStyleLbl="node1" presStyleIdx="0" presStyleCnt="4"/>
      <dgm:spPr/>
    </dgm:pt>
    <dgm:pt modelId="{D1C3D49E-4611-4E4A-9191-0D693B6EE063}" type="pres">
      <dgm:prSet presAssocID="{37CF6E9B-1E08-41A7-A91B-2E11E694A13D}" presName="parentText" presStyleLbl="node1" presStyleIdx="0" presStyleCnt="4">
        <dgm:presLayoutVars>
          <dgm:chMax val="0"/>
          <dgm:bulletEnabled val="1"/>
        </dgm:presLayoutVars>
      </dgm:prSet>
      <dgm:spPr/>
    </dgm:pt>
    <dgm:pt modelId="{52415666-FDC3-1046-A9E8-A6A72C0ABFBB}" type="pres">
      <dgm:prSet presAssocID="{37CF6E9B-1E08-41A7-A91B-2E11E694A13D}" presName="negativeSpace" presStyleCnt="0"/>
      <dgm:spPr/>
    </dgm:pt>
    <dgm:pt modelId="{3D848364-5CE9-9942-833E-D81CF657498E}" type="pres">
      <dgm:prSet presAssocID="{37CF6E9B-1E08-41A7-A91B-2E11E694A13D}" presName="childText" presStyleLbl="conFgAcc1" presStyleIdx="0" presStyleCnt="4" custScaleY="137263">
        <dgm:presLayoutVars>
          <dgm:bulletEnabled val="1"/>
        </dgm:presLayoutVars>
      </dgm:prSet>
      <dgm:spPr/>
    </dgm:pt>
    <dgm:pt modelId="{51F71E7B-E7CC-3B49-9D82-4E85C8DB94F3}" type="pres">
      <dgm:prSet presAssocID="{BC7C67FF-5D4F-4A08-B203-AC6E9131F54E}" presName="spaceBetweenRectangles" presStyleCnt="0"/>
      <dgm:spPr/>
    </dgm:pt>
    <dgm:pt modelId="{C8801D7A-48C5-DC49-879F-E2E670A54C8C}" type="pres">
      <dgm:prSet presAssocID="{05817D34-46F2-44A8-B830-EB196009356D}" presName="parentLin" presStyleCnt="0"/>
      <dgm:spPr/>
    </dgm:pt>
    <dgm:pt modelId="{035E4209-44D8-764F-B081-B3628EA13C2E}" type="pres">
      <dgm:prSet presAssocID="{05817D34-46F2-44A8-B830-EB196009356D}" presName="parentLeftMargin" presStyleLbl="node1" presStyleIdx="0" presStyleCnt="4"/>
      <dgm:spPr/>
    </dgm:pt>
    <dgm:pt modelId="{334E1D85-3A90-3D43-8075-61BBA7A26AB6}" type="pres">
      <dgm:prSet presAssocID="{05817D34-46F2-44A8-B830-EB196009356D}" presName="parentText" presStyleLbl="node1" presStyleIdx="1" presStyleCnt="4">
        <dgm:presLayoutVars>
          <dgm:chMax val="0"/>
          <dgm:bulletEnabled val="1"/>
        </dgm:presLayoutVars>
      </dgm:prSet>
      <dgm:spPr/>
    </dgm:pt>
    <dgm:pt modelId="{E050DF10-25D1-344B-A948-E13485F80E47}" type="pres">
      <dgm:prSet presAssocID="{05817D34-46F2-44A8-B830-EB196009356D}" presName="negativeSpace" presStyleCnt="0"/>
      <dgm:spPr/>
    </dgm:pt>
    <dgm:pt modelId="{AA2B2744-946B-C24C-A8C3-8EB4653FE72B}" type="pres">
      <dgm:prSet presAssocID="{05817D34-46F2-44A8-B830-EB196009356D}" presName="childText" presStyleLbl="conFgAcc1" presStyleIdx="1" presStyleCnt="4" custScaleY="133446">
        <dgm:presLayoutVars>
          <dgm:bulletEnabled val="1"/>
        </dgm:presLayoutVars>
      </dgm:prSet>
      <dgm:spPr/>
    </dgm:pt>
    <dgm:pt modelId="{C70988C8-FA1D-764A-A855-08A4E89D8728}" type="pres">
      <dgm:prSet presAssocID="{3517C9F5-82B3-4A56-B2F9-D48BF5275C44}" presName="spaceBetweenRectangles" presStyleCnt="0"/>
      <dgm:spPr/>
    </dgm:pt>
    <dgm:pt modelId="{40FA6F84-B28E-3E4C-903A-DD4D3A100A04}" type="pres">
      <dgm:prSet presAssocID="{D6FDA162-D787-4EC1-8F64-99F43A2670BC}" presName="parentLin" presStyleCnt="0"/>
      <dgm:spPr/>
    </dgm:pt>
    <dgm:pt modelId="{DA551903-F122-4E45-B826-0F85F0DD8DD4}" type="pres">
      <dgm:prSet presAssocID="{D6FDA162-D787-4EC1-8F64-99F43A2670BC}" presName="parentLeftMargin" presStyleLbl="node1" presStyleIdx="1" presStyleCnt="4"/>
      <dgm:spPr/>
    </dgm:pt>
    <dgm:pt modelId="{2A859BAA-04C2-C947-8FC1-0BF358A01366}" type="pres">
      <dgm:prSet presAssocID="{D6FDA162-D787-4EC1-8F64-99F43A2670BC}" presName="parentText" presStyleLbl="node1" presStyleIdx="2" presStyleCnt="4">
        <dgm:presLayoutVars>
          <dgm:chMax val="0"/>
          <dgm:bulletEnabled val="1"/>
        </dgm:presLayoutVars>
      </dgm:prSet>
      <dgm:spPr/>
    </dgm:pt>
    <dgm:pt modelId="{CDDE74B5-6BB3-2B47-B998-A3B45FFA6190}" type="pres">
      <dgm:prSet presAssocID="{D6FDA162-D787-4EC1-8F64-99F43A2670BC}" presName="negativeSpace" presStyleCnt="0"/>
      <dgm:spPr/>
    </dgm:pt>
    <dgm:pt modelId="{B2B9B38D-678C-D542-A7B3-B9FB6E963EA4}" type="pres">
      <dgm:prSet presAssocID="{D6FDA162-D787-4EC1-8F64-99F43A2670BC}" presName="childText" presStyleLbl="conFgAcc1" presStyleIdx="2" presStyleCnt="4" custScaleY="161692">
        <dgm:presLayoutVars>
          <dgm:bulletEnabled val="1"/>
        </dgm:presLayoutVars>
      </dgm:prSet>
      <dgm:spPr/>
    </dgm:pt>
    <dgm:pt modelId="{EF323BC6-A5B8-4A48-B8B6-DAAA09B055BF}" type="pres">
      <dgm:prSet presAssocID="{42682A72-F071-47E7-A991-1ECA18D0C86D}" presName="spaceBetweenRectangles" presStyleCnt="0"/>
      <dgm:spPr/>
    </dgm:pt>
    <dgm:pt modelId="{00F4FB77-0DDD-D649-8101-49FD6D519101}" type="pres">
      <dgm:prSet presAssocID="{2C9B3CD9-2C28-4A7C-B107-2CF454761BA7}" presName="parentLin" presStyleCnt="0"/>
      <dgm:spPr/>
    </dgm:pt>
    <dgm:pt modelId="{287F716C-8328-8F44-842C-36AFEC5CD6E3}" type="pres">
      <dgm:prSet presAssocID="{2C9B3CD9-2C28-4A7C-B107-2CF454761BA7}" presName="parentLeftMargin" presStyleLbl="node1" presStyleIdx="2" presStyleCnt="4"/>
      <dgm:spPr/>
    </dgm:pt>
    <dgm:pt modelId="{039954A5-D0DC-DB49-ADDD-FAFB681E8561}" type="pres">
      <dgm:prSet presAssocID="{2C9B3CD9-2C28-4A7C-B107-2CF454761BA7}" presName="parentText" presStyleLbl="node1" presStyleIdx="3" presStyleCnt="4">
        <dgm:presLayoutVars>
          <dgm:chMax val="0"/>
          <dgm:bulletEnabled val="1"/>
        </dgm:presLayoutVars>
      </dgm:prSet>
      <dgm:spPr/>
    </dgm:pt>
    <dgm:pt modelId="{CB2EB582-813E-F64C-A4E2-31BCE8CF8CDA}" type="pres">
      <dgm:prSet presAssocID="{2C9B3CD9-2C28-4A7C-B107-2CF454761BA7}" presName="negativeSpace" presStyleCnt="0"/>
      <dgm:spPr/>
    </dgm:pt>
    <dgm:pt modelId="{D903823C-79DD-594C-8218-7DE56469A176}" type="pres">
      <dgm:prSet presAssocID="{2C9B3CD9-2C28-4A7C-B107-2CF454761BA7}" presName="childText" presStyleLbl="conFgAcc1" presStyleIdx="3" presStyleCnt="4" custScaleY="144826">
        <dgm:presLayoutVars>
          <dgm:bulletEnabled val="1"/>
        </dgm:presLayoutVars>
      </dgm:prSet>
      <dgm:spPr/>
    </dgm:pt>
  </dgm:ptLst>
  <dgm:cxnLst>
    <dgm:cxn modelId="{C131270C-2546-4984-994E-7138CFA7ABBE}" srcId="{D6FDA162-D787-4EC1-8F64-99F43A2670BC}" destId="{B7A00B64-DE56-4CED-A4BB-79E6E257D661}" srcOrd="0" destOrd="0" parTransId="{8278394C-B015-447A-895C-887F7553CC02}" sibTransId="{2C340C3D-DB91-4C53-A4CE-FBEC0E356C63}"/>
    <dgm:cxn modelId="{1C417E14-B421-F04F-8F6C-1790D63873C4}" type="presOf" srcId="{05817D34-46F2-44A8-B830-EB196009356D}" destId="{334E1D85-3A90-3D43-8075-61BBA7A26AB6}" srcOrd="1" destOrd="0" presId="urn:microsoft.com/office/officeart/2005/8/layout/list1"/>
    <dgm:cxn modelId="{84E5C217-2BDE-1346-A59F-9CA9D1DFE44B}" type="presOf" srcId="{D6FDA162-D787-4EC1-8F64-99F43A2670BC}" destId="{2A859BAA-04C2-C947-8FC1-0BF358A01366}" srcOrd="1" destOrd="0" presId="urn:microsoft.com/office/officeart/2005/8/layout/list1"/>
    <dgm:cxn modelId="{0069871B-B314-9D4F-8C0B-EF1F420DAAE3}" type="presOf" srcId="{2C9B3CD9-2C28-4A7C-B107-2CF454761BA7}" destId="{039954A5-D0DC-DB49-ADDD-FAFB681E8561}" srcOrd="1" destOrd="0" presId="urn:microsoft.com/office/officeart/2005/8/layout/list1"/>
    <dgm:cxn modelId="{6DCB952A-B25F-804D-89B1-BC7F88326EF5}" type="presOf" srcId="{2C9B3CD9-2C28-4A7C-B107-2CF454761BA7}" destId="{287F716C-8328-8F44-842C-36AFEC5CD6E3}" srcOrd="0" destOrd="0" presId="urn:microsoft.com/office/officeart/2005/8/layout/list1"/>
    <dgm:cxn modelId="{30AE723A-B83D-8E4C-ACDE-C57607D67DB7}" type="presOf" srcId="{B7A00B64-DE56-4CED-A4BB-79E6E257D661}" destId="{B2B9B38D-678C-D542-A7B3-B9FB6E963EA4}" srcOrd="0" destOrd="0" presId="urn:microsoft.com/office/officeart/2005/8/layout/list1"/>
    <dgm:cxn modelId="{F5EC3B4F-2CFC-4E19-82CA-87980E929627}" srcId="{082FA552-1D16-49CA-9753-25F02956FD32}" destId="{2C9B3CD9-2C28-4A7C-B107-2CF454761BA7}" srcOrd="3" destOrd="0" parTransId="{83D04369-A52D-409C-A0B6-E23B1D630861}" sibTransId="{8DD34F08-2146-437E-94A7-2B04F57B5666}"/>
    <dgm:cxn modelId="{BF570D55-0B3A-9345-99F7-6E770902A935}" type="presOf" srcId="{05817D34-46F2-44A8-B830-EB196009356D}" destId="{035E4209-44D8-764F-B081-B3628EA13C2E}" srcOrd="0" destOrd="0" presId="urn:microsoft.com/office/officeart/2005/8/layout/list1"/>
    <dgm:cxn modelId="{76408068-1E02-7649-BE58-EE625482D5C1}" type="presOf" srcId="{37CF6E9B-1E08-41A7-A91B-2E11E694A13D}" destId="{D1C3D49E-4611-4E4A-9191-0D693B6EE063}" srcOrd="1" destOrd="0" presId="urn:microsoft.com/office/officeart/2005/8/layout/list1"/>
    <dgm:cxn modelId="{0A63786C-122E-4297-BA36-D8C45171191A}" srcId="{2C9B3CD9-2C28-4A7C-B107-2CF454761BA7}" destId="{18B8E149-6EE5-4CB0-9CDA-7BA5884E07A2}" srcOrd="0" destOrd="0" parTransId="{6241EFAA-541A-4B7E-A85D-B07BC48B6C5F}" sibTransId="{42F4E2DB-8EF3-4505-86AF-3545D73B2D16}"/>
    <dgm:cxn modelId="{3B5EC67F-FBDB-4500-BB46-776D6C04CA4E}" srcId="{082FA552-1D16-49CA-9753-25F02956FD32}" destId="{D6FDA162-D787-4EC1-8F64-99F43A2670BC}" srcOrd="2" destOrd="0" parTransId="{A4BB16C4-5955-4AAA-9B67-9909C3A00FBB}" sibTransId="{42682A72-F071-47E7-A991-1ECA18D0C86D}"/>
    <dgm:cxn modelId="{B1E4228B-4324-4944-A2C2-EC8A12A95E1F}" type="presOf" srcId="{37CF6E9B-1E08-41A7-A91B-2E11E694A13D}" destId="{803A2708-E7D5-6A40-8361-05041E0C10D9}" srcOrd="0" destOrd="0" presId="urn:microsoft.com/office/officeart/2005/8/layout/list1"/>
    <dgm:cxn modelId="{A66D488B-05B6-49AA-9245-1FE3FC579BC8}" srcId="{37CF6E9B-1E08-41A7-A91B-2E11E694A13D}" destId="{6C5730DF-8941-41EC-A733-F40624CB2DD9}" srcOrd="0" destOrd="0" parTransId="{1B6943EA-EC8C-4F97-BD2E-C5FF330FD600}" sibTransId="{C027A788-31CB-447D-AD55-EB89283E24B7}"/>
    <dgm:cxn modelId="{15C18C94-FDC4-D34D-96C3-A47ADFDEDDE3}" type="presOf" srcId="{81E4DD01-4FB4-4A31-AE34-478E66CB2154}" destId="{AA2B2744-946B-C24C-A8C3-8EB4653FE72B}" srcOrd="0" destOrd="0" presId="urn:microsoft.com/office/officeart/2005/8/layout/list1"/>
    <dgm:cxn modelId="{41D3119D-534C-4EC7-AD44-329ECE0B159F}" srcId="{082FA552-1D16-49CA-9753-25F02956FD32}" destId="{05817D34-46F2-44A8-B830-EB196009356D}" srcOrd="1" destOrd="0" parTransId="{DDDAAA28-7740-42E0-9854-258755AA719A}" sibTransId="{3517C9F5-82B3-4A56-B2F9-D48BF5275C44}"/>
    <dgm:cxn modelId="{475746A4-87FB-46B6-B5EE-22CEC401E5C3}" srcId="{05817D34-46F2-44A8-B830-EB196009356D}" destId="{81E4DD01-4FB4-4A31-AE34-478E66CB2154}" srcOrd="0" destOrd="0" parTransId="{AB986F9D-95E9-45FB-B005-DAC1C36B8480}" sibTransId="{F3756C00-C61E-46BC-AA82-432D844F04FF}"/>
    <dgm:cxn modelId="{089CD3B7-1951-4815-B249-F1D3E800CB3C}" srcId="{082FA552-1D16-49CA-9753-25F02956FD32}" destId="{37CF6E9B-1E08-41A7-A91B-2E11E694A13D}" srcOrd="0" destOrd="0" parTransId="{8222B57A-E1CF-41DD-8164-3B1A1BE68F6D}" sibTransId="{BC7C67FF-5D4F-4A08-B203-AC6E9131F54E}"/>
    <dgm:cxn modelId="{945DF2BC-1936-634D-B061-F5823EFACD1E}" type="presOf" srcId="{082FA552-1D16-49CA-9753-25F02956FD32}" destId="{81F5E6B6-1BD3-3F4B-ABFE-6DE9D052D635}" srcOrd="0" destOrd="0" presId="urn:microsoft.com/office/officeart/2005/8/layout/list1"/>
    <dgm:cxn modelId="{2C6D49C5-7616-984B-AA2A-9F4143A412AF}" type="presOf" srcId="{18B8E149-6EE5-4CB0-9CDA-7BA5884E07A2}" destId="{D903823C-79DD-594C-8218-7DE56469A176}" srcOrd="0" destOrd="0" presId="urn:microsoft.com/office/officeart/2005/8/layout/list1"/>
    <dgm:cxn modelId="{867FFEDF-F46E-114D-8B62-59D98D9DADC2}" type="presOf" srcId="{6C5730DF-8941-41EC-A733-F40624CB2DD9}" destId="{3D848364-5CE9-9942-833E-D81CF657498E}" srcOrd="0" destOrd="0" presId="urn:microsoft.com/office/officeart/2005/8/layout/list1"/>
    <dgm:cxn modelId="{F11FB9F5-6D63-554F-A42D-F699D6825F3C}" type="presOf" srcId="{D6FDA162-D787-4EC1-8F64-99F43A2670BC}" destId="{DA551903-F122-4E45-B826-0F85F0DD8DD4}" srcOrd="0" destOrd="0" presId="urn:microsoft.com/office/officeart/2005/8/layout/list1"/>
    <dgm:cxn modelId="{6A043F4F-9D19-3E4A-B6A0-94C2B633F107}" type="presParOf" srcId="{81F5E6B6-1BD3-3F4B-ABFE-6DE9D052D635}" destId="{AFFE46AC-062B-2D41-B563-2411E555CC41}" srcOrd="0" destOrd="0" presId="urn:microsoft.com/office/officeart/2005/8/layout/list1"/>
    <dgm:cxn modelId="{CC1B0746-D394-5E46-BCDD-D88F785265CE}" type="presParOf" srcId="{AFFE46AC-062B-2D41-B563-2411E555CC41}" destId="{803A2708-E7D5-6A40-8361-05041E0C10D9}" srcOrd="0" destOrd="0" presId="urn:microsoft.com/office/officeart/2005/8/layout/list1"/>
    <dgm:cxn modelId="{A24B2E62-3497-A14F-A94C-22D7D41D76E1}" type="presParOf" srcId="{AFFE46AC-062B-2D41-B563-2411E555CC41}" destId="{D1C3D49E-4611-4E4A-9191-0D693B6EE063}" srcOrd="1" destOrd="0" presId="urn:microsoft.com/office/officeart/2005/8/layout/list1"/>
    <dgm:cxn modelId="{E32CD84C-44C2-F44B-8564-D58DBEE0771D}" type="presParOf" srcId="{81F5E6B6-1BD3-3F4B-ABFE-6DE9D052D635}" destId="{52415666-FDC3-1046-A9E8-A6A72C0ABFBB}" srcOrd="1" destOrd="0" presId="urn:microsoft.com/office/officeart/2005/8/layout/list1"/>
    <dgm:cxn modelId="{60A9664A-BC54-1243-9A6C-C0E7545E4E21}" type="presParOf" srcId="{81F5E6B6-1BD3-3F4B-ABFE-6DE9D052D635}" destId="{3D848364-5CE9-9942-833E-D81CF657498E}" srcOrd="2" destOrd="0" presId="urn:microsoft.com/office/officeart/2005/8/layout/list1"/>
    <dgm:cxn modelId="{31C308CF-E119-EE4D-ACF6-44E4D5E9A05A}" type="presParOf" srcId="{81F5E6B6-1BD3-3F4B-ABFE-6DE9D052D635}" destId="{51F71E7B-E7CC-3B49-9D82-4E85C8DB94F3}" srcOrd="3" destOrd="0" presId="urn:microsoft.com/office/officeart/2005/8/layout/list1"/>
    <dgm:cxn modelId="{1DED3DB3-7B63-0D4F-8DAC-89360171A559}" type="presParOf" srcId="{81F5E6B6-1BD3-3F4B-ABFE-6DE9D052D635}" destId="{C8801D7A-48C5-DC49-879F-E2E670A54C8C}" srcOrd="4" destOrd="0" presId="urn:microsoft.com/office/officeart/2005/8/layout/list1"/>
    <dgm:cxn modelId="{AB2A547E-2D8C-8944-B4D7-358A6D58482C}" type="presParOf" srcId="{C8801D7A-48C5-DC49-879F-E2E670A54C8C}" destId="{035E4209-44D8-764F-B081-B3628EA13C2E}" srcOrd="0" destOrd="0" presId="urn:microsoft.com/office/officeart/2005/8/layout/list1"/>
    <dgm:cxn modelId="{A36A5CBB-99AD-BB46-B59D-36BD0D1878DD}" type="presParOf" srcId="{C8801D7A-48C5-DC49-879F-E2E670A54C8C}" destId="{334E1D85-3A90-3D43-8075-61BBA7A26AB6}" srcOrd="1" destOrd="0" presId="urn:microsoft.com/office/officeart/2005/8/layout/list1"/>
    <dgm:cxn modelId="{1B6B7B39-A69C-944C-A411-760D084FB7B7}" type="presParOf" srcId="{81F5E6B6-1BD3-3F4B-ABFE-6DE9D052D635}" destId="{E050DF10-25D1-344B-A948-E13485F80E47}" srcOrd="5" destOrd="0" presId="urn:microsoft.com/office/officeart/2005/8/layout/list1"/>
    <dgm:cxn modelId="{32EDE2BA-0A84-D640-81D9-4DBD3B1D52C0}" type="presParOf" srcId="{81F5E6B6-1BD3-3F4B-ABFE-6DE9D052D635}" destId="{AA2B2744-946B-C24C-A8C3-8EB4653FE72B}" srcOrd="6" destOrd="0" presId="urn:microsoft.com/office/officeart/2005/8/layout/list1"/>
    <dgm:cxn modelId="{BAE7AB71-D334-974E-A28B-DFEA3698AA09}" type="presParOf" srcId="{81F5E6B6-1BD3-3F4B-ABFE-6DE9D052D635}" destId="{C70988C8-FA1D-764A-A855-08A4E89D8728}" srcOrd="7" destOrd="0" presId="urn:microsoft.com/office/officeart/2005/8/layout/list1"/>
    <dgm:cxn modelId="{6FC79BDC-4F33-5641-8F09-90467684B657}" type="presParOf" srcId="{81F5E6B6-1BD3-3F4B-ABFE-6DE9D052D635}" destId="{40FA6F84-B28E-3E4C-903A-DD4D3A100A04}" srcOrd="8" destOrd="0" presId="urn:microsoft.com/office/officeart/2005/8/layout/list1"/>
    <dgm:cxn modelId="{29CE977D-26CF-934E-966C-DCDAB94591BC}" type="presParOf" srcId="{40FA6F84-B28E-3E4C-903A-DD4D3A100A04}" destId="{DA551903-F122-4E45-B826-0F85F0DD8DD4}" srcOrd="0" destOrd="0" presId="urn:microsoft.com/office/officeart/2005/8/layout/list1"/>
    <dgm:cxn modelId="{408328D2-9292-0C46-92E7-958A609E66A5}" type="presParOf" srcId="{40FA6F84-B28E-3E4C-903A-DD4D3A100A04}" destId="{2A859BAA-04C2-C947-8FC1-0BF358A01366}" srcOrd="1" destOrd="0" presId="urn:microsoft.com/office/officeart/2005/8/layout/list1"/>
    <dgm:cxn modelId="{79DC9DBE-9F56-4245-B976-BD7239B0738B}" type="presParOf" srcId="{81F5E6B6-1BD3-3F4B-ABFE-6DE9D052D635}" destId="{CDDE74B5-6BB3-2B47-B998-A3B45FFA6190}" srcOrd="9" destOrd="0" presId="urn:microsoft.com/office/officeart/2005/8/layout/list1"/>
    <dgm:cxn modelId="{5CABD248-C1BD-244D-A209-8B2B0773E454}" type="presParOf" srcId="{81F5E6B6-1BD3-3F4B-ABFE-6DE9D052D635}" destId="{B2B9B38D-678C-D542-A7B3-B9FB6E963EA4}" srcOrd="10" destOrd="0" presId="urn:microsoft.com/office/officeart/2005/8/layout/list1"/>
    <dgm:cxn modelId="{7B142099-8B13-2C4E-9A73-8BB25603993F}" type="presParOf" srcId="{81F5E6B6-1BD3-3F4B-ABFE-6DE9D052D635}" destId="{EF323BC6-A5B8-4A48-B8B6-DAAA09B055BF}" srcOrd="11" destOrd="0" presId="urn:microsoft.com/office/officeart/2005/8/layout/list1"/>
    <dgm:cxn modelId="{58E0EBE5-6C7A-C84F-9F34-3A26CF79526A}" type="presParOf" srcId="{81F5E6B6-1BD3-3F4B-ABFE-6DE9D052D635}" destId="{00F4FB77-0DDD-D649-8101-49FD6D519101}" srcOrd="12" destOrd="0" presId="urn:microsoft.com/office/officeart/2005/8/layout/list1"/>
    <dgm:cxn modelId="{7724F2CF-C685-E84A-B660-08EC38E172B0}" type="presParOf" srcId="{00F4FB77-0DDD-D649-8101-49FD6D519101}" destId="{287F716C-8328-8F44-842C-36AFEC5CD6E3}" srcOrd="0" destOrd="0" presId="urn:microsoft.com/office/officeart/2005/8/layout/list1"/>
    <dgm:cxn modelId="{23E75DA2-5F01-5A45-ADAF-3E872F3F5909}" type="presParOf" srcId="{00F4FB77-0DDD-D649-8101-49FD6D519101}" destId="{039954A5-D0DC-DB49-ADDD-FAFB681E8561}" srcOrd="1" destOrd="0" presId="urn:microsoft.com/office/officeart/2005/8/layout/list1"/>
    <dgm:cxn modelId="{E40BEA4A-442A-1349-8BD6-0F9E89CF72C6}" type="presParOf" srcId="{81F5E6B6-1BD3-3F4B-ABFE-6DE9D052D635}" destId="{CB2EB582-813E-F64C-A4E2-31BCE8CF8CDA}" srcOrd="13" destOrd="0" presId="urn:microsoft.com/office/officeart/2005/8/layout/list1"/>
    <dgm:cxn modelId="{90CEF826-F62D-3847-B8D8-ED7BB8292C67}" type="presParOf" srcId="{81F5E6B6-1BD3-3F4B-ABFE-6DE9D052D635}" destId="{D903823C-79DD-594C-8218-7DE56469A176}"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F5B5FF-710B-8F4F-85D3-E5E6876EFF05}">
      <dsp:nvSpPr>
        <dsp:cNvPr id="0" name=""/>
        <dsp:cNvSpPr/>
      </dsp:nvSpPr>
      <dsp:spPr>
        <a:xfrm>
          <a:off x="0" y="1525"/>
          <a:ext cx="9905998"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84000"/>
                <a:lumMod val="84000"/>
              </a:schemeClr>
            </a:gs>
          </a:gsLst>
          <a:lin ang="5400000" scaled="0"/>
        </a:gradFill>
        <a:ln w="9525" cap="rnd" cmpd="sng" algn="ctr">
          <a:solidFill>
            <a:schemeClr val="dk2">
              <a:hueOff val="0"/>
              <a:satOff val="0"/>
              <a:lumOff val="0"/>
              <a:alphaOff val="0"/>
            </a:schemeClr>
          </a:solidFill>
          <a:prstDash val="solid"/>
        </a:ln>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dsp:spPr>
      <dsp:style>
        <a:lnRef idx="1">
          <a:scrgbClr r="0" g="0" b="0"/>
        </a:lnRef>
        <a:fillRef idx="3">
          <a:scrgbClr r="0" g="0" b="0"/>
        </a:fillRef>
        <a:effectRef idx="3">
          <a:scrgbClr r="0" g="0" b="0"/>
        </a:effectRef>
        <a:fontRef idx="minor">
          <a:schemeClr val="lt1"/>
        </a:fontRef>
      </dsp:style>
    </dsp:sp>
    <dsp:sp modelId="{889E874F-BFD9-3A4C-B298-178D57826C4D}">
      <dsp:nvSpPr>
        <dsp:cNvPr id="0" name=""/>
        <dsp:cNvSpPr/>
      </dsp:nvSpPr>
      <dsp:spPr>
        <a:xfrm>
          <a:off x="0" y="1525"/>
          <a:ext cx="9905998" cy="1040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Created by Hashicorp, the same folks that make Vagrant and Terraform</a:t>
          </a:r>
        </a:p>
      </dsp:txBody>
      <dsp:txXfrm>
        <a:off x="0" y="1525"/>
        <a:ext cx="9905998" cy="1040383"/>
      </dsp:txXfrm>
    </dsp:sp>
    <dsp:sp modelId="{EDC7D096-94FF-CE49-8A70-B9C894622BE4}">
      <dsp:nvSpPr>
        <dsp:cNvPr id="0" name=""/>
        <dsp:cNvSpPr/>
      </dsp:nvSpPr>
      <dsp:spPr>
        <a:xfrm>
          <a:off x="0" y="1041908"/>
          <a:ext cx="9905998"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84000"/>
                <a:lumMod val="84000"/>
              </a:schemeClr>
            </a:gs>
          </a:gsLst>
          <a:lin ang="5400000" scaled="0"/>
        </a:gradFill>
        <a:ln w="9525" cap="rnd" cmpd="sng" algn="ctr">
          <a:solidFill>
            <a:schemeClr val="dk2">
              <a:hueOff val="0"/>
              <a:satOff val="0"/>
              <a:lumOff val="0"/>
              <a:alphaOff val="0"/>
            </a:schemeClr>
          </a:solidFill>
          <a:prstDash val="solid"/>
        </a:ln>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dsp:spPr>
      <dsp:style>
        <a:lnRef idx="1">
          <a:scrgbClr r="0" g="0" b="0"/>
        </a:lnRef>
        <a:fillRef idx="3">
          <a:scrgbClr r="0" g="0" b="0"/>
        </a:fillRef>
        <a:effectRef idx="3">
          <a:scrgbClr r="0" g="0" b="0"/>
        </a:effectRef>
        <a:fontRef idx="minor">
          <a:schemeClr val="lt1"/>
        </a:fontRef>
      </dsp:style>
    </dsp:sp>
    <dsp:sp modelId="{3E7C535C-2CC6-C249-B5D1-35BE4D3C19E9}">
      <dsp:nvSpPr>
        <dsp:cNvPr id="0" name=""/>
        <dsp:cNvSpPr/>
      </dsp:nvSpPr>
      <dsp:spPr>
        <a:xfrm>
          <a:off x="0" y="1041908"/>
          <a:ext cx="9905998" cy="1040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Launched in 2013</a:t>
          </a:r>
        </a:p>
      </dsp:txBody>
      <dsp:txXfrm>
        <a:off x="0" y="1041908"/>
        <a:ext cx="9905998" cy="1040383"/>
      </dsp:txXfrm>
    </dsp:sp>
    <dsp:sp modelId="{AD9E50E6-CD8F-3A4A-810C-7F4705673318}">
      <dsp:nvSpPr>
        <dsp:cNvPr id="0" name=""/>
        <dsp:cNvSpPr/>
      </dsp:nvSpPr>
      <dsp:spPr>
        <a:xfrm>
          <a:off x="0" y="2082292"/>
          <a:ext cx="9905998" cy="0"/>
        </a:xfrm>
        <a:prstGeom prst="line">
          <a:avLst/>
        </a:prstGeom>
        <a:gradFill rotWithShape="0">
          <a:gsLst>
            <a:gs pos="0">
              <a:schemeClr val="dk2">
                <a:hueOff val="0"/>
                <a:satOff val="0"/>
                <a:lumOff val="0"/>
                <a:alphaOff val="0"/>
                <a:tint val="96000"/>
                <a:lumMod val="104000"/>
              </a:schemeClr>
            </a:gs>
            <a:gs pos="100000">
              <a:schemeClr val="dk2">
                <a:hueOff val="0"/>
                <a:satOff val="0"/>
                <a:lumOff val="0"/>
                <a:alphaOff val="0"/>
                <a:shade val="84000"/>
                <a:lumMod val="84000"/>
              </a:schemeClr>
            </a:gs>
          </a:gsLst>
          <a:lin ang="5400000" scaled="0"/>
        </a:gradFill>
        <a:ln w="9525" cap="rnd" cmpd="sng" algn="ctr">
          <a:solidFill>
            <a:schemeClr val="dk2">
              <a:hueOff val="0"/>
              <a:satOff val="0"/>
              <a:lumOff val="0"/>
              <a:alphaOff val="0"/>
            </a:schemeClr>
          </a:solidFill>
          <a:prstDash val="solid"/>
        </a:ln>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dsp:spPr>
      <dsp:style>
        <a:lnRef idx="1">
          <a:scrgbClr r="0" g="0" b="0"/>
        </a:lnRef>
        <a:fillRef idx="3">
          <a:scrgbClr r="0" g="0" b="0"/>
        </a:fillRef>
        <a:effectRef idx="3">
          <a:scrgbClr r="0" g="0" b="0"/>
        </a:effectRef>
        <a:fontRef idx="minor">
          <a:schemeClr val="lt1"/>
        </a:fontRef>
      </dsp:style>
    </dsp:sp>
    <dsp:sp modelId="{FBB8E45A-1BCD-3142-984F-C3A483AD1A8D}">
      <dsp:nvSpPr>
        <dsp:cNvPr id="0" name=""/>
        <dsp:cNvSpPr/>
      </dsp:nvSpPr>
      <dsp:spPr>
        <a:xfrm>
          <a:off x="0" y="2082292"/>
          <a:ext cx="9905998" cy="1040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Homed on GitHub: </a:t>
          </a:r>
          <a:r>
            <a:rPr lang="en-US" sz="2900" kern="1200">
              <a:hlinkClick xmlns:r="http://schemas.openxmlformats.org/officeDocument/2006/relationships" r:id="rId1"/>
            </a:rPr>
            <a:t>https://github.com/hashicorp/packer</a:t>
          </a:r>
          <a:endParaRPr lang="en-US" sz="2900" kern="1200"/>
        </a:p>
      </dsp:txBody>
      <dsp:txXfrm>
        <a:off x="0" y="2082292"/>
        <a:ext cx="9905998" cy="10403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17B7E-2804-43E6-B958-D6CC8E77280E}">
      <dsp:nvSpPr>
        <dsp:cNvPr id="0" name=""/>
        <dsp:cNvSpPr/>
      </dsp:nvSpPr>
      <dsp:spPr>
        <a:xfrm>
          <a:off x="364969" y="954701"/>
          <a:ext cx="1214797" cy="121479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2B126B-858C-49CE-AA9A-6158DD6579A9}">
      <dsp:nvSpPr>
        <dsp:cNvPr id="0" name=""/>
        <dsp:cNvSpPr/>
      </dsp:nvSpPr>
      <dsp:spPr>
        <a:xfrm>
          <a:off x="620077" y="1209809"/>
          <a:ext cx="704582" cy="7045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8BA9A4D-F5C5-4F54-82CF-3531DAED3D1D}">
      <dsp:nvSpPr>
        <dsp:cNvPr id="0" name=""/>
        <dsp:cNvSpPr/>
      </dsp:nvSpPr>
      <dsp:spPr>
        <a:xfrm>
          <a:off x="1840080" y="954701"/>
          <a:ext cx="2863450" cy="1214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It’s NOT an automation tool such as Ansible</a:t>
          </a:r>
        </a:p>
      </dsp:txBody>
      <dsp:txXfrm>
        <a:off x="1840080" y="954701"/>
        <a:ext cx="2863450" cy="1214797"/>
      </dsp:txXfrm>
    </dsp:sp>
    <dsp:sp modelId="{B9906232-B022-4055-BC19-90C2C2CAF4DE}">
      <dsp:nvSpPr>
        <dsp:cNvPr id="0" name=""/>
        <dsp:cNvSpPr/>
      </dsp:nvSpPr>
      <dsp:spPr>
        <a:xfrm>
          <a:off x="5202466" y="954701"/>
          <a:ext cx="1214797" cy="121479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1C9D21-1E28-42B3-89D9-89A7EF97D9D8}">
      <dsp:nvSpPr>
        <dsp:cNvPr id="0" name=""/>
        <dsp:cNvSpPr/>
      </dsp:nvSpPr>
      <dsp:spPr>
        <a:xfrm>
          <a:off x="5457573" y="1209809"/>
          <a:ext cx="704582" cy="7045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EEC07AE-7D85-4E0E-B8B2-3466B0262C8D}">
      <dsp:nvSpPr>
        <dsp:cNvPr id="0" name=""/>
        <dsp:cNvSpPr/>
      </dsp:nvSpPr>
      <dsp:spPr>
        <a:xfrm>
          <a:off x="6677577" y="954701"/>
          <a:ext cx="2863450" cy="12147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It’s NOT a configuration management tool such as Puppet or Chef</a:t>
          </a:r>
        </a:p>
      </dsp:txBody>
      <dsp:txXfrm>
        <a:off x="6677577" y="954701"/>
        <a:ext cx="2863450" cy="12147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619606-7E7B-AC43-A6E2-BF566131C111}">
      <dsp:nvSpPr>
        <dsp:cNvPr id="0" name=""/>
        <dsp:cNvSpPr/>
      </dsp:nvSpPr>
      <dsp:spPr>
        <a:xfrm>
          <a:off x="0" y="3362432"/>
          <a:ext cx="6243991" cy="2206119"/>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All those “next, next, next” buttons and “What’s the computer name” fields you must manually fill out during an OS install?</a:t>
          </a:r>
        </a:p>
      </dsp:txBody>
      <dsp:txXfrm>
        <a:off x="0" y="3362432"/>
        <a:ext cx="6243991" cy="1191304"/>
      </dsp:txXfrm>
    </dsp:sp>
    <dsp:sp modelId="{0BD0CE25-CA19-D743-AE1E-D76981333A63}">
      <dsp:nvSpPr>
        <dsp:cNvPr id="0" name=""/>
        <dsp:cNvSpPr/>
      </dsp:nvSpPr>
      <dsp:spPr>
        <a:xfrm>
          <a:off x="0" y="4509615"/>
          <a:ext cx="6243991" cy="1014815"/>
        </a:xfrm>
        <a:prstGeom prst="rect">
          <a:avLst/>
        </a:prstGeom>
        <a:solidFill>
          <a:schemeClr val="accent5">
            <a:tint val="40000"/>
            <a:alpha val="90000"/>
            <a:hueOff val="0"/>
            <a:satOff val="0"/>
            <a:lumOff val="0"/>
            <a:alphaOff val="0"/>
          </a:schemeClr>
        </a:solidFill>
        <a:ln w="9525"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0256" tIns="48260" rIns="270256" bIns="48260" numCol="1" spcCol="1270" anchor="ctr" anchorCtr="0">
          <a:noAutofit/>
        </a:bodyPr>
        <a:lstStyle/>
        <a:p>
          <a:pPr marL="0" lvl="0" indent="0" algn="ctr" defTabSz="1689100">
            <a:lnSpc>
              <a:spcPct val="90000"/>
            </a:lnSpc>
            <a:spcBef>
              <a:spcPct val="0"/>
            </a:spcBef>
            <a:spcAft>
              <a:spcPct val="35000"/>
            </a:spcAft>
            <a:buNone/>
          </a:pPr>
          <a:r>
            <a:rPr lang="en-US" sz="3800" kern="1200" dirty="0"/>
            <a:t>It does all of that for you</a:t>
          </a:r>
        </a:p>
      </dsp:txBody>
      <dsp:txXfrm>
        <a:off x="0" y="4509615"/>
        <a:ext cx="6243991" cy="1014815"/>
      </dsp:txXfrm>
    </dsp:sp>
    <dsp:sp modelId="{34D243C2-86A9-434A-9FD9-42380BF65329}">
      <dsp:nvSpPr>
        <dsp:cNvPr id="0" name=""/>
        <dsp:cNvSpPr/>
      </dsp:nvSpPr>
      <dsp:spPr>
        <a:xfrm rot="10800000">
          <a:off x="0" y="2512"/>
          <a:ext cx="6243991" cy="3393012"/>
        </a:xfrm>
        <a:prstGeom prst="upArrowCallout">
          <a:avLst/>
        </a:prstGeom>
        <a:gradFill rotWithShape="0">
          <a:gsLst>
            <a:gs pos="0">
              <a:schemeClr val="accent5">
                <a:hueOff val="-675965"/>
                <a:satOff val="-18095"/>
                <a:lumOff val="-6277"/>
                <a:alphaOff val="0"/>
                <a:tint val="96000"/>
                <a:lumMod val="104000"/>
              </a:schemeClr>
            </a:gs>
            <a:gs pos="100000">
              <a:schemeClr val="accent5">
                <a:hueOff val="-675965"/>
                <a:satOff val="-18095"/>
                <a:lumOff val="-6277"/>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Packer automates the process of building Operating System (OS) images (think ISO).</a:t>
          </a:r>
        </a:p>
      </dsp:txBody>
      <dsp:txXfrm rot="10800000">
        <a:off x="0" y="2512"/>
        <a:ext cx="6243991" cy="22046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848364-5CE9-9942-833E-D81CF657498E}">
      <dsp:nvSpPr>
        <dsp:cNvPr id="0" name=""/>
        <dsp:cNvSpPr/>
      </dsp:nvSpPr>
      <dsp:spPr>
        <a:xfrm>
          <a:off x="0" y="57270"/>
          <a:ext cx="6046132" cy="1336488"/>
        </a:xfrm>
        <a:prstGeom prst="rect">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69247" tIns="128759" rIns="469247"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Because Packer creates identical images for multiple platforms, you can run production in AWS, staging/QA in a private cloud like OpenStack, and development in desktop virtualization solutions such as VMware or VirtualBox. Each environment is running an identical machine image, giving ultimate portability.</a:t>
          </a:r>
        </a:p>
      </dsp:txBody>
      <dsp:txXfrm>
        <a:off x="0" y="57270"/>
        <a:ext cx="6046132" cy="1336488"/>
      </dsp:txXfrm>
    </dsp:sp>
    <dsp:sp modelId="{D1C3D49E-4611-4E4A-9191-0D693B6EE063}">
      <dsp:nvSpPr>
        <dsp:cNvPr id="0" name=""/>
        <dsp:cNvSpPr/>
      </dsp:nvSpPr>
      <dsp:spPr>
        <a:xfrm>
          <a:off x="302306" y="1632"/>
          <a:ext cx="4232293" cy="111276"/>
        </a:xfrm>
        <a:prstGeom prst="roundRect">
          <a:avLst/>
        </a:prstGeom>
        <a:gradFill rotWithShape="0">
          <a:gsLst>
            <a:gs pos="0">
              <a:schemeClr val="dk2">
                <a:hueOff val="0"/>
                <a:satOff val="0"/>
                <a:lumOff val="0"/>
                <a:alphaOff val="0"/>
                <a:tint val="96000"/>
                <a:lumMod val="104000"/>
              </a:schemeClr>
            </a:gs>
            <a:gs pos="100000">
              <a:schemeClr val="dk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59971" tIns="0" rIns="159971" bIns="0" numCol="1" spcCol="1270" anchor="ctr" anchorCtr="0">
          <a:noAutofit/>
        </a:bodyPr>
        <a:lstStyle/>
        <a:p>
          <a:pPr marL="0" lvl="0" indent="0" algn="l" defTabSz="533400">
            <a:lnSpc>
              <a:spcPct val="90000"/>
            </a:lnSpc>
            <a:spcBef>
              <a:spcPct val="0"/>
            </a:spcBef>
            <a:spcAft>
              <a:spcPct val="35000"/>
            </a:spcAft>
            <a:buNone/>
          </a:pPr>
          <a:r>
            <a:rPr lang="en-US" sz="1200" kern="1200" dirty="0"/>
            <a:t>Multi-provider</a:t>
          </a:r>
        </a:p>
      </dsp:txBody>
      <dsp:txXfrm>
        <a:off x="307738" y="7064"/>
        <a:ext cx="4221429" cy="100412"/>
      </dsp:txXfrm>
    </dsp:sp>
    <dsp:sp modelId="{AA2B2744-946B-C24C-A8C3-8EB4653FE72B}">
      <dsp:nvSpPr>
        <dsp:cNvPr id="0" name=""/>
        <dsp:cNvSpPr/>
      </dsp:nvSpPr>
      <dsp:spPr>
        <a:xfrm>
          <a:off x="0" y="1469753"/>
          <a:ext cx="6046132" cy="1204251"/>
        </a:xfrm>
        <a:prstGeom prst="rect">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69247" tIns="128759" rIns="469247"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After a machine image is built, that machine image can be quickly launched, and smoke tested to verify that things appear to be working. If they are, you can be confident that any other machines launched from that image will function properly.</a:t>
          </a:r>
        </a:p>
      </dsp:txBody>
      <dsp:txXfrm>
        <a:off x="0" y="1469753"/>
        <a:ext cx="6046132" cy="1204251"/>
      </dsp:txXfrm>
    </dsp:sp>
    <dsp:sp modelId="{334E1D85-3A90-3D43-8075-61BBA7A26AB6}">
      <dsp:nvSpPr>
        <dsp:cNvPr id="0" name=""/>
        <dsp:cNvSpPr/>
      </dsp:nvSpPr>
      <dsp:spPr>
        <a:xfrm>
          <a:off x="302306" y="1414114"/>
          <a:ext cx="4232293" cy="111276"/>
        </a:xfrm>
        <a:prstGeom prst="roundRect">
          <a:avLst/>
        </a:prstGeom>
        <a:gradFill rotWithShape="0">
          <a:gsLst>
            <a:gs pos="0">
              <a:schemeClr val="dk2">
                <a:hueOff val="0"/>
                <a:satOff val="0"/>
                <a:lumOff val="0"/>
                <a:alphaOff val="0"/>
                <a:tint val="96000"/>
                <a:lumMod val="104000"/>
              </a:schemeClr>
            </a:gs>
            <a:gs pos="100000">
              <a:schemeClr val="dk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59971" tIns="0" rIns="159971" bIns="0" numCol="1" spcCol="1270" anchor="ctr" anchorCtr="0">
          <a:noAutofit/>
        </a:bodyPr>
        <a:lstStyle/>
        <a:p>
          <a:pPr marL="0" lvl="0" indent="0" algn="l" defTabSz="533400">
            <a:lnSpc>
              <a:spcPct val="90000"/>
            </a:lnSpc>
            <a:spcBef>
              <a:spcPct val="0"/>
            </a:spcBef>
            <a:spcAft>
              <a:spcPct val="35000"/>
            </a:spcAft>
            <a:buNone/>
          </a:pPr>
          <a:r>
            <a:rPr lang="en-US" sz="1200" kern="1200"/>
            <a:t>Testability</a:t>
          </a:r>
        </a:p>
      </dsp:txBody>
      <dsp:txXfrm>
        <a:off x="307738" y="1419546"/>
        <a:ext cx="4221429" cy="100412"/>
      </dsp:txXfrm>
    </dsp:sp>
    <dsp:sp modelId="{B2B9B38D-678C-D542-A7B3-B9FB6E963EA4}">
      <dsp:nvSpPr>
        <dsp:cNvPr id="0" name=""/>
        <dsp:cNvSpPr/>
      </dsp:nvSpPr>
      <dsp:spPr>
        <a:xfrm>
          <a:off x="0" y="2749997"/>
          <a:ext cx="6046132" cy="979166"/>
        </a:xfrm>
        <a:prstGeom prst="rect">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69247" tIns="128759" rIns="469247"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Packer installs and configures all the software for a machine at the time the image is built. If there are bugs in these scripts, they'll be caught early, rather than several minutes after a machine is launched.</a:t>
          </a:r>
          <a:br>
            <a:rPr lang="en-US" sz="1400" kern="1200" dirty="0"/>
          </a:br>
          <a:endParaRPr lang="en-US" sz="1400" kern="1200" dirty="0"/>
        </a:p>
      </dsp:txBody>
      <dsp:txXfrm>
        <a:off x="0" y="2749997"/>
        <a:ext cx="6046132" cy="979166"/>
      </dsp:txXfrm>
    </dsp:sp>
    <dsp:sp modelId="{2A859BAA-04C2-C947-8FC1-0BF358A01366}">
      <dsp:nvSpPr>
        <dsp:cNvPr id="0" name=""/>
        <dsp:cNvSpPr/>
      </dsp:nvSpPr>
      <dsp:spPr>
        <a:xfrm>
          <a:off x="302306" y="2694359"/>
          <a:ext cx="4232293" cy="111276"/>
        </a:xfrm>
        <a:prstGeom prst="roundRect">
          <a:avLst/>
        </a:prstGeom>
        <a:gradFill rotWithShape="0">
          <a:gsLst>
            <a:gs pos="0">
              <a:schemeClr val="dk2">
                <a:hueOff val="0"/>
                <a:satOff val="0"/>
                <a:lumOff val="0"/>
                <a:alphaOff val="0"/>
                <a:tint val="96000"/>
                <a:lumMod val="104000"/>
              </a:schemeClr>
            </a:gs>
            <a:gs pos="100000">
              <a:schemeClr val="dk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59971" tIns="0" rIns="159971" bIns="0" numCol="1" spcCol="1270" anchor="ctr" anchorCtr="0">
          <a:noAutofit/>
        </a:bodyPr>
        <a:lstStyle/>
        <a:p>
          <a:pPr marL="0" lvl="0" indent="0" algn="l" defTabSz="533400">
            <a:lnSpc>
              <a:spcPct val="90000"/>
            </a:lnSpc>
            <a:spcBef>
              <a:spcPct val="0"/>
            </a:spcBef>
            <a:spcAft>
              <a:spcPct val="35000"/>
            </a:spcAft>
            <a:buNone/>
          </a:pPr>
          <a:r>
            <a:rPr lang="en-US" sz="1200" kern="1200"/>
            <a:t>Stability</a:t>
          </a:r>
        </a:p>
      </dsp:txBody>
      <dsp:txXfrm>
        <a:off x="307738" y="2699791"/>
        <a:ext cx="4221429" cy="100412"/>
      </dsp:txXfrm>
    </dsp:sp>
    <dsp:sp modelId="{D903823C-79DD-594C-8218-7DE56469A176}">
      <dsp:nvSpPr>
        <dsp:cNvPr id="0" name=""/>
        <dsp:cNvSpPr/>
      </dsp:nvSpPr>
      <dsp:spPr>
        <a:xfrm>
          <a:off x="0" y="3805158"/>
          <a:ext cx="6046132" cy="1513307"/>
        </a:xfrm>
        <a:prstGeom prst="rect">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69247" tIns="128759" rIns="469247"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Packer images allow you to launch completely provisioned and configured machines in seconds, rather than several minutes or hours. This benefits not only production, but development as well, since development virtual machines can also be launched in seconds, without waiting for a typically much longer provisioning time.</a:t>
          </a:r>
        </a:p>
      </dsp:txBody>
      <dsp:txXfrm>
        <a:off x="0" y="3805158"/>
        <a:ext cx="6046132" cy="1513307"/>
      </dsp:txXfrm>
    </dsp:sp>
    <dsp:sp modelId="{039954A5-D0DC-DB49-ADDD-FAFB681E8561}">
      <dsp:nvSpPr>
        <dsp:cNvPr id="0" name=""/>
        <dsp:cNvSpPr/>
      </dsp:nvSpPr>
      <dsp:spPr>
        <a:xfrm>
          <a:off x="302306" y="3749520"/>
          <a:ext cx="4232293" cy="111276"/>
        </a:xfrm>
        <a:prstGeom prst="roundRect">
          <a:avLst/>
        </a:prstGeom>
        <a:gradFill rotWithShape="0">
          <a:gsLst>
            <a:gs pos="0">
              <a:schemeClr val="dk2">
                <a:hueOff val="0"/>
                <a:satOff val="0"/>
                <a:lumOff val="0"/>
                <a:alphaOff val="0"/>
                <a:tint val="96000"/>
                <a:lumMod val="104000"/>
              </a:schemeClr>
            </a:gs>
            <a:gs pos="100000">
              <a:schemeClr val="dk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59971" tIns="0" rIns="159971" bIns="0" numCol="1" spcCol="1270" anchor="ctr" anchorCtr="0">
          <a:noAutofit/>
        </a:bodyPr>
        <a:lstStyle/>
        <a:p>
          <a:pPr marL="0" lvl="0" indent="0" algn="l" defTabSz="533400">
            <a:lnSpc>
              <a:spcPct val="90000"/>
            </a:lnSpc>
            <a:spcBef>
              <a:spcPct val="0"/>
            </a:spcBef>
            <a:spcAft>
              <a:spcPct val="35000"/>
            </a:spcAft>
            <a:buNone/>
          </a:pPr>
          <a:r>
            <a:rPr lang="en-US" sz="1200" kern="1200"/>
            <a:t>Fast</a:t>
          </a:r>
        </a:p>
      </dsp:txBody>
      <dsp:txXfrm>
        <a:off x="307738" y="3754952"/>
        <a:ext cx="4221429" cy="10041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250063-6B36-2940-9074-C32628B3773C}" type="datetimeFigureOut">
              <a:rPr lang="en-US" smtClean="0"/>
              <a:t>3/4/21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FD502-33D2-5D4B-94A7-DA9C720A00B6}" type="slidenum">
              <a:rPr lang="en-US" smtClean="0"/>
              <a:t>‹#›</a:t>
            </a:fld>
            <a:endParaRPr lang="en-US"/>
          </a:p>
        </p:txBody>
      </p:sp>
    </p:spTree>
    <p:extLst>
      <p:ext uri="{BB962C8B-B14F-4D97-AF65-F5344CB8AC3E}">
        <p14:creationId xmlns:p14="http://schemas.microsoft.com/office/powerpoint/2010/main" val="4073689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250063-6B36-2940-9074-C32628B3773C}" type="datetimeFigureOut">
              <a:rPr lang="en-US" smtClean="0"/>
              <a:t>3/4/21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BFD502-33D2-5D4B-94A7-DA9C720A00B6}" type="slidenum">
              <a:rPr lang="en-US" smtClean="0"/>
              <a:t>‹#›</a:t>
            </a:fld>
            <a:endParaRPr lang="en-US"/>
          </a:p>
        </p:txBody>
      </p:sp>
    </p:spTree>
    <p:extLst>
      <p:ext uri="{BB962C8B-B14F-4D97-AF65-F5344CB8AC3E}">
        <p14:creationId xmlns:p14="http://schemas.microsoft.com/office/powerpoint/2010/main" val="2779400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250063-6B36-2940-9074-C32628B3773C}" type="datetimeFigureOut">
              <a:rPr lang="en-US" smtClean="0"/>
              <a:t>3/4/21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FD502-33D2-5D4B-94A7-DA9C720A00B6}" type="slidenum">
              <a:rPr lang="en-US" smtClean="0"/>
              <a:t>‹#›</a:t>
            </a:fld>
            <a:endParaRPr lang="en-US"/>
          </a:p>
        </p:txBody>
      </p:sp>
    </p:spTree>
    <p:extLst>
      <p:ext uri="{BB962C8B-B14F-4D97-AF65-F5344CB8AC3E}">
        <p14:creationId xmlns:p14="http://schemas.microsoft.com/office/powerpoint/2010/main" val="303996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04250063-6B36-2940-9074-C32628B3773C}" type="datetimeFigureOut">
              <a:rPr lang="en-US" smtClean="0"/>
              <a:t>3/4/21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FD502-33D2-5D4B-94A7-DA9C720A00B6}" type="slidenum">
              <a:rPr lang="en-US" smtClean="0"/>
              <a:t>‹#›</a:t>
            </a:fld>
            <a:endParaRPr lang="en-US"/>
          </a:p>
        </p:txBody>
      </p:sp>
    </p:spTree>
    <p:extLst>
      <p:ext uri="{BB962C8B-B14F-4D97-AF65-F5344CB8AC3E}">
        <p14:creationId xmlns:p14="http://schemas.microsoft.com/office/powerpoint/2010/main" val="3756349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04250063-6B36-2940-9074-C32628B3773C}" type="datetimeFigureOut">
              <a:rPr lang="en-US" smtClean="0"/>
              <a:t>3/4/21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FD502-33D2-5D4B-94A7-DA9C720A00B6}" type="slidenum">
              <a:rPr lang="en-US" smtClean="0"/>
              <a:t>‹#›</a:t>
            </a:fld>
            <a:endParaRPr lang="en-US"/>
          </a:p>
        </p:txBody>
      </p:sp>
    </p:spTree>
    <p:extLst>
      <p:ext uri="{BB962C8B-B14F-4D97-AF65-F5344CB8AC3E}">
        <p14:creationId xmlns:p14="http://schemas.microsoft.com/office/powerpoint/2010/main" val="2095947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250063-6B36-2940-9074-C32628B3773C}" type="datetimeFigureOut">
              <a:rPr lang="en-US" smtClean="0"/>
              <a:t>3/4/21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FD502-33D2-5D4B-94A7-DA9C720A00B6}" type="slidenum">
              <a:rPr lang="en-US" smtClean="0"/>
              <a:t>‹#›</a:t>
            </a:fld>
            <a:endParaRPr lang="en-US"/>
          </a:p>
        </p:txBody>
      </p:sp>
    </p:spTree>
    <p:extLst>
      <p:ext uri="{BB962C8B-B14F-4D97-AF65-F5344CB8AC3E}">
        <p14:creationId xmlns:p14="http://schemas.microsoft.com/office/powerpoint/2010/main" val="7211855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250063-6B36-2940-9074-C32628B3773C}" type="datetimeFigureOut">
              <a:rPr lang="en-US" smtClean="0"/>
              <a:t>3/4/21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FD502-33D2-5D4B-94A7-DA9C720A00B6}" type="slidenum">
              <a:rPr lang="en-US" smtClean="0"/>
              <a:t>‹#›</a:t>
            </a:fld>
            <a:endParaRPr lang="en-US"/>
          </a:p>
        </p:txBody>
      </p:sp>
    </p:spTree>
    <p:extLst>
      <p:ext uri="{BB962C8B-B14F-4D97-AF65-F5344CB8AC3E}">
        <p14:creationId xmlns:p14="http://schemas.microsoft.com/office/powerpoint/2010/main" val="2202732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250063-6B36-2940-9074-C32628B3773C}" type="datetimeFigureOut">
              <a:rPr lang="en-US" smtClean="0"/>
              <a:t>3/4/21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FD502-33D2-5D4B-94A7-DA9C720A00B6}" type="slidenum">
              <a:rPr lang="en-US" smtClean="0"/>
              <a:t>‹#›</a:t>
            </a:fld>
            <a:endParaRPr lang="en-US"/>
          </a:p>
        </p:txBody>
      </p:sp>
    </p:spTree>
    <p:extLst>
      <p:ext uri="{BB962C8B-B14F-4D97-AF65-F5344CB8AC3E}">
        <p14:creationId xmlns:p14="http://schemas.microsoft.com/office/powerpoint/2010/main" val="22638022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250063-6B36-2940-9074-C32628B3773C}" type="datetimeFigureOut">
              <a:rPr lang="en-US" smtClean="0"/>
              <a:t>3/4/21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FD502-33D2-5D4B-94A7-DA9C720A00B6}" type="slidenum">
              <a:rPr lang="en-US" smtClean="0"/>
              <a:t>‹#›</a:t>
            </a:fld>
            <a:endParaRPr lang="en-US"/>
          </a:p>
        </p:txBody>
      </p:sp>
    </p:spTree>
    <p:extLst>
      <p:ext uri="{BB962C8B-B14F-4D97-AF65-F5344CB8AC3E}">
        <p14:creationId xmlns:p14="http://schemas.microsoft.com/office/powerpoint/2010/main" val="1658100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250063-6B36-2940-9074-C32628B3773C}" type="datetimeFigureOut">
              <a:rPr lang="en-US" smtClean="0"/>
              <a:t>3/4/21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FD502-33D2-5D4B-94A7-DA9C720A00B6}" type="slidenum">
              <a:rPr lang="en-US" smtClean="0"/>
              <a:t>‹#›</a:t>
            </a:fld>
            <a:endParaRPr lang="en-US"/>
          </a:p>
        </p:txBody>
      </p:sp>
    </p:spTree>
    <p:extLst>
      <p:ext uri="{BB962C8B-B14F-4D97-AF65-F5344CB8AC3E}">
        <p14:creationId xmlns:p14="http://schemas.microsoft.com/office/powerpoint/2010/main" val="662648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250063-6B36-2940-9074-C32628B3773C}" type="datetimeFigureOut">
              <a:rPr lang="en-US" smtClean="0"/>
              <a:t>3/4/21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FD502-33D2-5D4B-94A7-DA9C720A00B6}" type="slidenum">
              <a:rPr lang="en-US" smtClean="0"/>
              <a:t>‹#›</a:t>
            </a:fld>
            <a:endParaRPr lang="en-US"/>
          </a:p>
        </p:txBody>
      </p:sp>
    </p:spTree>
    <p:extLst>
      <p:ext uri="{BB962C8B-B14F-4D97-AF65-F5344CB8AC3E}">
        <p14:creationId xmlns:p14="http://schemas.microsoft.com/office/powerpoint/2010/main" val="2801182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250063-6B36-2940-9074-C32628B3773C}" type="datetimeFigureOut">
              <a:rPr lang="en-US" smtClean="0"/>
              <a:t>3/4/21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BFD502-33D2-5D4B-94A7-DA9C720A00B6}" type="slidenum">
              <a:rPr lang="en-US" smtClean="0"/>
              <a:t>‹#›</a:t>
            </a:fld>
            <a:endParaRPr lang="en-US"/>
          </a:p>
        </p:txBody>
      </p:sp>
    </p:spTree>
    <p:extLst>
      <p:ext uri="{BB962C8B-B14F-4D97-AF65-F5344CB8AC3E}">
        <p14:creationId xmlns:p14="http://schemas.microsoft.com/office/powerpoint/2010/main" val="2477971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250063-6B36-2940-9074-C32628B3773C}" type="datetimeFigureOut">
              <a:rPr lang="en-US" smtClean="0"/>
              <a:t>3/4/21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BFD502-33D2-5D4B-94A7-DA9C720A00B6}" type="slidenum">
              <a:rPr lang="en-US" smtClean="0"/>
              <a:t>‹#›</a:t>
            </a:fld>
            <a:endParaRPr lang="en-US"/>
          </a:p>
        </p:txBody>
      </p:sp>
    </p:spTree>
    <p:extLst>
      <p:ext uri="{BB962C8B-B14F-4D97-AF65-F5344CB8AC3E}">
        <p14:creationId xmlns:p14="http://schemas.microsoft.com/office/powerpoint/2010/main" val="3901966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250063-6B36-2940-9074-C32628B3773C}" type="datetimeFigureOut">
              <a:rPr lang="en-US" smtClean="0"/>
              <a:t>3/4/21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BFD502-33D2-5D4B-94A7-DA9C720A00B6}" type="slidenum">
              <a:rPr lang="en-US" smtClean="0"/>
              <a:t>‹#›</a:t>
            </a:fld>
            <a:endParaRPr lang="en-US"/>
          </a:p>
        </p:txBody>
      </p:sp>
    </p:spTree>
    <p:extLst>
      <p:ext uri="{BB962C8B-B14F-4D97-AF65-F5344CB8AC3E}">
        <p14:creationId xmlns:p14="http://schemas.microsoft.com/office/powerpoint/2010/main" val="881355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250063-6B36-2940-9074-C32628B3773C}" type="datetimeFigureOut">
              <a:rPr lang="en-US" smtClean="0"/>
              <a:t>3/4/21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BFD502-33D2-5D4B-94A7-DA9C720A00B6}" type="slidenum">
              <a:rPr lang="en-US" smtClean="0"/>
              <a:t>‹#›</a:t>
            </a:fld>
            <a:endParaRPr lang="en-US"/>
          </a:p>
        </p:txBody>
      </p:sp>
    </p:spTree>
    <p:extLst>
      <p:ext uri="{BB962C8B-B14F-4D97-AF65-F5344CB8AC3E}">
        <p14:creationId xmlns:p14="http://schemas.microsoft.com/office/powerpoint/2010/main" val="4142865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250063-6B36-2940-9074-C32628B3773C}" type="datetimeFigureOut">
              <a:rPr lang="en-US" smtClean="0"/>
              <a:t>3/4/21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BFD502-33D2-5D4B-94A7-DA9C720A00B6}" type="slidenum">
              <a:rPr lang="en-US" smtClean="0"/>
              <a:t>‹#›</a:t>
            </a:fld>
            <a:endParaRPr lang="en-US"/>
          </a:p>
        </p:txBody>
      </p:sp>
    </p:spTree>
    <p:extLst>
      <p:ext uri="{BB962C8B-B14F-4D97-AF65-F5344CB8AC3E}">
        <p14:creationId xmlns:p14="http://schemas.microsoft.com/office/powerpoint/2010/main" val="346904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04250063-6B36-2940-9074-C32628B3773C}" type="datetimeFigureOut">
              <a:rPr lang="en-US" smtClean="0"/>
              <a:t>3/4/21</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92BFD502-33D2-5D4B-94A7-DA9C720A00B6}" type="slidenum">
              <a:rPr lang="en-US" smtClean="0"/>
              <a:t>‹#›</a:t>
            </a:fld>
            <a:endParaRPr lang="en-US"/>
          </a:p>
        </p:txBody>
      </p:sp>
    </p:spTree>
    <p:extLst>
      <p:ext uri="{BB962C8B-B14F-4D97-AF65-F5344CB8AC3E}">
        <p14:creationId xmlns:p14="http://schemas.microsoft.com/office/powerpoint/2010/main" val="3598436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4250063-6B36-2940-9074-C32628B3773C}" type="datetimeFigureOut">
              <a:rPr lang="en-US" smtClean="0"/>
              <a:t>3/4/21</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92BFD502-33D2-5D4B-94A7-DA9C720A00B6}" type="slidenum">
              <a:rPr lang="en-US" smtClean="0"/>
              <a:t>‹#›</a:t>
            </a:fld>
            <a:endParaRPr lang="en-US"/>
          </a:p>
        </p:txBody>
      </p:sp>
    </p:spTree>
    <p:extLst>
      <p:ext uri="{BB962C8B-B14F-4D97-AF65-F5344CB8AC3E}">
        <p14:creationId xmlns:p14="http://schemas.microsoft.com/office/powerpoint/2010/main" val="10921452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www.packer.io/downloads"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learn.hashicorp.com/tutorials/packer/getting-started-install"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access.redhat.com/labsinfo/kickstartconfi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debian.org/releases/buster/amd64/apbs03.en.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hyperlink" Target="https://www.windowsafg.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77B21-675B-B84A-AF2D-5B735783600C}"/>
              </a:ext>
            </a:extLst>
          </p:cNvPr>
          <p:cNvSpPr>
            <a:spLocks noGrp="1"/>
          </p:cNvSpPr>
          <p:nvPr>
            <p:ph type="ctrTitle"/>
          </p:nvPr>
        </p:nvSpPr>
        <p:spPr>
          <a:xfrm>
            <a:off x="6735098" y="609600"/>
            <a:ext cx="4798142" cy="3642851"/>
          </a:xfrm>
        </p:spPr>
        <p:txBody>
          <a:bodyPr>
            <a:normAutofit/>
          </a:bodyPr>
          <a:lstStyle/>
          <a:p>
            <a:r>
              <a:rPr lang="en-US"/>
              <a:t>Packer Intro, Demo, Lab &amp; Q&amp;A</a:t>
            </a:r>
          </a:p>
        </p:txBody>
      </p:sp>
      <p:sp>
        <p:nvSpPr>
          <p:cNvPr id="3" name="Subtitle 2">
            <a:extLst>
              <a:ext uri="{FF2B5EF4-FFF2-40B4-BE49-F238E27FC236}">
                <a16:creationId xmlns:a16="http://schemas.microsoft.com/office/drawing/2014/main" id="{600F9731-DAB2-9A4E-8E3E-EF294B9D6B8A}"/>
              </a:ext>
            </a:extLst>
          </p:cNvPr>
          <p:cNvSpPr>
            <a:spLocks noGrp="1"/>
          </p:cNvSpPr>
          <p:nvPr>
            <p:ph type="subTitle" idx="1"/>
          </p:nvPr>
        </p:nvSpPr>
        <p:spPr>
          <a:xfrm>
            <a:off x="6735098" y="4365523"/>
            <a:ext cx="4798140" cy="1793053"/>
          </a:xfrm>
        </p:spPr>
        <p:txBody>
          <a:bodyPr>
            <a:normAutofit/>
          </a:bodyPr>
          <a:lstStyle/>
          <a:p>
            <a:r>
              <a:rPr lang="en-US"/>
              <a:t>Darren Young</a:t>
            </a:r>
          </a:p>
          <a:p>
            <a:r>
              <a:rPr lang="en-US"/>
              <a:t>youngd24@gmail.com</a:t>
            </a:r>
          </a:p>
        </p:txBody>
      </p:sp>
      <p:pic>
        <p:nvPicPr>
          <p:cNvPr id="1028" name="Picture 4" descr="Image result for hashicorp packer logo transparent">
            <a:extLst>
              <a:ext uri="{FF2B5EF4-FFF2-40B4-BE49-F238E27FC236}">
                <a16:creationId xmlns:a16="http://schemas.microsoft.com/office/drawing/2014/main" id="{21D49793-46F9-6849-8D68-640D644DB2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154" r="17899" b="-1"/>
          <a:stretch/>
        </p:blipFill>
        <p:spPr bwMode="auto">
          <a:xfrm>
            <a:off x="633999" y="636640"/>
            <a:ext cx="5462001" cy="5591541"/>
          </a:xfrm>
          <a:prstGeom prst="roundRect">
            <a:avLst>
              <a:gd name="adj" fmla="val 3517"/>
            </a:avLst>
          </a:prstGeom>
          <a:no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49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A672405-5F81-4E97-B4FC-E7F2CC16FE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custGeom>
            <a:avLst/>
            <a:gdLst>
              <a:gd name="connsiteX0" fmla="*/ 0 w 12191999"/>
              <a:gd name="connsiteY0" fmla="*/ 0 h 6858000"/>
              <a:gd name="connsiteX1" fmla="*/ 12191999 w 12191999"/>
              <a:gd name="connsiteY1" fmla="*/ 0 h 6858000"/>
              <a:gd name="connsiteX2" fmla="*/ 12191999 w 12191999"/>
              <a:gd name="connsiteY2" fmla="*/ 6858000 h 6858000"/>
              <a:gd name="connsiteX3" fmla="*/ 0 w 121919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1999" h="6858000">
                <a:moveTo>
                  <a:pt x="0" y="0"/>
                </a:moveTo>
                <a:lnTo>
                  <a:pt x="12191999" y="0"/>
                </a:lnTo>
                <a:lnTo>
                  <a:pt x="12191999" y="6858000"/>
                </a:lnTo>
                <a:lnTo>
                  <a:pt x="0" y="6858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432B263-84FD-4343-889E-6C4E24D5311B}"/>
              </a:ext>
            </a:extLst>
          </p:cNvPr>
          <p:cNvSpPr>
            <a:spLocks noGrp="1"/>
          </p:cNvSpPr>
          <p:nvPr>
            <p:ph type="title"/>
          </p:nvPr>
        </p:nvSpPr>
        <p:spPr>
          <a:xfrm>
            <a:off x="4996542" y="990601"/>
            <a:ext cx="6054045" cy="4632960"/>
          </a:xfrm>
        </p:spPr>
        <p:txBody>
          <a:bodyPr vert="horz" lIns="91440" tIns="45720" rIns="91440" bIns="45720" rtlCol="0" anchor="ctr">
            <a:normAutofit/>
          </a:bodyPr>
          <a:lstStyle/>
          <a:p>
            <a:r>
              <a:rPr lang="en-US" sz="4800">
                <a:effectLst>
                  <a:glow rad="38100">
                    <a:schemeClr val="bg1">
                      <a:lumMod val="65000"/>
                      <a:lumOff val="35000"/>
                      <a:alpha val="50000"/>
                    </a:schemeClr>
                  </a:glow>
                  <a:outerShdw blurRad="28575" dist="31750" dir="13200000" algn="tl" rotWithShape="0">
                    <a:srgbClr val="000000">
                      <a:alpha val="25000"/>
                    </a:srgbClr>
                  </a:outerShdw>
                </a:effectLst>
              </a:rPr>
              <a:t>Installing Packer</a:t>
            </a:r>
          </a:p>
        </p:txBody>
      </p:sp>
      <p:cxnSp>
        <p:nvCxnSpPr>
          <p:cNvPr id="9" name="Straight Connector 8">
            <a:extLst>
              <a:ext uri="{FF2B5EF4-FFF2-40B4-BE49-F238E27FC236}">
                <a16:creationId xmlns:a16="http://schemas.microsoft.com/office/drawing/2014/main" id="{FC86C303-74D6-4DF3-9113-E0A374D716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769" y="2057400"/>
            <a:ext cx="0" cy="2743200"/>
          </a:xfrm>
          <a:prstGeom prst="line">
            <a:avLst/>
          </a:prstGeom>
          <a:ln w="19050">
            <a:solidFill>
              <a:schemeClr val="accent1"/>
            </a:solidFill>
          </a:ln>
          <a:effectLst>
            <a:innerShdw blurRad="63500" dist="50800" dir="162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6553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EDDDD-21A7-9643-A602-92F491DE92EC}"/>
              </a:ext>
            </a:extLst>
          </p:cNvPr>
          <p:cNvSpPr>
            <a:spLocks noGrp="1"/>
          </p:cNvSpPr>
          <p:nvPr>
            <p:ph type="title"/>
          </p:nvPr>
        </p:nvSpPr>
        <p:spPr>
          <a:xfrm>
            <a:off x="974179" y="714375"/>
            <a:ext cx="3332955" cy="5076826"/>
          </a:xfrm>
        </p:spPr>
        <p:txBody>
          <a:bodyPr anchor="ctr">
            <a:normAutofit/>
          </a:bodyPr>
          <a:lstStyle/>
          <a:p>
            <a:r>
              <a:rPr lang="en-US" sz="4000"/>
              <a:t>manually</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A2B189C8-A08D-5B40-BD66-B73CDB9850A6}"/>
              </a:ext>
            </a:extLst>
          </p:cNvPr>
          <p:cNvSpPr>
            <a:spLocks noGrp="1"/>
          </p:cNvSpPr>
          <p:nvPr>
            <p:ph idx="1"/>
          </p:nvPr>
        </p:nvSpPr>
        <p:spPr>
          <a:xfrm>
            <a:off x="4973046" y="714375"/>
            <a:ext cx="6253751" cy="5076825"/>
          </a:xfrm>
        </p:spPr>
        <p:txBody>
          <a:bodyPr>
            <a:normAutofit/>
          </a:bodyPr>
          <a:lstStyle/>
          <a:p>
            <a:r>
              <a:rPr lang="en-US" dirty="0">
                <a:solidFill>
                  <a:schemeClr val="tx1"/>
                </a:solidFill>
              </a:rPr>
              <a:t>Download pre-compiled binary from </a:t>
            </a:r>
            <a:r>
              <a:rPr lang="en-US" dirty="0">
                <a:solidFill>
                  <a:schemeClr val="tx1"/>
                </a:solidFill>
                <a:hlinkClick r:id="rId3"/>
              </a:rPr>
              <a:t>https://www.packer.io/downloads</a:t>
            </a:r>
            <a:endParaRPr lang="en-US" dirty="0">
              <a:solidFill>
                <a:schemeClr val="tx1"/>
              </a:solidFill>
            </a:endParaRPr>
          </a:p>
          <a:p>
            <a:r>
              <a:rPr lang="en-US" dirty="0">
                <a:solidFill>
                  <a:schemeClr val="tx1"/>
                </a:solidFill>
              </a:rPr>
              <a:t>Put it in your $path</a:t>
            </a:r>
          </a:p>
        </p:txBody>
      </p:sp>
    </p:spTree>
    <p:extLst>
      <p:ext uri="{BB962C8B-B14F-4D97-AF65-F5344CB8AC3E}">
        <p14:creationId xmlns:p14="http://schemas.microsoft.com/office/powerpoint/2010/main" val="3601577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C41FE-4A1D-E943-A7E7-14FA5902A673}"/>
              </a:ext>
            </a:extLst>
          </p:cNvPr>
          <p:cNvSpPr>
            <a:spLocks noGrp="1"/>
          </p:cNvSpPr>
          <p:nvPr>
            <p:ph type="title"/>
          </p:nvPr>
        </p:nvSpPr>
        <p:spPr>
          <a:xfrm>
            <a:off x="974179" y="714375"/>
            <a:ext cx="3332955" cy="5076826"/>
          </a:xfrm>
        </p:spPr>
        <p:txBody>
          <a:bodyPr anchor="ctr">
            <a:normAutofit/>
          </a:bodyPr>
          <a:lstStyle/>
          <a:p>
            <a:r>
              <a:rPr lang="en-US" sz="4000"/>
              <a:t>OS Packages</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FFBC9F3B-F579-254E-8F29-F09BE9BB4D39}"/>
              </a:ext>
            </a:extLst>
          </p:cNvPr>
          <p:cNvSpPr>
            <a:spLocks noGrp="1"/>
          </p:cNvSpPr>
          <p:nvPr>
            <p:ph idx="1"/>
          </p:nvPr>
        </p:nvSpPr>
        <p:spPr>
          <a:xfrm>
            <a:off x="4973046" y="714375"/>
            <a:ext cx="6253751" cy="5076825"/>
          </a:xfrm>
        </p:spPr>
        <p:txBody>
          <a:bodyPr>
            <a:normAutofit/>
          </a:bodyPr>
          <a:lstStyle/>
          <a:p>
            <a:r>
              <a:rPr lang="en-US">
                <a:solidFill>
                  <a:schemeClr val="tx1"/>
                </a:solidFill>
              </a:rPr>
              <a:t>Follow instructions here </a:t>
            </a:r>
            <a:r>
              <a:rPr lang="en-US">
                <a:solidFill>
                  <a:schemeClr val="tx1"/>
                </a:solidFill>
                <a:hlinkClick r:id="rId3"/>
              </a:rPr>
              <a:t>https://learn.hashicorp.com/tutorials/packer/getting-started-install</a:t>
            </a:r>
            <a:endParaRPr lang="en-US">
              <a:solidFill>
                <a:schemeClr val="tx1"/>
              </a:solidFill>
            </a:endParaRPr>
          </a:p>
        </p:txBody>
      </p:sp>
    </p:spTree>
    <p:extLst>
      <p:ext uri="{BB962C8B-B14F-4D97-AF65-F5344CB8AC3E}">
        <p14:creationId xmlns:p14="http://schemas.microsoft.com/office/powerpoint/2010/main" val="49058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A672405-5F81-4E97-B4FC-E7F2CC16FE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custGeom>
            <a:avLst/>
            <a:gdLst>
              <a:gd name="connsiteX0" fmla="*/ 0 w 12191999"/>
              <a:gd name="connsiteY0" fmla="*/ 0 h 6858000"/>
              <a:gd name="connsiteX1" fmla="*/ 12191999 w 12191999"/>
              <a:gd name="connsiteY1" fmla="*/ 0 h 6858000"/>
              <a:gd name="connsiteX2" fmla="*/ 12191999 w 12191999"/>
              <a:gd name="connsiteY2" fmla="*/ 6858000 h 6858000"/>
              <a:gd name="connsiteX3" fmla="*/ 0 w 121919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1999" h="6858000">
                <a:moveTo>
                  <a:pt x="0" y="0"/>
                </a:moveTo>
                <a:lnTo>
                  <a:pt x="12191999" y="0"/>
                </a:lnTo>
                <a:lnTo>
                  <a:pt x="12191999" y="6858000"/>
                </a:lnTo>
                <a:lnTo>
                  <a:pt x="0" y="6858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08348EE-59C0-5542-AA2D-81872B530DD0}"/>
              </a:ext>
            </a:extLst>
          </p:cNvPr>
          <p:cNvSpPr>
            <a:spLocks noGrp="1"/>
          </p:cNvSpPr>
          <p:nvPr>
            <p:ph type="title"/>
          </p:nvPr>
        </p:nvSpPr>
        <p:spPr>
          <a:xfrm>
            <a:off x="4996542" y="990601"/>
            <a:ext cx="6054045" cy="4632960"/>
          </a:xfrm>
        </p:spPr>
        <p:txBody>
          <a:bodyPr vert="horz" lIns="91440" tIns="45720" rIns="91440" bIns="45720" rtlCol="0" anchor="ctr">
            <a:normAutofit/>
          </a:bodyPr>
          <a:lstStyle/>
          <a:p>
            <a: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t>Unattended</a:t>
            </a:r>
            <a:b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t>Installation Automation</a:t>
            </a:r>
          </a:p>
        </p:txBody>
      </p:sp>
      <p:cxnSp>
        <p:nvCxnSpPr>
          <p:cNvPr id="9" name="Straight Connector 8">
            <a:extLst>
              <a:ext uri="{FF2B5EF4-FFF2-40B4-BE49-F238E27FC236}">
                <a16:creationId xmlns:a16="http://schemas.microsoft.com/office/drawing/2014/main" id="{FC86C303-74D6-4DF3-9113-E0A374D716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769" y="2057400"/>
            <a:ext cx="0" cy="2743200"/>
          </a:xfrm>
          <a:prstGeom prst="line">
            <a:avLst/>
          </a:prstGeom>
          <a:ln w="19050">
            <a:solidFill>
              <a:schemeClr val="accent1"/>
            </a:solidFill>
          </a:ln>
          <a:effectLst>
            <a:innerShdw blurRad="63500" dist="50800" dir="162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802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530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20FA80E9-E848-FC47-B65E-01F5F836159C}"/>
              </a:ext>
            </a:extLst>
          </p:cNvPr>
          <p:cNvSpPr>
            <a:spLocks noGrp="1"/>
          </p:cNvSpPr>
          <p:nvPr>
            <p:ph type="title"/>
          </p:nvPr>
        </p:nvSpPr>
        <p:spPr>
          <a:xfrm>
            <a:off x="1141413" y="643467"/>
            <a:ext cx="7696199" cy="1079989"/>
          </a:xfrm>
        </p:spPr>
        <p:txBody>
          <a:bodyPr>
            <a:normAutofit/>
          </a:bodyPr>
          <a:lstStyle/>
          <a:p>
            <a:r>
              <a:rPr lang="en-US" sz="3600"/>
              <a:t>Packer Builds</a:t>
            </a:r>
          </a:p>
        </p:txBody>
      </p:sp>
      <p:sp>
        <p:nvSpPr>
          <p:cNvPr id="4" name="Content Placeholder 3">
            <a:extLst>
              <a:ext uri="{FF2B5EF4-FFF2-40B4-BE49-F238E27FC236}">
                <a16:creationId xmlns:a16="http://schemas.microsoft.com/office/drawing/2014/main" id="{63ED89F5-1392-304B-A622-3CC88B85A91A}"/>
              </a:ext>
            </a:extLst>
          </p:cNvPr>
          <p:cNvSpPr>
            <a:spLocks noGrp="1"/>
          </p:cNvSpPr>
          <p:nvPr>
            <p:ph idx="1"/>
          </p:nvPr>
        </p:nvSpPr>
        <p:spPr>
          <a:xfrm>
            <a:off x="1141413" y="2374795"/>
            <a:ext cx="7696199" cy="3416406"/>
          </a:xfrm>
        </p:spPr>
        <p:txBody>
          <a:bodyPr>
            <a:normAutofit/>
          </a:bodyPr>
          <a:lstStyle/>
          <a:p>
            <a:r>
              <a:rPr lang="en-US" dirty="0"/>
              <a:t>Leverages OS specific unattended installation methods.</a:t>
            </a:r>
          </a:p>
          <a:p>
            <a:pPr lvl="1"/>
            <a:r>
              <a:rPr lang="en-US" dirty="0"/>
              <a:t>RedHat/CentOS: </a:t>
            </a:r>
            <a:r>
              <a:rPr lang="en-US" b="1" u="sng" dirty="0"/>
              <a:t>kickstart</a:t>
            </a:r>
          </a:p>
          <a:p>
            <a:pPr lvl="1"/>
            <a:r>
              <a:rPr lang="en-US" dirty="0"/>
              <a:t>Debian/Ubuntu: </a:t>
            </a:r>
            <a:r>
              <a:rPr lang="en-US" b="1" u="sng" dirty="0" err="1"/>
              <a:t>preseed</a:t>
            </a:r>
            <a:endParaRPr lang="en-US" b="1" u="sng" dirty="0"/>
          </a:p>
          <a:p>
            <a:pPr lvl="1"/>
            <a:r>
              <a:rPr lang="en-US" dirty="0"/>
              <a:t>Windows: </a:t>
            </a:r>
            <a:r>
              <a:rPr lang="en-US" b="1" u="sng" dirty="0" err="1"/>
              <a:t>Unattented</a:t>
            </a:r>
            <a:r>
              <a:rPr lang="en-US" b="1" u="sng" dirty="0"/>
              <a:t> Install</a:t>
            </a:r>
          </a:p>
          <a:p>
            <a:r>
              <a:rPr lang="en-US" dirty="0"/>
              <a:t>But provides a generally standard interface to them.</a:t>
            </a:r>
          </a:p>
          <a:p>
            <a:r>
              <a:rPr lang="en-US" dirty="0"/>
              <a:t>With that in mind, those are …</a:t>
            </a:r>
          </a:p>
        </p:txBody>
      </p:sp>
    </p:spTree>
    <p:extLst>
      <p:ext uri="{BB962C8B-B14F-4D97-AF65-F5344CB8AC3E}">
        <p14:creationId xmlns:p14="http://schemas.microsoft.com/office/powerpoint/2010/main" val="449800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F68E3-0A2F-4645-AE16-C9CE46297288}"/>
              </a:ext>
            </a:extLst>
          </p:cNvPr>
          <p:cNvSpPr>
            <a:spLocks noGrp="1"/>
          </p:cNvSpPr>
          <p:nvPr>
            <p:ph type="title"/>
          </p:nvPr>
        </p:nvSpPr>
        <p:spPr>
          <a:xfrm>
            <a:off x="974179" y="714375"/>
            <a:ext cx="3332955" cy="5076826"/>
          </a:xfrm>
        </p:spPr>
        <p:txBody>
          <a:bodyPr anchor="ctr">
            <a:normAutofit/>
          </a:bodyPr>
          <a:lstStyle/>
          <a:p>
            <a:r>
              <a:rPr lang="en-US" sz="2800" dirty="0"/>
              <a:t>RedHat/CentOS</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F23FFC07-8333-5F49-B2DF-FA49DC82CB61}"/>
              </a:ext>
            </a:extLst>
          </p:cNvPr>
          <p:cNvSpPr>
            <a:spLocks noGrp="1"/>
          </p:cNvSpPr>
          <p:nvPr>
            <p:ph idx="1"/>
          </p:nvPr>
        </p:nvSpPr>
        <p:spPr>
          <a:xfrm>
            <a:off x="4973046" y="878000"/>
            <a:ext cx="6253751" cy="5076825"/>
          </a:xfrm>
        </p:spPr>
        <p:txBody>
          <a:bodyPr>
            <a:noAutofit/>
          </a:bodyPr>
          <a:lstStyle/>
          <a:p>
            <a:pPr>
              <a:lnSpc>
                <a:spcPct val="90000"/>
              </a:lnSpc>
            </a:pPr>
            <a:r>
              <a:rPr lang="en-US" sz="1700" dirty="0">
                <a:solidFill>
                  <a:schemeClr val="tx1"/>
                </a:solidFill>
              </a:rPr>
              <a:t>Uses kickstart</a:t>
            </a:r>
          </a:p>
          <a:p>
            <a:pPr lvl="1">
              <a:lnSpc>
                <a:spcPct val="90000"/>
              </a:lnSpc>
            </a:pPr>
            <a:r>
              <a:rPr lang="en-US" sz="1700" dirty="0">
                <a:solidFill>
                  <a:schemeClr val="tx1"/>
                </a:solidFill>
              </a:rPr>
              <a:t>consumes a kickstart configuration file that feeds installation options to their installer, Anaconda.</a:t>
            </a:r>
          </a:p>
          <a:p>
            <a:pPr lvl="1">
              <a:lnSpc>
                <a:spcPct val="90000"/>
              </a:lnSpc>
            </a:pPr>
            <a:r>
              <a:rPr lang="en-US" sz="1700" dirty="0">
                <a:solidFill>
                  <a:schemeClr val="tx1"/>
                </a:solidFill>
              </a:rPr>
              <a:t>Config file can come from local media, such as a USB key or CD-ROM/DVD, a hard drive directly connected or from the network via HTTP, NFS or similar.</a:t>
            </a:r>
          </a:p>
          <a:p>
            <a:pPr lvl="1">
              <a:lnSpc>
                <a:spcPct val="90000"/>
              </a:lnSpc>
            </a:pPr>
            <a:r>
              <a:rPr lang="en-US" sz="1700" dirty="0">
                <a:solidFill>
                  <a:schemeClr val="tx1"/>
                </a:solidFill>
              </a:rPr>
              <a:t>The usual process:</a:t>
            </a:r>
          </a:p>
          <a:p>
            <a:pPr lvl="2">
              <a:lnSpc>
                <a:spcPct val="90000"/>
              </a:lnSpc>
            </a:pPr>
            <a:r>
              <a:rPr lang="en-US" sz="1700" dirty="0">
                <a:solidFill>
                  <a:schemeClr val="tx1"/>
                </a:solidFill>
              </a:rPr>
              <a:t>Boot the machine using PXE</a:t>
            </a:r>
          </a:p>
          <a:p>
            <a:pPr lvl="2">
              <a:lnSpc>
                <a:spcPct val="90000"/>
              </a:lnSpc>
            </a:pPr>
            <a:r>
              <a:rPr lang="en-US" sz="1700" dirty="0">
                <a:solidFill>
                  <a:schemeClr val="tx1"/>
                </a:solidFill>
              </a:rPr>
              <a:t>Kickstart config comes from a web server</a:t>
            </a:r>
          </a:p>
          <a:p>
            <a:pPr lvl="2">
              <a:lnSpc>
                <a:spcPct val="90000"/>
              </a:lnSpc>
            </a:pPr>
            <a:r>
              <a:rPr lang="en-US" sz="1700" dirty="0">
                <a:solidFill>
                  <a:schemeClr val="tx1"/>
                </a:solidFill>
              </a:rPr>
              <a:t>Software packages come from a repot using HTTP</a:t>
            </a:r>
          </a:p>
          <a:p>
            <a:pPr lvl="1">
              <a:lnSpc>
                <a:spcPct val="90000"/>
              </a:lnSpc>
            </a:pPr>
            <a:r>
              <a:rPr lang="en-US" sz="1700" dirty="0">
                <a:solidFill>
                  <a:schemeClr val="tx1"/>
                </a:solidFill>
              </a:rPr>
              <a:t>So, to automate a customized OS installation you’ll need:</a:t>
            </a:r>
          </a:p>
          <a:p>
            <a:pPr lvl="2">
              <a:lnSpc>
                <a:spcPct val="90000"/>
              </a:lnSpc>
            </a:pPr>
            <a:r>
              <a:rPr lang="en-US" sz="1700" dirty="0">
                <a:solidFill>
                  <a:schemeClr val="tx1"/>
                </a:solidFill>
              </a:rPr>
              <a:t>DHCP</a:t>
            </a:r>
          </a:p>
          <a:p>
            <a:pPr lvl="2">
              <a:lnSpc>
                <a:spcPct val="90000"/>
              </a:lnSpc>
            </a:pPr>
            <a:r>
              <a:rPr lang="en-US" sz="1700" dirty="0">
                <a:solidFill>
                  <a:schemeClr val="tx1"/>
                </a:solidFill>
              </a:rPr>
              <a:t>TFTP</a:t>
            </a:r>
          </a:p>
          <a:p>
            <a:pPr lvl="2">
              <a:lnSpc>
                <a:spcPct val="90000"/>
              </a:lnSpc>
            </a:pPr>
            <a:r>
              <a:rPr lang="en-US" sz="1700" dirty="0">
                <a:solidFill>
                  <a:schemeClr val="tx1"/>
                </a:solidFill>
              </a:rPr>
              <a:t>PXE boot image</a:t>
            </a:r>
          </a:p>
          <a:p>
            <a:pPr lvl="2">
              <a:lnSpc>
                <a:spcPct val="90000"/>
              </a:lnSpc>
            </a:pPr>
            <a:r>
              <a:rPr lang="en-US" sz="1700" dirty="0">
                <a:solidFill>
                  <a:schemeClr val="tx1"/>
                </a:solidFill>
              </a:rPr>
              <a:t>Server housing </a:t>
            </a:r>
            <a:r>
              <a:rPr lang="en-US" sz="1700" dirty="0" err="1">
                <a:solidFill>
                  <a:schemeClr val="tx1"/>
                </a:solidFill>
              </a:rPr>
              <a:t>ks.cfg</a:t>
            </a:r>
            <a:endParaRPr lang="en-US" sz="1700" dirty="0">
              <a:solidFill>
                <a:schemeClr val="tx1"/>
              </a:solidFill>
            </a:endParaRPr>
          </a:p>
          <a:p>
            <a:pPr lvl="2">
              <a:lnSpc>
                <a:spcPct val="90000"/>
              </a:lnSpc>
            </a:pPr>
            <a:r>
              <a:rPr lang="en-US" sz="1700" dirty="0">
                <a:solidFill>
                  <a:schemeClr val="tx1"/>
                </a:solidFill>
              </a:rPr>
              <a:t>HTTP/FTP/NFS server hosting RPM packages</a:t>
            </a:r>
          </a:p>
        </p:txBody>
      </p:sp>
    </p:spTree>
    <p:extLst>
      <p:ext uri="{BB962C8B-B14F-4D97-AF65-F5344CB8AC3E}">
        <p14:creationId xmlns:p14="http://schemas.microsoft.com/office/powerpoint/2010/main" val="883506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2B5C4-A5A3-E243-9965-1E7825FD1986}"/>
              </a:ext>
            </a:extLst>
          </p:cNvPr>
          <p:cNvSpPr>
            <a:spLocks noGrp="1"/>
          </p:cNvSpPr>
          <p:nvPr>
            <p:ph type="title"/>
          </p:nvPr>
        </p:nvSpPr>
        <p:spPr/>
        <p:txBody>
          <a:bodyPr/>
          <a:lstStyle/>
          <a:p>
            <a:r>
              <a:rPr lang="en-US" dirty="0"/>
              <a:t>Kickstart</a:t>
            </a:r>
          </a:p>
        </p:txBody>
      </p:sp>
      <p:sp>
        <p:nvSpPr>
          <p:cNvPr id="3" name="Content Placeholder 2">
            <a:extLst>
              <a:ext uri="{FF2B5EF4-FFF2-40B4-BE49-F238E27FC236}">
                <a16:creationId xmlns:a16="http://schemas.microsoft.com/office/drawing/2014/main" id="{E082680B-FDA6-E84A-9735-D7A4BA45AC98}"/>
              </a:ext>
            </a:extLst>
          </p:cNvPr>
          <p:cNvSpPr>
            <a:spLocks noGrp="1"/>
          </p:cNvSpPr>
          <p:nvPr>
            <p:ph idx="1"/>
          </p:nvPr>
        </p:nvSpPr>
        <p:spPr/>
        <p:txBody>
          <a:bodyPr>
            <a:normAutofit fontScale="92500" lnSpcReduction="20000"/>
          </a:bodyPr>
          <a:lstStyle/>
          <a:p>
            <a:r>
              <a:rPr lang="en-US" dirty="0"/>
              <a:t>Less picky than </a:t>
            </a:r>
            <a:r>
              <a:rPr lang="en-US" dirty="0" err="1"/>
              <a:t>preseed</a:t>
            </a:r>
            <a:r>
              <a:rPr lang="en-US" dirty="0"/>
              <a:t>.</a:t>
            </a:r>
          </a:p>
          <a:p>
            <a:r>
              <a:rPr lang="en-US" dirty="0"/>
              <a:t>Has generally stayed the same through major OS versions.</a:t>
            </a:r>
          </a:p>
          <a:p>
            <a:r>
              <a:rPr lang="en-US" dirty="0"/>
              <a:t>Config can be served from the network or a floppy.</a:t>
            </a:r>
          </a:p>
          <a:p>
            <a:r>
              <a:rPr lang="en-US" dirty="0"/>
              <a:t>Creating one:</a:t>
            </a:r>
          </a:p>
          <a:p>
            <a:pPr lvl="1"/>
            <a:r>
              <a:rPr lang="en-US" dirty="0"/>
              <a:t>Find one on the Internet</a:t>
            </a:r>
          </a:p>
          <a:p>
            <a:pPr lvl="1"/>
            <a:r>
              <a:rPr lang="en-US" dirty="0"/>
              <a:t>Use RedHat’s kickstart generation tool: </a:t>
            </a:r>
            <a:r>
              <a:rPr lang="en-US" dirty="0">
                <a:hlinkClick r:id="rId2"/>
              </a:rPr>
              <a:t>https://access.redhat.com/labsinfo/kickstartconfig</a:t>
            </a:r>
            <a:endParaRPr lang="en-US" dirty="0"/>
          </a:p>
          <a:p>
            <a:pPr lvl="1"/>
            <a:r>
              <a:rPr lang="en-US" dirty="0"/>
              <a:t>(requires RedHat support account)</a:t>
            </a:r>
          </a:p>
          <a:p>
            <a:pPr lvl="1"/>
            <a:r>
              <a:rPr lang="en-US" dirty="0"/>
              <a:t>Manually install a machine and take </a:t>
            </a:r>
            <a:r>
              <a:rPr lang="en-US" dirty="0" err="1"/>
              <a:t>kickstart.ks</a:t>
            </a:r>
            <a:r>
              <a:rPr lang="en-US" dirty="0"/>
              <a:t> from /root when complete</a:t>
            </a:r>
          </a:p>
        </p:txBody>
      </p:sp>
    </p:spTree>
    <p:extLst>
      <p:ext uri="{BB962C8B-B14F-4D97-AF65-F5344CB8AC3E}">
        <p14:creationId xmlns:p14="http://schemas.microsoft.com/office/powerpoint/2010/main" val="1541133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2CB52-8E6E-B641-A971-57051C0AAF04}"/>
              </a:ext>
            </a:extLst>
          </p:cNvPr>
          <p:cNvSpPr>
            <a:spLocks noGrp="1"/>
          </p:cNvSpPr>
          <p:nvPr>
            <p:ph type="title"/>
          </p:nvPr>
        </p:nvSpPr>
        <p:spPr>
          <a:xfrm>
            <a:off x="974179" y="714375"/>
            <a:ext cx="3332955" cy="5076826"/>
          </a:xfrm>
        </p:spPr>
        <p:txBody>
          <a:bodyPr anchor="ctr">
            <a:normAutofit/>
          </a:bodyPr>
          <a:lstStyle/>
          <a:p>
            <a:r>
              <a:rPr lang="en-US" sz="2200" dirty="0"/>
              <a:t>Debian/Ubuntu/Kali</a:t>
            </a:r>
          </a:p>
        </p:txBody>
      </p:sp>
      <p:sp>
        <p:nvSpPr>
          <p:cNvPr id="17" name="Rectangle 16">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1" name="Straight Connector 20">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E533D902-17D4-9544-A2F8-1140405CAF4D}"/>
              </a:ext>
            </a:extLst>
          </p:cNvPr>
          <p:cNvSpPr>
            <a:spLocks noGrp="1"/>
          </p:cNvSpPr>
          <p:nvPr>
            <p:ph idx="1"/>
          </p:nvPr>
        </p:nvSpPr>
        <p:spPr>
          <a:xfrm>
            <a:off x="4973046" y="849125"/>
            <a:ext cx="6253751" cy="5076825"/>
          </a:xfrm>
        </p:spPr>
        <p:txBody>
          <a:bodyPr>
            <a:noAutofit/>
          </a:bodyPr>
          <a:lstStyle/>
          <a:p>
            <a:pPr>
              <a:lnSpc>
                <a:spcPct val="90000"/>
              </a:lnSpc>
            </a:pPr>
            <a:r>
              <a:rPr lang="en-US" sz="1600" dirty="0">
                <a:solidFill>
                  <a:schemeClr val="tx1"/>
                </a:solidFill>
              </a:rPr>
              <a:t>Uses Debian </a:t>
            </a:r>
            <a:r>
              <a:rPr lang="en-US" sz="1600" dirty="0" err="1">
                <a:solidFill>
                  <a:schemeClr val="tx1"/>
                </a:solidFill>
              </a:rPr>
              <a:t>preseed</a:t>
            </a:r>
            <a:endParaRPr lang="en-US" sz="1600" dirty="0">
              <a:solidFill>
                <a:schemeClr val="tx1"/>
              </a:solidFill>
            </a:endParaRPr>
          </a:p>
          <a:p>
            <a:pPr lvl="1">
              <a:lnSpc>
                <a:spcPct val="90000"/>
              </a:lnSpc>
            </a:pPr>
            <a:r>
              <a:rPr lang="en-US" sz="1600" dirty="0">
                <a:solidFill>
                  <a:schemeClr val="tx1"/>
                </a:solidFill>
              </a:rPr>
              <a:t>Consumes a </a:t>
            </a:r>
            <a:r>
              <a:rPr lang="en-US" sz="1600" dirty="0" err="1">
                <a:solidFill>
                  <a:schemeClr val="tx1"/>
                </a:solidFill>
              </a:rPr>
              <a:t>preseed.cfg</a:t>
            </a:r>
            <a:r>
              <a:rPr lang="en-US" sz="1600" dirty="0">
                <a:solidFill>
                  <a:schemeClr val="tx1"/>
                </a:solidFill>
              </a:rPr>
              <a:t> configuration file along with the </a:t>
            </a:r>
            <a:r>
              <a:rPr lang="en-US" sz="1600" dirty="0" err="1">
                <a:solidFill>
                  <a:schemeClr val="tx1"/>
                </a:solidFill>
              </a:rPr>
              <a:t>debconf</a:t>
            </a:r>
            <a:r>
              <a:rPr lang="en-US" sz="1600" dirty="0">
                <a:solidFill>
                  <a:schemeClr val="tx1"/>
                </a:solidFill>
              </a:rPr>
              <a:t> framework.</a:t>
            </a:r>
          </a:p>
          <a:p>
            <a:pPr lvl="1">
              <a:lnSpc>
                <a:spcPct val="90000"/>
              </a:lnSpc>
            </a:pPr>
            <a:r>
              <a:rPr lang="en-US" sz="1600" dirty="0">
                <a:solidFill>
                  <a:schemeClr val="tx1"/>
                </a:solidFill>
              </a:rPr>
              <a:t>It essentially answers all the questions asked by ‘</a:t>
            </a:r>
            <a:r>
              <a:rPr lang="en-US" sz="1600" dirty="0" err="1">
                <a:solidFill>
                  <a:schemeClr val="tx1"/>
                </a:solidFill>
              </a:rPr>
              <a:t>debian</a:t>
            </a:r>
            <a:r>
              <a:rPr lang="en-US" sz="1600" dirty="0">
                <a:solidFill>
                  <a:schemeClr val="tx1"/>
                </a:solidFill>
              </a:rPr>
              <a:t>-installer’.</a:t>
            </a:r>
          </a:p>
          <a:p>
            <a:pPr lvl="1">
              <a:lnSpc>
                <a:spcPct val="90000"/>
              </a:lnSpc>
            </a:pPr>
            <a:r>
              <a:rPr lang="en-US" sz="1600" dirty="0" err="1">
                <a:solidFill>
                  <a:schemeClr val="tx1"/>
                </a:solidFill>
              </a:rPr>
              <a:t>Preseed</a:t>
            </a:r>
            <a:r>
              <a:rPr lang="en-US" sz="1600" dirty="0">
                <a:solidFill>
                  <a:schemeClr val="tx1"/>
                </a:solidFill>
              </a:rPr>
              <a:t> configs can come from an </a:t>
            </a:r>
            <a:r>
              <a:rPr lang="en-US" sz="1600" dirty="0" err="1">
                <a:solidFill>
                  <a:schemeClr val="tx1"/>
                </a:solidFill>
              </a:rPr>
              <a:t>initrd</a:t>
            </a:r>
            <a:r>
              <a:rPr lang="en-US" sz="1600" dirty="0">
                <a:solidFill>
                  <a:schemeClr val="tx1"/>
                </a:solidFill>
              </a:rPr>
              <a:t>, CD-ROM/DVD, USB key or remote server using HTTP, FTP or NFS.</a:t>
            </a:r>
          </a:p>
          <a:p>
            <a:pPr lvl="1">
              <a:lnSpc>
                <a:spcPct val="90000"/>
              </a:lnSpc>
            </a:pPr>
            <a:r>
              <a:rPr lang="en-US" sz="1600" dirty="0">
                <a:solidFill>
                  <a:schemeClr val="tx1"/>
                </a:solidFill>
              </a:rPr>
              <a:t>The usual process (as before):</a:t>
            </a:r>
          </a:p>
          <a:p>
            <a:pPr lvl="2">
              <a:lnSpc>
                <a:spcPct val="90000"/>
              </a:lnSpc>
            </a:pPr>
            <a:r>
              <a:rPr lang="en-US" dirty="0">
                <a:solidFill>
                  <a:schemeClr val="tx1"/>
                </a:solidFill>
              </a:rPr>
              <a:t>Boot the machine using PXE</a:t>
            </a:r>
          </a:p>
          <a:p>
            <a:pPr lvl="2">
              <a:lnSpc>
                <a:spcPct val="90000"/>
              </a:lnSpc>
            </a:pPr>
            <a:r>
              <a:rPr lang="en-US" dirty="0">
                <a:solidFill>
                  <a:schemeClr val="tx1"/>
                </a:solidFill>
              </a:rPr>
              <a:t>Kickstart config comes from a web server using HTTP</a:t>
            </a:r>
          </a:p>
          <a:p>
            <a:pPr lvl="2">
              <a:lnSpc>
                <a:spcPct val="90000"/>
              </a:lnSpc>
            </a:pPr>
            <a:r>
              <a:rPr lang="en-US" dirty="0">
                <a:solidFill>
                  <a:schemeClr val="tx1"/>
                </a:solidFill>
              </a:rPr>
              <a:t>Software packages come from a remote repot using HTTP</a:t>
            </a:r>
          </a:p>
          <a:p>
            <a:pPr lvl="1">
              <a:lnSpc>
                <a:spcPct val="90000"/>
              </a:lnSpc>
            </a:pPr>
            <a:r>
              <a:rPr lang="en-US" sz="1600" dirty="0">
                <a:solidFill>
                  <a:schemeClr val="tx1"/>
                </a:solidFill>
              </a:rPr>
              <a:t>So, to automate a customized OS installation you’ll need (again):</a:t>
            </a:r>
          </a:p>
          <a:p>
            <a:pPr lvl="2">
              <a:lnSpc>
                <a:spcPct val="90000"/>
              </a:lnSpc>
            </a:pPr>
            <a:r>
              <a:rPr lang="en-US" dirty="0">
                <a:solidFill>
                  <a:schemeClr val="tx1"/>
                </a:solidFill>
              </a:rPr>
              <a:t>DHCP</a:t>
            </a:r>
          </a:p>
          <a:p>
            <a:pPr lvl="2">
              <a:lnSpc>
                <a:spcPct val="90000"/>
              </a:lnSpc>
            </a:pPr>
            <a:r>
              <a:rPr lang="en-US" dirty="0">
                <a:solidFill>
                  <a:schemeClr val="tx1"/>
                </a:solidFill>
              </a:rPr>
              <a:t>TFTP</a:t>
            </a:r>
          </a:p>
          <a:p>
            <a:pPr lvl="2">
              <a:lnSpc>
                <a:spcPct val="90000"/>
              </a:lnSpc>
            </a:pPr>
            <a:r>
              <a:rPr lang="en-US" dirty="0">
                <a:solidFill>
                  <a:schemeClr val="tx1"/>
                </a:solidFill>
              </a:rPr>
              <a:t>PXE boot image </a:t>
            </a:r>
          </a:p>
          <a:p>
            <a:pPr lvl="2">
              <a:lnSpc>
                <a:spcPct val="90000"/>
              </a:lnSpc>
            </a:pPr>
            <a:r>
              <a:rPr lang="en-US" dirty="0">
                <a:solidFill>
                  <a:schemeClr val="tx1"/>
                </a:solidFill>
              </a:rPr>
              <a:t>Server housing </a:t>
            </a:r>
            <a:r>
              <a:rPr lang="en-US" dirty="0" err="1">
                <a:solidFill>
                  <a:schemeClr val="tx1"/>
                </a:solidFill>
              </a:rPr>
              <a:t>preseed.cfg</a:t>
            </a:r>
            <a:endParaRPr lang="en-US" dirty="0">
              <a:solidFill>
                <a:schemeClr val="tx1"/>
              </a:solidFill>
            </a:endParaRPr>
          </a:p>
          <a:p>
            <a:pPr lvl="2">
              <a:lnSpc>
                <a:spcPct val="90000"/>
              </a:lnSpc>
            </a:pPr>
            <a:r>
              <a:rPr lang="en-US" dirty="0">
                <a:solidFill>
                  <a:schemeClr val="tx1"/>
                </a:solidFill>
              </a:rPr>
              <a:t>HTTP/FTP/NFS server hosting DEB packages</a:t>
            </a:r>
          </a:p>
        </p:txBody>
      </p:sp>
    </p:spTree>
    <p:extLst>
      <p:ext uri="{BB962C8B-B14F-4D97-AF65-F5344CB8AC3E}">
        <p14:creationId xmlns:p14="http://schemas.microsoft.com/office/powerpoint/2010/main" val="1961794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FE40B-D0EF-A445-88AC-FC2A21F294F5}"/>
              </a:ext>
            </a:extLst>
          </p:cNvPr>
          <p:cNvSpPr>
            <a:spLocks noGrp="1"/>
          </p:cNvSpPr>
          <p:nvPr>
            <p:ph type="title"/>
          </p:nvPr>
        </p:nvSpPr>
        <p:spPr/>
        <p:txBody>
          <a:bodyPr/>
          <a:lstStyle/>
          <a:p>
            <a:r>
              <a:rPr lang="en-US" dirty="0" err="1"/>
              <a:t>Preseed</a:t>
            </a:r>
            <a:endParaRPr lang="en-US" dirty="0"/>
          </a:p>
        </p:txBody>
      </p:sp>
      <p:sp>
        <p:nvSpPr>
          <p:cNvPr id="3" name="Content Placeholder 2">
            <a:extLst>
              <a:ext uri="{FF2B5EF4-FFF2-40B4-BE49-F238E27FC236}">
                <a16:creationId xmlns:a16="http://schemas.microsoft.com/office/drawing/2014/main" id="{1A182F9B-F536-EA4D-98D8-FEC0F1EE7702}"/>
              </a:ext>
            </a:extLst>
          </p:cNvPr>
          <p:cNvSpPr>
            <a:spLocks noGrp="1"/>
          </p:cNvSpPr>
          <p:nvPr>
            <p:ph idx="1"/>
          </p:nvPr>
        </p:nvSpPr>
        <p:spPr/>
        <p:txBody>
          <a:bodyPr/>
          <a:lstStyle/>
          <a:p>
            <a:r>
              <a:rPr lang="en-US" dirty="0"/>
              <a:t>Extremely picky, RTFM </a:t>
            </a:r>
            <a:r>
              <a:rPr lang="en-US" dirty="0">
                <a:hlinkClick r:id="rId2"/>
              </a:rPr>
              <a:t>https://www.debian.org/releases/buster/amd64/apbs03.en.html</a:t>
            </a:r>
            <a:endParaRPr lang="en-US" dirty="0"/>
          </a:p>
          <a:p>
            <a:r>
              <a:rPr lang="en-US" dirty="0"/>
              <a:t>Things like spaces and tabs </a:t>
            </a:r>
            <a:r>
              <a:rPr lang="en-US" strike="sngStrike" dirty="0"/>
              <a:t>can</a:t>
            </a:r>
            <a:r>
              <a:rPr lang="en-US" dirty="0"/>
              <a:t> will cause </a:t>
            </a:r>
            <a:r>
              <a:rPr lang="en-US" strike="sngStrike" dirty="0"/>
              <a:t>issues</a:t>
            </a:r>
            <a:r>
              <a:rPr lang="en-US" dirty="0"/>
              <a:t> failures</a:t>
            </a:r>
          </a:p>
          <a:p>
            <a:r>
              <a:rPr lang="en-US" dirty="0"/>
              <a:t>Creating one:</a:t>
            </a:r>
          </a:p>
          <a:p>
            <a:pPr lvl="1"/>
            <a:r>
              <a:rPr lang="en-US" dirty="0"/>
              <a:t>Find one on the Internet</a:t>
            </a:r>
          </a:p>
          <a:p>
            <a:pPr lvl="1"/>
            <a:r>
              <a:rPr lang="en-US" dirty="0"/>
              <a:t>Manually install a machine and generate a </a:t>
            </a:r>
            <a:r>
              <a:rPr lang="en-US" dirty="0" err="1"/>
              <a:t>preseed.cfg</a:t>
            </a:r>
            <a:r>
              <a:rPr lang="en-US" dirty="0"/>
              <a:t> from that using the </a:t>
            </a:r>
            <a:r>
              <a:rPr lang="en-US" dirty="0" err="1"/>
              <a:t>debconf</a:t>
            </a:r>
            <a:r>
              <a:rPr lang="en-US" dirty="0"/>
              <a:t>-get-selections utility</a:t>
            </a:r>
          </a:p>
        </p:txBody>
      </p:sp>
    </p:spTree>
    <p:extLst>
      <p:ext uri="{BB962C8B-B14F-4D97-AF65-F5344CB8AC3E}">
        <p14:creationId xmlns:p14="http://schemas.microsoft.com/office/powerpoint/2010/main" val="97252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4BE2D-D7D0-8E42-A715-2172896D8DE8}"/>
              </a:ext>
            </a:extLst>
          </p:cNvPr>
          <p:cNvSpPr>
            <a:spLocks noGrp="1"/>
          </p:cNvSpPr>
          <p:nvPr>
            <p:ph type="title"/>
          </p:nvPr>
        </p:nvSpPr>
        <p:spPr>
          <a:xfrm>
            <a:off x="974179" y="714375"/>
            <a:ext cx="3332955" cy="5076826"/>
          </a:xfrm>
        </p:spPr>
        <p:txBody>
          <a:bodyPr anchor="ctr">
            <a:normAutofit/>
          </a:bodyPr>
          <a:lstStyle/>
          <a:p>
            <a:r>
              <a:rPr lang="en-US" sz="4000" dirty="0"/>
              <a:t>Windows Server (201?)</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3C05147B-32A3-4047-8B02-8B23F47ED987}"/>
              </a:ext>
            </a:extLst>
          </p:cNvPr>
          <p:cNvSpPr>
            <a:spLocks noGrp="1"/>
          </p:cNvSpPr>
          <p:nvPr>
            <p:ph idx="1"/>
          </p:nvPr>
        </p:nvSpPr>
        <p:spPr>
          <a:xfrm>
            <a:off x="4973046" y="714375"/>
            <a:ext cx="6253751" cy="5076825"/>
          </a:xfrm>
        </p:spPr>
        <p:txBody>
          <a:bodyPr>
            <a:normAutofit/>
          </a:bodyPr>
          <a:lstStyle/>
          <a:p>
            <a:r>
              <a:rPr lang="en-US" dirty="0">
                <a:solidFill>
                  <a:schemeClr val="tx1"/>
                </a:solidFill>
              </a:rPr>
              <a:t>Uses a Windows unattended “answer file”</a:t>
            </a:r>
          </a:p>
          <a:p>
            <a:pPr lvl="1"/>
            <a:r>
              <a:rPr lang="en-US" dirty="0">
                <a:solidFill>
                  <a:schemeClr val="tx1"/>
                </a:solidFill>
              </a:rPr>
              <a:t>The OS installer pulls in an </a:t>
            </a:r>
            <a:r>
              <a:rPr lang="en-US" dirty="0" err="1">
                <a:solidFill>
                  <a:schemeClr val="tx1"/>
                </a:solidFill>
              </a:rPr>
              <a:t>Autounattend.xml</a:t>
            </a:r>
            <a:r>
              <a:rPr lang="en-US" dirty="0">
                <a:solidFill>
                  <a:schemeClr val="tx1"/>
                </a:solidFill>
              </a:rPr>
              <a:t> file that contains all the answers to all the questions asked by the installer.</a:t>
            </a:r>
          </a:p>
          <a:p>
            <a:pPr lvl="1"/>
            <a:r>
              <a:rPr lang="en-US" dirty="0">
                <a:solidFill>
                  <a:schemeClr val="tx1"/>
                </a:solidFill>
              </a:rPr>
              <a:t>Comes from a local CD-ROM/DVD (like the ISO being used), from a USB key</a:t>
            </a:r>
          </a:p>
          <a:p>
            <a:pPr lvl="1"/>
            <a:r>
              <a:rPr lang="en-US" dirty="0">
                <a:solidFill>
                  <a:schemeClr val="tx1"/>
                </a:solidFill>
              </a:rPr>
              <a:t>The usual process:</a:t>
            </a:r>
          </a:p>
          <a:p>
            <a:pPr lvl="2"/>
            <a:r>
              <a:rPr lang="en-US" dirty="0">
                <a:solidFill>
                  <a:schemeClr val="tx1"/>
                </a:solidFill>
              </a:rPr>
              <a:t>Boot the machine to the ISO</a:t>
            </a:r>
          </a:p>
          <a:p>
            <a:pPr lvl="2"/>
            <a:r>
              <a:rPr lang="en-US" dirty="0">
                <a:solidFill>
                  <a:schemeClr val="tx1"/>
                </a:solidFill>
              </a:rPr>
              <a:t>Unattended answer file and software packages come from the ISO</a:t>
            </a:r>
          </a:p>
          <a:p>
            <a:pPr lvl="1"/>
            <a:r>
              <a:rPr lang="en-US" dirty="0">
                <a:solidFill>
                  <a:schemeClr val="tx1"/>
                </a:solidFill>
              </a:rPr>
              <a:t>So, to automate a customized OS installation you’ll need:</a:t>
            </a:r>
          </a:p>
          <a:p>
            <a:pPr lvl="2"/>
            <a:r>
              <a:rPr lang="en-US" dirty="0">
                <a:solidFill>
                  <a:schemeClr val="tx1"/>
                </a:solidFill>
              </a:rPr>
              <a:t>ISO boot image</a:t>
            </a:r>
          </a:p>
        </p:txBody>
      </p:sp>
    </p:spTree>
    <p:extLst>
      <p:ext uri="{BB962C8B-B14F-4D97-AF65-F5344CB8AC3E}">
        <p14:creationId xmlns:p14="http://schemas.microsoft.com/office/powerpoint/2010/main" val="2931420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A672405-5F81-4E97-B4FC-E7F2CC16FE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custGeom>
            <a:avLst/>
            <a:gdLst>
              <a:gd name="connsiteX0" fmla="*/ 0 w 12191999"/>
              <a:gd name="connsiteY0" fmla="*/ 0 h 6858000"/>
              <a:gd name="connsiteX1" fmla="*/ 12191999 w 12191999"/>
              <a:gd name="connsiteY1" fmla="*/ 0 h 6858000"/>
              <a:gd name="connsiteX2" fmla="*/ 12191999 w 12191999"/>
              <a:gd name="connsiteY2" fmla="*/ 6858000 h 6858000"/>
              <a:gd name="connsiteX3" fmla="*/ 0 w 121919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1999" h="6858000">
                <a:moveTo>
                  <a:pt x="0" y="0"/>
                </a:moveTo>
                <a:lnTo>
                  <a:pt x="12191999" y="0"/>
                </a:lnTo>
                <a:lnTo>
                  <a:pt x="12191999" y="6858000"/>
                </a:lnTo>
                <a:lnTo>
                  <a:pt x="0" y="6858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6500DE3F-6AA7-B349-B27F-67D775F75FEA}"/>
              </a:ext>
            </a:extLst>
          </p:cNvPr>
          <p:cNvSpPr>
            <a:spLocks noGrp="1"/>
          </p:cNvSpPr>
          <p:nvPr>
            <p:ph type="title"/>
          </p:nvPr>
        </p:nvSpPr>
        <p:spPr>
          <a:xfrm>
            <a:off x="4996542" y="990601"/>
            <a:ext cx="6054045" cy="4632960"/>
          </a:xfrm>
        </p:spPr>
        <p:txBody>
          <a:bodyPr vert="horz" lIns="91440" tIns="45720" rIns="91440" bIns="45720" rtlCol="0" anchor="ctr">
            <a:normAutofit/>
          </a:bodyPr>
          <a:lstStyle/>
          <a:p>
            <a:r>
              <a:rPr lang="en-US" sz="4800">
                <a:effectLst>
                  <a:glow rad="38100">
                    <a:schemeClr val="bg1">
                      <a:lumMod val="65000"/>
                      <a:lumOff val="35000"/>
                      <a:alpha val="50000"/>
                    </a:schemeClr>
                  </a:glow>
                  <a:outerShdw blurRad="28575" dist="31750" dir="13200000" algn="tl" rotWithShape="0">
                    <a:srgbClr val="000000">
                      <a:alpha val="25000"/>
                    </a:srgbClr>
                  </a:outerShdw>
                </a:effectLst>
              </a:rPr>
              <a:t>Overview</a:t>
            </a:r>
          </a:p>
        </p:txBody>
      </p:sp>
      <p:cxnSp>
        <p:nvCxnSpPr>
          <p:cNvPr id="11" name="Straight Connector 10">
            <a:extLst>
              <a:ext uri="{FF2B5EF4-FFF2-40B4-BE49-F238E27FC236}">
                <a16:creationId xmlns:a16="http://schemas.microsoft.com/office/drawing/2014/main" id="{FC86C303-74D6-4DF3-9113-E0A374D716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769" y="2057400"/>
            <a:ext cx="0" cy="2743200"/>
          </a:xfrm>
          <a:prstGeom prst="line">
            <a:avLst/>
          </a:prstGeom>
          <a:ln w="19050">
            <a:solidFill>
              <a:schemeClr val="accent1"/>
            </a:solidFill>
          </a:ln>
          <a:effectLst>
            <a:innerShdw blurRad="63500" dist="50800" dir="162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706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7DD4B-ADC3-0A47-B355-F6CC5A500647}"/>
              </a:ext>
            </a:extLst>
          </p:cNvPr>
          <p:cNvSpPr>
            <a:spLocks noGrp="1"/>
          </p:cNvSpPr>
          <p:nvPr>
            <p:ph type="title"/>
          </p:nvPr>
        </p:nvSpPr>
        <p:spPr/>
        <p:txBody>
          <a:bodyPr/>
          <a:lstStyle/>
          <a:p>
            <a:r>
              <a:rPr lang="en-US" dirty="0"/>
              <a:t>Unattended Installation XML</a:t>
            </a:r>
          </a:p>
        </p:txBody>
      </p:sp>
      <p:sp>
        <p:nvSpPr>
          <p:cNvPr id="3" name="Content Placeholder 2">
            <a:extLst>
              <a:ext uri="{FF2B5EF4-FFF2-40B4-BE49-F238E27FC236}">
                <a16:creationId xmlns:a16="http://schemas.microsoft.com/office/drawing/2014/main" id="{D368EDA3-C179-DE4A-828B-DF3E397922E8}"/>
              </a:ext>
            </a:extLst>
          </p:cNvPr>
          <p:cNvSpPr>
            <a:spLocks noGrp="1"/>
          </p:cNvSpPr>
          <p:nvPr>
            <p:ph idx="1"/>
          </p:nvPr>
        </p:nvSpPr>
        <p:spPr/>
        <p:txBody>
          <a:bodyPr/>
          <a:lstStyle/>
          <a:p>
            <a:r>
              <a:rPr lang="en-US" dirty="0"/>
              <a:t>Generally simpler than Kickstart or </a:t>
            </a:r>
            <a:r>
              <a:rPr lang="en-US" dirty="0" err="1"/>
              <a:t>preseed</a:t>
            </a:r>
            <a:r>
              <a:rPr lang="en-US" dirty="0"/>
              <a:t>.</a:t>
            </a:r>
          </a:p>
          <a:p>
            <a:r>
              <a:rPr lang="en-US" dirty="0"/>
              <a:t>Pain in the $#! To create XML file correctly.</a:t>
            </a:r>
          </a:p>
          <a:p>
            <a:r>
              <a:rPr lang="en-US" dirty="0"/>
              <a:t>May change radically between major or minor OS releases.</a:t>
            </a:r>
          </a:p>
          <a:p>
            <a:r>
              <a:rPr lang="en-US" dirty="0"/>
              <a:t>Creating one</a:t>
            </a:r>
          </a:p>
          <a:p>
            <a:pPr lvl="1"/>
            <a:r>
              <a:rPr lang="en-US" dirty="0"/>
              <a:t>Find one on the Internet</a:t>
            </a:r>
          </a:p>
          <a:p>
            <a:pPr lvl="1"/>
            <a:r>
              <a:rPr lang="en-US" dirty="0"/>
              <a:t>Use </a:t>
            </a:r>
            <a:r>
              <a:rPr lang="en-US" dirty="0">
                <a:hlinkClick r:id="rId2"/>
              </a:rPr>
              <a:t>https://www.windowsafg.com</a:t>
            </a:r>
            <a:endParaRPr lang="en-US" dirty="0">
              <a:solidFill>
                <a:schemeClr val="tx1"/>
              </a:solidFill>
            </a:endParaRPr>
          </a:p>
        </p:txBody>
      </p:sp>
    </p:spTree>
    <p:extLst>
      <p:ext uri="{BB962C8B-B14F-4D97-AF65-F5344CB8AC3E}">
        <p14:creationId xmlns:p14="http://schemas.microsoft.com/office/powerpoint/2010/main" val="638903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A672405-5F81-4E97-B4FC-E7F2CC16FE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custGeom>
            <a:avLst/>
            <a:gdLst>
              <a:gd name="connsiteX0" fmla="*/ 0 w 12191999"/>
              <a:gd name="connsiteY0" fmla="*/ 0 h 6858000"/>
              <a:gd name="connsiteX1" fmla="*/ 12191999 w 12191999"/>
              <a:gd name="connsiteY1" fmla="*/ 0 h 6858000"/>
              <a:gd name="connsiteX2" fmla="*/ 12191999 w 12191999"/>
              <a:gd name="connsiteY2" fmla="*/ 6858000 h 6858000"/>
              <a:gd name="connsiteX3" fmla="*/ 0 w 121919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1999" h="6858000">
                <a:moveTo>
                  <a:pt x="0" y="0"/>
                </a:moveTo>
                <a:lnTo>
                  <a:pt x="12191999" y="0"/>
                </a:lnTo>
                <a:lnTo>
                  <a:pt x="12191999" y="6858000"/>
                </a:lnTo>
                <a:lnTo>
                  <a:pt x="0" y="6858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886157EF-77BD-7248-8DE9-F1CABAF25861}"/>
              </a:ext>
            </a:extLst>
          </p:cNvPr>
          <p:cNvSpPr>
            <a:spLocks noGrp="1"/>
          </p:cNvSpPr>
          <p:nvPr>
            <p:ph type="title"/>
          </p:nvPr>
        </p:nvSpPr>
        <p:spPr>
          <a:xfrm>
            <a:off x="4996542" y="990601"/>
            <a:ext cx="6054045" cy="4632960"/>
          </a:xfrm>
        </p:spPr>
        <p:txBody>
          <a:bodyPr vert="horz" lIns="91440" tIns="45720" rIns="91440" bIns="45720" rtlCol="0" anchor="ctr">
            <a:normAutofit/>
          </a:bodyPr>
          <a:lstStyle/>
          <a:p>
            <a:r>
              <a:rPr lang="en-US" sz="4800">
                <a:effectLst>
                  <a:glow rad="38100">
                    <a:schemeClr val="bg1">
                      <a:lumMod val="65000"/>
                      <a:lumOff val="35000"/>
                      <a:alpha val="50000"/>
                    </a:schemeClr>
                  </a:glow>
                  <a:outerShdw blurRad="28575" dist="31750" dir="13200000" algn="tl" rotWithShape="0">
                    <a:srgbClr val="000000">
                      <a:alpha val="25000"/>
                    </a:srgbClr>
                  </a:outerShdw>
                </a:effectLst>
              </a:rPr>
              <a:t>So, how does it work</a:t>
            </a:r>
          </a:p>
        </p:txBody>
      </p:sp>
      <p:cxnSp>
        <p:nvCxnSpPr>
          <p:cNvPr id="11" name="Straight Connector 10">
            <a:extLst>
              <a:ext uri="{FF2B5EF4-FFF2-40B4-BE49-F238E27FC236}">
                <a16:creationId xmlns:a16="http://schemas.microsoft.com/office/drawing/2014/main" id="{FC86C303-74D6-4DF3-9113-E0A374D716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769" y="2057400"/>
            <a:ext cx="0" cy="2743200"/>
          </a:xfrm>
          <a:prstGeom prst="line">
            <a:avLst/>
          </a:prstGeom>
          <a:ln w="19050">
            <a:solidFill>
              <a:schemeClr val="accent1"/>
            </a:solidFill>
          </a:ln>
          <a:effectLst>
            <a:innerShdw blurRad="63500" dist="50800" dir="162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172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7DEE0-56B9-FD44-B637-D47F5EA9B4C2}"/>
              </a:ext>
            </a:extLst>
          </p:cNvPr>
          <p:cNvSpPr>
            <a:spLocks noGrp="1"/>
          </p:cNvSpPr>
          <p:nvPr>
            <p:ph type="title"/>
          </p:nvPr>
        </p:nvSpPr>
        <p:spPr>
          <a:xfrm>
            <a:off x="974179" y="714375"/>
            <a:ext cx="3332955" cy="5076826"/>
          </a:xfrm>
        </p:spPr>
        <p:txBody>
          <a:bodyPr anchor="ctr">
            <a:normAutofit/>
          </a:bodyPr>
          <a:lstStyle/>
          <a:p>
            <a:r>
              <a:rPr lang="en-US" sz="4000"/>
              <a:t>Primitives</a:t>
            </a:r>
          </a:p>
        </p:txBody>
      </p:sp>
      <p:sp>
        <p:nvSpPr>
          <p:cNvPr id="9" name="Rectangle 8">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3" name="Straight Connector 12">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4" name="Content Placeholder 3">
            <a:extLst>
              <a:ext uri="{FF2B5EF4-FFF2-40B4-BE49-F238E27FC236}">
                <a16:creationId xmlns:a16="http://schemas.microsoft.com/office/drawing/2014/main" id="{EB873F0C-BA76-6A4A-85A0-181D1F147EE3}"/>
              </a:ext>
            </a:extLst>
          </p:cNvPr>
          <p:cNvSpPr>
            <a:spLocks noGrp="1"/>
          </p:cNvSpPr>
          <p:nvPr>
            <p:ph idx="1"/>
          </p:nvPr>
        </p:nvSpPr>
        <p:spPr>
          <a:xfrm>
            <a:off x="4973046" y="714375"/>
            <a:ext cx="6253751" cy="5076825"/>
          </a:xfrm>
        </p:spPr>
        <p:txBody>
          <a:bodyPr>
            <a:normAutofit/>
          </a:bodyPr>
          <a:lstStyle/>
          <a:p>
            <a:r>
              <a:rPr lang="en-US" sz="2400" dirty="0">
                <a:solidFill>
                  <a:schemeClr val="tx1"/>
                </a:solidFill>
              </a:rPr>
              <a:t>primitives</a:t>
            </a:r>
          </a:p>
          <a:p>
            <a:pPr lvl="1"/>
            <a:r>
              <a:rPr lang="en-US" sz="2400" dirty="0">
                <a:solidFill>
                  <a:schemeClr val="tx1"/>
                </a:solidFill>
              </a:rPr>
              <a:t>Communicators</a:t>
            </a:r>
          </a:p>
          <a:p>
            <a:pPr lvl="1"/>
            <a:r>
              <a:rPr lang="en-US" sz="2400" dirty="0">
                <a:solidFill>
                  <a:schemeClr val="tx1"/>
                </a:solidFill>
              </a:rPr>
              <a:t>Builders</a:t>
            </a:r>
          </a:p>
          <a:p>
            <a:pPr lvl="1"/>
            <a:r>
              <a:rPr lang="en-US" sz="2400" dirty="0">
                <a:solidFill>
                  <a:schemeClr val="tx1"/>
                </a:solidFill>
              </a:rPr>
              <a:t>Provisioners</a:t>
            </a:r>
          </a:p>
          <a:p>
            <a:pPr lvl="1"/>
            <a:r>
              <a:rPr lang="en-US" sz="2400" dirty="0">
                <a:solidFill>
                  <a:schemeClr val="tx1"/>
                </a:solidFill>
              </a:rPr>
              <a:t>Post-processors</a:t>
            </a:r>
          </a:p>
        </p:txBody>
      </p:sp>
    </p:spTree>
    <p:extLst>
      <p:ext uri="{BB962C8B-B14F-4D97-AF65-F5344CB8AC3E}">
        <p14:creationId xmlns:p14="http://schemas.microsoft.com/office/powerpoint/2010/main" val="1461099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530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347149-8A1B-514B-B4BD-EABB359BAA93}"/>
              </a:ext>
            </a:extLst>
          </p:cNvPr>
          <p:cNvSpPr>
            <a:spLocks noGrp="1"/>
          </p:cNvSpPr>
          <p:nvPr>
            <p:ph type="title"/>
          </p:nvPr>
        </p:nvSpPr>
        <p:spPr>
          <a:xfrm>
            <a:off x="1141413" y="643467"/>
            <a:ext cx="7696199" cy="1079989"/>
          </a:xfrm>
        </p:spPr>
        <p:txBody>
          <a:bodyPr>
            <a:normAutofit/>
          </a:bodyPr>
          <a:lstStyle/>
          <a:p>
            <a:r>
              <a:rPr lang="en-US" sz="3600"/>
              <a:t>Communicators</a:t>
            </a:r>
          </a:p>
        </p:txBody>
      </p:sp>
      <p:sp>
        <p:nvSpPr>
          <p:cNvPr id="3" name="Content Placeholder 2">
            <a:extLst>
              <a:ext uri="{FF2B5EF4-FFF2-40B4-BE49-F238E27FC236}">
                <a16:creationId xmlns:a16="http://schemas.microsoft.com/office/drawing/2014/main" id="{73FD173A-0DD7-A54B-9A2C-AB36BA8402C9}"/>
              </a:ext>
            </a:extLst>
          </p:cNvPr>
          <p:cNvSpPr>
            <a:spLocks noGrp="1"/>
          </p:cNvSpPr>
          <p:nvPr>
            <p:ph idx="1"/>
          </p:nvPr>
        </p:nvSpPr>
        <p:spPr>
          <a:xfrm>
            <a:off x="1141413" y="2798300"/>
            <a:ext cx="7696199" cy="3416406"/>
          </a:xfrm>
        </p:spPr>
        <p:txBody>
          <a:bodyPr>
            <a:noAutofit/>
          </a:bodyPr>
          <a:lstStyle/>
          <a:p>
            <a:pPr>
              <a:lnSpc>
                <a:spcPct val="90000"/>
              </a:lnSpc>
            </a:pPr>
            <a:r>
              <a:rPr lang="en-US" sz="1700" dirty="0">
                <a:effectLst/>
              </a:rPr>
              <a:t>Communicators are the mechanism Packer uses to upload files, execute scripts, etc. with the machine being created.</a:t>
            </a:r>
          </a:p>
          <a:p>
            <a:pPr lvl="1">
              <a:lnSpc>
                <a:spcPct val="90000"/>
              </a:lnSpc>
            </a:pPr>
            <a:r>
              <a:rPr lang="en-US" sz="1700" dirty="0">
                <a:effectLst/>
              </a:rPr>
              <a:t>configured within the builder section.</a:t>
            </a:r>
          </a:p>
          <a:p>
            <a:pPr lvl="1">
              <a:lnSpc>
                <a:spcPct val="90000"/>
              </a:lnSpc>
            </a:pPr>
            <a:r>
              <a:rPr lang="en-US" sz="1700" dirty="0">
                <a:effectLst/>
              </a:rPr>
              <a:t>Supports three kinds of communicators:</a:t>
            </a:r>
          </a:p>
          <a:p>
            <a:pPr lvl="2">
              <a:lnSpc>
                <a:spcPct val="90000"/>
              </a:lnSpc>
            </a:pPr>
            <a:r>
              <a:rPr lang="en-US" sz="1700" dirty="0">
                <a:effectLst/>
              </a:rPr>
              <a:t>none - No communicator will be used. If this is set, most provisioners also can't be used.</a:t>
            </a:r>
          </a:p>
          <a:p>
            <a:pPr lvl="2">
              <a:lnSpc>
                <a:spcPct val="90000"/>
              </a:lnSpc>
            </a:pPr>
            <a:r>
              <a:rPr lang="en-US" sz="1700" dirty="0">
                <a:effectLst/>
              </a:rPr>
              <a:t>SSH - An SSH connection will be established to the machine. This is usually the default.</a:t>
            </a:r>
          </a:p>
          <a:p>
            <a:pPr lvl="2">
              <a:lnSpc>
                <a:spcPct val="90000"/>
              </a:lnSpc>
            </a:pPr>
            <a:r>
              <a:rPr lang="en-US" sz="1700" dirty="0" err="1">
                <a:effectLst/>
              </a:rPr>
              <a:t>WinRM</a:t>
            </a:r>
            <a:r>
              <a:rPr lang="en-US" sz="1700" dirty="0">
                <a:effectLst/>
              </a:rPr>
              <a:t> - A </a:t>
            </a:r>
            <a:r>
              <a:rPr lang="en-US" sz="1700" dirty="0" err="1">
                <a:effectLst/>
              </a:rPr>
              <a:t>WinRM</a:t>
            </a:r>
            <a:r>
              <a:rPr lang="en-US" sz="1700" dirty="0">
                <a:effectLst/>
              </a:rPr>
              <a:t> connection will be established.</a:t>
            </a:r>
          </a:p>
          <a:p>
            <a:pPr lvl="1">
              <a:lnSpc>
                <a:spcPct val="90000"/>
              </a:lnSpc>
            </a:pPr>
            <a:r>
              <a:rPr lang="en-US" sz="1700" dirty="0">
                <a:effectLst/>
              </a:rPr>
              <a:t>In addition to the above, some builders have custom communicators they can use.</a:t>
            </a:r>
          </a:p>
          <a:p>
            <a:pPr lvl="2">
              <a:lnSpc>
                <a:spcPct val="90000"/>
              </a:lnSpc>
            </a:pPr>
            <a:r>
              <a:rPr lang="en-US" sz="1700" dirty="0">
                <a:effectLst/>
              </a:rPr>
              <a:t>For example, the Docker builder has a "docker" communicator that uses docker exec and docker cp to execute scripts and copy files.</a:t>
            </a:r>
            <a:br>
              <a:rPr lang="en-US" sz="1700" dirty="0"/>
            </a:br>
            <a:endParaRPr lang="en-US" sz="1700" dirty="0"/>
          </a:p>
        </p:txBody>
      </p:sp>
    </p:spTree>
    <p:extLst>
      <p:ext uri="{BB962C8B-B14F-4D97-AF65-F5344CB8AC3E}">
        <p14:creationId xmlns:p14="http://schemas.microsoft.com/office/powerpoint/2010/main" val="996959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530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024473-8A88-3C46-BAD7-68EDB9B9FFA9}"/>
              </a:ext>
            </a:extLst>
          </p:cNvPr>
          <p:cNvSpPr>
            <a:spLocks noGrp="1"/>
          </p:cNvSpPr>
          <p:nvPr>
            <p:ph type="title"/>
          </p:nvPr>
        </p:nvSpPr>
        <p:spPr>
          <a:xfrm>
            <a:off x="1141413" y="643467"/>
            <a:ext cx="7696199" cy="1079989"/>
          </a:xfrm>
        </p:spPr>
        <p:txBody>
          <a:bodyPr>
            <a:normAutofit/>
          </a:bodyPr>
          <a:lstStyle/>
          <a:p>
            <a:r>
              <a:rPr lang="en-US" sz="3600"/>
              <a:t>Builders</a:t>
            </a:r>
          </a:p>
        </p:txBody>
      </p:sp>
      <p:sp>
        <p:nvSpPr>
          <p:cNvPr id="3" name="Content Placeholder 2">
            <a:extLst>
              <a:ext uri="{FF2B5EF4-FFF2-40B4-BE49-F238E27FC236}">
                <a16:creationId xmlns:a16="http://schemas.microsoft.com/office/drawing/2014/main" id="{DCB3F645-4C60-8C48-A099-4EFB8EA73DD8}"/>
              </a:ext>
            </a:extLst>
          </p:cNvPr>
          <p:cNvSpPr>
            <a:spLocks noGrp="1"/>
          </p:cNvSpPr>
          <p:nvPr>
            <p:ph idx="1"/>
          </p:nvPr>
        </p:nvSpPr>
        <p:spPr>
          <a:xfrm>
            <a:off x="1141413" y="2586547"/>
            <a:ext cx="7696199" cy="3416406"/>
          </a:xfrm>
        </p:spPr>
        <p:txBody>
          <a:bodyPr>
            <a:noAutofit/>
          </a:bodyPr>
          <a:lstStyle/>
          <a:p>
            <a:r>
              <a:rPr lang="en-US" sz="1600" dirty="0">
                <a:effectLst/>
              </a:rPr>
              <a:t>Builders are responsible for creating machines and generating images from them for various platforms.</a:t>
            </a:r>
          </a:p>
          <a:p>
            <a:pPr lvl="1"/>
            <a:r>
              <a:rPr lang="en-US" sz="1600" dirty="0">
                <a:effectLst/>
              </a:rPr>
              <a:t>Separate builders for EC2, VMware, VirtualBox, etc.</a:t>
            </a:r>
          </a:p>
          <a:p>
            <a:r>
              <a:rPr lang="en-US" sz="1600" dirty="0">
                <a:effectLst/>
              </a:rPr>
              <a:t>Packer comes with many builders by default, examples are:</a:t>
            </a:r>
          </a:p>
          <a:p>
            <a:pPr lvl="1"/>
            <a:r>
              <a:rPr lang="en-US" sz="1600" dirty="0">
                <a:effectLst/>
              </a:rPr>
              <a:t>Amazon EC2</a:t>
            </a:r>
          </a:p>
          <a:p>
            <a:pPr lvl="1"/>
            <a:r>
              <a:rPr lang="en-US" sz="1600" dirty="0">
                <a:effectLst/>
              </a:rPr>
              <a:t>Azure</a:t>
            </a:r>
          </a:p>
          <a:p>
            <a:pPr lvl="1"/>
            <a:r>
              <a:rPr lang="en-US" sz="1600" dirty="0">
                <a:effectLst/>
              </a:rPr>
              <a:t>Hyper-V</a:t>
            </a:r>
          </a:p>
          <a:p>
            <a:pPr lvl="1"/>
            <a:r>
              <a:rPr lang="en-US" sz="1600" dirty="0" err="1">
                <a:effectLst/>
              </a:rPr>
              <a:t>Linode</a:t>
            </a:r>
            <a:endParaRPr lang="en-US" sz="1600" dirty="0">
              <a:effectLst/>
            </a:endParaRPr>
          </a:p>
          <a:p>
            <a:pPr lvl="1"/>
            <a:r>
              <a:rPr lang="en-US" sz="1600" dirty="0">
                <a:effectLst/>
              </a:rPr>
              <a:t>Vagrant</a:t>
            </a:r>
          </a:p>
          <a:p>
            <a:pPr lvl="1"/>
            <a:r>
              <a:rPr lang="en-US" sz="1600" dirty="0">
                <a:effectLst/>
              </a:rPr>
              <a:t>VirtualBox</a:t>
            </a:r>
          </a:p>
          <a:p>
            <a:pPr lvl="1"/>
            <a:r>
              <a:rPr lang="en-US" sz="1600" dirty="0">
                <a:effectLst/>
              </a:rPr>
              <a:t>VMware</a:t>
            </a:r>
          </a:p>
          <a:p>
            <a:r>
              <a:rPr lang="en-US" sz="1600" dirty="0">
                <a:effectLst/>
              </a:rPr>
              <a:t>can be extended to add new builders.</a:t>
            </a:r>
            <a:endParaRPr lang="en-US" sz="1600" dirty="0"/>
          </a:p>
        </p:txBody>
      </p:sp>
    </p:spTree>
    <p:extLst>
      <p:ext uri="{BB962C8B-B14F-4D97-AF65-F5344CB8AC3E}">
        <p14:creationId xmlns:p14="http://schemas.microsoft.com/office/powerpoint/2010/main" val="1882632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530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FB409A-27F4-5046-BA7F-FDAB81EF86AF}"/>
              </a:ext>
            </a:extLst>
          </p:cNvPr>
          <p:cNvSpPr>
            <a:spLocks noGrp="1"/>
          </p:cNvSpPr>
          <p:nvPr>
            <p:ph type="title"/>
          </p:nvPr>
        </p:nvSpPr>
        <p:spPr>
          <a:xfrm>
            <a:off x="1141413" y="643467"/>
            <a:ext cx="7696199" cy="1079989"/>
          </a:xfrm>
        </p:spPr>
        <p:txBody>
          <a:bodyPr>
            <a:normAutofit/>
          </a:bodyPr>
          <a:lstStyle/>
          <a:p>
            <a:r>
              <a:rPr lang="en-US" sz="3600"/>
              <a:t>Provisioners</a:t>
            </a:r>
          </a:p>
        </p:txBody>
      </p:sp>
      <p:sp>
        <p:nvSpPr>
          <p:cNvPr id="3" name="Content Placeholder 2">
            <a:extLst>
              <a:ext uri="{FF2B5EF4-FFF2-40B4-BE49-F238E27FC236}">
                <a16:creationId xmlns:a16="http://schemas.microsoft.com/office/drawing/2014/main" id="{E93AD827-DA13-0A40-9BFB-944439E98616}"/>
              </a:ext>
            </a:extLst>
          </p:cNvPr>
          <p:cNvSpPr>
            <a:spLocks noGrp="1"/>
          </p:cNvSpPr>
          <p:nvPr>
            <p:ph idx="1"/>
          </p:nvPr>
        </p:nvSpPr>
        <p:spPr>
          <a:xfrm>
            <a:off x="1141413" y="2374795"/>
            <a:ext cx="7696199" cy="3416406"/>
          </a:xfrm>
        </p:spPr>
        <p:txBody>
          <a:bodyPr>
            <a:normAutofit lnSpcReduction="10000"/>
          </a:bodyPr>
          <a:lstStyle/>
          <a:p>
            <a:r>
              <a:rPr lang="en-US" dirty="0">
                <a:effectLst/>
              </a:rPr>
              <a:t>Provisioners use built-in and third-party software to install and configure the machine image after booting.</a:t>
            </a:r>
          </a:p>
          <a:p>
            <a:r>
              <a:rPr lang="en-US" dirty="0">
                <a:effectLst/>
              </a:rPr>
              <a:t>They prepare the system for use, common use cases for provisioners include:</a:t>
            </a:r>
          </a:p>
          <a:p>
            <a:pPr lvl="1"/>
            <a:r>
              <a:rPr lang="en-US" dirty="0">
                <a:effectLst/>
              </a:rPr>
              <a:t>installing packages</a:t>
            </a:r>
          </a:p>
          <a:p>
            <a:pPr lvl="1"/>
            <a:r>
              <a:rPr lang="en-US" dirty="0">
                <a:effectLst/>
              </a:rPr>
              <a:t>patching the kernel</a:t>
            </a:r>
          </a:p>
          <a:p>
            <a:pPr lvl="1"/>
            <a:r>
              <a:rPr lang="en-US" dirty="0">
                <a:effectLst/>
              </a:rPr>
              <a:t>creating users</a:t>
            </a:r>
          </a:p>
          <a:p>
            <a:pPr lvl="1"/>
            <a:r>
              <a:rPr lang="en-US" dirty="0">
                <a:effectLst/>
              </a:rPr>
              <a:t>downloading application code</a:t>
            </a:r>
          </a:p>
          <a:p>
            <a:pPr lvl="1"/>
            <a:r>
              <a:rPr lang="en-US" dirty="0">
                <a:effectLst/>
              </a:rPr>
              <a:t>Bootstrapping additional automation</a:t>
            </a:r>
          </a:p>
          <a:p>
            <a:endParaRPr lang="en-US" dirty="0"/>
          </a:p>
        </p:txBody>
      </p:sp>
    </p:spTree>
    <p:extLst>
      <p:ext uri="{BB962C8B-B14F-4D97-AF65-F5344CB8AC3E}">
        <p14:creationId xmlns:p14="http://schemas.microsoft.com/office/powerpoint/2010/main" val="2905122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CFA5F4-1A8E-48F5-9209-7F24485B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8074621-AE44-40C4-8323-DF5185BC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5306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285782-A1BD-0746-8C94-1BF15E5E55B5}"/>
              </a:ext>
            </a:extLst>
          </p:cNvPr>
          <p:cNvSpPr>
            <a:spLocks noGrp="1"/>
          </p:cNvSpPr>
          <p:nvPr>
            <p:ph type="title"/>
          </p:nvPr>
        </p:nvSpPr>
        <p:spPr>
          <a:xfrm>
            <a:off x="1141413" y="643467"/>
            <a:ext cx="7696199" cy="1079989"/>
          </a:xfrm>
        </p:spPr>
        <p:txBody>
          <a:bodyPr>
            <a:normAutofit/>
          </a:bodyPr>
          <a:lstStyle/>
          <a:p>
            <a:r>
              <a:rPr lang="en-US" sz="3600"/>
              <a:t>Post Processors</a:t>
            </a:r>
          </a:p>
        </p:txBody>
      </p:sp>
      <p:sp>
        <p:nvSpPr>
          <p:cNvPr id="3" name="Content Placeholder 2">
            <a:extLst>
              <a:ext uri="{FF2B5EF4-FFF2-40B4-BE49-F238E27FC236}">
                <a16:creationId xmlns:a16="http://schemas.microsoft.com/office/drawing/2014/main" id="{33DA2A4B-3CCC-0F44-B3E3-5B99B2F0B182}"/>
              </a:ext>
            </a:extLst>
          </p:cNvPr>
          <p:cNvSpPr>
            <a:spLocks noGrp="1"/>
          </p:cNvSpPr>
          <p:nvPr>
            <p:ph idx="1"/>
          </p:nvPr>
        </p:nvSpPr>
        <p:spPr>
          <a:xfrm>
            <a:off x="1141413" y="2374795"/>
            <a:ext cx="7696199" cy="3416406"/>
          </a:xfrm>
        </p:spPr>
        <p:txBody>
          <a:bodyPr>
            <a:normAutofit/>
          </a:bodyPr>
          <a:lstStyle/>
          <a:p>
            <a:pPr>
              <a:lnSpc>
                <a:spcPct val="90000"/>
              </a:lnSpc>
            </a:pPr>
            <a:r>
              <a:rPr lang="en-US" dirty="0">
                <a:effectLst/>
              </a:rPr>
              <a:t>Post-processors run after the image is built by the builder and provisioned by the provisioner(s).</a:t>
            </a:r>
          </a:p>
          <a:p>
            <a:pPr>
              <a:lnSpc>
                <a:spcPct val="90000"/>
              </a:lnSpc>
            </a:pPr>
            <a:r>
              <a:rPr lang="en-US" dirty="0">
                <a:effectLst/>
              </a:rPr>
              <a:t>These are optional, and they can be used to upload artifacts, re-package, or more, some examples:</a:t>
            </a:r>
          </a:p>
          <a:p>
            <a:pPr lvl="1">
              <a:lnSpc>
                <a:spcPct val="90000"/>
              </a:lnSpc>
            </a:pPr>
            <a:r>
              <a:rPr lang="en-US" dirty="0">
                <a:effectLst/>
              </a:rPr>
              <a:t>Docker-push – Ship Docker image to local or remote Docker hub</a:t>
            </a:r>
          </a:p>
          <a:p>
            <a:pPr lvl="1">
              <a:lnSpc>
                <a:spcPct val="90000"/>
              </a:lnSpc>
            </a:pPr>
            <a:r>
              <a:rPr lang="en-US" dirty="0">
                <a:effectLst/>
              </a:rPr>
              <a:t>Shell – Run arbitrary shell commands/scripts post-install</a:t>
            </a:r>
          </a:p>
          <a:p>
            <a:pPr lvl="1">
              <a:lnSpc>
                <a:spcPct val="90000"/>
              </a:lnSpc>
            </a:pPr>
            <a:r>
              <a:rPr lang="en-US" dirty="0">
                <a:effectLst/>
              </a:rPr>
              <a:t>Vagrant – Create Vagrant boxes</a:t>
            </a:r>
          </a:p>
          <a:p>
            <a:pPr lvl="1">
              <a:lnSpc>
                <a:spcPct val="90000"/>
              </a:lnSpc>
            </a:pPr>
            <a:r>
              <a:rPr lang="en-US" dirty="0">
                <a:effectLst/>
              </a:rPr>
              <a:t>vSphere Template – Convert VM to template and upload to a vSphere server</a:t>
            </a:r>
          </a:p>
          <a:p>
            <a:pPr lvl="1">
              <a:lnSpc>
                <a:spcPct val="90000"/>
              </a:lnSpc>
            </a:pPr>
            <a:endParaRPr lang="en-US" dirty="0"/>
          </a:p>
        </p:txBody>
      </p:sp>
    </p:spTree>
    <p:extLst>
      <p:ext uri="{BB962C8B-B14F-4D97-AF65-F5344CB8AC3E}">
        <p14:creationId xmlns:p14="http://schemas.microsoft.com/office/powerpoint/2010/main" val="1697592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89C9-3A57-3C45-BA13-46BE5A0AB3AD}"/>
              </a:ext>
            </a:extLst>
          </p:cNvPr>
          <p:cNvSpPr>
            <a:spLocks noGrp="1"/>
          </p:cNvSpPr>
          <p:nvPr>
            <p:ph type="title"/>
          </p:nvPr>
        </p:nvSpPr>
        <p:spPr>
          <a:xfrm>
            <a:off x="1751012" y="4363271"/>
            <a:ext cx="8676222" cy="1066801"/>
          </a:xfrm>
        </p:spPr>
        <p:txBody>
          <a:bodyPr vert="horz" lIns="91440" tIns="45720" rIns="91440" bIns="45720" rtlCol="0" anchor="b">
            <a:normAutofit/>
          </a:bodyPr>
          <a:lstStyle/>
          <a:p>
            <a:pPr algn="ctr"/>
            <a:r>
              <a:rPr lang="en-US" sz="4800">
                <a:effectLst>
                  <a:glow rad="38100">
                    <a:schemeClr val="bg1">
                      <a:lumMod val="65000"/>
                      <a:lumOff val="35000"/>
                      <a:alpha val="50000"/>
                    </a:schemeClr>
                  </a:glow>
                  <a:outerShdw blurRad="28575" dist="31750" dir="13200000" algn="tl" rotWithShape="0">
                    <a:srgbClr val="000000">
                      <a:alpha val="25000"/>
                    </a:srgbClr>
                  </a:outerShdw>
                </a:effectLst>
              </a:rPr>
              <a:t>LAB WORk</a:t>
            </a:r>
          </a:p>
        </p:txBody>
      </p:sp>
      <p:pic>
        <p:nvPicPr>
          <p:cNvPr id="7" name="Graphic 6" descr="Flask">
            <a:extLst>
              <a:ext uri="{FF2B5EF4-FFF2-40B4-BE49-F238E27FC236}">
                <a16:creationId xmlns:a16="http://schemas.microsoft.com/office/drawing/2014/main" id="{0568A7CD-AC48-4AF4-93B3-0B164194D7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92320" y="640080"/>
            <a:ext cx="3602736" cy="3602736"/>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4729581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36EFE-C9DB-3848-A333-43363F9FFA87}"/>
              </a:ext>
            </a:extLst>
          </p:cNvPr>
          <p:cNvSpPr>
            <a:spLocks noGrp="1"/>
          </p:cNvSpPr>
          <p:nvPr>
            <p:ph type="title"/>
          </p:nvPr>
        </p:nvSpPr>
        <p:spPr>
          <a:xfrm>
            <a:off x="1751012" y="4363271"/>
            <a:ext cx="8676222" cy="1066801"/>
          </a:xfrm>
        </p:spPr>
        <p:txBody>
          <a:bodyPr vert="horz" lIns="91440" tIns="45720" rIns="91440" bIns="45720" rtlCol="0" anchor="b">
            <a:normAutofit/>
          </a:bodyPr>
          <a:lstStyle/>
          <a:p>
            <a:pPr algn="ctr"/>
            <a:r>
              <a:rPr lang="en-US" sz="4800">
                <a:effectLst>
                  <a:glow rad="38100">
                    <a:schemeClr val="bg1">
                      <a:lumMod val="65000"/>
                      <a:lumOff val="35000"/>
                      <a:alpha val="50000"/>
                    </a:schemeClr>
                  </a:glow>
                  <a:outerShdw blurRad="28575" dist="31750" dir="13200000" algn="tl" rotWithShape="0">
                    <a:srgbClr val="000000">
                      <a:alpha val="25000"/>
                    </a:srgbClr>
                  </a:outerShdw>
                </a:effectLst>
              </a:rPr>
              <a:t>Q&amp;A</a:t>
            </a:r>
          </a:p>
        </p:txBody>
      </p:sp>
      <p:pic>
        <p:nvPicPr>
          <p:cNvPr id="7" name="Graphic 6" descr="Questions">
            <a:extLst>
              <a:ext uri="{FF2B5EF4-FFF2-40B4-BE49-F238E27FC236}">
                <a16:creationId xmlns:a16="http://schemas.microsoft.com/office/drawing/2014/main" id="{DAAFC615-54AE-45F8-B73C-934E1CD6FE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92320" y="640080"/>
            <a:ext cx="3602736" cy="3602736"/>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938388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A46A-39BB-6344-9E55-9F478B7EB4D7}"/>
              </a:ext>
            </a:extLst>
          </p:cNvPr>
          <p:cNvSpPr>
            <a:spLocks noGrp="1"/>
          </p:cNvSpPr>
          <p:nvPr>
            <p:ph type="title"/>
          </p:nvPr>
        </p:nvSpPr>
        <p:spPr>
          <a:xfrm>
            <a:off x="1751012" y="4363271"/>
            <a:ext cx="8676222" cy="1066801"/>
          </a:xfrm>
        </p:spPr>
        <p:txBody>
          <a:bodyPr vert="horz" lIns="91440" tIns="45720" rIns="91440" bIns="45720" rtlCol="0" anchor="b">
            <a:normAutofit/>
          </a:bodyPr>
          <a:lstStyle/>
          <a:p>
            <a:pPr algn="ctr"/>
            <a:r>
              <a:rPr lang="en-US" sz="4800">
                <a:effectLst>
                  <a:glow rad="38100">
                    <a:schemeClr val="bg1">
                      <a:lumMod val="65000"/>
                      <a:lumOff val="35000"/>
                      <a:alpha val="50000"/>
                    </a:schemeClr>
                  </a:glow>
                  <a:outerShdw blurRad="28575" dist="31750" dir="13200000" algn="tl" rotWithShape="0">
                    <a:srgbClr val="000000">
                      <a:alpha val="25000"/>
                    </a:srgbClr>
                  </a:outerShdw>
                </a:effectLst>
              </a:rPr>
              <a:t>The End</a:t>
            </a:r>
          </a:p>
        </p:txBody>
      </p:sp>
      <p:pic>
        <p:nvPicPr>
          <p:cNvPr id="7" name="Graphic 6" descr="Smiling Face with No Fill">
            <a:extLst>
              <a:ext uri="{FF2B5EF4-FFF2-40B4-BE49-F238E27FC236}">
                <a16:creationId xmlns:a16="http://schemas.microsoft.com/office/drawing/2014/main" id="{1A7AFCF8-845E-4A17-BA9A-7EDB933083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92320" y="640080"/>
            <a:ext cx="3602736" cy="3602736"/>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4" name="Rectangle 3">
            <a:extLst>
              <a:ext uri="{FF2B5EF4-FFF2-40B4-BE49-F238E27FC236}">
                <a16:creationId xmlns:a16="http://schemas.microsoft.com/office/drawing/2014/main" id="{43EB092F-1B80-C34C-A02B-3BACFE1F78D1}"/>
              </a:ext>
            </a:extLst>
          </p:cNvPr>
          <p:cNvSpPr/>
          <p:nvPr/>
        </p:nvSpPr>
        <p:spPr>
          <a:xfrm>
            <a:off x="3543394" y="5848588"/>
            <a:ext cx="5091458" cy="369332"/>
          </a:xfrm>
          <a:prstGeom prst="rect">
            <a:avLst/>
          </a:prstGeom>
        </p:spPr>
        <p:txBody>
          <a:bodyPr wrap="none">
            <a:spAutoFit/>
          </a:bodyPr>
          <a:lstStyle/>
          <a:p>
            <a:r>
              <a:rPr lang="en-US" dirty="0"/>
              <a:t>https://</a:t>
            </a:r>
            <a:r>
              <a:rPr lang="en-US" dirty="0" err="1"/>
              <a:t>github.com</a:t>
            </a:r>
            <a:r>
              <a:rPr lang="en-US" dirty="0"/>
              <a:t>/youngd24/</a:t>
            </a:r>
            <a:r>
              <a:rPr lang="en-US" dirty="0" err="1"/>
              <a:t>PackerDemo</a:t>
            </a:r>
            <a:endParaRPr lang="en-US" dirty="0"/>
          </a:p>
        </p:txBody>
      </p:sp>
    </p:spTree>
    <p:extLst>
      <p:ext uri="{BB962C8B-B14F-4D97-AF65-F5344CB8AC3E}">
        <p14:creationId xmlns:p14="http://schemas.microsoft.com/office/powerpoint/2010/main" val="3207917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3074" name="Picture 2" descr="Image result for intro">
            <a:extLst>
              <a:ext uri="{FF2B5EF4-FFF2-40B4-BE49-F238E27FC236}">
                <a16:creationId xmlns:a16="http://schemas.microsoft.com/office/drawing/2014/main" id="{3E745CC8-FEA0-1D4E-BC67-55AA7BDBFA53}"/>
              </a:ext>
            </a:extLst>
          </p:cNvPr>
          <p:cNvPicPr>
            <a:picLocks noChangeAspect="1" noChangeArrowheads="1"/>
          </p:cNvPicPr>
          <p:nvPr/>
        </p:nvPicPr>
        <p:blipFill rotWithShape="1">
          <a:blip r:embed="rId3">
            <a:alphaModFix amt="15000"/>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39F19C8-6904-D941-B4CF-1CCBA5495928}"/>
              </a:ext>
            </a:extLst>
          </p:cNvPr>
          <p:cNvSpPr>
            <a:spLocks noGrp="1"/>
          </p:cNvSpPr>
          <p:nvPr>
            <p:ph type="title"/>
          </p:nvPr>
        </p:nvSpPr>
        <p:spPr>
          <a:xfrm>
            <a:off x="1141413" y="609600"/>
            <a:ext cx="9905998" cy="1905000"/>
          </a:xfrm>
        </p:spPr>
        <p:txBody>
          <a:bodyPr>
            <a:normAutofit/>
          </a:bodyPr>
          <a:lstStyle/>
          <a:p>
            <a:r>
              <a:rPr lang="en-US"/>
              <a:t>Intro</a:t>
            </a:r>
          </a:p>
        </p:txBody>
      </p:sp>
      <p:graphicFrame>
        <p:nvGraphicFramePr>
          <p:cNvPr id="5" name="Content Placeholder 2">
            <a:extLst>
              <a:ext uri="{FF2B5EF4-FFF2-40B4-BE49-F238E27FC236}">
                <a16:creationId xmlns:a16="http://schemas.microsoft.com/office/drawing/2014/main" id="{B7A2B439-5547-425F-92BD-DA3E521E004E}"/>
              </a:ext>
            </a:extLst>
          </p:cNvPr>
          <p:cNvGraphicFramePr>
            <a:graphicFrameLocks noGrp="1"/>
          </p:cNvGraphicFramePr>
          <p:nvPr>
            <p:ph idx="1"/>
            <p:extLst>
              <p:ext uri="{D42A27DB-BD31-4B8C-83A1-F6EECF244321}">
                <p14:modId xmlns:p14="http://schemas.microsoft.com/office/powerpoint/2010/main" val="2537338246"/>
              </p:ext>
            </p:extLst>
          </p:nvPr>
        </p:nvGraphicFramePr>
        <p:xfrm>
          <a:off x="1141413" y="2666999"/>
          <a:ext cx="9905998" cy="31242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92179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4100" name="Picture 4" descr="Image result for not">
            <a:extLst>
              <a:ext uri="{FF2B5EF4-FFF2-40B4-BE49-F238E27FC236}">
                <a16:creationId xmlns:a16="http://schemas.microsoft.com/office/drawing/2014/main" id="{3F4818C4-89BE-BA45-A3EE-71D756375C60}"/>
              </a:ext>
            </a:extLst>
          </p:cNvPr>
          <p:cNvPicPr>
            <a:picLocks noChangeAspect="1" noChangeArrowheads="1"/>
          </p:cNvPicPr>
          <p:nvPr/>
        </p:nvPicPr>
        <p:blipFill rotWithShape="1">
          <a:blip r:embed="rId3">
            <a:alphaModFix amt="15000"/>
            <a:extLst>
              <a:ext uri="{28A0092B-C50C-407E-A947-70E740481C1C}">
                <a14:useLocalDpi xmlns:a14="http://schemas.microsoft.com/office/drawing/2010/main" val="0"/>
              </a:ext>
            </a:extLst>
          </a:blip>
          <a:srcRect t="11833" b="958"/>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33F65C6-B3F9-FB4B-B050-8D07D7E86C8B}"/>
              </a:ext>
            </a:extLst>
          </p:cNvPr>
          <p:cNvSpPr>
            <a:spLocks noGrp="1"/>
          </p:cNvSpPr>
          <p:nvPr>
            <p:ph type="title"/>
          </p:nvPr>
        </p:nvSpPr>
        <p:spPr>
          <a:xfrm>
            <a:off x="1141413" y="609600"/>
            <a:ext cx="9905998" cy="1905000"/>
          </a:xfrm>
        </p:spPr>
        <p:txBody>
          <a:bodyPr>
            <a:normAutofit/>
          </a:bodyPr>
          <a:lstStyle/>
          <a:p>
            <a:r>
              <a:rPr lang="en-US"/>
              <a:t>What it isn’t</a:t>
            </a:r>
            <a:endParaRPr lang="en-US" dirty="0"/>
          </a:p>
        </p:txBody>
      </p:sp>
      <p:graphicFrame>
        <p:nvGraphicFramePr>
          <p:cNvPr id="5" name="Content Placeholder 2">
            <a:extLst>
              <a:ext uri="{FF2B5EF4-FFF2-40B4-BE49-F238E27FC236}">
                <a16:creationId xmlns:a16="http://schemas.microsoft.com/office/drawing/2014/main" id="{2B0DC098-858E-4B24-A1C3-17D6C8CBB5B7}"/>
              </a:ext>
            </a:extLst>
          </p:cNvPr>
          <p:cNvGraphicFramePr>
            <a:graphicFrameLocks noGrp="1"/>
          </p:cNvGraphicFramePr>
          <p:nvPr>
            <p:ph idx="1"/>
            <p:extLst>
              <p:ext uri="{D42A27DB-BD31-4B8C-83A1-F6EECF244321}">
                <p14:modId xmlns:p14="http://schemas.microsoft.com/office/powerpoint/2010/main" val="4067915026"/>
              </p:ext>
            </p:extLst>
          </p:nvPr>
        </p:nvGraphicFramePr>
        <p:xfrm>
          <a:off x="1141413" y="2666999"/>
          <a:ext cx="9905998" cy="31242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72931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00DA2F2-A105-4C8A-9115-73802E6FC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1B5CBDF-A2C6-4862-A096-2D7D9D287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gradFill flip="none" rotWithShape="1">
            <a:gsLst>
              <a:gs pos="10000">
                <a:schemeClr val="bg2">
                  <a:lumMod val="60000"/>
                  <a:lumOff val="40000"/>
                  <a:alpha val="20000"/>
                </a:schemeClr>
              </a:gs>
              <a:gs pos="70000">
                <a:schemeClr val="bg2">
                  <a:alpha val="10000"/>
                </a:schemeClr>
              </a:gs>
              <a:gs pos="0">
                <a:schemeClr val="bg2">
                  <a:lumMod val="40000"/>
                  <a:lumOff val="60000"/>
                  <a:alpha val="3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14C7473D-9E4B-4DB8-9EB0-359033F37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6873046" cy="6858002"/>
          </a:xfrm>
          <a:custGeom>
            <a:avLst/>
            <a:gdLst>
              <a:gd name="connsiteX0" fmla="*/ 6621081 w 6873046"/>
              <a:gd name="connsiteY0" fmla="*/ 6858002 h 6858002"/>
              <a:gd name="connsiteX1" fmla="*/ 4347889 w 6873046"/>
              <a:gd name="connsiteY1" fmla="*/ 6858002 h 6858002"/>
              <a:gd name="connsiteX2" fmla="*/ 2008047 w 6873046"/>
              <a:gd name="connsiteY2" fmla="*/ 6858002 h 6858002"/>
              <a:gd name="connsiteX3" fmla="*/ 784557 w 6873046"/>
              <a:gd name="connsiteY3" fmla="*/ 6858002 h 6858002"/>
              <a:gd name="connsiteX4" fmla="*/ 784557 w 6873046"/>
              <a:gd name="connsiteY4" fmla="*/ 6858000 h 6858002"/>
              <a:gd name="connsiteX5" fmla="*/ 0 w 6873046"/>
              <a:gd name="connsiteY5" fmla="*/ 6858000 h 6858002"/>
              <a:gd name="connsiteX6" fmla="*/ 0 w 6873046"/>
              <a:gd name="connsiteY6" fmla="*/ 0 h 6858002"/>
              <a:gd name="connsiteX7" fmla="*/ 784557 w 6873046"/>
              <a:gd name="connsiteY7" fmla="*/ 0 h 6858002"/>
              <a:gd name="connsiteX8" fmla="*/ 3070301 w 6873046"/>
              <a:gd name="connsiteY8" fmla="*/ 0 h 6858002"/>
              <a:gd name="connsiteX9" fmla="*/ 4347889 w 6873046"/>
              <a:gd name="connsiteY9" fmla="*/ 0 h 6858002"/>
              <a:gd name="connsiteX10" fmla="*/ 4347889 w 6873046"/>
              <a:gd name="connsiteY10" fmla="*/ 3 h 6858002"/>
              <a:gd name="connsiteX11" fmla="*/ 6626656 w 6873046"/>
              <a:gd name="connsiteY11" fmla="*/ 3 h 6858002"/>
              <a:gd name="connsiteX12" fmla="*/ 6626656 w 6873046"/>
              <a:gd name="connsiteY12" fmla="*/ 4 h 6858002"/>
              <a:gd name="connsiteX13" fmla="*/ 6619903 w 6873046"/>
              <a:gd name="connsiteY13" fmla="*/ 4 h 6858002"/>
              <a:gd name="connsiteX14" fmla="*/ 6625786 w 6873046"/>
              <a:gd name="connsiteY14" fmla="*/ 40466 h 6858002"/>
              <a:gd name="connsiteX15" fmla="*/ 6643100 w 6873046"/>
              <a:gd name="connsiteY15" fmla="*/ 159110 h 6858002"/>
              <a:gd name="connsiteX16" fmla="*/ 6655202 w 6873046"/>
              <a:gd name="connsiteY16" fmla="*/ 245521 h 6858002"/>
              <a:gd name="connsiteX17" fmla="*/ 6667977 w 6873046"/>
              <a:gd name="connsiteY17" fmla="*/ 348391 h 6858002"/>
              <a:gd name="connsiteX18" fmla="*/ 6683273 w 6873046"/>
              <a:gd name="connsiteY18" fmla="*/ 470463 h 6858002"/>
              <a:gd name="connsiteX19" fmla="*/ 6699410 w 6873046"/>
              <a:gd name="connsiteY19" fmla="*/ 605566 h 6858002"/>
              <a:gd name="connsiteX20" fmla="*/ 6716387 w 6873046"/>
              <a:gd name="connsiteY20" fmla="*/ 757813 h 6858002"/>
              <a:gd name="connsiteX21" fmla="*/ 6734372 w 6873046"/>
              <a:gd name="connsiteY21" fmla="*/ 923777 h 6858002"/>
              <a:gd name="connsiteX22" fmla="*/ 6752358 w 6873046"/>
              <a:gd name="connsiteY22" fmla="*/ 1104142 h 6858002"/>
              <a:gd name="connsiteX23" fmla="*/ 6770679 w 6873046"/>
              <a:gd name="connsiteY23" fmla="*/ 1296166 h 6858002"/>
              <a:gd name="connsiteX24" fmla="*/ 6787656 w 6873046"/>
              <a:gd name="connsiteY24" fmla="*/ 1503278 h 6858002"/>
              <a:gd name="connsiteX25" fmla="*/ 6803961 w 6873046"/>
              <a:gd name="connsiteY25" fmla="*/ 1719991 h 6858002"/>
              <a:gd name="connsiteX26" fmla="*/ 6818753 w 6873046"/>
              <a:gd name="connsiteY26" fmla="*/ 1949048 h 6858002"/>
              <a:gd name="connsiteX27" fmla="*/ 6832872 w 6873046"/>
              <a:gd name="connsiteY27" fmla="*/ 2187706 h 6858002"/>
              <a:gd name="connsiteX28" fmla="*/ 6846152 w 6873046"/>
              <a:gd name="connsiteY28" fmla="*/ 2436652 h 6858002"/>
              <a:gd name="connsiteX29" fmla="*/ 6850858 w 6873046"/>
              <a:gd name="connsiteY29" fmla="*/ 2564211 h 6858002"/>
              <a:gd name="connsiteX30" fmla="*/ 6856069 w 6873046"/>
              <a:gd name="connsiteY30" fmla="*/ 2694512 h 6858002"/>
              <a:gd name="connsiteX31" fmla="*/ 6860943 w 6873046"/>
              <a:gd name="connsiteY31" fmla="*/ 2826871 h 6858002"/>
              <a:gd name="connsiteX32" fmla="*/ 6864137 w 6873046"/>
              <a:gd name="connsiteY32" fmla="*/ 2959917 h 6858002"/>
              <a:gd name="connsiteX33" fmla="*/ 6866995 w 6873046"/>
              <a:gd name="connsiteY33" fmla="*/ 3095705 h 6858002"/>
              <a:gd name="connsiteX34" fmla="*/ 6870020 w 6873046"/>
              <a:gd name="connsiteY34" fmla="*/ 3232865 h 6858002"/>
              <a:gd name="connsiteX35" fmla="*/ 6872037 w 6873046"/>
              <a:gd name="connsiteY35" fmla="*/ 3372768 h 6858002"/>
              <a:gd name="connsiteX36" fmla="*/ 6872037 w 6873046"/>
              <a:gd name="connsiteY36" fmla="*/ 3514043 h 6858002"/>
              <a:gd name="connsiteX37" fmla="*/ 6873046 w 6873046"/>
              <a:gd name="connsiteY37" fmla="*/ 3656689 h 6858002"/>
              <a:gd name="connsiteX38" fmla="*/ 6872037 w 6873046"/>
              <a:gd name="connsiteY38" fmla="*/ 3800707 h 6858002"/>
              <a:gd name="connsiteX39" fmla="*/ 6870020 w 6873046"/>
              <a:gd name="connsiteY39" fmla="*/ 3946783 h 6858002"/>
              <a:gd name="connsiteX40" fmla="*/ 6868171 w 6873046"/>
              <a:gd name="connsiteY40" fmla="*/ 4092858 h 6858002"/>
              <a:gd name="connsiteX41" fmla="*/ 6864137 w 6873046"/>
              <a:gd name="connsiteY41" fmla="*/ 4240991 h 6858002"/>
              <a:gd name="connsiteX42" fmla="*/ 6859935 w 6873046"/>
              <a:gd name="connsiteY42" fmla="*/ 4390495 h 6858002"/>
              <a:gd name="connsiteX43" fmla="*/ 6855060 w 6873046"/>
              <a:gd name="connsiteY43" fmla="*/ 4540000 h 6858002"/>
              <a:gd name="connsiteX44" fmla="*/ 6848169 w 6873046"/>
              <a:gd name="connsiteY44" fmla="*/ 4690876 h 6858002"/>
              <a:gd name="connsiteX45" fmla="*/ 6839932 w 6873046"/>
              <a:gd name="connsiteY45" fmla="*/ 4843123 h 6858002"/>
              <a:gd name="connsiteX46" fmla="*/ 6832032 w 6873046"/>
              <a:gd name="connsiteY46" fmla="*/ 4996057 h 6858002"/>
              <a:gd name="connsiteX47" fmla="*/ 6821947 w 6873046"/>
              <a:gd name="connsiteY47" fmla="*/ 5148990 h 6858002"/>
              <a:gd name="connsiteX48" fmla="*/ 6809844 w 6873046"/>
              <a:gd name="connsiteY48" fmla="*/ 5303981 h 6858002"/>
              <a:gd name="connsiteX49" fmla="*/ 6797742 w 6873046"/>
              <a:gd name="connsiteY49" fmla="*/ 5456914 h 6858002"/>
              <a:gd name="connsiteX50" fmla="*/ 6783790 w 6873046"/>
              <a:gd name="connsiteY50" fmla="*/ 5612591 h 6858002"/>
              <a:gd name="connsiteX51" fmla="*/ 6768494 w 6873046"/>
              <a:gd name="connsiteY51" fmla="*/ 5768953 h 6858002"/>
              <a:gd name="connsiteX52" fmla="*/ 6752358 w 6873046"/>
              <a:gd name="connsiteY52" fmla="*/ 5923258 h 6858002"/>
              <a:gd name="connsiteX53" fmla="*/ 6733532 w 6873046"/>
              <a:gd name="connsiteY53" fmla="*/ 6079621 h 6858002"/>
              <a:gd name="connsiteX54" fmla="*/ 6713361 w 6873046"/>
              <a:gd name="connsiteY54" fmla="*/ 6235297 h 6858002"/>
              <a:gd name="connsiteX55" fmla="*/ 6693358 w 6873046"/>
              <a:gd name="connsiteY55" fmla="*/ 6391660 h 6858002"/>
              <a:gd name="connsiteX56" fmla="*/ 6669994 w 6873046"/>
              <a:gd name="connsiteY56" fmla="*/ 6547336 h 6858002"/>
              <a:gd name="connsiteX57" fmla="*/ 6646125 w 6873046"/>
              <a:gd name="connsiteY57" fmla="*/ 670232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873046" h="6858002">
                <a:moveTo>
                  <a:pt x="6621081" y="6858002"/>
                </a:moveTo>
                <a:lnTo>
                  <a:pt x="4347889" y="6858002"/>
                </a:lnTo>
                <a:lnTo>
                  <a:pt x="2008047" y="6858002"/>
                </a:lnTo>
                <a:lnTo>
                  <a:pt x="784557" y="6858002"/>
                </a:lnTo>
                <a:lnTo>
                  <a:pt x="784557" y="6858000"/>
                </a:lnTo>
                <a:lnTo>
                  <a:pt x="0" y="6858000"/>
                </a:lnTo>
                <a:lnTo>
                  <a:pt x="0" y="0"/>
                </a:lnTo>
                <a:lnTo>
                  <a:pt x="784557" y="0"/>
                </a:lnTo>
                <a:lnTo>
                  <a:pt x="3070301" y="0"/>
                </a:lnTo>
                <a:lnTo>
                  <a:pt x="4347889" y="0"/>
                </a:lnTo>
                <a:lnTo>
                  <a:pt x="4347889" y="3"/>
                </a:lnTo>
                <a:lnTo>
                  <a:pt x="6626656" y="3"/>
                </a:lnTo>
                <a:lnTo>
                  <a:pt x="6626656" y="4"/>
                </a:lnTo>
                <a:lnTo>
                  <a:pt x="6619903" y="4"/>
                </a:lnTo>
                <a:lnTo>
                  <a:pt x="6625786" y="40466"/>
                </a:lnTo>
                <a:lnTo>
                  <a:pt x="6643100" y="159110"/>
                </a:lnTo>
                <a:lnTo>
                  <a:pt x="6655202" y="245521"/>
                </a:lnTo>
                <a:lnTo>
                  <a:pt x="6667977" y="348391"/>
                </a:lnTo>
                <a:lnTo>
                  <a:pt x="6683273" y="470463"/>
                </a:lnTo>
                <a:lnTo>
                  <a:pt x="6699410" y="605566"/>
                </a:lnTo>
                <a:lnTo>
                  <a:pt x="6716387" y="757813"/>
                </a:lnTo>
                <a:lnTo>
                  <a:pt x="6734372" y="923777"/>
                </a:lnTo>
                <a:lnTo>
                  <a:pt x="6752358" y="1104142"/>
                </a:lnTo>
                <a:lnTo>
                  <a:pt x="6770679" y="1296166"/>
                </a:lnTo>
                <a:lnTo>
                  <a:pt x="6787656" y="1503278"/>
                </a:lnTo>
                <a:lnTo>
                  <a:pt x="6803961" y="1719991"/>
                </a:lnTo>
                <a:lnTo>
                  <a:pt x="6818753" y="1949048"/>
                </a:lnTo>
                <a:lnTo>
                  <a:pt x="6832872" y="2187706"/>
                </a:lnTo>
                <a:lnTo>
                  <a:pt x="6846152" y="2436652"/>
                </a:lnTo>
                <a:lnTo>
                  <a:pt x="6850858" y="2564211"/>
                </a:lnTo>
                <a:lnTo>
                  <a:pt x="6856069" y="2694512"/>
                </a:lnTo>
                <a:lnTo>
                  <a:pt x="6860943" y="2826871"/>
                </a:lnTo>
                <a:lnTo>
                  <a:pt x="6864137" y="2959917"/>
                </a:lnTo>
                <a:lnTo>
                  <a:pt x="6866995" y="3095705"/>
                </a:lnTo>
                <a:lnTo>
                  <a:pt x="6870020" y="3232865"/>
                </a:lnTo>
                <a:lnTo>
                  <a:pt x="6872037" y="3372768"/>
                </a:lnTo>
                <a:lnTo>
                  <a:pt x="6872037" y="3514043"/>
                </a:lnTo>
                <a:lnTo>
                  <a:pt x="6873046" y="3656689"/>
                </a:lnTo>
                <a:lnTo>
                  <a:pt x="6872037" y="3800707"/>
                </a:lnTo>
                <a:lnTo>
                  <a:pt x="6870020" y="3946783"/>
                </a:lnTo>
                <a:lnTo>
                  <a:pt x="6868171" y="4092858"/>
                </a:lnTo>
                <a:lnTo>
                  <a:pt x="6864137" y="4240991"/>
                </a:lnTo>
                <a:lnTo>
                  <a:pt x="6859935" y="4390495"/>
                </a:lnTo>
                <a:lnTo>
                  <a:pt x="6855060" y="4540000"/>
                </a:lnTo>
                <a:lnTo>
                  <a:pt x="6848169" y="4690876"/>
                </a:lnTo>
                <a:lnTo>
                  <a:pt x="6839932" y="4843123"/>
                </a:lnTo>
                <a:lnTo>
                  <a:pt x="6832032" y="4996057"/>
                </a:lnTo>
                <a:lnTo>
                  <a:pt x="6821947" y="5148990"/>
                </a:lnTo>
                <a:lnTo>
                  <a:pt x="6809844" y="5303981"/>
                </a:lnTo>
                <a:lnTo>
                  <a:pt x="6797742" y="5456914"/>
                </a:lnTo>
                <a:lnTo>
                  <a:pt x="6783790" y="5612591"/>
                </a:lnTo>
                <a:lnTo>
                  <a:pt x="6768494" y="5768953"/>
                </a:lnTo>
                <a:lnTo>
                  <a:pt x="6752358" y="5923258"/>
                </a:lnTo>
                <a:lnTo>
                  <a:pt x="6733532" y="6079621"/>
                </a:lnTo>
                <a:lnTo>
                  <a:pt x="6713361" y="6235297"/>
                </a:lnTo>
                <a:lnTo>
                  <a:pt x="6693358" y="6391660"/>
                </a:lnTo>
                <a:lnTo>
                  <a:pt x="6669994" y="6547336"/>
                </a:lnTo>
                <a:lnTo>
                  <a:pt x="6646125" y="6702327"/>
                </a:lnTo>
                <a:close/>
              </a:path>
            </a:pathLst>
          </a:custGeom>
          <a:ln w="44450">
            <a:gradFill>
              <a:gsLst>
                <a:gs pos="5000">
                  <a:schemeClr val="bg2">
                    <a:alpha val="65000"/>
                  </a:schemeClr>
                </a:gs>
                <a:gs pos="98000">
                  <a:schemeClr val="bg2">
                    <a:lumMod val="75000"/>
                    <a:alpha val="55000"/>
                  </a:schemeClr>
                </a:gs>
              </a:gsLst>
              <a:lin ang="5400000" scaled="1"/>
            </a:gradFill>
          </a:ln>
          <a:effectLst>
            <a:outerShdw blurRad="50800" dist="25400" dir="10800000" algn="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66C2C-AC2A-C84E-887F-50D5541FB457}"/>
              </a:ext>
            </a:extLst>
          </p:cNvPr>
          <p:cNvSpPr>
            <a:spLocks noGrp="1"/>
          </p:cNvSpPr>
          <p:nvPr>
            <p:ph type="title"/>
          </p:nvPr>
        </p:nvSpPr>
        <p:spPr>
          <a:xfrm>
            <a:off x="662112" y="995517"/>
            <a:ext cx="5568089" cy="4795684"/>
          </a:xfrm>
        </p:spPr>
        <p:txBody>
          <a:bodyPr>
            <a:normAutofit/>
          </a:bodyPr>
          <a:lstStyle/>
          <a:p>
            <a:r>
              <a:rPr lang="en-US" sz="5400" dirty="0"/>
              <a:t>So, what is it?</a:t>
            </a:r>
          </a:p>
        </p:txBody>
      </p:sp>
      <p:sp>
        <p:nvSpPr>
          <p:cNvPr id="3" name="Content Placeholder 2">
            <a:extLst>
              <a:ext uri="{FF2B5EF4-FFF2-40B4-BE49-F238E27FC236}">
                <a16:creationId xmlns:a16="http://schemas.microsoft.com/office/drawing/2014/main" id="{FAF9FFB5-9AB8-E842-8CE6-8D031BB511DA}"/>
              </a:ext>
            </a:extLst>
          </p:cNvPr>
          <p:cNvSpPr>
            <a:spLocks noGrp="1"/>
          </p:cNvSpPr>
          <p:nvPr>
            <p:ph idx="1"/>
          </p:nvPr>
        </p:nvSpPr>
        <p:spPr>
          <a:xfrm>
            <a:off x="7194782" y="995517"/>
            <a:ext cx="4353751" cy="4795684"/>
          </a:xfrm>
        </p:spPr>
        <p:txBody>
          <a:bodyPr>
            <a:normAutofit/>
          </a:bodyPr>
          <a:lstStyle/>
          <a:p>
            <a:pPr marL="457200" lvl="1" indent="0">
              <a:buNone/>
            </a:pPr>
            <a:r>
              <a:rPr lang="en-US" sz="3200" dirty="0">
                <a:effectLst/>
              </a:rPr>
              <a:t>“Packer is an open-source tool for creating identical machine images for multiple platforms from a single source configuration”</a:t>
            </a:r>
            <a:endParaRPr lang="en-US" sz="3200" dirty="0"/>
          </a:p>
        </p:txBody>
      </p:sp>
    </p:spTree>
    <p:extLst>
      <p:ext uri="{BB962C8B-B14F-4D97-AF65-F5344CB8AC3E}">
        <p14:creationId xmlns:p14="http://schemas.microsoft.com/office/powerpoint/2010/main" val="3798712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1700D-B3A0-394C-ADF6-BF13650F34A5}"/>
              </a:ext>
            </a:extLst>
          </p:cNvPr>
          <p:cNvSpPr>
            <a:spLocks noGrp="1"/>
          </p:cNvSpPr>
          <p:nvPr>
            <p:ph type="title"/>
          </p:nvPr>
        </p:nvSpPr>
        <p:spPr>
          <a:xfrm>
            <a:off x="8119869" y="643466"/>
            <a:ext cx="3143875" cy="5571065"/>
          </a:xfrm>
        </p:spPr>
        <p:txBody>
          <a:bodyPr anchor="ctr">
            <a:normAutofit/>
          </a:bodyPr>
          <a:lstStyle/>
          <a:p>
            <a:r>
              <a:rPr lang="en-US" sz="3600" dirty="0"/>
              <a:t>Basically…</a:t>
            </a:r>
          </a:p>
        </p:txBody>
      </p:sp>
      <p:sp>
        <p:nvSpPr>
          <p:cNvPr id="9" name="Rectangle 8">
            <a:extLst>
              <a:ext uri="{FF2B5EF4-FFF2-40B4-BE49-F238E27FC236}">
                <a16:creationId xmlns:a16="http://schemas.microsoft.com/office/drawing/2014/main" id="{D0672142-94D6-400E-B188-309B101D8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2169"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27259A-B804-4AD2-9BC6-66F7BB218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908066"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3" name="Straight Connector 12">
            <a:extLst>
              <a:ext uri="{FF2B5EF4-FFF2-40B4-BE49-F238E27FC236}">
                <a16:creationId xmlns:a16="http://schemas.microsoft.com/office/drawing/2014/main" id="{39B4E8A7-8505-4752-9B81-C739116CE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150420" y="3429000"/>
            <a:ext cx="6858000"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graphicFrame>
        <p:nvGraphicFramePr>
          <p:cNvPr id="5" name="Content Placeholder 2">
            <a:extLst>
              <a:ext uri="{FF2B5EF4-FFF2-40B4-BE49-F238E27FC236}">
                <a16:creationId xmlns:a16="http://schemas.microsoft.com/office/drawing/2014/main" id="{BF331F1D-5243-4CE0-91FC-A4A0DF163DF5}"/>
              </a:ext>
            </a:extLst>
          </p:cNvPr>
          <p:cNvGraphicFramePr>
            <a:graphicFrameLocks noGrp="1"/>
          </p:cNvGraphicFramePr>
          <p:nvPr>
            <p:ph idx="1"/>
            <p:extLst>
              <p:ext uri="{D42A27DB-BD31-4B8C-83A1-F6EECF244321}">
                <p14:modId xmlns:p14="http://schemas.microsoft.com/office/powerpoint/2010/main" val="1908924622"/>
              </p:ext>
            </p:extLst>
          </p:nvPr>
        </p:nvGraphicFramePr>
        <p:xfrm>
          <a:off x="643467" y="643467"/>
          <a:ext cx="6243992" cy="55710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2151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4BF77A5-38DC-2B42-9BD3-FAB1837B01AA}"/>
              </a:ext>
            </a:extLst>
          </p:cNvPr>
          <p:cNvSpPr>
            <a:spLocks noGrp="1"/>
          </p:cNvSpPr>
          <p:nvPr>
            <p:ph type="title"/>
          </p:nvPr>
        </p:nvSpPr>
        <p:spPr>
          <a:xfrm>
            <a:off x="1141413" y="609600"/>
            <a:ext cx="9905998" cy="1173480"/>
          </a:xfrm>
        </p:spPr>
        <p:txBody>
          <a:bodyPr>
            <a:normAutofit/>
          </a:bodyPr>
          <a:lstStyle/>
          <a:p>
            <a:pPr algn="ctr"/>
            <a:r>
              <a:rPr lang="en-US" dirty="0"/>
              <a:t>Which means…</a:t>
            </a:r>
          </a:p>
        </p:txBody>
      </p:sp>
      <p:sp>
        <p:nvSpPr>
          <p:cNvPr id="3" name="Content Placeholder 2">
            <a:extLst>
              <a:ext uri="{FF2B5EF4-FFF2-40B4-BE49-F238E27FC236}">
                <a16:creationId xmlns:a16="http://schemas.microsoft.com/office/drawing/2014/main" id="{1F785B38-B475-4742-BAB3-DEE568CE282B}"/>
              </a:ext>
            </a:extLst>
          </p:cNvPr>
          <p:cNvSpPr>
            <a:spLocks noGrp="1"/>
          </p:cNvSpPr>
          <p:nvPr>
            <p:ph idx="1"/>
          </p:nvPr>
        </p:nvSpPr>
        <p:spPr>
          <a:xfrm>
            <a:off x="1141413" y="2666999"/>
            <a:ext cx="9905998" cy="3124201"/>
          </a:xfrm>
        </p:spPr>
        <p:txBody>
          <a:bodyPr>
            <a:normAutofit/>
          </a:bodyPr>
          <a:lstStyle/>
          <a:p>
            <a:pPr marL="0" indent="0" algn="ctr">
              <a:buNone/>
            </a:pPr>
            <a:r>
              <a:rPr lang="en-US" sz="3200" dirty="0"/>
              <a:t>Packer interacts with, and automates, OS specific unattended installation methods and adds the ability to perform post-installation tasks. The result is a cleanly installed, customized and repeatable ”gold” image.</a:t>
            </a:r>
          </a:p>
        </p:txBody>
      </p:sp>
    </p:spTree>
    <p:extLst>
      <p:ext uri="{BB962C8B-B14F-4D97-AF65-F5344CB8AC3E}">
        <p14:creationId xmlns:p14="http://schemas.microsoft.com/office/powerpoint/2010/main" val="524605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139C2-3AEE-0845-AF32-7FDC5897E248}"/>
              </a:ext>
            </a:extLst>
          </p:cNvPr>
          <p:cNvSpPr>
            <a:spLocks noGrp="1"/>
          </p:cNvSpPr>
          <p:nvPr>
            <p:ph type="title"/>
          </p:nvPr>
        </p:nvSpPr>
        <p:spPr>
          <a:xfrm>
            <a:off x="211757" y="1430179"/>
            <a:ext cx="3676850" cy="3675908"/>
          </a:xfrm>
        </p:spPr>
        <p:txBody>
          <a:bodyPr anchor="ctr">
            <a:normAutofit/>
          </a:bodyPr>
          <a:lstStyle/>
          <a:p>
            <a:r>
              <a:rPr lang="en-US" sz="4000" dirty="0"/>
              <a:t>Advantages</a:t>
            </a:r>
            <a:br>
              <a:rPr lang="en-US" sz="4000" dirty="0"/>
            </a:br>
            <a:r>
              <a:rPr lang="en-US" sz="4000" dirty="0"/>
              <a:t>(they claim)</a:t>
            </a:r>
          </a:p>
        </p:txBody>
      </p:sp>
      <p:sp>
        <p:nvSpPr>
          <p:cNvPr id="9" name="Rectangle 8">
            <a:extLst>
              <a:ext uri="{FF2B5EF4-FFF2-40B4-BE49-F238E27FC236}">
                <a16:creationId xmlns:a16="http://schemas.microsoft.com/office/drawing/2014/main" id="{7E475056-B0EB-44BE-8568-61ABEFB2E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8132066"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F2C8E2EC-73A4-48C2-B4D7-D7726BD908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9971"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13" name="Rectangle 12">
            <a:extLst>
              <a:ext uri="{FF2B5EF4-FFF2-40B4-BE49-F238E27FC236}">
                <a16:creationId xmlns:a16="http://schemas.microsoft.com/office/drawing/2014/main" id="{E82ABBDC-7A44-4AE8-A04F-B5495481B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94952"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5" name="Content Placeholder 2">
            <a:extLst>
              <a:ext uri="{FF2B5EF4-FFF2-40B4-BE49-F238E27FC236}">
                <a16:creationId xmlns:a16="http://schemas.microsoft.com/office/drawing/2014/main" id="{177B6C00-98FC-4A15-B067-358A20F67CF1}"/>
              </a:ext>
            </a:extLst>
          </p:cNvPr>
          <p:cNvGraphicFramePr>
            <a:graphicFrameLocks noGrp="1"/>
          </p:cNvGraphicFramePr>
          <p:nvPr>
            <p:ph idx="1"/>
            <p:extLst>
              <p:ext uri="{D42A27DB-BD31-4B8C-83A1-F6EECF244321}">
                <p14:modId xmlns:p14="http://schemas.microsoft.com/office/powerpoint/2010/main" val="4038922947"/>
              </p:ext>
            </p:extLst>
          </p:nvPr>
        </p:nvGraphicFramePr>
        <p:xfrm>
          <a:off x="5054375" y="801570"/>
          <a:ext cx="6046133" cy="5320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26248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9996E-27A7-5240-83DD-9C5E510D59D2}"/>
              </a:ext>
            </a:extLst>
          </p:cNvPr>
          <p:cNvSpPr>
            <a:spLocks noGrp="1"/>
          </p:cNvSpPr>
          <p:nvPr>
            <p:ph type="title"/>
          </p:nvPr>
        </p:nvSpPr>
        <p:spPr>
          <a:xfrm>
            <a:off x="974179" y="714375"/>
            <a:ext cx="3332955" cy="5076826"/>
          </a:xfrm>
        </p:spPr>
        <p:txBody>
          <a:bodyPr anchor="ctr">
            <a:normAutofit/>
          </a:bodyPr>
          <a:lstStyle/>
          <a:p>
            <a:r>
              <a:rPr lang="en-US" sz="3400" dirty="0"/>
              <a:t>Advantages (I’ve seen)</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76009E8E-484D-C143-9DC5-D0F80B36FE9A}"/>
              </a:ext>
            </a:extLst>
          </p:cNvPr>
          <p:cNvSpPr>
            <a:spLocks noGrp="1"/>
          </p:cNvSpPr>
          <p:nvPr>
            <p:ph idx="1"/>
          </p:nvPr>
        </p:nvSpPr>
        <p:spPr>
          <a:xfrm>
            <a:off x="4973046" y="714375"/>
            <a:ext cx="6253751" cy="5076825"/>
          </a:xfrm>
        </p:spPr>
        <p:txBody>
          <a:bodyPr>
            <a:normAutofit/>
          </a:bodyPr>
          <a:lstStyle/>
          <a:p>
            <a:r>
              <a:rPr lang="en-US" dirty="0">
                <a:solidFill>
                  <a:schemeClr val="tx1"/>
                </a:solidFill>
              </a:rPr>
              <a:t>Consistency</a:t>
            </a:r>
          </a:p>
          <a:p>
            <a:pPr lvl="1"/>
            <a:r>
              <a:rPr lang="en-US" sz="2000" dirty="0">
                <a:solidFill>
                  <a:schemeClr val="tx1"/>
                </a:solidFill>
              </a:rPr>
              <a:t>The multi-platform advantage provides a standard OS image across environments, systems, clouds and deployments. This results in less confusion, improved efficiency, fewer errors and lowered administrative cost.</a:t>
            </a:r>
          </a:p>
          <a:p>
            <a:pPr lvl="1"/>
            <a:r>
              <a:rPr lang="en-US" sz="2000" dirty="0">
                <a:solidFill>
                  <a:schemeClr val="tx1"/>
                </a:solidFill>
              </a:rPr>
              <a:t>This goes from local Vagrant environments to hypervisors or clouds.</a:t>
            </a:r>
          </a:p>
          <a:p>
            <a:r>
              <a:rPr lang="en-US" dirty="0">
                <a:solidFill>
                  <a:schemeClr val="tx1"/>
                </a:solidFill>
              </a:rPr>
              <a:t>Security</a:t>
            </a:r>
          </a:p>
          <a:p>
            <a:pPr lvl="1"/>
            <a:r>
              <a:rPr lang="en-US" sz="2000" dirty="0">
                <a:solidFill>
                  <a:schemeClr val="tx1"/>
                </a:solidFill>
              </a:rPr>
              <a:t>Image builds, coupled with checksums throughout the process, provides provenance of the OS across all environments reducing the risk of supply-chain attacks.</a:t>
            </a:r>
          </a:p>
        </p:txBody>
      </p:sp>
    </p:spTree>
    <p:extLst>
      <p:ext uri="{BB962C8B-B14F-4D97-AF65-F5344CB8AC3E}">
        <p14:creationId xmlns:p14="http://schemas.microsoft.com/office/powerpoint/2010/main" val="31944826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{05862A51-B751-264E-AF4C-E4D581315474}tf10001063</Template>
  <TotalTime>3604</TotalTime>
  <Words>1368</Words>
  <Application>Microsoft Macintosh PowerPoint</Application>
  <PresentationFormat>Widescreen</PresentationFormat>
  <Paragraphs>155</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Century Gothic</vt:lpstr>
      <vt:lpstr>Mesh</vt:lpstr>
      <vt:lpstr>Packer Intro, Demo, Lab &amp; Q&amp;A</vt:lpstr>
      <vt:lpstr>Overview</vt:lpstr>
      <vt:lpstr>Intro</vt:lpstr>
      <vt:lpstr>What it isn’t</vt:lpstr>
      <vt:lpstr>So, what is it?</vt:lpstr>
      <vt:lpstr>Basically…</vt:lpstr>
      <vt:lpstr>Which means…</vt:lpstr>
      <vt:lpstr>Advantages (they claim)</vt:lpstr>
      <vt:lpstr>Advantages (I’ve seen)</vt:lpstr>
      <vt:lpstr>Installing Packer</vt:lpstr>
      <vt:lpstr>manually</vt:lpstr>
      <vt:lpstr>OS Packages</vt:lpstr>
      <vt:lpstr>Unattended Installation Automation</vt:lpstr>
      <vt:lpstr>Packer Builds</vt:lpstr>
      <vt:lpstr>RedHat/CentOS</vt:lpstr>
      <vt:lpstr>Kickstart</vt:lpstr>
      <vt:lpstr>Debian/Ubuntu/Kali</vt:lpstr>
      <vt:lpstr>Preseed</vt:lpstr>
      <vt:lpstr>Windows Server (201?)</vt:lpstr>
      <vt:lpstr>Unattended Installation XML</vt:lpstr>
      <vt:lpstr>So, how does it work</vt:lpstr>
      <vt:lpstr>Primitives</vt:lpstr>
      <vt:lpstr>Communicators</vt:lpstr>
      <vt:lpstr>Builders</vt:lpstr>
      <vt:lpstr>Provisioners</vt:lpstr>
      <vt:lpstr>Post Processors</vt:lpstr>
      <vt:lpstr>LAB WORk</vt:lpstr>
      <vt:lpstr>Q&amp;A</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PAcker</dc:title>
  <dc:creator>Darren Young</dc:creator>
  <cp:lastModifiedBy>Darren Young</cp:lastModifiedBy>
  <cp:revision>86</cp:revision>
  <dcterms:created xsi:type="dcterms:W3CDTF">2021-02-21T21:49:27Z</dcterms:created>
  <dcterms:modified xsi:type="dcterms:W3CDTF">2021-03-06T15:11:00Z</dcterms:modified>
</cp:coreProperties>
</file>