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notesMasterIdLst>
    <p:notesMasterId r:id="rId33"/>
  </p:notesMasterIdLst>
  <p:sldIdLst>
    <p:sldId id="256" r:id="rId2"/>
    <p:sldId id="269" r:id="rId3"/>
    <p:sldId id="257" r:id="rId4"/>
    <p:sldId id="268" r:id="rId5"/>
    <p:sldId id="270" r:id="rId6"/>
    <p:sldId id="271" r:id="rId7"/>
    <p:sldId id="274" r:id="rId8"/>
    <p:sldId id="258" r:id="rId9"/>
    <p:sldId id="259" r:id="rId10"/>
    <p:sldId id="261" r:id="rId11"/>
    <p:sldId id="275" r:id="rId12"/>
    <p:sldId id="276" r:id="rId13"/>
    <p:sldId id="277" r:id="rId14"/>
    <p:sldId id="278" r:id="rId15"/>
    <p:sldId id="262" r:id="rId16"/>
    <p:sldId id="279" r:id="rId17"/>
    <p:sldId id="280" r:id="rId18"/>
    <p:sldId id="281" r:id="rId19"/>
    <p:sldId id="282" r:id="rId20"/>
    <p:sldId id="283" r:id="rId21"/>
    <p:sldId id="273" r:id="rId22"/>
    <p:sldId id="284" r:id="rId23"/>
    <p:sldId id="285" r:id="rId24"/>
    <p:sldId id="286" r:id="rId25"/>
    <p:sldId id="263" r:id="rId26"/>
    <p:sldId id="264" r:id="rId27"/>
    <p:sldId id="265" r:id="rId28"/>
    <p:sldId id="266" r:id="rId29"/>
    <p:sldId id="267" r:id="rId30"/>
    <p:sldId id="287" r:id="rId31"/>
    <p:sldId id="288"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50" d="100"/>
          <a:sy n="50" d="100"/>
        </p:scale>
        <p:origin x="2386" y="859"/>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K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D547AC-1985-4C58-979F-8CA8A801A1AE}" type="datetimeFigureOut">
              <a:rPr lang="en-KE" smtClean="0"/>
              <a:t>14/05/2025</a:t>
            </a:fld>
            <a:endParaRPr lang="en-KE"/>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K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K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57FC61-3F91-43D4-A690-00A7F573DC0E}" type="slidenum">
              <a:rPr lang="en-KE" smtClean="0"/>
              <a:t>‹#›</a:t>
            </a:fld>
            <a:endParaRPr lang="en-KE"/>
          </a:p>
        </p:txBody>
      </p:sp>
    </p:spTree>
    <p:extLst>
      <p:ext uri="{BB962C8B-B14F-4D97-AF65-F5344CB8AC3E}">
        <p14:creationId xmlns:p14="http://schemas.microsoft.com/office/powerpoint/2010/main" val="148008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E" dirty="0"/>
          </a:p>
        </p:txBody>
      </p:sp>
      <p:sp>
        <p:nvSpPr>
          <p:cNvPr id="4" name="Slide Number Placeholder 3"/>
          <p:cNvSpPr>
            <a:spLocks noGrp="1"/>
          </p:cNvSpPr>
          <p:nvPr>
            <p:ph type="sldNum" sz="quarter" idx="5"/>
          </p:nvPr>
        </p:nvSpPr>
        <p:spPr/>
        <p:txBody>
          <a:bodyPr/>
          <a:lstStyle/>
          <a:p>
            <a:fld id="{3E57FC61-3F91-43D4-A690-00A7F573DC0E}" type="slidenum">
              <a:rPr lang="en-KE" smtClean="0"/>
              <a:t>20</a:t>
            </a:fld>
            <a:endParaRPr lang="en-KE"/>
          </a:p>
        </p:txBody>
      </p:sp>
    </p:spTree>
    <p:extLst>
      <p:ext uri="{BB962C8B-B14F-4D97-AF65-F5344CB8AC3E}">
        <p14:creationId xmlns:p14="http://schemas.microsoft.com/office/powerpoint/2010/main" val="352118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5BCAD085-E8A6-8845-BD4E-CB4CCA059FC4}" type="datetimeFigureOut">
              <a:rPr lang="en-US" smtClean="0"/>
              <a:t>5/14/2025</a:t>
            </a:fld>
            <a:endParaRPr lang="en-US"/>
          </a:p>
        </p:txBody>
      </p:sp>
      <p:sp>
        <p:nvSpPr>
          <p:cNvPr id="5" name="Footer Placeholder 4"/>
          <p:cNvSpPr>
            <a:spLocks noGrp="1"/>
          </p:cNvSpPr>
          <p:nvPr>
            <p:ph type="ftr" sz="quarter" idx="11"/>
          </p:nvPr>
        </p:nvSpPr>
        <p:spPr>
          <a:xfrm>
            <a:off x="3623733" y="6117336"/>
            <a:ext cx="3609438" cy="365125"/>
          </a:xfrm>
        </p:spPr>
        <p:txBody>
          <a:bodyPr/>
          <a:lstStyle/>
          <a:p>
            <a:endParaRPr lang="en-US"/>
          </a:p>
        </p:txBody>
      </p:sp>
      <p:sp>
        <p:nvSpPr>
          <p:cNvPr id="6" name="Slide Number Placeholder 5"/>
          <p:cNvSpPr>
            <a:spLocks noGrp="1"/>
          </p:cNvSpPr>
          <p:nvPr>
            <p:ph type="sldNum" sz="quarter" idx="12"/>
          </p:nvPr>
        </p:nvSpPr>
        <p:spPr>
          <a:xfrm>
            <a:off x="8275320" y="6117336"/>
            <a:ext cx="411480" cy="365125"/>
          </a:xfrm>
        </p:spPr>
        <p:txBody>
          <a:bodyPr/>
          <a:lstStyle/>
          <a:p>
            <a:fld id="{C1FF6DA9-008F-8B48-92A6-B652298478BF}" type="slidenum">
              <a:rPr lang="en-US" smtClean="0"/>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57135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46818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25892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687779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946158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606225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040867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84261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47534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5BCAD085-E8A6-8845-BD4E-CB4CCA059FC4}" type="datetimeFigureOut">
              <a:rPr lang="en-US" smtClean="0"/>
              <a:t>5/14/2025</a:t>
            </a:fld>
            <a:endParaRPr lang="en-US"/>
          </a:p>
        </p:txBody>
      </p:sp>
      <p:sp>
        <p:nvSpPr>
          <p:cNvPr id="5" name="Footer Placeholder 4"/>
          <p:cNvSpPr>
            <a:spLocks noGrp="1"/>
          </p:cNvSpPr>
          <p:nvPr>
            <p:ph type="ftr" sz="quarter" idx="11"/>
          </p:nvPr>
        </p:nvSpPr>
        <p:spPr>
          <a:xfrm>
            <a:off x="1972647" y="6108173"/>
            <a:ext cx="5314517" cy="365125"/>
          </a:xfrm>
        </p:spPr>
        <p:txBody>
          <a:bodyPr/>
          <a:lstStyle/>
          <a:p>
            <a:endParaRPr lang="en-US"/>
          </a:p>
        </p:txBody>
      </p:sp>
      <p:sp>
        <p:nvSpPr>
          <p:cNvPr id="6" name="Slide Number Placeholder 5"/>
          <p:cNvSpPr>
            <a:spLocks noGrp="1"/>
          </p:cNvSpPr>
          <p:nvPr>
            <p:ph type="sldNum" sz="quarter" idx="12"/>
          </p:nvPr>
        </p:nvSpPr>
        <p:spPr>
          <a:xfrm>
            <a:off x="8258967" y="6108173"/>
            <a:ext cx="427833"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35519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73317" y="6116070"/>
            <a:ext cx="413483"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50942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5/14/2025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1942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5/14/2025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85112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5/14/2025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00912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46021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97222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3111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CAD085-E8A6-8845-BD4E-CB4CCA059FC4}" type="datetimeFigureOut">
              <a:rPr lang="en-US" smtClean="0"/>
              <a:t>5/14/2025</a:t>
            </a:fld>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80072754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statistics.kilimo.go.ke/en/kilimostat-api/download_prices/?downloadtype=json&amp;Domain=Market%20Prices%20(Commoditie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statistics.kilimo.go.ke/en/kilimostat-api/download_prices/?downloadtype=json&amp;Domain=Market%20Prices%20(Commoditie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openweathermap.org/api/one-call-api" TargetMode="External"/><Relationship Id="rId2" Type="http://schemas.openxmlformats.org/officeDocument/2006/relationships/hyperlink" Target="https://api.openweathermap.org/data/2.5/onecall?lat=%7bLAT%7d&amp;lon=%7bLON%7d&amp;exclude=minutely,hourly,alerts&amp;units=metric&amp;appid=%7bYOUR_API_KEY%7d"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statistics.kilimo.go.ke/en/kilimostat-api/download_prices/"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64057" y="1562268"/>
            <a:ext cx="6947127" cy="2208107"/>
          </a:xfrm>
        </p:spPr>
        <p:txBody>
          <a:bodyPr/>
          <a:lstStyle/>
          <a:p>
            <a:pPr algn="ctr"/>
            <a:r>
              <a:rPr dirty="0"/>
              <a:t>AgriBot Project Documentation</a:t>
            </a:r>
          </a:p>
        </p:txBody>
      </p:sp>
      <p:sp>
        <p:nvSpPr>
          <p:cNvPr id="3" name="Subtitle 2"/>
          <p:cNvSpPr>
            <a:spLocks noGrp="1"/>
          </p:cNvSpPr>
          <p:nvPr>
            <p:ph type="subTitle" idx="1"/>
          </p:nvPr>
        </p:nvSpPr>
        <p:spPr>
          <a:xfrm>
            <a:off x="2326849" y="4540344"/>
            <a:ext cx="6500159" cy="1787304"/>
          </a:xfrm>
        </p:spPr>
        <p:txBody>
          <a:bodyPr>
            <a:normAutofit/>
          </a:bodyPr>
          <a:lstStyle/>
          <a:p>
            <a:pPr algn="ctr"/>
            <a:r>
              <a:rPr sz="2400" dirty="0"/>
              <a:t>AI Chatbot &amp; Live Marketplace for K</a:t>
            </a:r>
            <a:r>
              <a:rPr lang="en-US" sz="2400" dirty="0"/>
              <a:t>enyan</a:t>
            </a:r>
            <a:r>
              <a:rPr lang="en-KE" sz="2400" dirty="0"/>
              <a:t> </a:t>
            </a:r>
            <a:r>
              <a:rPr lang="en-US" sz="2400" dirty="0"/>
              <a:t>Agriculture</a:t>
            </a:r>
          </a:p>
          <a:p>
            <a:pPr algn="ctr"/>
            <a:r>
              <a:rPr lang="en-US" sz="2400" b="1" dirty="0"/>
              <a:t>Team Lead:</a:t>
            </a:r>
            <a:r>
              <a:rPr lang="en-US" sz="2400" dirty="0"/>
              <a:t> Samuel Gicharu</a:t>
            </a:r>
            <a:br>
              <a:rPr lang="en-US" sz="2400" dirty="0"/>
            </a:br>
            <a:r>
              <a:rPr lang="en-US" sz="2400" b="1" dirty="0"/>
              <a:t>Members:</a:t>
            </a:r>
            <a:r>
              <a:rPr lang="en-US" sz="2400" dirty="0"/>
              <a:t> David Kiptoo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781290"/>
          </a:xfrm>
        </p:spPr>
        <p:txBody>
          <a:bodyPr/>
          <a:lstStyle/>
          <a:p>
            <a:r>
              <a:rPr dirty="0"/>
              <a:t>5. Frontend Implementation</a:t>
            </a:r>
          </a:p>
        </p:txBody>
      </p:sp>
      <p:sp>
        <p:nvSpPr>
          <p:cNvPr id="3" name="Content Placeholder 2"/>
          <p:cNvSpPr>
            <a:spLocks noGrp="1"/>
          </p:cNvSpPr>
          <p:nvPr>
            <p:ph idx="1"/>
          </p:nvPr>
        </p:nvSpPr>
        <p:spPr>
          <a:xfrm>
            <a:off x="982132" y="1088020"/>
            <a:ext cx="7826202" cy="5116009"/>
          </a:xfrm>
        </p:spPr>
        <p:txBody>
          <a:bodyPr>
            <a:normAutofit/>
          </a:bodyPr>
          <a:lstStyle/>
          <a:p>
            <a:pPr marL="0" indent="0">
              <a:buNone/>
            </a:pPr>
            <a:r>
              <a:rPr lang="en-US" sz="3200" dirty="0"/>
              <a:t>The frontend of AgriBot is designed to be intuitive, responsive, and lightweight, ensuring that small-scale farmers on both smartphones and feature phones can access critical information quickly. We leveraged semantic HTML5, modern CSS (with CSS variables for theming), and vanilla JavaScript for maximum compatibility and performance.</a:t>
            </a:r>
            <a:endParaRPr sz="3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50D6D-0689-40CD-8C0B-356F149117D5}"/>
              </a:ext>
            </a:extLst>
          </p:cNvPr>
          <p:cNvSpPr>
            <a:spLocks noGrp="1"/>
          </p:cNvSpPr>
          <p:nvPr>
            <p:ph type="title"/>
          </p:nvPr>
        </p:nvSpPr>
        <p:spPr>
          <a:xfrm>
            <a:off x="982133" y="457201"/>
            <a:ext cx="7704667" cy="723417"/>
          </a:xfrm>
        </p:spPr>
        <p:txBody>
          <a:bodyPr>
            <a:normAutofit/>
          </a:bodyPr>
          <a:lstStyle/>
          <a:p>
            <a:r>
              <a:rPr lang="en-KE" altLang="en-KE" sz="3200" b="1" dirty="0">
                <a:ln>
                  <a:noFill/>
                </a:ln>
                <a:latin typeface="Arial" panose="020B0604020202020204" pitchFamily="34" charset="0"/>
              </a:rPr>
              <a:t>5.1 Search Bar</a:t>
            </a:r>
            <a:endParaRPr lang="en-KE" sz="3200" dirty="0"/>
          </a:p>
        </p:txBody>
      </p:sp>
      <p:sp>
        <p:nvSpPr>
          <p:cNvPr id="4" name="Rectangle 1">
            <a:extLst>
              <a:ext uri="{FF2B5EF4-FFF2-40B4-BE49-F238E27FC236}">
                <a16:creationId xmlns:a16="http://schemas.microsoft.com/office/drawing/2014/main" id="{483A9531-8B94-4A34-B507-F8A27ACB0580}"/>
              </a:ext>
            </a:extLst>
          </p:cNvPr>
          <p:cNvSpPr>
            <a:spLocks noGrp="1" noChangeArrowheads="1"/>
          </p:cNvSpPr>
          <p:nvPr>
            <p:ph idx="1"/>
          </p:nvPr>
        </p:nvSpPr>
        <p:spPr bwMode="auto">
          <a:xfrm>
            <a:off x="746761" y="1599803"/>
            <a:ext cx="794004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KE" altLang="en-KE"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KE"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Purp</a:t>
            </a:r>
            <a:r>
              <a:rPr lang="en-US" altLang="en-KE" sz="2000" dirty="0">
                <a:latin typeface="Times New Roman" panose="02020603050405020304" pitchFamily="18" charset="0"/>
                <a:cs typeface="Times New Roman" panose="02020603050405020304" pitchFamily="18" charset="0"/>
              </a:rPr>
              <a:t>ose: A</a:t>
            </a:r>
            <a:r>
              <a:rPr kumimoji="0" lang="en-KE" altLang="en-KE"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llows</a:t>
            </a:r>
            <a:r>
              <a:rPr kumimoji="0" lang="en-KE" altLang="en-KE"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users to enter a commodity name (e.g., “maize”) and select a county or “All Counties” to retrieve live market prices.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KE" altLang="en-KE"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Implementation</a:t>
            </a:r>
            <a:r>
              <a:rPr kumimoji="0" lang="en-KE" altLang="en-KE"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AutoNum type="arabicPeriod"/>
              <a:tabLst/>
            </a:pPr>
            <a:r>
              <a:rPr kumimoji="0" lang="en-KE" altLang="en-KE"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 &lt;input&gt; element for commodity text.</a:t>
            </a:r>
          </a:p>
          <a:p>
            <a:pPr marL="457200" marR="0" lvl="1" indent="0" algn="l" defTabSz="914400" rtl="0" eaLnBrk="0" fontAlgn="base" latinLnBrk="0" hangingPunct="0">
              <a:lnSpc>
                <a:spcPct val="100000"/>
              </a:lnSpc>
              <a:spcBef>
                <a:spcPct val="0"/>
              </a:spcBef>
              <a:spcAft>
                <a:spcPct val="0"/>
              </a:spcAft>
              <a:buClrTx/>
              <a:buSzTx/>
              <a:buFontTx/>
              <a:buAutoNum type="arabicPeriod" startAt="2"/>
              <a:tabLst/>
            </a:pPr>
            <a:r>
              <a:rPr kumimoji="0" lang="en-KE" altLang="en-KE"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&lt;select&gt; dropdown populated dynamically via Django context with all 47 counties.</a:t>
            </a:r>
          </a:p>
          <a:p>
            <a:pPr marL="457200" marR="0" lvl="1" indent="0" algn="l" defTabSz="914400" rtl="0" eaLnBrk="0" fontAlgn="base" latinLnBrk="0" hangingPunct="0">
              <a:lnSpc>
                <a:spcPct val="100000"/>
              </a:lnSpc>
              <a:spcBef>
                <a:spcPct val="0"/>
              </a:spcBef>
              <a:spcAft>
                <a:spcPct val="0"/>
              </a:spcAft>
              <a:buClrTx/>
              <a:buSzTx/>
              <a:buFontTx/>
              <a:buAutoNum type="arabicPeriod" startAt="3"/>
              <a:tabLst/>
            </a:pPr>
            <a:r>
              <a:rPr kumimoji="0" lang="en-KE" altLang="en-KE"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“Search Prices” button that triggers a JavaScript fetch() call to the /</a:t>
            </a:r>
            <a:r>
              <a:rPr kumimoji="0" lang="en-KE" altLang="en-KE"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api</a:t>
            </a:r>
            <a:r>
              <a:rPr kumimoji="0" lang="en-KE" altLang="en-KE"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KE" altLang="en-KE"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market_prices</a:t>
            </a:r>
            <a:r>
              <a:rPr kumimoji="0" lang="en-KE" altLang="en-KE"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endpoint.</a:t>
            </a:r>
          </a:p>
          <a:p>
            <a:pPr marL="457200" marR="0" lvl="1" indent="0" algn="l" defTabSz="914400" rtl="0" eaLnBrk="0" fontAlgn="base" latinLnBrk="0" hangingPunct="0">
              <a:lnSpc>
                <a:spcPct val="100000"/>
              </a:lnSpc>
              <a:spcBef>
                <a:spcPct val="0"/>
              </a:spcBef>
              <a:spcAft>
                <a:spcPct val="0"/>
              </a:spcAft>
              <a:buClrTx/>
              <a:buSzTx/>
              <a:buFontTx/>
              <a:buAutoNum type="arabicPeriod" startAt="4"/>
              <a:tabLst/>
            </a:pPr>
            <a:r>
              <a:rPr kumimoji="0" lang="en-KE" altLang="en-KE"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Input validation prevents empty queries and displays an alert if no commodity is entered.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KE" altLang="en-KE"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UX Details</a:t>
            </a:r>
            <a:r>
              <a:rPr kumimoji="0" lang="en-KE" altLang="en-KE"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KE" altLang="en-KE"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Flexbox layout for even spacing.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KE" altLang="en-KE"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Focus and error states styled with clear border </a:t>
            </a:r>
            <a:r>
              <a:rPr kumimoji="0" lang="en-KE" altLang="en-KE"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colors</a:t>
            </a:r>
            <a:r>
              <a:rPr kumimoji="0" lang="en-KE" altLang="en-KE"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accessibility.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KE" altLang="en-KE"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Debounced typing could be added later for autocomplete.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KE" altLang="en-KE"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3157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8A279-77B1-4C63-80E9-D7F80D0AB042}"/>
              </a:ext>
            </a:extLst>
          </p:cNvPr>
          <p:cNvSpPr>
            <a:spLocks noGrp="1"/>
          </p:cNvSpPr>
          <p:nvPr>
            <p:ph type="title"/>
          </p:nvPr>
        </p:nvSpPr>
        <p:spPr>
          <a:xfrm>
            <a:off x="973666" y="172386"/>
            <a:ext cx="7704667" cy="670559"/>
          </a:xfrm>
        </p:spPr>
        <p:txBody>
          <a:bodyPr>
            <a:normAutofit fontScale="90000"/>
          </a:bodyPr>
          <a:lstStyle/>
          <a:p>
            <a:r>
              <a:rPr lang="en-US" dirty="0"/>
              <a:t>5.2 Subtopic Links</a:t>
            </a:r>
            <a:endParaRPr lang="en-KE" dirty="0"/>
          </a:p>
        </p:txBody>
      </p:sp>
      <p:sp>
        <p:nvSpPr>
          <p:cNvPr id="4" name="Rectangle 1">
            <a:extLst>
              <a:ext uri="{FF2B5EF4-FFF2-40B4-BE49-F238E27FC236}">
                <a16:creationId xmlns:a16="http://schemas.microsoft.com/office/drawing/2014/main" id="{723FC78F-A627-441E-9510-6F89C17C020B}"/>
              </a:ext>
            </a:extLst>
          </p:cNvPr>
          <p:cNvSpPr>
            <a:spLocks noGrp="1" noChangeArrowheads="1"/>
          </p:cNvSpPr>
          <p:nvPr>
            <p:ph idx="1"/>
          </p:nvPr>
        </p:nvSpPr>
        <p:spPr bwMode="auto">
          <a:xfrm>
            <a:off x="973667" y="1132205"/>
            <a:ext cx="7713134"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KE" altLang="en-KE"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KE" altLang="en-KE"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Purpose</a:t>
            </a:r>
            <a:r>
              <a:rPr kumimoji="0" lang="en-KE" altLang="en-KE"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Provides quick access to external resources for fact-checking, mapping, news monitoring, and trend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KE" altLang="en-KE"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Implementation</a:t>
            </a:r>
            <a:r>
              <a:rPr kumimoji="0" lang="en-KE" altLang="en-KE"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KE" altLang="en-KE"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flexbox container of &lt;a&gt; tags styled as pills with background </a:t>
            </a:r>
            <a:r>
              <a:rPr kumimoji="0" lang="en-KE" altLang="en-KE"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colors</a:t>
            </a:r>
            <a:r>
              <a:rPr kumimoji="0" lang="en-KE" altLang="en-KE"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from our CSS variable palette (secondary and hover-bluish).</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KE" altLang="en-KE"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Each link opens in a new tab (target="_blank") to avoid losing the app context.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KE" altLang="en-KE"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UX Details</a:t>
            </a:r>
            <a:r>
              <a:rPr kumimoji="0" lang="en-KE" altLang="en-KE"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KE" altLang="en-KE"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Wrapping enabled for mobile screens.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KE" altLang="en-KE"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Hover states darken the background for clear feedback.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KE" altLang="en-KE"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351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792F0-9E98-4C54-928C-39FF99FA9AC7}"/>
              </a:ext>
            </a:extLst>
          </p:cNvPr>
          <p:cNvSpPr>
            <a:spLocks noGrp="1"/>
          </p:cNvSpPr>
          <p:nvPr>
            <p:ph type="title"/>
          </p:nvPr>
        </p:nvSpPr>
        <p:spPr/>
        <p:txBody>
          <a:bodyPr/>
          <a:lstStyle/>
          <a:p>
            <a:r>
              <a:rPr lang="en-US" dirty="0"/>
              <a:t>5.3 Showcase Carousel</a:t>
            </a:r>
            <a:endParaRPr lang="en-KE" dirty="0"/>
          </a:p>
        </p:txBody>
      </p:sp>
      <p:sp>
        <p:nvSpPr>
          <p:cNvPr id="4" name="Rectangle 1">
            <a:extLst>
              <a:ext uri="{FF2B5EF4-FFF2-40B4-BE49-F238E27FC236}">
                <a16:creationId xmlns:a16="http://schemas.microsoft.com/office/drawing/2014/main" id="{66114FBB-2839-42BE-9D9C-2F654CD5B621}"/>
              </a:ext>
            </a:extLst>
          </p:cNvPr>
          <p:cNvSpPr>
            <a:spLocks noGrp="1" noChangeArrowheads="1"/>
          </p:cNvSpPr>
          <p:nvPr>
            <p:ph idx="1"/>
          </p:nvPr>
        </p:nvSpPr>
        <p:spPr bwMode="auto">
          <a:xfrm>
            <a:off x="792480" y="2567378"/>
            <a:ext cx="8244839"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KE" altLang="en-KE"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Purpose</a:t>
            </a:r>
            <a:r>
              <a:rPr kumimoji="0" lang="en-KE" altLang="en-KE"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Highlights key features (e.g., “AgriBot Smart Chat,” “Fresh Produce Listings”) in an eye-catching, interactive grid.</a:t>
            </a:r>
          </a:p>
          <a:p>
            <a:pPr marL="0" marR="0" lvl="0" indent="0" algn="l" defTabSz="914400" rtl="0" eaLnBrk="0" fontAlgn="base" latinLnBrk="0" hangingPunct="0">
              <a:lnSpc>
                <a:spcPct val="100000"/>
              </a:lnSpc>
              <a:spcBef>
                <a:spcPct val="0"/>
              </a:spcBef>
              <a:spcAft>
                <a:spcPct val="0"/>
              </a:spcAft>
              <a:buClrTx/>
              <a:buSzTx/>
              <a:buNone/>
              <a:tabLst/>
            </a:pPr>
            <a:r>
              <a:rPr kumimoji="0" lang="en-KE" altLang="en-KE"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Implementation</a:t>
            </a:r>
            <a:r>
              <a:rPr kumimoji="0" lang="en-KE" altLang="en-KE"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lvl="1" indent="0" defTabSz="914400" eaLnBrk="0" fontAlgn="base" hangingPunct="0">
              <a:spcBef>
                <a:spcPct val="0"/>
              </a:spcBef>
              <a:spcAft>
                <a:spcPct val="0"/>
              </a:spcAft>
              <a:buClrTx/>
              <a:buSzTx/>
              <a:buNone/>
            </a:pPr>
            <a:r>
              <a:rPr kumimoji="0" lang="en-KE" altLang="en-KE"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CSS Grid layout auto-fits cards to screen width, with minmax(280px, 1fr) ensuring no large side margins.</a:t>
            </a:r>
          </a:p>
          <a:p>
            <a:pPr marL="457200" lvl="1" indent="0" defTabSz="914400" eaLnBrk="0" fontAlgn="base" hangingPunct="0">
              <a:spcBef>
                <a:spcPct val="0"/>
              </a:spcBef>
              <a:spcAft>
                <a:spcPct val="0"/>
              </a:spcAft>
              <a:buClrTx/>
              <a:buSzTx/>
              <a:buNone/>
            </a:pPr>
            <a:r>
              <a:rPr kumimoji="0" lang="en-KE" altLang="en-KE"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Each card (.carousel-item) contains an &lt;</a:t>
            </a:r>
            <a:r>
              <a:rPr kumimoji="0" lang="en-KE" altLang="en-KE"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img</a:t>
            </a:r>
            <a:r>
              <a:rPr kumimoji="0" lang="en-KE" altLang="en-KE"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&gt; and an overlay caption that fades in on hover.</a:t>
            </a:r>
          </a:p>
          <a:p>
            <a:pPr marL="457200" lvl="1" indent="0" defTabSz="914400" eaLnBrk="0" fontAlgn="base" hangingPunct="0">
              <a:spcBef>
                <a:spcPct val="0"/>
              </a:spcBef>
              <a:spcAft>
                <a:spcPct val="0"/>
              </a:spcAft>
              <a:buClrTx/>
              <a:buSzTx/>
              <a:buNone/>
            </a:pPr>
            <a:r>
              <a:rPr kumimoji="0" lang="en-KE" altLang="en-KE"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images are slightly oversized (110% width) and </a:t>
            </a:r>
            <a:r>
              <a:rPr kumimoji="0" lang="en-KE" altLang="en-KE"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centered</a:t>
            </a:r>
            <a:r>
              <a:rPr kumimoji="0" lang="en-KE" altLang="en-KE"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via transform: </a:t>
            </a:r>
            <a:r>
              <a:rPr kumimoji="0" lang="en-KE" altLang="en-KE"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translateX</a:t>
            </a:r>
            <a:r>
              <a:rPr kumimoji="0" lang="en-KE" altLang="en-KE"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 to eliminate gaps.</a:t>
            </a:r>
          </a:p>
          <a:p>
            <a:pPr marL="457200" lvl="1" indent="0" defTabSz="914400" eaLnBrk="0" fontAlgn="base" hangingPunct="0">
              <a:spcBef>
                <a:spcPct val="0"/>
              </a:spcBef>
              <a:spcAft>
                <a:spcPct val="0"/>
              </a:spcAft>
              <a:buClrTx/>
              <a:buSzTx/>
              <a:buNone/>
            </a:pPr>
            <a:r>
              <a:rPr kumimoji="0" lang="en-KE" altLang="en-KE"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CSS-only hover zoom effect; no JavaScript needed for basic interactivity.</a:t>
            </a:r>
          </a:p>
          <a:p>
            <a:pPr marL="0" marR="0" lvl="0" indent="0" algn="l" defTabSz="914400" rtl="0" eaLnBrk="0" fontAlgn="base" latinLnBrk="0" hangingPunct="0">
              <a:lnSpc>
                <a:spcPct val="100000"/>
              </a:lnSpc>
              <a:spcBef>
                <a:spcPct val="0"/>
              </a:spcBef>
              <a:spcAft>
                <a:spcPct val="0"/>
              </a:spcAft>
              <a:buClrTx/>
              <a:buSzTx/>
              <a:buNone/>
              <a:tabLst/>
            </a:pPr>
            <a:r>
              <a:rPr kumimoji="0" lang="en-KE" altLang="en-KE"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UX Details</a:t>
            </a:r>
            <a:r>
              <a:rPr kumimoji="0" lang="en-KE" altLang="en-KE"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lvl="1" indent="0" defTabSz="914400" eaLnBrk="0" fontAlgn="base" hangingPunct="0">
              <a:spcBef>
                <a:spcPct val="0"/>
              </a:spcBef>
              <a:spcAft>
                <a:spcPct val="0"/>
              </a:spcAft>
              <a:buClrTx/>
              <a:buSzTx/>
              <a:buNone/>
            </a:pPr>
            <a:r>
              <a:rPr kumimoji="0" lang="en-KE" altLang="en-KE"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Cards have soft shadows and rounded corners for a modern look.</a:t>
            </a:r>
          </a:p>
          <a:p>
            <a:pPr marL="457200" lvl="1" indent="0" defTabSz="914400" eaLnBrk="0" fontAlgn="base" hangingPunct="0">
              <a:spcBef>
                <a:spcPct val="0"/>
              </a:spcBef>
              <a:spcAft>
                <a:spcPct val="0"/>
              </a:spcAft>
              <a:buClrTx/>
              <a:buSzTx/>
              <a:buNone/>
            </a:pPr>
            <a:r>
              <a:rPr kumimoji="0" lang="en-KE" altLang="en-KE"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Responsive breakpoints collapse the grid to two or one column on tablets and phones.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KE" altLang="en-KE"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5617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42F1E-25C4-4669-BD6E-2B256FEE961E}"/>
              </a:ext>
            </a:extLst>
          </p:cNvPr>
          <p:cNvSpPr>
            <a:spLocks noGrp="1"/>
          </p:cNvSpPr>
          <p:nvPr>
            <p:ph type="title"/>
          </p:nvPr>
        </p:nvSpPr>
        <p:spPr/>
        <p:txBody>
          <a:bodyPr/>
          <a:lstStyle/>
          <a:p>
            <a:r>
              <a:rPr lang="en-US" dirty="0"/>
              <a:t>5.4 Data Tables</a:t>
            </a:r>
            <a:endParaRPr lang="en-KE" dirty="0"/>
          </a:p>
        </p:txBody>
      </p:sp>
      <p:sp>
        <p:nvSpPr>
          <p:cNvPr id="4" name="Rectangle 1">
            <a:extLst>
              <a:ext uri="{FF2B5EF4-FFF2-40B4-BE49-F238E27FC236}">
                <a16:creationId xmlns:a16="http://schemas.microsoft.com/office/drawing/2014/main" id="{0E17912B-C970-4F2B-8BC7-6CC51B3D1034}"/>
              </a:ext>
            </a:extLst>
          </p:cNvPr>
          <p:cNvSpPr>
            <a:spLocks noGrp="1" noChangeArrowheads="1"/>
          </p:cNvSpPr>
          <p:nvPr>
            <p:ph idx="1"/>
          </p:nvPr>
        </p:nvSpPr>
        <p:spPr bwMode="auto">
          <a:xfrm>
            <a:off x="762001" y="2065714"/>
            <a:ext cx="7924800"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KE" altLang="en-KE"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Purpose</a:t>
            </a:r>
            <a:r>
              <a:rPr kumimoji="0" lang="en-KE" altLang="en-KE"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Displays the price results returned from /</a:t>
            </a:r>
            <a:r>
              <a:rPr kumimoji="0" lang="en-KE" altLang="en-KE"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api</a:t>
            </a:r>
            <a:r>
              <a:rPr kumimoji="0" lang="en-KE" altLang="en-KE"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KE" altLang="en-KE"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market_prices</a:t>
            </a:r>
            <a:r>
              <a:rPr kumimoji="0" lang="en-KE" altLang="en-KE"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 a clear, tabular format with columns for County, Market, and Price.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KE" altLang="en-KE"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Implementation</a:t>
            </a:r>
            <a:r>
              <a:rPr kumimoji="0" lang="en-KE" altLang="en-KE"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KE" altLang="en-KE"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JavaScript builds a &lt;table&gt; with &lt;</a:t>
            </a:r>
            <a:r>
              <a:rPr kumimoji="0" lang="en-KE" altLang="en-KE"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thead</a:t>
            </a:r>
            <a:r>
              <a:rPr kumimoji="0" lang="en-KE" altLang="en-KE"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&gt; and &lt;</a:t>
            </a:r>
            <a:r>
              <a:rPr kumimoji="0" lang="en-KE" altLang="en-KE"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tbody</a:t>
            </a:r>
            <a:r>
              <a:rPr kumimoji="0" lang="en-KE" altLang="en-KE"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&gt; dynamically upon successful fetch.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KE" altLang="en-KE"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Table cells are styled with borders and padding for readability.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KE" altLang="en-KE"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Header row uses the primary </a:t>
            </a:r>
            <a:r>
              <a:rPr kumimoji="0" lang="en-KE" altLang="en-KE"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color</a:t>
            </a:r>
            <a:r>
              <a:rPr kumimoji="0" lang="en-KE" altLang="en-KE"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background with white text for strong contrast.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KE" altLang="en-KE"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UX Details</a:t>
            </a:r>
            <a:r>
              <a:rPr kumimoji="0" lang="en-KE" altLang="en-KE"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KE" altLang="en-KE"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Horizontal scrolling is enabled on narrow screens to preserve the table layout.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KE" altLang="en-KE"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Future enhancements: sorting by price or county, pagination for long lists.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KE" altLang="en-KE"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3959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264919"/>
          </a:xfrm>
        </p:spPr>
        <p:txBody>
          <a:bodyPr/>
          <a:lstStyle/>
          <a:p>
            <a:r>
              <a:rPr dirty="0"/>
              <a:t>6. Data &amp; API Reference</a:t>
            </a:r>
          </a:p>
        </p:txBody>
      </p:sp>
      <p:sp>
        <p:nvSpPr>
          <p:cNvPr id="3" name="Content Placeholder 2"/>
          <p:cNvSpPr>
            <a:spLocks noGrp="1"/>
          </p:cNvSpPr>
          <p:nvPr>
            <p:ph idx="1"/>
          </p:nvPr>
        </p:nvSpPr>
        <p:spPr>
          <a:xfrm>
            <a:off x="982133" y="1722120"/>
            <a:ext cx="7704667" cy="4277696"/>
          </a:xfrm>
        </p:spPr>
        <p:txBody>
          <a:bodyPr>
            <a:normAutofit/>
          </a:bodyPr>
          <a:lstStyle/>
          <a:p>
            <a:pPr marL="0" indent="0">
              <a:buNone/>
            </a:pPr>
            <a:r>
              <a:rPr lang="en-US" sz="3200" dirty="0"/>
              <a:t>AgriBot relies on two primary external APIs to power its marketplace and weather features. Below is an overview of each, including endpoint URLs, sample request/response formats, and field definitions.</a:t>
            </a:r>
            <a:endParaRPr sz="3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ADD40-7004-477B-AEBF-D8549F11F76A}"/>
              </a:ext>
            </a:extLst>
          </p:cNvPr>
          <p:cNvSpPr>
            <a:spLocks noGrp="1"/>
          </p:cNvSpPr>
          <p:nvPr>
            <p:ph type="title"/>
          </p:nvPr>
        </p:nvSpPr>
        <p:spPr>
          <a:xfrm>
            <a:off x="982133" y="457201"/>
            <a:ext cx="7704667" cy="548639"/>
          </a:xfrm>
        </p:spPr>
        <p:txBody>
          <a:bodyPr>
            <a:normAutofit fontScale="90000"/>
          </a:bodyPr>
          <a:lstStyle/>
          <a:p>
            <a:r>
              <a:rPr lang="en-US" b="1" dirty="0"/>
              <a:t>6.1 KilimoStat Commodity Prices API</a:t>
            </a:r>
            <a:br>
              <a:rPr lang="en-US" b="1" dirty="0"/>
            </a:br>
            <a:endParaRPr lang="en-KE" dirty="0"/>
          </a:p>
        </p:txBody>
      </p:sp>
      <p:sp>
        <p:nvSpPr>
          <p:cNvPr id="3" name="Content Placeholder 2">
            <a:extLst>
              <a:ext uri="{FF2B5EF4-FFF2-40B4-BE49-F238E27FC236}">
                <a16:creationId xmlns:a16="http://schemas.microsoft.com/office/drawing/2014/main" id="{5AD73B20-D987-41B5-B4D4-E78FB31F4669}"/>
              </a:ext>
            </a:extLst>
          </p:cNvPr>
          <p:cNvSpPr>
            <a:spLocks noGrp="1"/>
          </p:cNvSpPr>
          <p:nvPr>
            <p:ph idx="1"/>
          </p:nvPr>
        </p:nvSpPr>
        <p:spPr>
          <a:xfrm>
            <a:off x="982133" y="1005840"/>
            <a:ext cx="7704667" cy="4993976"/>
          </a:xfrm>
        </p:spPr>
        <p:txBody>
          <a:bodyPr/>
          <a:lstStyle/>
          <a:p>
            <a:pPr marL="0" indent="0">
              <a:buNone/>
            </a:pPr>
            <a:r>
              <a:rPr lang="en-US" dirty="0">
                <a:hlinkClick r:id="rId2"/>
              </a:rPr>
              <a:t>KilimoStat Commodity Prices LINK</a:t>
            </a:r>
            <a:endParaRPr lang="en-US" dirty="0"/>
          </a:p>
          <a:p>
            <a:pPr marL="0" indent="0">
              <a:buNone/>
            </a:pPr>
            <a:r>
              <a:rPr lang="en-KE" altLang="en-KE" dirty="0">
                <a:latin typeface="Arial" panose="020B0604020202020204" pitchFamily="34" charset="0"/>
              </a:rPr>
              <a:t>Returns a JSON array of price records for various commodities across Kenyan markets.</a:t>
            </a:r>
            <a:endParaRPr lang="en-US" altLang="en-KE" dirty="0">
              <a:latin typeface="Arial" panose="020B0604020202020204" pitchFamily="34" charset="0"/>
            </a:endParaRPr>
          </a:p>
          <a:p>
            <a:pPr marL="0" indent="0">
              <a:buNone/>
            </a:pPr>
            <a:r>
              <a:rPr lang="en-US" dirty="0"/>
              <a:t>JSON Schema (per record)</a:t>
            </a:r>
          </a:p>
          <a:p>
            <a:pPr marL="0" indent="0">
              <a:buNone/>
            </a:pPr>
            <a:endParaRPr lang="en-KE" altLang="en-KE" dirty="0">
              <a:latin typeface="Arial" panose="020B0604020202020204" pitchFamily="34" charset="0"/>
            </a:endParaRPr>
          </a:p>
          <a:p>
            <a:pPr marL="0" indent="0">
              <a:buNone/>
            </a:pPr>
            <a:endParaRPr lang="en-US" dirty="0"/>
          </a:p>
          <a:p>
            <a:pPr marL="0" indent="0">
              <a:buNone/>
            </a:pPr>
            <a:endParaRPr lang="en-US" dirty="0"/>
          </a:p>
          <a:p>
            <a:pPr marL="0" indent="0">
              <a:buNone/>
            </a:pPr>
            <a:endParaRPr lang="en-US" dirty="0"/>
          </a:p>
          <a:p>
            <a:pPr marL="0" indent="0">
              <a:buNone/>
            </a:pPr>
            <a:endParaRPr lang="en-KE" dirty="0"/>
          </a:p>
        </p:txBody>
      </p:sp>
      <p:graphicFrame>
        <p:nvGraphicFramePr>
          <p:cNvPr id="6" name="Table 5">
            <a:extLst>
              <a:ext uri="{FF2B5EF4-FFF2-40B4-BE49-F238E27FC236}">
                <a16:creationId xmlns:a16="http://schemas.microsoft.com/office/drawing/2014/main" id="{997C02E1-B60B-4403-BE5E-181C694F1F2E}"/>
              </a:ext>
            </a:extLst>
          </p:cNvPr>
          <p:cNvGraphicFramePr>
            <a:graphicFrameLocks noGrp="1"/>
          </p:cNvGraphicFramePr>
          <p:nvPr>
            <p:extLst>
              <p:ext uri="{D42A27DB-BD31-4B8C-83A1-F6EECF244321}">
                <p14:modId xmlns:p14="http://schemas.microsoft.com/office/powerpoint/2010/main" val="720599746"/>
              </p:ext>
            </p:extLst>
          </p:nvPr>
        </p:nvGraphicFramePr>
        <p:xfrm>
          <a:off x="982132" y="3230879"/>
          <a:ext cx="7704666" cy="3349546"/>
        </p:xfrm>
        <a:graphic>
          <a:graphicData uri="http://schemas.openxmlformats.org/drawingml/2006/table">
            <a:tbl>
              <a:tblPr/>
              <a:tblGrid>
                <a:gridCol w="2568222">
                  <a:extLst>
                    <a:ext uri="{9D8B030D-6E8A-4147-A177-3AD203B41FA5}">
                      <a16:colId xmlns:a16="http://schemas.microsoft.com/office/drawing/2014/main" val="3657328713"/>
                    </a:ext>
                  </a:extLst>
                </a:gridCol>
                <a:gridCol w="2568222">
                  <a:extLst>
                    <a:ext uri="{9D8B030D-6E8A-4147-A177-3AD203B41FA5}">
                      <a16:colId xmlns:a16="http://schemas.microsoft.com/office/drawing/2014/main" val="1263190319"/>
                    </a:ext>
                  </a:extLst>
                </a:gridCol>
                <a:gridCol w="2568222">
                  <a:extLst>
                    <a:ext uri="{9D8B030D-6E8A-4147-A177-3AD203B41FA5}">
                      <a16:colId xmlns:a16="http://schemas.microsoft.com/office/drawing/2014/main" val="841014194"/>
                    </a:ext>
                  </a:extLst>
                </a:gridCol>
              </a:tblGrid>
              <a:tr h="301363">
                <a:tc>
                  <a:txBody>
                    <a:bodyPr/>
                    <a:lstStyle/>
                    <a:p>
                      <a:r>
                        <a:rPr lang="en-US" sz="1600" b="1"/>
                        <a:t>Field</a:t>
                      </a:r>
                    </a:p>
                  </a:txBody>
                  <a:tcPr marL="79942" marR="79942" marT="39971" marB="39971" anchor="ctr">
                    <a:lnL>
                      <a:noFill/>
                    </a:lnL>
                    <a:lnR>
                      <a:noFill/>
                    </a:lnR>
                    <a:lnT>
                      <a:noFill/>
                    </a:lnT>
                    <a:lnB>
                      <a:noFill/>
                    </a:lnB>
                  </a:tcPr>
                </a:tc>
                <a:tc>
                  <a:txBody>
                    <a:bodyPr/>
                    <a:lstStyle/>
                    <a:p>
                      <a:r>
                        <a:rPr lang="en-US" sz="1600" b="1"/>
                        <a:t>Type</a:t>
                      </a:r>
                    </a:p>
                  </a:txBody>
                  <a:tcPr marL="79942" marR="79942" marT="39971" marB="39971" anchor="ctr">
                    <a:lnL>
                      <a:noFill/>
                    </a:lnL>
                    <a:lnR>
                      <a:noFill/>
                    </a:lnR>
                    <a:lnT>
                      <a:noFill/>
                    </a:lnT>
                    <a:lnB>
                      <a:noFill/>
                    </a:lnB>
                  </a:tcPr>
                </a:tc>
                <a:tc>
                  <a:txBody>
                    <a:bodyPr/>
                    <a:lstStyle/>
                    <a:p>
                      <a:r>
                        <a:rPr lang="en-US" sz="1600" b="1"/>
                        <a:t>Description</a:t>
                      </a:r>
                    </a:p>
                  </a:txBody>
                  <a:tcPr marL="79942" marR="79942" marT="39971" marB="39971" anchor="ctr">
                    <a:lnL>
                      <a:noFill/>
                    </a:lnL>
                    <a:lnR>
                      <a:noFill/>
                    </a:lnR>
                    <a:lnT>
                      <a:noFill/>
                    </a:lnT>
                    <a:lnB>
                      <a:noFill/>
                    </a:lnB>
                  </a:tcPr>
                </a:tc>
                <a:extLst>
                  <a:ext uri="{0D108BD9-81ED-4DB2-BD59-A6C34878D82A}">
                    <a16:rowId xmlns:a16="http://schemas.microsoft.com/office/drawing/2014/main" val="3823955823"/>
                  </a:ext>
                </a:extLst>
              </a:tr>
              <a:tr h="528320">
                <a:tc>
                  <a:txBody>
                    <a:bodyPr/>
                    <a:lstStyle/>
                    <a:p>
                      <a:r>
                        <a:rPr lang="en-US" sz="1600" b="1"/>
                        <a:t>Commodity</a:t>
                      </a:r>
                    </a:p>
                  </a:txBody>
                  <a:tcPr marL="79942" marR="79942" marT="39971" marB="39971" anchor="ctr">
                    <a:lnL>
                      <a:noFill/>
                    </a:lnL>
                    <a:lnR>
                      <a:noFill/>
                    </a:lnR>
                    <a:lnT>
                      <a:noFill/>
                    </a:lnT>
                    <a:lnB>
                      <a:noFill/>
                    </a:lnB>
                  </a:tcPr>
                </a:tc>
                <a:tc>
                  <a:txBody>
                    <a:bodyPr/>
                    <a:lstStyle/>
                    <a:p>
                      <a:r>
                        <a:rPr lang="en-US" sz="1600" b="1"/>
                        <a:t>String</a:t>
                      </a:r>
                    </a:p>
                  </a:txBody>
                  <a:tcPr marL="79942" marR="79942" marT="39971" marB="39971" anchor="ctr">
                    <a:lnL>
                      <a:noFill/>
                    </a:lnL>
                    <a:lnR>
                      <a:noFill/>
                    </a:lnR>
                    <a:lnT>
                      <a:noFill/>
                    </a:lnT>
                    <a:lnB>
                      <a:noFill/>
                    </a:lnB>
                  </a:tcPr>
                </a:tc>
                <a:tc>
                  <a:txBody>
                    <a:bodyPr/>
                    <a:lstStyle/>
                    <a:p>
                      <a:r>
                        <a:rPr lang="en-US" sz="1600" b="1"/>
                        <a:t>Name of the commodity (e.g., "Maize")</a:t>
                      </a:r>
                    </a:p>
                  </a:txBody>
                  <a:tcPr marL="79942" marR="79942" marT="39971" marB="39971" anchor="ctr">
                    <a:lnL>
                      <a:noFill/>
                    </a:lnL>
                    <a:lnR>
                      <a:noFill/>
                    </a:lnR>
                    <a:lnT>
                      <a:noFill/>
                    </a:lnT>
                    <a:lnB>
                      <a:noFill/>
                    </a:lnB>
                  </a:tcPr>
                </a:tc>
                <a:extLst>
                  <a:ext uri="{0D108BD9-81ED-4DB2-BD59-A6C34878D82A}">
                    <a16:rowId xmlns:a16="http://schemas.microsoft.com/office/drawing/2014/main" val="3376087706"/>
                  </a:ext>
                </a:extLst>
              </a:tr>
              <a:tr h="528320">
                <a:tc>
                  <a:txBody>
                    <a:bodyPr/>
                    <a:lstStyle/>
                    <a:p>
                      <a:r>
                        <a:rPr lang="en-US" sz="1600" b="1"/>
                        <a:t>County</a:t>
                      </a:r>
                    </a:p>
                  </a:txBody>
                  <a:tcPr marL="79942" marR="79942" marT="39971" marB="39971" anchor="ctr">
                    <a:lnL>
                      <a:noFill/>
                    </a:lnL>
                    <a:lnR>
                      <a:noFill/>
                    </a:lnR>
                    <a:lnT>
                      <a:noFill/>
                    </a:lnT>
                    <a:lnB>
                      <a:noFill/>
                    </a:lnB>
                  </a:tcPr>
                </a:tc>
                <a:tc>
                  <a:txBody>
                    <a:bodyPr/>
                    <a:lstStyle/>
                    <a:p>
                      <a:r>
                        <a:rPr lang="en-US" sz="1600" b="1"/>
                        <a:t>String</a:t>
                      </a:r>
                    </a:p>
                  </a:txBody>
                  <a:tcPr marL="79942" marR="79942" marT="39971" marB="39971" anchor="ctr">
                    <a:lnL>
                      <a:noFill/>
                    </a:lnL>
                    <a:lnR>
                      <a:noFill/>
                    </a:lnR>
                    <a:lnT>
                      <a:noFill/>
                    </a:lnT>
                    <a:lnB>
                      <a:noFill/>
                    </a:lnB>
                  </a:tcPr>
                </a:tc>
                <a:tc>
                  <a:txBody>
                    <a:bodyPr/>
                    <a:lstStyle/>
                    <a:p>
                      <a:r>
                        <a:rPr lang="en-US" sz="1600" b="1"/>
                        <a:t>County name (e.g., "Nairobi")</a:t>
                      </a:r>
                    </a:p>
                  </a:txBody>
                  <a:tcPr marL="79942" marR="79942" marT="39971" marB="39971" anchor="ctr">
                    <a:lnL>
                      <a:noFill/>
                    </a:lnL>
                    <a:lnR>
                      <a:noFill/>
                    </a:lnR>
                    <a:lnT>
                      <a:noFill/>
                    </a:lnT>
                    <a:lnB>
                      <a:noFill/>
                    </a:lnB>
                  </a:tcPr>
                </a:tc>
                <a:extLst>
                  <a:ext uri="{0D108BD9-81ED-4DB2-BD59-A6C34878D82A}">
                    <a16:rowId xmlns:a16="http://schemas.microsoft.com/office/drawing/2014/main" val="732111967"/>
                  </a:ext>
                </a:extLst>
              </a:tr>
              <a:tr h="755276">
                <a:tc>
                  <a:txBody>
                    <a:bodyPr/>
                    <a:lstStyle/>
                    <a:p>
                      <a:r>
                        <a:rPr lang="en-US" sz="1600" b="1"/>
                        <a:t>Market</a:t>
                      </a:r>
                    </a:p>
                  </a:txBody>
                  <a:tcPr marL="79942" marR="79942" marT="39971" marB="39971" anchor="ctr">
                    <a:lnL>
                      <a:noFill/>
                    </a:lnL>
                    <a:lnR>
                      <a:noFill/>
                    </a:lnR>
                    <a:lnT>
                      <a:noFill/>
                    </a:lnT>
                    <a:lnB>
                      <a:noFill/>
                    </a:lnB>
                  </a:tcPr>
                </a:tc>
                <a:tc>
                  <a:txBody>
                    <a:bodyPr/>
                    <a:lstStyle/>
                    <a:p>
                      <a:r>
                        <a:rPr lang="en-US" sz="1600" b="1"/>
                        <a:t>String</a:t>
                      </a:r>
                    </a:p>
                  </a:txBody>
                  <a:tcPr marL="79942" marR="79942" marT="39971" marB="39971" anchor="ctr">
                    <a:lnL>
                      <a:noFill/>
                    </a:lnL>
                    <a:lnR>
                      <a:noFill/>
                    </a:lnR>
                    <a:lnT>
                      <a:noFill/>
                    </a:lnT>
                    <a:lnB>
                      <a:noFill/>
                    </a:lnB>
                  </a:tcPr>
                </a:tc>
                <a:tc>
                  <a:txBody>
                    <a:bodyPr/>
                    <a:lstStyle/>
                    <a:p>
                      <a:r>
                        <a:rPr lang="en-US" sz="1600" b="1"/>
                        <a:t>Specific market or town (e.g., "Kibera" or "Eldoret")</a:t>
                      </a:r>
                    </a:p>
                  </a:txBody>
                  <a:tcPr marL="79942" marR="79942" marT="39971" marB="39971" anchor="ctr">
                    <a:lnL>
                      <a:noFill/>
                    </a:lnL>
                    <a:lnR>
                      <a:noFill/>
                    </a:lnR>
                    <a:lnT>
                      <a:noFill/>
                    </a:lnT>
                    <a:lnB>
                      <a:noFill/>
                    </a:lnB>
                  </a:tcPr>
                </a:tc>
                <a:extLst>
                  <a:ext uri="{0D108BD9-81ED-4DB2-BD59-A6C34878D82A}">
                    <a16:rowId xmlns:a16="http://schemas.microsoft.com/office/drawing/2014/main" val="3607979373"/>
                  </a:ext>
                </a:extLst>
              </a:tr>
              <a:tr h="528320">
                <a:tc>
                  <a:txBody>
                    <a:bodyPr/>
                    <a:lstStyle/>
                    <a:p>
                      <a:r>
                        <a:rPr lang="en-US" sz="1600" b="1"/>
                        <a:t>Date</a:t>
                      </a:r>
                    </a:p>
                  </a:txBody>
                  <a:tcPr marL="79942" marR="79942" marT="39971" marB="39971" anchor="ctr">
                    <a:lnL>
                      <a:noFill/>
                    </a:lnL>
                    <a:lnR>
                      <a:noFill/>
                    </a:lnR>
                    <a:lnT>
                      <a:noFill/>
                    </a:lnT>
                    <a:lnB>
                      <a:noFill/>
                    </a:lnB>
                  </a:tcPr>
                </a:tc>
                <a:tc>
                  <a:txBody>
                    <a:bodyPr/>
                    <a:lstStyle/>
                    <a:p>
                      <a:r>
                        <a:rPr lang="en-US" sz="1600" b="1"/>
                        <a:t>String</a:t>
                      </a:r>
                    </a:p>
                  </a:txBody>
                  <a:tcPr marL="79942" marR="79942" marT="39971" marB="39971" anchor="ctr">
                    <a:lnL>
                      <a:noFill/>
                    </a:lnL>
                    <a:lnR>
                      <a:noFill/>
                    </a:lnR>
                    <a:lnT>
                      <a:noFill/>
                    </a:lnT>
                    <a:lnB>
                      <a:noFill/>
                    </a:lnB>
                  </a:tcPr>
                </a:tc>
                <a:tc>
                  <a:txBody>
                    <a:bodyPr/>
                    <a:lstStyle/>
                    <a:p>
                      <a:r>
                        <a:rPr lang="en-US" sz="1600" b="1"/>
                        <a:t>ISO date of the price (e.g., "2025-05-12")</a:t>
                      </a:r>
                    </a:p>
                  </a:txBody>
                  <a:tcPr marL="79942" marR="79942" marT="39971" marB="39971" anchor="ctr">
                    <a:lnL>
                      <a:noFill/>
                    </a:lnL>
                    <a:lnR>
                      <a:noFill/>
                    </a:lnR>
                    <a:lnT>
                      <a:noFill/>
                    </a:lnT>
                    <a:lnB>
                      <a:noFill/>
                    </a:lnB>
                  </a:tcPr>
                </a:tc>
                <a:extLst>
                  <a:ext uri="{0D108BD9-81ED-4DB2-BD59-A6C34878D82A}">
                    <a16:rowId xmlns:a16="http://schemas.microsoft.com/office/drawing/2014/main" val="3433033849"/>
                  </a:ext>
                </a:extLst>
              </a:tr>
              <a:tr h="528320">
                <a:tc>
                  <a:txBody>
                    <a:bodyPr/>
                    <a:lstStyle/>
                    <a:p>
                      <a:r>
                        <a:rPr lang="en-US" sz="1600" b="1"/>
                        <a:t>AveragePrice</a:t>
                      </a:r>
                    </a:p>
                  </a:txBody>
                  <a:tcPr marL="79942" marR="79942" marT="39971" marB="39971" anchor="ctr">
                    <a:lnL>
                      <a:noFill/>
                    </a:lnL>
                    <a:lnR>
                      <a:noFill/>
                    </a:lnR>
                    <a:lnT>
                      <a:noFill/>
                    </a:lnT>
                    <a:lnB>
                      <a:noFill/>
                    </a:lnB>
                  </a:tcPr>
                </a:tc>
                <a:tc>
                  <a:txBody>
                    <a:bodyPr/>
                    <a:lstStyle/>
                    <a:p>
                      <a:r>
                        <a:rPr lang="en-US" sz="1600" b="1"/>
                        <a:t>Number</a:t>
                      </a:r>
                    </a:p>
                  </a:txBody>
                  <a:tcPr marL="79942" marR="79942" marT="39971" marB="39971" anchor="ctr">
                    <a:lnL>
                      <a:noFill/>
                    </a:lnL>
                    <a:lnR>
                      <a:noFill/>
                    </a:lnR>
                    <a:lnT>
                      <a:noFill/>
                    </a:lnT>
                    <a:lnB>
                      <a:noFill/>
                    </a:lnB>
                  </a:tcPr>
                </a:tc>
                <a:tc>
                  <a:txBody>
                    <a:bodyPr/>
                    <a:lstStyle/>
                    <a:p>
                      <a:r>
                        <a:rPr lang="en-US" sz="1600" b="1" dirty="0"/>
                        <a:t>Average price in Kenyan Shillings (e.g., 45.0)</a:t>
                      </a:r>
                    </a:p>
                  </a:txBody>
                  <a:tcPr marL="79942" marR="79942" marT="39971" marB="39971" anchor="ctr">
                    <a:lnL>
                      <a:noFill/>
                    </a:lnL>
                    <a:lnR>
                      <a:noFill/>
                    </a:lnR>
                    <a:lnT>
                      <a:noFill/>
                    </a:lnT>
                    <a:lnB>
                      <a:noFill/>
                    </a:lnB>
                  </a:tcPr>
                </a:tc>
                <a:extLst>
                  <a:ext uri="{0D108BD9-81ED-4DB2-BD59-A6C34878D82A}">
                    <a16:rowId xmlns:a16="http://schemas.microsoft.com/office/drawing/2014/main" val="4018816127"/>
                  </a:ext>
                </a:extLst>
              </a:tr>
            </a:tbl>
          </a:graphicData>
        </a:graphic>
      </p:graphicFrame>
    </p:spTree>
    <p:extLst>
      <p:ext uri="{BB962C8B-B14F-4D97-AF65-F5344CB8AC3E}">
        <p14:creationId xmlns:p14="http://schemas.microsoft.com/office/powerpoint/2010/main" val="1845835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B2A980BA-F8A6-4BD6-9A51-1A495BCB47F7}"/>
              </a:ext>
            </a:extLst>
          </p:cNvPr>
          <p:cNvSpPr>
            <a:spLocks noGrp="1" noChangeArrowheads="1"/>
          </p:cNvSpPr>
          <p:nvPr>
            <p:ph idx="1"/>
          </p:nvPr>
        </p:nvSpPr>
        <p:spPr bwMode="auto">
          <a:xfrm>
            <a:off x="944881" y="513089"/>
            <a:ext cx="787908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KE" altLang="en-KE"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Filtering &amp; Usage</a:t>
            </a:r>
            <a:endParaRPr kumimoji="0" lang="en-KE" altLang="en-KE"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KE" altLang="en-KE"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You can filter client-side by checking if your commodity substring appears in the Commodity field (case‐insensitive).</a:t>
            </a:r>
          </a:p>
          <a:p>
            <a:pPr marL="0" marR="0" lvl="0" indent="0" algn="l" defTabSz="914400" rtl="0" eaLnBrk="0" fontAlgn="base" latinLnBrk="0" hangingPunct="0">
              <a:lnSpc>
                <a:spcPct val="100000"/>
              </a:lnSpc>
              <a:spcBef>
                <a:spcPct val="0"/>
              </a:spcBef>
              <a:spcAft>
                <a:spcPct val="0"/>
              </a:spcAft>
              <a:buClrTx/>
              <a:buSzTx/>
              <a:buNone/>
              <a:tabLst/>
            </a:pPr>
            <a:r>
              <a:rPr kumimoji="0" lang="en-KE" altLang="en-KE"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Likewise, filtering by county is done by matching against the County field or selecting "all" to include every record.</a:t>
            </a:r>
          </a:p>
          <a:p>
            <a:pPr marL="0" marR="0" lvl="0" indent="0" algn="l" defTabSz="914400" rtl="0" eaLnBrk="0" fontAlgn="base" latinLnBrk="0" hangingPunct="0">
              <a:lnSpc>
                <a:spcPct val="100000"/>
              </a:lnSpc>
              <a:spcBef>
                <a:spcPct val="0"/>
              </a:spcBef>
              <a:spcAft>
                <a:spcPct val="0"/>
              </a:spcAft>
              <a:buClrTx/>
              <a:buSzTx/>
              <a:buNone/>
              <a:tabLst/>
            </a:pPr>
            <a:r>
              <a:rPr kumimoji="0" lang="en-KE" altLang="en-KE"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 then deduplicate by (County, Market) and pick the most recent Date per market.</a:t>
            </a:r>
          </a:p>
          <a:p>
            <a:pPr marL="0" marR="0" lvl="0" indent="0" algn="l" defTabSz="914400" rtl="0" eaLnBrk="0" fontAlgn="base" latinLnBrk="0" hangingPunct="0">
              <a:lnSpc>
                <a:spcPct val="100000"/>
              </a:lnSpc>
              <a:spcBef>
                <a:spcPct val="0"/>
              </a:spcBef>
              <a:spcAft>
                <a:spcPct val="0"/>
              </a:spcAft>
              <a:buClrTx/>
              <a:buSzTx/>
              <a:buNone/>
              <a:tabLst/>
            </a:pPr>
            <a:r>
              <a:rPr kumimoji="0" lang="en-KE" altLang="en-KE"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Source</a:t>
            </a:r>
            <a:endParaRPr kumimoji="0" lang="en-KE" altLang="en-KE"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lang="en-KE" altLang="en-KE" sz="2800" dirty="0">
                <a:latin typeface="Times New Roman" panose="02020603050405020304" pitchFamily="18" charset="0"/>
                <a:cs typeface="Times New Roman" panose="02020603050405020304" pitchFamily="18" charset="0"/>
                <a:hlinkClick r:id="rId2"/>
              </a:rPr>
              <a:t>Official </a:t>
            </a:r>
            <a:r>
              <a:rPr lang="en-KE" altLang="en-KE" sz="2800" dirty="0" err="1">
                <a:latin typeface="Times New Roman" panose="02020603050405020304" pitchFamily="18" charset="0"/>
                <a:cs typeface="Times New Roman" panose="02020603050405020304" pitchFamily="18" charset="0"/>
                <a:hlinkClick r:id="rId2"/>
              </a:rPr>
              <a:t>KilimoStat</a:t>
            </a:r>
            <a:r>
              <a:rPr lang="en-KE" altLang="en-KE" sz="2800" dirty="0">
                <a:latin typeface="Times New Roman" panose="02020603050405020304" pitchFamily="18" charset="0"/>
                <a:cs typeface="Times New Roman" panose="02020603050405020304" pitchFamily="18" charset="0"/>
                <a:hlinkClick r:id="rId2"/>
              </a:rPr>
              <a:t> portal:</a:t>
            </a:r>
            <a:br>
              <a:rPr kumimoji="0" lang="en-KE" altLang="en-KE"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KE" altLang="en-KE"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03159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A3D00-0B4D-4C95-BA1B-BAFDE243D027}"/>
              </a:ext>
            </a:extLst>
          </p:cNvPr>
          <p:cNvSpPr>
            <a:spLocks noGrp="1"/>
          </p:cNvSpPr>
          <p:nvPr>
            <p:ph type="title"/>
          </p:nvPr>
        </p:nvSpPr>
        <p:spPr/>
        <p:txBody>
          <a:bodyPr/>
          <a:lstStyle/>
          <a:p>
            <a:r>
              <a:rPr lang="en-US" dirty="0"/>
              <a:t>6.2 </a:t>
            </a:r>
            <a:r>
              <a:rPr lang="en-US" dirty="0" err="1"/>
              <a:t>OpenWeatherMap</a:t>
            </a:r>
            <a:r>
              <a:rPr lang="en-US" dirty="0"/>
              <a:t> Forecast &amp; Historical API</a:t>
            </a:r>
            <a:endParaRPr lang="en-KE" dirty="0"/>
          </a:p>
        </p:txBody>
      </p:sp>
      <p:sp>
        <p:nvSpPr>
          <p:cNvPr id="3" name="Content Placeholder 2">
            <a:extLst>
              <a:ext uri="{FF2B5EF4-FFF2-40B4-BE49-F238E27FC236}">
                <a16:creationId xmlns:a16="http://schemas.microsoft.com/office/drawing/2014/main" id="{114B2B25-55F1-4F5D-ADE2-D7D1CBA4156F}"/>
              </a:ext>
            </a:extLst>
          </p:cNvPr>
          <p:cNvSpPr>
            <a:spLocks noGrp="1"/>
          </p:cNvSpPr>
          <p:nvPr>
            <p:ph idx="1"/>
          </p:nvPr>
        </p:nvSpPr>
        <p:spPr/>
        <p:txBody>
          <a:bodyPr>
            <a:noAutofit/>
          </a:bodyPr>
          <a:lstStyle/>
          <a:p>
            <a:pPr marL="0" indent="0">
              <a:buNone/>
            </a:pPr>
            <a:r>
              <a:rPr lang="en-US" dirty="0"/>
              <a:t>Endpoint (Forecast): GET </a:t>
            </a:r>
            <a:r>
              <a:rPr lang="en-US" dirty="0">
                <a:hlinkClick r:id="rId2"/>
              </a:rPr>
              <a:t>https://api.openweathermap.org/data/2.5/onecall?lat={LAT}&amp;lon={LON}&amp;exclude=minutely,hourly,alerts&amp;units=metric&amp;appid={YOUR_API_KEY}</a:t>
            </a:r>
            <a:endParaRPr lang="en-US" dirty="0"/>
          </a:p>
          <a:p>
            <a:pPr marL="0" indent="0">
              <a:buNone/>
            </a:pPr>
            <a:r>
              <a:rPr lang="en-US" dirty="0"/>
              <a:t>Returns current weather, 7-day forecast, plus past 7-day historical data if you call the “</a:t>
            </a:r>
            <a:r>
              <a:rPr lang="en-US" dirty="0" err="1"/>
              <a:t>timemachine</a:t>
            </a:r>
            <a:r>
              <a:rPr lang="en-US" dirty="0"/>
              <a:t>” endpoint for each previous day.</a:t>
            </a:r>
          </a:p>
          <a:p>
            <a:pPr marL="0" indent="0">
              <a:buNone/>
            </a:pPr>
            <a:r>
              <a:rPr lang="en-US" b="1" dirty="0"/>
              <a:t>Data Source</a:t>
            </a:r>
            <a:endParaRPr lang="en-US" dirty="0"/>
          </a:p>
          <a:p>
            <a:pPr marL="457200" lvl="1" indent="0">
              <a:buNone/>
            </a:pPr>
            <a:r>
              <a:rPr lang="en-US" sz="2400" dirty="0" err="1">
                <a:hlinkClick r:id="rId3"/>
              </a:rPr>
              <a:t>OpenWeatherMap</a:t>
            </a:r>
            <a:r>
              <a:rPr lang="en-US" sz="2400" dirty="0">
                <a:hlinkClick r:id="rId3"/>
              </a:rPr>
              <a:t> One Call API docs</a:t>
            </a:r>
            <a:endParaRPr lang="en-US" sz="2400" dirty="0"/>
          </a:p>
          <a:p>
            <a:pPr marL="0" indent="0">
              <a:buNone/>
            </a:pPr>
            <a:endParaRPr lang="en-KE" dirty="0"/>
          </a:p>
        </p:txBody>
      </p:sp>
    </p:spTree>
    <p:extLst>
      <p:ext uri="{BB962C8B-B14F-4D97-AF65-F5344CB8AC3E}">
        <p14:creationId xmlns:p14="http://schemas.microsoft.com/office/powerpoint/2010/main" val="28937190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B1F5D-253F-4BB2-A233-B6C535B6615C}"/>
              </a:ext>
            </a:extLst>
          </p:cNvPr>
          <p:cNvSpPr>
            <a:spLocks noGrp="1"/>
          </p:cNvSpPr>
          <p:nvPr>
            <p:ph type="title"/>
          </p:nvPr>
        </p:nvSpPr>
        <p:spPr/>
        <p:txBody>
          <a:bodyPr/>
          <a:lstStyle/>
          <a:p>
            <a:r>
              <a:rPr lang="en-US" b="1" dirty="0"/>
              <a:t>Key Fields (per daily block)</a:t>
            </a:r>
            <a:endParaRPr lang="en-KE" b="1" dirty="0"/>
          </a:p>
        </p:txBody>
      </p:sp>
      <p:graphicFrame>
        <p:nvGraphicFramePr>
          <p:cNvPr id="5" name="Content Placeholder 4">
            <a:extLst>
              <a:ext uri="{FF2B5EF4-FFF2-40B4-BE49-F238E27FC236}">
                <a16:creationId xmlns:a16="http://schemas.microsoft.com/office/drawing/2014/main" id="{39A79056-5D8A-4FDC-892B-804D14FAD46A}"/>
              </a:ext>
            </a:extLst>
          </p:cNvPr>
          <p:cNvGraphicFramePr>
            <a:graphicFrameLocks noGrp="1"/>
          </p:cNvGraphicFramePr>
          <p:nvPr>
            <p:ph idx="1"/>
            <p:extLst>
              <p:ext uri="{D42A27DB-BD31-4B8C-83A1-F6EECF244321}">
                <p14:modId xmlns:p14="http://schemas.microsoft.com/office/powerpoint/2010/main" val="97826912"/>
              </p:ext>
            </p:extLst>
          </p:nvPr>
        </p:nvGraphicFramePr>
        <p:xfrm>
          <a:off x="982133" y="1996441"/>
          <a:ext cx="7704669" cy="3657600"/>
        </p:xfrm>
        <a:graphic>
          <a:graphicData uri="http://schemas.openxmlformats.org/drawingml/2006/table">
            <a:tbl>
              <a:tblPr firstRow="1" bandRow="1">
                <a:tableStyleId>{5C22544A-7EE6-4342-B048-85BDC9FD1C3A}</a:tableStyleId>
              </a:tblPr>
              <a:tblGrid>
                <a:gridCol w="2568223">
                  <a:extLst>
                    <a:ext uri="{9D8B030D-6E8A-4147-A177-3AD203B41FA5}">
                      <a16:colId xmlns:a16="http://schemas.microsoft.com/office/drawing/2014/main" val="1627864078"/>
                    </a:ext>
                  </a:extLst>
                </a:gridCol>
                <a:gridCol w="2568223">
                  <a:extLst>
                    <a:ext uri="{9D8B030D-6E8A-4147-A177-3AD203B41FA5}">
                      <a16:colId xmlns:a16="http://schemas.microsoft.com/office/drawing/2014/main" val="3618557499"/>
                    </a:ext>
                  </a:extLst>
                </a:gridCol>
                <a:gridCol w="2568223">
                  <a:extLst>
                    <a:ext uri="{9D8B030D-6E8A-4147-A177-3AD203B41FA5}">
                      <a16:colId xmlns:a16="http://schemas.microsoft.com/office/drawing/2014/main" val="4200928327"/>
                    </a:ext>
                  </a:extLst>
                </a:gridCol>
              </a:tblGrid>
              <a:tr h="349297">
                <a:tc>
                  <a:txBody>
                    <a:bodyPr/>
                    <a:lstStyle/>
                    <a:p>
                      <a:r>
                        <a:rPr lang="en-US"/>
                        <a:t>Field</a:t>
                      </a:r>
                    </a:p>
                  </a:txBody>
                  <a:tcPr anchor="ctr"/>
                </a:tc>
                <a:tc>
                  <a:txBody>
                    <a:bodyPr/>
                    <a:lstStyle/>
                    <a:p>
                      <a:r>
                        <a:rPr lang="en-US"/>
                        <a:t>Type</a:t>
                      </a:r>
                    </a:p>
                  </a:txBody>
                  <a:tcPr anchor="ctr"/>
                </a:tc>
                <a:tc>
                  <a:txBody>
                    <a:bodyPr/>
                    <a:lstStyle/>
                    <a:p>
                      <a:r>
                        <a:rPr lang="en-US"/>
                        <a:t>Description</a:t>
                      </a:r>
                    </a:p>
                  </a:txBody>
                  <a:tcPr anchor="ctr"/>
                </a:tc>
                <a:extLst>
                  <a:ext uri="{0D108BD9-81ED-4DB2-BD59-A6C34878D82A}">
                    <a16:rowId xmlns:a16="http://schemas.microsoft.com/office/drawing/2014/main" val="3870494210"/>
                  </a:ext>
                </a:extLst>
              </a:tr>
              <a:tr h="602897">
                <a:tc>
                  <a:txBody>
                    <a:bodyPr/>
                    <a:lstStyle/>
                    <a:p>
                      <a:r>
                        <a:rPr lang="en-US"/>
                        <a:t>dt</a:t>
                      </a:r>
                    </a:p>
                  </a:txBody>
                  <a:tcPr anchor="ctr"/>
                </a:tc>
                <a:tc>
                  <a:txBody>
                    <a:bodyPr/>
                    <a:lstStyle/>
                    <a:p>
                      <a:r>
                        <a:rPr lang="en-US"/>
                        <a:t>Integer</a:t>
                      </a:r>
                    </a:p>
                  </a:txBody>
                  <a:tcPr anchor="ctr"/>
                </a:tc>
                <a:tc>
                  <a:txBody>
                    <a:bodyPr/>
                    <a:lstStyle/>
                    <a:p>
                      <a:r>
                        <a:rPr lang="en-US"/>
                        <a:t>Unix timestamp of the forecast day</a:t>
                      </a:r>
                    </a:p>
                  </a:txBody>
                  <a:tcPr anchor="ctr"/>
                </a:tc>
                <a:extLst>
                  <a:ext uri="{0D108BD9-81ED-4DB2-BD59-A6C34878D82A}">
                    <a16:rowId xmlns:a16="http://schemas.microsoft.com/office/drawing/2014/main" val="4278748148"/>
                  </a:ext>
                </a:extLst>
              </a:tr>
              <a:tr h="602897">
                <a:tc>
                  <a:txBody>
                    <a:bodyPr/>
                    <a:lstStyle/>
                    <a:p>
                      <a:r>
                        <a:rPr lang="en-US"/>
                        <a:t>temp.day</a:t>
                      </a:r>
                    </a:p>
                  </a:txBody>
                  <a:tcPr anchor="ctr"/>
                </a:tc>
                <a:tc>
                  <a:txBody>
                    <a:bodyPr/>
                    <a:lstStyle/>
                    <a:p>
                      <a:r>
                        <a:rPr lang="en-US"/>
                        <a:t>Number</a:t>
                      </a:r>
                    </a:p>
                  </a:txBody>
                  <a:tcPr anchor="ctr"/>
                </a:tc>
                <a:tc>
                  <a:txBody>
                    <a:bodyPr/>
                    <a:lstStyle/>
                    <a:p>
                      <a:r>
                        <a:rPr lang="en-US"/>
                        <a:t>Daytime temperature in °C</a:t>
                      </a:r>
                    </a:p>
                  </a:txBody>
                  <a:tcPr anchor="ctr"/>
                </a:tc>
                <a:extLst>
                  <a:ext uri="{0D108BD9-81ED-4DB2-BD59-A6C34878D82A}">
                    <a16:rowId xmlns:a16="http://schemas.microsoft.com/office/drawing/2014/main" val="3875807830"/>
                  </a:ext>
                </a:extLst>
              </a:tr>
              <a:tr h="349297">
                <a:tc>
                  <a:txBody>
                    <a:bodyPr/>
                    <a:lstStyle/>
                    <a:p>
                      <a:r>
                        <a:rPr lang="en-US"/>
                        <a:t>wind_speed</a:t>
                      </a:r>
                    </a:p>
                  </a:txBody>
                  <a:tcPr anchor="ctr"/>
                </a:tc>
                <a:tc>
                  <a:txBody>
                    <a:bodyPr/>
                    <a:lstStyle/>
                    <a:p>
                      <a:r>
                        <a:rPr lang="en-US"/>
                        <a:t>Number</a:t>
                      </a:r>
                    </a:p>
                  </a:txBody>
                  <a:tcPr anchor="ctr"/>
                </a:tc>
                <a:tc>
                  <a:txBody>
                    <a:bodyPr/>
                    <a:lstStyle/>
                    <a:p>
                      <a:r>
                        <a:rPr lang="en-US"/>
                        <a:t>Wind speed in m/s</a:t>
                      </a:r>
                    </a:p>
                  </a:txBody>
                  <a:tcPr anchor="ctr"/>
                </a:tc>
                <a:extLst>
                  <a:ext uri="{0D108BD9-81ED-4DB2-BD59-A6C34878D82A}">
                    <a16:rowId xmlns:a16="http://schemas.microsoft.com/office/drawing/2014/main" val="4004641744"/>
                  </a:ext>
                </a:extLst>
              </a:tr>
              <a:tr h="349297">
                <a:tc>
                  <a:txBody>
                    <a:bodyPr/>
                    <a:lstStyle/>
                    <a:p>
                      <a:r>
                        <a:rPr lang="en-US"/>
                        <a:t>humidity</a:t>
                      </a:r>
                    </a:p>
                  </a:txBody>
                  <a:tcPr anchor="ctr"/>
                </a:tc>
                <a:tc>
                  <a:txBody>
                    <a:bodyPr/>
                    <a:lstStyle/>
                    <a:p>
                      <a:r>
                        <a:rPr lang="en-US"/>
                        <a:t>Integer</a:t>
                      </a:r>
                    </a:p>
                  </a:txBody>
                  <a:tcPr anchor="ctr"/>
                </a:tc>
                <a:tc>
                  <a:txBody>
                    <a:bodyPr/>
                    <a:lstStyle/>
                    <a:p>
                      <a:r>
                        <a:rPr lang="en-US"/>
                        <a:t>Percentage humidity</a:t>
                      </a:r>
                    </a:p>
                  </a:txBody>
                  <a:tcPr anchor="ctr"/>
                </a:tc>
                <a:extLst>
                  <a:ext uri="{0D108BD9-81ED-4DB2-BD59-A6C34878D82A}">
                    <a16:rowId xmlns:a16="http://schemas.microsoft.com/office/drawing/2014/main" val="3244019413"/>
                  </a:ext>
                </a:extLst>
              </a:tr>
              <a:tr h="602897">
                <a:tc>
                  <a:txBody>
                    <a:bodyPr/>
                    <a:lstStyle/>
                    <a:p>
                      <a:r>
                        <a:rPr lang="en-US"/>
                        <a:t>pop</a:t>
                      </a:r>
                    </a:p>
                  </a:txBody>
                  <a:tcPr anchor="ctr"/>
                </a:tc>
                <a:tc>
                  <a:txBody>
                    <a:bodyPr/>
                    <a:lstStyle/>
                    <a:p>
                      <a:r>
                        <a:rPr lang="en-US"/>
                        <a:t>Number</a:t>
                      </a:r>
                    </a:p>
                  </a:txBody>
                  <a:tcPr anchor="ctr"/>
                </a:tc>
                <a:tc>
                  <a:txBody>
                    <a:bodyPr/>
                    <a:lstStyle/>
                    <a:p>
                      <a:r>
                        <a:rPr lang="en-US"/>
                        <a:t>Probability of precipitation (0–1)</a:t>
                      </a:r>
                    </a:p>
                  </a:txBody>
                  <a:tcPr anchor="ctr"/>
                </a:tc>
                <a:extLst>
                  <a:ext uri="{0D108BD9-81ED-4DB2-BD59-A6C34878D82A}">
                    <a16:rowId xmlns:a16="http://schemas.microsoft.com/office/drawing/2014/main" val="4034312532"/>
                  </a:ext>
                </a:extLst>
              </a:tr>
              <a:tr h="602897">
                <a:tc>
                  <a:txBody>
                    <a:bodyPr/>
                    <a:lstStyle/>
                    <a:p>
                      <a:r>
                        <a:rPr lang="en-US"/>
                        <a:t>weather[0].icon</a:t>
                      </a:r>
                    </a:p>
                  </a:txBody>
                  <a:tcPr anchor="ctr"/>
                </a:tc>
                <a:tc>
                  <a:txBody>
                    <a:bodyPr/>
                    <a:lstStyle/>
                    <a:p>
                      <a:r>
                        <a:rPr lang="en-US" dirty="0"/>
                        <a:t>String</a:t>
                      </a:r>
                    </a:p>
                  </a:txBody>
                  <a:tcPr anchor="ctr"/>
                </a:tc>
                <a:tc>
                  <a:txBody>
                    <a:bodyPr/>
                    <a:lstStyle/>
                    <a:p>
                      <a:r>
                        <a:rPr lang="en-US" dirty="0"/>
                        <a:t>Icon code for weather condition</a:t>
                      </a:r>
                    </a:p>
                  </a:txBody>
                  <a:tcPr anchor="ctr"/>
                </a:tc>
                <a:extLst>
                  <a:ext uri="{0D108BD9-81ED-4DB2-BD59-A6C34878D82A}">
                    <a16:rowId xmlns:a16="http://schemas.microsoft.com/office/drawing/2014/main" val="364614470"/>
                  </a:ext>
                </a:extLst>
              </a:tr>
            </a:tbl>
          </a:graphicData>
        </a:graphic>
      </p:graphicFrame>
    </p:spTree>
    <p:extLst>
      <p:ext uri="{BB962C8B-B14F-4D97-AF65-F5344CB8AC3E}">
        <p14:creationId xmlns:p14="http://schemas.microsoft.com/office/powerpoint/2010/main" val="2684078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A0E57-47A0-4103-BF12-2A193AE350D3}"/>
              </a:ext>
            </a:extLst>
          </p:cNvPr>
          <p:cNvSpPr>
            <a:spLocks noGrp="1"/>
          </p:cNvSpPr>
          <p:nvPr>
            <p:ph type="title"/>
          </p:nvPr>
        </p:nvSpPr>
        <p:spPr/>
        <p:txBody>
          <a:bodyPr/>
          <a:lstStyle/>
          <a:p>
            <a:r>
              <a:rPr lang="en-US" dirty="0"/>
              <a:t>Problem Statement</a:t>
            </a:r>
            <a:endParaRPr lang="en-KE" dirty="0"/>
          </a:p>
        </p:txBody>
      </p:sp>
      <p:sp>
        <p:nvSpPr>
          <p:cNvPr id="3" name="Content Placeholder 2">
            <a:extLst>
              <a:ext uri="{FF2B5EF4-FFF2-40B4-BE49-F238E27FC236}">
                <a16:creationId xmlns:a16="http://schemas.microsoft.com/office/drawing/2014/main" id="{35414763-F03E-43FA-B1BE-6371CFD030CD}"/>
              </a:ext>
            </a:extLst>
          </p:cNvPr>
          <p:cNvSpPr>
            <a:spLocks noGrp="1"/>
          </p:cNvSpPr>
          <p:nvPr>
            <p:ph idx="1"/>
          </p:nvPr>
        </p:nvSpPr>
        <p:spPr>
          <a:xfrm>
            <a:off x="743713" y="1719072"/>
            <a:ext cx="7943088" cy="4280744"/>
          </a:xfrm>
        </p:spPr>
        <p:txBody>
          <a:bodyPr/>
          <a:lstStyle/>
          <a:p>
            <a:pPr marL="0" indent="0">
              <a:buNone/>
            </a:pPr>
            <a:r>
              <a:rPr lang="en-US" dirty="0"/>
              <a:t>Misinformation and disinformation around agricultural innovations in Africa have surged, driven by state-sponsored campaigns and unregulated digital media. Farmers lack reliable, real-time guidance on market prices, weather, and best practices—hindering adoption of new technologies and undermining trust.</a:t>
            </a:r>
            <a:endParaRPr lang="en-KE" dirty="0"/>
          </a:p>
        </p:txBody>
      </p:sp>
    </p:spTree>
    <p:extLst>
      <p:ext uri="{BB962C8B-B14F-4D97-AF65-F5344CB8AC3E}">
        <p14:creationId xmlns:p14="http://schemas.microsoft.com/office/powerpoint/2010/main" val="18048241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AF892-2ADE-4A8E-B533-A9D549AD62B7}"/>
              </a:ext>
            </a:extLst>
          </p:cNvPr>
          <p:cNvSpPr>
            <a:spLocks noGrp="1"/>
          </p:cNvSpPr>
          <p:nvPr>
            <p:ph type="title"/>
          </p:nvPr>
        </p:nvSpPr>
        <p:spPr/>
        <p:txBody>
          <a:bodyPr/>
          <a:lstStyle/>
          <a:p>
            <a:r>
              <a:rPr lang="en-US" dirty="0"/>
              <a:t>6.3 Usage Examples</a:t>
            </a:r>
            <a:endParaRPr lang="en-KE" dirty="0"/>
          </a:p>
        </p:txBody>
      </p:sp>
      <p:sp>
        <p:nvSpPr>
          <p:cNvPr id="3" name="Content Placeholder 2">
            <a:extLst>
              <a:ext uri="{FF2B5EF4-FFF2-40B4-BE49-F238E27FC236}">
                <a16:creationId xmlns:a16="http://schemas.microsoft.com/office/drawing/2014/main" id="{FD96B477-BA35-4FBD-BF81-E5DCCD87719F}"/>
              </a:ext>
            </a:extLst>
          </p:cNvPr>
          <p:cNvSpPr>
            <a:spLocks noGrp="1"/>
          </p:cNvSpPr>
          <p:nvPr>
            <p:ph idx="1"/>
          </p:nvPr>
        </p:nvSpPr>
        <p:spPr>
          <a:xfrm>
            <a:off x="872066" y="3087934"/>
            <a:ext cx="7924800" cy="4547306"/>
          </a:xfrm>
        </p:spPr>
        <p:txBody>
          <a:bodyPr>
            <a:normAutofit lnSpcReduction="10000"/>
          </a:bodyPr>
          <a:lstStyle/>
          <a:p>
            <a:pPr marL="0" indent="0">
              <a:buNone/>
            </a:pPr>
            <a:r>
              <a:rPr lang="en-US" dirty="0"/>
              <a:t>Fetching Prices (JavaScript)</a:t>
            </a:r>
          </a:p>
          <a:p>
            <a:pPr marL="0" indent="0">
              <a:buNone/>
            </a:pPr>
            <a:endParaRPr lang="en-US" dirty="0"/>
          </a:p>
          <a:p>
            <a:pPr marL="0" indent="0">
              <a:buNone/>
            </a:pPr>
            <a:endParaRPr lang="en-US" dirty="0"/>
          </a:p>
          <a:p>
            <a:pPr marL="0" indent="0">
              <a:buNone/>
            </a:pPr>
            <a:endParaRPr lang="en-US" dirty="0"/>
          </a:p>
          <a:p>
            <a:pPr marL="0" indent="0">
              <a:buNone/>
            </a:pPr>
            <a:r>
              <a:rPr lang="en-US" dirty="0"/>
              <a:t>Fetching Weather (JavaScript)</a:t>
            </a:r>
          </a:p>
          <a:p>
            <a:pPr marL="0" indent="0">
              <a:buNone/>
            </a:pPr>
            <a:r>
              <a:rPr lang="en-US" i="1" dirty="0">
                <a:solidFill>
                  <a:schemeClr val="accent4">
                    <a:lumMod val="75000"/>
                  </a:schemeClr>
                </a:solidFill>
              </a:rPr>
              <a:t>fetch(`https://api.openweathermap.org/data/2.5/</a:t>
            </a:r>
            <a:r>
              <a:rPr lang="en-US" i="1" dirty="0" err="1">
                <a:solidFill>
                  <a:schemeClr val="accent4">
                    <a:lumMod val="75000"/>
                  </a:schemeClr>
                </a:solidFill>
              </a:rPr>
              <a:t>onecall?lat</a:t>
            </a:r>
            <a:r>
              <a:rPr lang="en-US" i="1" dirty="0">
                <a:solidFill>
                  <a:schemeClr val="accent4">
                    <a:lumMod val="75000"/>
                  </a:schemeClr>
                </a:solidFill>
              </a:rPr>
              <a:t>=${</a:t>
            </a:r>
            <a:r>
              <a:rPr lang="en-US" i="1" dirty="0" err="1">
                <a:solidFill>
                  <a:schemeClr val="accent4">
                    <a:lumMod val="75000"/>
                  </a:schemeClr>
                </a:solidFill>
              </a:rPr>
              <a:t>lat</a:t>
            </a:r>
            <a:r>
              <a:rPr lang="en-US" i="1" dirty="0">
                <a:solidFill>
                  <a:schemeClr val="accent4">
                    <a:lumMod val="75000"/>
                  </a:schemeClr>
                </a:solidFill>
              </a:rPr>
              <a:t>}&amp;</a:t>
            </a:r>
            <a:r>
              <a:rPr lang="en-US" i="1" dirty="0" err="1">
                <a:solidFill>
                  <a:schemeClr val="accent4">
                    <a:lumMod val="75000"/>
                  </a:schemeClr>
                </a:solidFill>
              </a:rPr>
              <a:t>lon</a:t>
            </a:r>
            <a:r>
              <a:rPr lang="en-US" i="1" dirty="0">
                <a:solidFill>
                  <a:schemeClr val="accent4">
                    <a:lumMod val="75000"/>
                  </a:schemeClr>
                </a:solidFill>
              </a:rPr>
              <a:t>=${</a:t>
            </a:r>
            <a:r>
              <a:rPr lang="en-US" i="1" dirty="0" err="1">
                <a:solidFill>
                  <a:schemeClr val="accent4">
                    <a:lumMod val="75000"/>
                  </a:schemeClr>
                </a:solidFill>
              </a:rPr>
              <a:t>lon</a:t>
            </a:r>
            <a:r>
              <a:rPr lang="en-US" i="1" dirty="0">
                <a:solidFill>
                  <a:schemeClr val="accent4">
                    <a:lumMod val="75000"/>
                  </a:schemeClr>
                </a:solidFill>
              </a:rPr>
              <a:t>}&amp;exclude=</a:t>
            </a:r>
            <a:r>
              <a:rPr lang="en-US" i="1" dirty="0" err="1">
                <a:solidFill>
                  <a:schemeClr val="accent4">
                    <a:lumMod val="75000"/>
                  </a:schemeClr>
                </a:solidFill>
              </a:rPr>
              <a:t>minutely,hourly,alerts&amp;units</a:t>
            </a:r>
            <a:r>
              <a:rPr lang="en-US" i="1" dirty="0">
                <a:solidFill>
                  <a:schemeClr val="accent4">
                    <a:lumMod val="75000"/>
                  </a:schemeClr>
                </a:solidFill>
              </a:rPr>
              <a:t>=</a:t>
            </a:r>
            <a:r>
              <a:rPr lang="en-US" i="1" dirty="0" err="1">
                <a:solidFill>
                  <a:schemeClr val="accent4">
                    <a:lumMod val="75000"/>
                  </a:schemeClr>
                </a:solidFill>
              </a:rPr>
              <a:t>metric&amp;appid</a:t>
            </a:r>
            <a:r>
              <a:rPr lang="en-US" i="1" dirty="0">
                <a:solidFill>
                  <a:schemeClr val="accent4">
                    <a:lumMod val="75000"/>
                  </a:schemeClr>
                </a:solidFill>
              </a:rPr>
              <a:t>=${API_KEY}`)</a:t>
            </a:r>
          </a:p>
          <a:p>
            <a:pPr marL="0" indent="0">
              <a:buNone/>
            </a:pPr>
            <a:r>
              <a:rPr lang="en-US" i="1" dirty="0">
                <a:solidFill>
                  <a:schemeClr val="accent4">
                    <a:lumMod val="75000"/>
                  </a:schemeClr>
                </a:solidFill>
              </a:rPr>
              <a:t>  .then(res =&gt; </a:t>
            </a:r>
            <a:r>
              <a:rPr lang="en-US" i="1" dirty="0" err="1">
                <a:solidFill>
                  <a:schemeClr val="accent4">
                    <a:lumMod val="75000"/>
                  </a:schemeClr>
                </a:solidFill>
              </a:rPr>
              <a:t>res.json</a:t>
            </a:r>
            <a:r>
              <a:rPr lang="en-US" i="1" dirty="0">
                <a:solidFill>
                  <a:schemeClr val="accent4">
                    <a:lumMod val="75000"/>
                  </a:schemeClr>
                </a:solidFill>
              </a:rPr>
              <a:t>())</a:t>
            </a:r>
          </a:p>
          <a:p>
            <a:pPr marL="0" indent="0">
              <a:buNone/>
            </a:pPr>
            <a:r>
              <a:rPr lang="en-US" i="1" dirty="0">
                <a:solidFill>
                  <a:schemeClr val="accent4">
                    <a:lumMod val="75000"/>
                  </a:schemeClr>
                </a:solidFill>
              </a:rPr>
              <a:t>  .then(data =&gt; console.log(</a:t>
            </a:r>
            <a:r>
              <a:rPr lang="en-US" i="1" dirty="0" err="1">
                <a:solidFill>
                  <a:schemeClr val="accent4">
                    <a:lumMod val="75000"/>
                  </a:schemeClr>
                </a:solidFill>
              </a:rPr>
              <a:t>data.daily</a:t>
            </a:r>
            <a:r>
              <a:rPr lang="en-US" i="1" dirty="0">
                <a:solidFill>
                  <a:schemeClr val="accent4">
                    <a:lumMod val="75000"/>
                  </a:schemeClr>
                </a:solidFill>
              </a:rPr>
              <a:t>));</a:t>
            </a:r>
          </a:p>
          <a:p>
            <a:pPr marL="0" indent="0">
              <a:buNone/>
            </a:pPr>
            <a:endParaRPr lang="en-US" dirty="0"/>
          </a:p>
          <a:p>
            <a:pPr marL="0" indent="0">
              <a:buNone/>
            </a:pPr>
            <a:endParaRPr lang="en-US" dirty="0"/>
          </a:p>
          <a:p>
            <a:pPr marL="0" indent="0">
              <a:buNone/>
            </a:pPr>
            <a:endParaRPr lang="en-US" dirty="0"/>
          </a:p>
          <a:p>
            <a:pPr marL="0" indent="0">
              <a:buNone/>
            </a:pPr>
            <a:endParaRPr lang="en-KE" dirty="0"/>
          </a:p>
        </p:txBody>
      </p:sp>
      <p:pic>
        <p:nvPicPr>
          <p:cNvPr id="4" name="Picture 3">
            <a:extLst>
              <a:ext uri="{FF2B5EF4-FFF2-40B4-BE49-F238E27FC236}">
                <a16:creationId xmlns:a16="http://schemas.microsoft.com/office/drawing/2014/main" id="{5D8EDF44-8706-43C7-B258-1504863A00FC}"/>
              </a:ext>
            </a:extLst>
          </p:cNvPr>
          <p:cNvPicPr>
            <a:picLocks noChangeAspect="1"/>
          </p:cNvPicPr>
          <p:nvPr/>
        </p:nvPicPr>
        <p:blipFill>
          <a:blip r:embed="rId3"/>
          <a:stretch>
            <a:fillRect/>
          </a:stretch>
        </p:blipFill>
        <p:spPr>
          <a:xfrm>
            <a:off x="982132" y="2813614"/>
            <a:ext cx="7792403" cy="1194506"/>
          </a:xfrm>
          <a:prstGeom prst="rect">
            <a:avLst/>
          </a:prstGeom>
        </p:spPr>
      </p:pic>
    </p:spTree>
    <p:extLst>
      <p:ext uri="{BB962C8B-B14F-4D97-AF65-F5344CB8AC3E}">
        <p14:creationId xmlns:p14="http://schemas.microsoft.com/office/powerpoint/2010/main" val="1499297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C3084F5-432A-451F-B04D-3851C8F6C9B5}"/>
              </a:ext>
            </a:extLst>
          </p:cNvPr>
          <p:cNvPicPr>
            <a:picLocks noChangeAspect="1"/>
          </p:cNvPicPr>
          <p:nvPr/>
        </p:nvPicPr>
        <p:blipFill>
          <a:blip r:embed="rId2"/>
          <a:stretch>
            <a:fillRect/>
          </a:stretch>
        </p:blipFill>
        <p:spPr>
          <a:xfrm>
            <a:off x="0" y="641838"/>
            <a:ext cx="9144000" cy="6216162"/>
          </a:xfrm>
          <a:prstGeom prst="rect">
            <a:avLst/>
          </a:prstGeom>
        </p:spPr>
      </p:pic>
      <p:sp>
        <p:nvSpPr>
          <p:cNvPr id="3" name="Title 1">
            <a:extLst>
              <a:ext uri="{FF2B5EF4-FFF2-40B4-BE49-F238E27FC236}">
                <a16:creationId xmlns:a16="http://schemas.microsoft.com/office/drawing/2014/main" id="{09F17AC9-02CD-4998-BD3D-84340168B379}"/>
              </a:ext>
            </a:extLst>
          </p:cNvPr>
          <p:cNvSpPr txBox="1">
            <a:spLocks/>
          </p:cNvSpPr>
          <p:nvPr/>
        </p:nvSpPr>
        <p:spPr>
          <a:xfrm>
            <a:off x="-396239" y="0"/>
            <a:ext cx="8907194" cy="1981200"/>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PROJECT OVERVIEW</a:t>
            </a:r>
          </a:p>
        </p:txBody>
      </p:sp>
    </p:spTree>
    <p:extLst>
      <p:ext uri="{BB962C8B-B14F-4D97-AF65-F5344CB8AC3E}">
        <p14:creationId xmlns:p14="http://schemas.microsoft.com/office/powerpoint/2010/main" val="3906924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CCF5C-04A0-4771-93ED-8323A685F5A7}"/>
              </a:ext>
            </a:extLst>
          </p:cNvPr>
          <p:cNvSpPr>
            <a:spLocks noGrp="1"/>
          </p:cNvSpPr>
          <p:nvPr>
            <p:ph type="title"/>
          </p:nvPr>
        </p:nvSpPr>
        <p:spPr>
          <a:xfrm>
            <a:off x="982133" y="457201"/>
            <a:ext cx="7704667" cy="533399"/>
          </a:xfrm>
        </p:spPr>
        <p:txBody>
          <a:bodyPr>
            <a:normAutofit fontScale="90000"/>
          </a:bodyPr>
          <a:lstStyle/>
          <a:p>
            <a:r>
              <a:rPr lang="en-US" b="1" dirty="0"/>
              <a:t>Backend Implementation</a:t>
            </a:r>
            <a:endParaRPr lang="en-KE" b="1" dirty="0"/>
          </a:p>
        </p:txBody>
      </p:sp>
      <p:sp>
        <p:nvSpPr>
          <p:cNvPr id="3" name="Content Placeholder 2">
            <a:extLst>
              <a:ext uri="{FF2B5EF4-FFF2-40B4-BE49-F238E27FC236}">
                <a16:creationId xmlns:a16="http://schemas.microsoft.com/office/drawing/2014/main" id="{1F51F5BA-7CE8-4CAD-976C-3AA4B33A9FB1}"/>
              </a:ext>
            </a:extLst>
          </p:cNvPr>
          <p:cNvSpPr>
            <a:spLocks noGrp="1"/>
          </p:cNvSpPr>
          <p:nvPr>
            <p:ph idx="1"/>
          </p:nvPr>
        </p:nvSpPr>
        <p:spPr>
          <a:xfrm>
            <a:off x="860213" y="1584959"/>
            <a:ext cx="7704667" cy="5009216"/>
          </a:xfrm>
        </p:spPr>
        <p:txBody>
          <a:bodyPr>
            <a:noAutofit/>
          </a:bodyPr>
          <a:lstStyle/>
          <a:p>
            <a:pPr marL="0" indent="0">
              <a:buNone/>
            </a:pPr>
            <a:r>
              <a:rPr lang="en-US" sz="2000" dirty="0"/>
              <a:t>On the backend, we use Django (Python) to orchestrate all core business logic, integrations, and data flows. Below is an outline of our key components and how they interact:</a:t>
            </a:r>
          </a:p>
          <a:p>
            <a:pPr marL="0" lvl="0" indent="0" defTabSz="914400" eaLnBrk="0" fontAlgn="base" hangingPunct="0">
              <a:spcBef>
                <a:spcPct val="0"/>
              </a:spcBef>
              <a:spcAft>
                <a:spcPct val="0"/>
              </a:spcAft>
              <a:buClrTx/>
              <a:buSzTx/>
              <a:buNone/>
            </a:pPr>
            <a:r>
              <a:rPr lang="en-KE" altLang="en-KE" sz="2000" b="1" dirty="0">
                <a:latin typeface="Times New Roman" panose="02020603050405020304" pitchFamily="18" charset="0"/>
                <a:cs typeface="Times New Roman" panose="02020603050405020304" pitchFamily="18" charset="0"/>
              </a:rPr>
              <a:t>URL Routing &amp; Views</a:t>
            </a:r>
          </a:p>
          <a:p>
            <a:pPr marL="0" lvl="0" indent="0" defTabSz="914400" eaLnBrk="0" fontAlgn="base" hangingPunct="0">
              <a:spcBef>
                <a:spcPct val="0"/>
              </a:spcBef>
              <a:spcAft>
                <a:spcPct val="0"/>
              </a:spcAft>
              <a:buClrTx/>
              <a:buSzTx/>
              <a:buNone/>
            </a:pPr>
            <a:r>
              <a:rPr lang="en-KE" altLang="en-KE" sz="2000" b="1" dirty="0">
                <a:latin typeface="Times New Roman" panose="02020603050405020304" pitchFamily="18" charset="0"/>
                <a:cs typeface="Times New Roman" panose="02020603050405020304" pitchFamily="18" charset="0"/>
              </a:rPr>
              <a:t>index view</a:t>
            </a:r>
            <a:r>
              <a:rPr lang="en-KE" altLang="en-KE" sz="2000" dirty="0">
                <a:latin typeface="Times New Roman" panose="02020603050405020304" pitchFamily="18" charset="0"/>
                <a:cs typeface="Times New Roman" panose="02020603050405020304" pitchFamily="18" charset="0"/>
              </a:rPr>
              <a:t> renders the main page and injects context variables (counties, </a:t>
            </a:r>
            <a:r>
              <a:rPr lang="en-KE" altLang="en-KE" sz="2000" dirty="0" err="1">
                <a:latin typeface="Times New Roman" panose="02020603050405020304" pitchFamily="18" charset="0"/>
                <a:cs typeface="Times New Roman" panose="02020603050405020304" pitchFamily="18" charset="0"/>
              </a:rPr>
              <a:t>carousel_items</a:t>
            </a:r>
            <a:r>
              <a:rPr lang="en-KE" altLang="en-KE" sz="2000" dirty="0">
                <a:latin typeface="Times New Roman" panose="02020603050405020304" pitchFamily="18" charset="0"/>
                <a:cs typeface="Times New Roman" panose="02020603050405020304" pitchFamily="18" charset="0"/>
              </a:rPr>
              <a:t>, modules) to drive the template.</a:t>
            </a:r>
          </a:p>
          <a:p>
            <a:pPr marL="0" lvl="0" indent="0" defTabSz="914400" eaLnBrk="0" fontAlgn="base" hangingPunct="0">
              <a:spcBef>
                <a:spcPct val="0"/>
              </a:spcBef>
              <a:spcAft>
                <a:spcPct val="0"/>
              </a:spcAft>
              <a:buClrTx/>
              <a:buSzTx/>
              <a:buNone/>
            </a:pPr>
            <a:r>
              <a:rPr lang="en-KE" altLang="en-KE" sz="2000" b="1" dirty="0" err="1">
                <a:latin typeface="Times New Roman" panose="02020603050405020304" pitchFamily="18" charset="0"/>
                <a:cs typeface="Times New Roman" panose="02020603050405020304" pitchFamily="18" charset="0"/>
              </a:rPr>
              <a:t>chat_api</a:t>
            </a:r>
            <a:r>
              <a:rPr lang="en-KE" altLang="en-KE" sz="2000" b="1" dirty="0">
                <a:latin typeface="Times New Roman" panose="02020603050405020304" pitchFamily="18" charset="0"/>
                <a:cs typeface="Times New Roman" panose="02020603050405020304" pitchFamily="18" charset="0"/>
              </a:rPr>
              <a:t> endpoint</a:t>
            </a:r>
            <a:r>
              <a:rPr lang="en-KE" altLang="en-KE" sz="2000" dirty="0">
                <a:latin typeface="Times New Roman" panose="02020603050405020304" pitchFamily="18" charset="0"/>
                <a:cs typeface="Times New Roman" panose="02020603050405020304" pitchFamily="18" charset="0"/>
              </a:rPr>
              <a:t> (POST /</a:t>
            </a:r>
            <a:r>
              <a:rPr lang="en-KE" altLang="en-KE" sz="2000" dirty="0" err="1">
                <a:latin typeface="Times New Roman" panose="02020603050405020304" pitchFamily="18" charset="0"/>
                <a:cs typeface="Times New Roman" panose="02020603050405020304" pitchFamily="18" charset="0"/>
              </a:rPr>
              <a:t>api</a:t>
            </a:r>
            <a:r>
              <a:rPr lang="en-KE" altLang="en-KE" sz="2000" dirty="0">
                <a:latin typeface="Times New Roman" panose="02020603050405020304" pitchFamily="18" charset="0"/>
                <a:cs typeface="Times New Roman" panose="02020603050405020304" pitchFamily="18" charset="0"/>
              </a:rPr>
              <a:t>/chat/) handles incoming user queries:</a:t>
            </a:r>
          </a:p>
          <a:p>
            <a:pPr marL="457200" lvl="1" indent="0" defTabSz="914400" eaLnBrk="0" fontAlgn="base" hangingPunct="0">
              <a:spcBef>
                <a:spcPct val="0"/>
              </a:spcBef>
              <a:spcAft>
                <a:spcPct val="0"/>
              </a:spcAft>
              <a:buClrTx/>
              <a:buSzTx/>
              <a:buNone/>
            </a:pPr>
            <a:r>
              <a:rPr lang="en-KE" altLang="en-KE" dirty="0">
                <a:latin typeface="Times New Roman" panose="02020603050405020304" pitchFamily="18" charset="0"/>
                <a:cs typeface="Times New Roman" panose="02020603050405020304" pitchFamily="18" charset="0"/>
              </a:rPr>
              <a:t>Attempts a </a:t>
            </a:r>
            <a:r>
              <a:rPr lang="en-KE" altLang="en-KE" b="1" dirty="0">
                <a:latin typeface="Times New Roman" panose="02020603050405020304" pitchFamily="18" charset="0"/>
                <a:cs typeface="Times New Roman" panose="02020603050405020304" pitchFamily="18" charset="0"/>
              </a:rPr>
              <a:t>rule-based</a:t>
            </a:r>
            <a:r>
              <a:rPr lang="en-KE" altLang="en-KE" dirty="0">
                <a:latin typeface="Times New Roman" panose="02020603050405020304" pitchFamily="18" charset="0"/>
                <a:cs typeface="Times New Roman" panose="02020603050405020304" pitchFamily="18" charset="0"/>
              </a:rPr>
              <a:t> lookup from data/</a:t>
            </a:r>
            <a:r>
              <a:rPr lang="en-KE" altLang="en-KE" dirty="0" err="1">
                <a:latin typeface="Times New Roman" panose="02020603050405020304" pitchFamily="18" charset="0"/>
                <a:cs typeface="Times New Roman" panose="02020603050405020304" pitchFamily="18" charset="0"/>
              </a:rPr>
              <a:t>data.json</a:t>
            </a:r>
            <a:r>
              <a:rPr lang="en-KE" altLang="en-KE" dirty="0">
                <a:latin typeface="Times New Roman" panose="02020603050405020304" pitchFamily="18" charset="0"/>
                <a:cs typeface="Times New Roman" panose="02020603050405020304" pitchFamily="18" charset="0"/>
              </a:rPr>
              <a:t> (fast, no external calls).</a:t>
            </a:r>
          </a:p>
          <a:p>
            <a:pPr marL="457200" lvl="1" indent="0" defTabSz="914400" eaLnBrk="0" fontAlgn="base" hangingPunct="0">
              <a:spcBef>
                <a:spcPct val="0"/>
              </a:spcBef>
              <a:spcAft>
                <a:spcPct val="0"/>
              </a:spcAft>
              <a:buClrTx/>
              <a:buSzTx/>
              <a:buNone/>
            </a:pPr>
            <a:r>
              <a:rPr lang="en-KE" altLang="en-KE" dirty="0">
                <a:latin typeface="Times New Roman" panose="02020603050405020304" pitchFamily="18" charset="0"/>
                <a:cs typeface="Times New Roman" panose="02020603050405020304" pitchFamily="18" charset="0"/>
              </a:rPr>
              <a:t>Falls back to </a:t>
            </a:r>
            <a:r>
              <a:rPr lang="en-KE" altLang="en-KE" b="1" dirty="0">
                <a:latin typeface="Times New Roman" panose="02020603050405020304" pitchFamily="18" charset="0"/>
                <a:cs typeface="Times New Roman" panose="02020603050405020304" pitchFamily="18" charset="0"/>
              </a:rPr>
              <a:t>Google Gemini API</a:t>
            </a:r>
            <a:r>
              <a:rPr lang="en-KE" altLang="en-KE" dirty="0">
                <a:latin typeface="Times New Roman" panose="02020603050405020304" pitchFamily="18" charset="0"/>
                <a:cs typeface="Times New Roman" panose="02020603050405020304" pitchFamily="18" charset="0"/>
              </a:rPr>
              <a:t> for rich, complex queries.</a:t>
            </a:r>
          </a:p>
          <a:p>
            <a:pPr marL="457200" lvl="1" indent="0" defTabSz="914400" eaLnBrk="0" fontAlgn="base" hangingPunct="0">
              <a:spcBef>
                <a:spcPct val="0"/>
              </a:spcBef>
              <a:spcAft>
                <a:spcPct val="0"/>
              </a:spcAft>
              <a:buClrTx/>
              <a:buSzTx/>
              <a:buNone/>
            </a:pPr>
            <a:r>
              <a:rPr lang="en-KE" altLang="en-KE" dirty="0">
                <a:latin typeface="Times New Roman" panose="02020603050405020304" pitchFamily="18" charset="0"/>
                <a:cs typeface="Times New Roman" panose="02020603050405020304" pitchFamily="18" charset="0"/>
              </a:rPr>
              <a:t>If Gemini fails or is unavailable, uses a </a:t>
            </a:r>
            <a:r>
              <a:rPr lang="en-KE" altLang="en-KE" b="1" dirty="0">
                <a:latin typeface="Times New Roman" panose="02020603050405020304" pitchFamily="18" charset="0"/>
                <a:cs typeface="Times New Roman" panose="02020603050405020304" pitchFamily="18" charset="0"/>
              </a:rPr>
              <a:t>fine-tuned T5</a:t>
            </a:r>
            <a:r>
              <a:rPr lang="en-KE" altLang="en-KE" dirty="0">
                <a:latin typeface="Times New Roman" panose="02020603050405020304" pitchFamily="18" charset="0"/>
                <a:cs typeface="Times New Roman" panose="02020603050405020304" pitchFamily="18" charset="0"/>
              </a:rPr>
              <a:t> model loaded locally.</a:t>
            </a:r>
          </a:p>
          <a:p>
            <a:pPr marL="0" lvl="0" indent="0" defTabSz="914400" eaLnBrk="0" fontAlgn="base" hangingPunct="0">
              <a:spcBef>
                <a:spcPct val="0"/>
              </a:spcBef>
              <a:spcAft>
                <a:spcPct val="0"/>
              </a:spcAft>
              <a:buClrTx/>
              <a:buSzTx/>
              <a:buNone/>
            </a:pPr>
            <a:r>
              <a:rPr lang="en-KE" altLang="en-KE" sz="2000" b="1" dirty="0" err="1">
                <a:latin typeface="Times New Roman" panose="02020603050405020304" pitchFamily="18" charset="0"/>
                <a:cs typeface="Times New Roman" panose="02020603050405020304" pitchFamily="18" charset="0"/>
              </a:rPr>
              <a:t>api_market_prices</a:t>
            </a:r>
            <a:r>
              <a:rPr lang="en-KE" altLang="en-KE" sz="2000" b="1" dirty="0">
                <a:latin typeface="Times New Roman" panose="02020603050405020304" pitchFamily="18" charset="0"/>
                <a:cs typeface="Times New Roman" panose="02020603050405020304" pitchFamily="18" charset="0"/>
              </a:rPr>
              <a:t> endpoint</a:t>
            </a:r>
            <a:r>
              <a:rPr lang="en-KE" altLang="en-KE" sz="2000" dirty="0">
                <a:latin typeface="Times New Roman" panose="02020603050405020304" pitchFamily="18" charset="0"/>
                <a:cs typeface="Times New Roman" panose="02020603050405020304" pitchFamily="18" charset="0"/>
              </a:rPr>
              <a:t> (GET /</a:t>
            </a:r>
            <a:r>
              <a:rPr lang="en-KE" altLang="en-KE" sz="2000" dirty="0" err="1">
                <a:latin typeface="Times New Roman" panose="02020603050405020304" pitchFamily="18" charset="0"/>
                <a:cs typeface="Times New Roman" panose="02020603050405020304" pitchFamily="18" charset="0"/>
              </a:rPr>
              <a:t>api</a:t>
            </a:r>
            <a:r>
              <a:rPr lang="en-KE" altLang="en-KE" sz="2000" dirty="0">
                <a:latin typeface="Times New Roman" panose="02020603050405020304" pitchFamily="18" charset="0"/>
                <a:cs typeface="Times New Roman" panose="02020603050405020304" pitchFamily="18" charset="0"/>
              </a:rPr>
              <a:t>/</a:t>
            </a:r>
            <a:r>
              <a:rPr lang="en-KE" altLang="en-KE" sz="2000" dirty="0" err="1">
                <a:latin typeface="Times New Roman" panose="02020603050405020304" pitchFamily="18" charset="0"/>
                <a:cs typeface="Times New Roman" panose="02020603050405020304" pitchFamily="18" charset="0"/>
              </a:rPr>
              <a:t>market_prices</a:t>
            </a:r>
            <a:r>
              <a:rPr lang="en-KE" altLang="en-KE" sz="2000" dirty="0">
                <a:latin typeface="Times New Roman" panose="02020603050405020304" pitchFamily="18" charset="0"/>
                <a:cs typeface="Times New Roman" panose="02020603050405020304" pitchFamily="18" charset="0"/>
              </a:rPr>
              <a:t>/) fetches live JSON data from </a:t>
            </a:r>
            <a:r>
              <a:rPr lang="en-KE" altLang="en-KE" sz="2000" dirty="0" err="1">
                <a:latin typeface="Times New Roman" panose="02020603050405020304" pitchFamily="18" charset="0"/>
                <a:cs typeface="Times New Roman" panose="02020603050405020304" pitchFamily="18" charset="0"/>
              </a:rPr>
              <a:t>KilimoStat</a:t>
            </a:r>
            <a:r>
              <a:rPr lang="en-KE" altLang="en-KE" sz="2000" dirty="0">
                <a:latin typeface="Times New Roman" panose="02020603050405020304" pitchFamily="18" charset="0"/>
                <a:cs typeface="Times New Roman" panose="02020603050405020304" pitchFamily="18" charset="0"/>
              </a:rPr>
              <a:t>, filters by commodity + county, deduplicates to latest per market, and returns a clean JSON array.</a:t>
            </a:r>
          </a:p>
          <a:p>
            <a:pPr marL="0" lvl="0" indent="0" defTabSz="914400" eaLnBrk="0" fontAlgn="base" hangingPunct="0">
              <a:spcBef>
                <a:spcPct val="0"/>
              </a:spcBef>
              <a:spcAft>
                <a:spcPct val="0"/>
              </a:spcAft>
              <a:buClrTx/>
              <a:buSzTx/>
              <a:buNone/>
            </a:pPr>
            <a:endParaRPr lang="en-KE" altLang="en-KE" sz="1800" dirty="0">
              <a:latin typeface="Arial" panose="020B0604020202020204" pitchFamily="34" charset="0"/>
            </a:endParaRPr>
          </a:p>
          <a:p>
            <a:pPr marL="0" indent="0">
              <a:buNone/>
            </a:pPr>
            <a:endParaRPr lang="en-US" sz="1800" dirty="0"/>
          </a:p>
          <a:p>
            <a:pPr marL="0" indent="0">
              <a:buNone/>
            </a:pPr>
            <a:endParaRPr lang="en-KE" sz="1800" dirty="0"/>
          </a:p>
        </p:txBody>
      </p:sp>
    </p:spTree>
    <p:extLst>
      <p:ext uri="{BB962C8B-B14F-4D97-AF65-F5344CB8AC3E}">
        <p14:creationId xmlns:p14="http://schemas.microsoft.com/office/powerpoint/2010/main" val="117414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5546A-C2E9-4E7D-BFDA-B6B6F972E673}"/>
              </a:ext>
            </a:extLst>
          </p:cNvPr>
          <p:cNvSpPr>
            <a:spLocks noGrp="1"/>
          </p:cNvSpPr>
          <p:nvPr>
            <p:ph type="title"/>
          </p:nvPr>
        </p:nvSpPr>
        <p:spPr/>
        <p:txBody>
          <a:bodyPr/>
          <a:lstStyle/>
          <a:p>
            <a:r>
              <a:rPr lang="en-US" b="1" dirty="0"/>
              <a:t>External Integrations</a:t>
            </a:r>
            <a:br>
              <a:rPr lang="en-US" b="1" dirty="0"/>
            </a:br>
            <a:endParaRPr lang="en-KE" dirty="0"/>
          </a:p>
        </p:txBody>
      </p:sp>
      <p:sp>
        <p:nvSpPr>
          <p:cNvPr id="4" name="Rectangle 1">
            <a:extLst>
              <a:ext uri="{FF2B5EF4-FFF2-40B4-BE49-F238E27FC236}">
                <a16:creationId xmlns:a16="http://schemas.microsoft.com/office/drawing/2014/main" id="{69088309-042B-4589-99F8-749F31882412}"/>
              </a:ext>
            </a:extLst>
          </p:cNvPr>
          <p:cNvSpPr>
            <a:spLocks noGrp="1" noChangeArrowheads="1"/>
          </p:cNvSpPr>
          <p:nvPr>
            <p:ph idx="1"/>
          </p:nvPr>
        </p:nvSpPr>
        <p:spPr bwMode="auto">
          <a:xfrm>
            <a:off x="777241" y="1774319"/>
            <a:ext cx="7909559"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KE" altLang="en-KE"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KE" altLang="en-KE"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KilimoStat</a:t>
            </a:r>
            <a:r>
              <a:rPr kumimoji="0" lang="en-KE" altLang="en-KE"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API</a:t>
            </a:r>
            <a:endParaRPr kumimoji="0" lang="en-KE" altLang="en-KE"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KE" altLang="en-KE"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Uses Python’s requests library with a 10s timeout and error handling.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KE" altLang="en-KE"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Filters and sorts in Python, then serializes to JSON.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KE" altLang="en-KE"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Google Gemini</a:t>
            </a:r>
            <a:endParaRPr kumimoji="0" lang="en-KE" altLang="en-KE"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KE" altLang="en-KE"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Authenticates via service-account JSON (OAuth 2.0).</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KE" altLang="en-KE"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Posts prompts to the text-bison-001 model and extracts the generated text.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KE" altLang="en-KE"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T5 Model</a:t>
            </a:r>
            <a:endParaRPr kumimoji="0" lang="en-KE" altLang="en-KE"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KE" altLang="en-KE"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On </a:t>
            </a:r>
            <a:r>
              <a:rPr kumimoji="0" lang="en-KE" altLang="en-KE"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startup</a:t>
            </a:r>
            <a:r>
              <a:rPr kumimoji="0" lang="en-KE" altLang="en-KE"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loads T5ForConditionalGeneration and a pickled Hugging Face tokenizer.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KE" altLang="en-KE"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Provides an offline </a:t>
            </a:r>
            <a:r>
              <a:rPr kumimoji="0" lang="en-KE" altLang="en-KE"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fallback</a:t>
            </a:r>
            <a:r>
              <a:rPr kumimoji="0" lang="en-KE" altLang="en-KE"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path for conversational queries.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KE" altLang="en-KE"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31303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0AC61-D83C-4957-818D-0FD7E3ADCEF9}"/>
              </a:ext>
            </a:extLst>
          </p:cNvPr>
          <p:cNvSpPr>
            <a:spLocks noGrp="1"/>
          </p:cNvSpPr>
          <p:nvPr>
            <p:ph type="title"/>
          </p:nvPr>
        </p:nvSpPr>
        <p:spPr/>
        <p:txBody>
          <a:bodyPr/>
          <a:lstStyle/>
          <a:p>
            <a:r>
              <a:rPr lang="en-US" b="1" dirty="0"/>
              <a:t>Error Handling &amp; Logging</a:t>
            </a:r>
            <a:endParaRPr lang="en-KE" dirty="0"/>
          </a:p>
        </p:txBody>
      </p:sp>
      <p:sp>
        <p:nvSpPr>
          <p:cNvPr id="7" name="Rectangle 4">
            <a:extLst>
              <a:ext uri="{FF2B5EF4-FFF2-40B4-BE49-F238E27FC236}">
                <a16:creationId xmlns:a16="http://schemas.microsoft.com/office/drawing/2014/main" id="{8576F1BD-00BC-4AA2-9C0C-970F96EF9DB0}"/>
              </a:ext>
            </a:extLst>
          </p:cNvPr>
          <p:cNvSpPr>
            <a:spLocks noGrp="1" noChangeArrowheads="1"/>
          </p:cNvSpPr>
          <p:nvPr>
            <p:ph idx="1"/>
          </p:nvPr>
        </p:nvSpPr>
        <p:spPr bwMode="auto">
          <a:xfrm>
            <a:off x="982133" y="2255917"/>
            <a:ext cx="7521787"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KE" altLang="en-KE"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All external calls (</a:t>
            </a:r>
            <a:r>
              <a:rPr kumimoji="0" lang="en-KE" altLang="en-KE"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requests.get</a:t>
            </a:r>
            <a:r>
              <a:rPr kumimoji="0" lang="en-KE" altLang="en-KE"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/post) are wrapped in try/except.</a:t>
            </a:r>
          </a:p>
          <a:p>
            <a:pPr marL="0" marR="0" lvl="0" indent="0" algn="l" defTabSz="914400" rtl="0" eaLnBrk="0" fontAlgn="base" latinLnBrk="0" hangingPunct="0">
              <a:lnSpc>
                <a:spcPct val="100000"/>
              </a:lnSpc>
              <a:spcBef>
                <a:spcPct val="0"/>
              </a:spcBef>
              <a:spcAft>
                <a:spcPct val="0"/>
              </a:spcAft>
              <a:buClrTx/>
              <a:buSzTx/>
              <a:buNone/>
              <a:tabLst/>
            </a:pPr>
            <a:r>
              <a:rPr kumimoji="0" lang="en-KE" altLang="en-KE"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Failures log concise errors to </a:t>
            </a:r>
            <a:r>
              <a:rPr kumimoji="0" lang="en-KE" altLang="en-KE"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stdout</a:t>
            </a:r>
            <a:r>
              <a:rPr kumimoji="0" lang="en-KE" altLang="en-KE"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(visible in server logs) and return user-friendly JSON errors to the frontend.</a:t>
            </a:r>
          </a:p>
          <a:p>
            <a:pPr marL="0" marR="0" lvl="0" indent="0" algn="l" defTabSz="914400" rtl="0" eaLnBrk="0" fontAlgn="base" latinLnBrk="0" hangingPunct="0">
              <a:lnSpc>
                <a:spcPct val="100000"/>
              </a:lnSpc>
              <a:spcBef>
                <a:spcPct val="0"/>
              </a:spcBef>
              <a:spcAft>
                <a:spcPct val="0"/>
              </a:spcAft>
              <a:buClrTx/>
              <a:buSzTx/>
              <a:buNone/>
              <a:tabLst/>
            </a:pPr>
            <a:r>
              <a:rPr kumimoji="0" lang="en-KE" altLang="en-KE"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Missing static files (e.g. </a:t>
            </a:r>
            <a:r>
              <a:rPr kumimoji="0" lang="en-KE" altLang="en-KE"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data.json</a:t>
            </a:r>
            <a:r>
              <a:rPr kumimoji="0" lang="en-KE" altLang="en-KE"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are caught at import time to prevent server crashes.</a:t>
            </a:r>
            <a:endParaRPr lang="en-US" altLang="en-KE" sz="2000" dirty="0">
              <a:latin typeface="Times New Roman" panose="02020603050405020304" pitchFamily="18" charset="0"/>
              <a:cs typeface="Times New Roman" panose="02020603050405020304" pitchFamily="18" charset="0"/>
            </a:endParaRPr>
          </a:p>
          <a:p>
            <a:pPr marL="0" indent="0" defTabSz="914400" eaLnBrk="0" fontAlgn="base" hangingPunct="0">
              <a:spcBef>
                <a:spcPct val="0"/>
              </a:spcBef>
              <a:spcAft>
                <a:spcPct val="0"/>
              </a:spcAft>
              <a:buClrTx/>
              <a:buSzTx/>
              <a:buNone/>
            </a:pPr>
            <a:r>
              <a:rPr lang="en-US" b="1" dirty="0">
                <a:latin typeface="Times New Roman" panose="02020603050405020304" pitchFamily="18" charset="0"/>
                <a:cs typeface="Times New Roman" panose="02020603050405020304" pitchFamily="18" charset="0"/>
              </a:rPr>
              <a:t>Settings &amp; Configuration</a:t>
            </a:r>
          </a:p>
          <a:p>
            <a:pPr marL="0" lvl="0" indent="0" defTabSz="914400" eaLnBrk="0" fontAlgn="base" hangingPunct="0">
              <a:spcBef>
                <a:spcPct val="0"/>
              </a:spcBef>
              <a:spcAft>
                <a:spcPct val="0"/>
              </a:spcAft>
              <a:buClrTx/>
              <a:buSzTx/>
              <a:buNone/>
            </a:pPr>
            <a:r>
              <a:rPr lang="en-KE" altLang="en-KE" sz="2000" b="1" dirty="0">
                <a:latin typeface="Times New Roman" panose="02020603050405020304" pitchFamily="18" charset="0"/>
                <a:cs typeface="Times New Roman" panose="02020603050405020304" pitchFamily="18" charset="0"/>
              </a:rPr>
              <a:t>settings.py</a:t>
            </a:r>
            <a:r>
              <a:rPr lang="en-KE" altLang="en-KE" sz="2000" dirty="0">
                <a:latin typeface="Times New Roman" panose="02020603050405020304" pitchFamily="18" charset="0"/>
                <a:cs typeface="Times New Roman" panose="02020603050405020304" pitchFamily="18" charset="0"/>
              </a:rPr>
              <a:t> contains:</a:t>
            </a:r>
          </a:p>
          <a:p>
            <a:pPr marL="0" lvl="0" indent="0" defTabSz="914400" eaLnBrk="0" fontAlgn="base" hangingPunct="0">
              <a:spcBef>
                <a:spcPct val="0"/>
              </a:spcBef>
              <a:spcAft>
                <a:spcPct val="0"/>
              </a:spcAft>
              <a:buClrTx/>
              <a:buSzTx/>
              <a:buNone/>
            </a:pPr>
            <a:r>
              <a:rPr lang="en-KE" altLang="en-KE" sz="2000" dirty="0">
                <a:latin typeface="Times New Roman" panose="02020603050405020304" pitchFamily="18" charset="0"/>
                <a:cs typeface="Times New Roman" panose="02020603050405020304" pitchFamily="18" charset="0"/>
              </a:rPr>
              <a:t>GOOGLE_APPLICATION_CREDENTIALS path for Gemini.</a:t>
            </a:r>
          </a:p>
          <a:p>
            <a:pPr marL="0" lvl="0" indent="0" defTabSz="914400" eaLnBrk="0" fontAlgn="base" hangingPunct="0">
              <a:spcBef>
                <a:spcPct val="0"/>
              </a:spcBef>
              <a:spcAft>
                <a:spcPct val="0"/>
              </a:spcAft>
              <a:buClrTx/>
              <a:buSzTx/>
              <a:buNone/>
            </a:pPr>
            <a:r>
              <a:rPr lang="en-KE" altLang="en-KE" sz="2000" dirty="0">
                <a:latin typeface="Times New Roman" panose="02020603050405020304" pitchFamily="18" charset="0"/>
                <a:cs typeface="Times New Roman" panose="02020603050405020304" pitchFamily="18" charset="0"/>
              </a:rPr>
              <a:t>Static file locations.</a:t>
            </a:r>
          </a:p>
          <a:p>
            <a:pPr marL="0" lvl="0" indent="0" defTabSz="914400" eaLnBrk="0" fontAlgn="base" hangingPunct="0">
              <a:spcBef>
                <a:spcPct val="0"/>
              </a:spcBef>
              <a:spcAft>
                <a:spcPct val="0"/>
              </a:spcAft>
              <a:buClrTx/>
              <a:buSzTx/>
              <a:buNone/>
            </a:pPr>
            <a:r>
              <a:rPr lang="en-KE" altLang="en-KE" sz="2000" dirty="0">
                <a:latin typeface="Times New Roman" panose="02020603050405020304" pitchFamily="18" charset="0"/>
                <a:cs typeface="Times New Roman" panose="02020603050405020304" pitchFamily="18" charset="0"/>
              </a:rPr>
              <a:t>Installed apps and middleware.</a:t>
            </a:r>
          </a:p>
          <a:p>
            <a:pPr marL="0" lvl="0" indent="0" defTabSz="914400" eaLnBrk="0" fontAlgn="base" hangingPunct="0">
              <a:spcBef>
                <a:spcPct val="0"/>
              </a:spcBef>
              <a:spcAft>
                <a:spcPct val="0"/>
              </a:spcAft>
              <a:buClrTx/>
              <a:buSzTx/>
              <a:buNone/>
            </a:pPr>
            <a:r>
              <a:rPr lang="en-KE" altLang="en-KE" sz="2000" dirty="0">
                <a:latin typeface="Times New Roman" panose="02020603050405020304" pitchFamily="18" charset="0"/>
                <a:cs typeface="Times New Roman" panose="02020603050405020304" pitchFamily="18" charset="0"/>
              </a:rPr>
              <a:t>Sensitive keys are loaded via </a:t>
            </a:r>
            <a:r>
              <a:rPr lang="en-KE" altLang="en-KE" sz="2000" b="1" dirty="0">
                <a:latin typeface="Times New Roman" panose="02020603050405020304" pitchFamily="18" charset="0"/>
                <a:cs typeface="Times New Roman" panose="02020603050405020304" pitchFamily="18" charset="0"/>
              </a:rPr>
              <a:t>environment variables</a:t>
            </a:r>
            <a:r>
              <a:rPr lang="en-KE" altLang="en-KE" sz="2000" dirty="0">
                <a:latin typeface="Times New Roman" panose="02020603050405020304" pitchFamily="18" charset="0"/>
                <a:cs typeface="Times New Roman" panose="02020603050405020304" pitchFamily="18" charset="0"/>
              </a:rPr>
              <a:t> or a .env file (not checked into Git).</a:t>
            </a:r>
          </a:p>
          <a:p>
            <a:pPr marL="0" indent="0" defTabSz="914400" eaLnBrk="0" fontAlgn="base" hangingPunct="0">
              <a:spcBef>
                <a:spcPct val="0"/>
              </a:spcBef>
              <a:spcAft>
                <a:spcPct val="0"/>
              </a:spcAft>
              <a:buClrTx/>
              <a:buSzTx/>
              <a:buNone/>
            </a:pPr>
            <a:endParaRPr kumimoji="0" lang="en-KE" altLang="en-KE"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14728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Future Backend Enhancements</a:t>
            </a:r>
            <a:endParaRPr b="1" dirty="0"/>
          </a:p>
        </p:txBody>
      </p:sp>
      <p:sp>
        <p:nvSpPr>
          <p:cNvPr id="3" name="Content Placeholder 2"/>
          <p:cNvSpPr>
            <a:spLocks noGrp="1"/>
          </p:cNvSpPr>
          <p:nvPr>
            <p:ph idx="1"/>
          </p:nvPr>
        </p:nvSpPr>
        <p:spPr/>
        <p:txBody>
          <a:bodyPr/>
          <a:lstStyle/>
          <a:p>
            <a:r>
              <a:rPr lang="en-US" dirty="0"/>
              <a:t>Add </a:t>
            </a:r>
            <a:r>
              <a:rPr lang="en-US" b="1" dirty="0"/>
              <a:t>caching</a:t>
            </a:r>
            <a:r>
              <a:rPr lang="en-US" dirty="0"/>
              <a:t> (Redis) for repeated commodity-price queries to speed up responses.</a:t>
            </a:r>
          </a:p>
          <a:p>
            <a:r>
              <a:rPr lang="en-US" dirty="0"/>
              <a:t>Implement </a:t>
            </a:r>
            <a:r>
              <a:rPr lang="en-US" b="1" dirty="0"/>
              <a:t>user authentication</a:t>
            </a:r>
            <a:r>
              <a:rPr lang="en-US" dirty="0"/>
              <a:t> and </a:t>
            </a:r>
            <a:r>
              <a:rPr lang="en-US" b="1" dirty="0"/>
              <a:t>role-based permissions</a:t>
            </a:r>
            <a:r>
              <a:rPr lang="en-US" dirty="0"/>
              <a:t> for personalized dashboards.</a:t>
            </a:r>
          </a:p>
          <a:p>
            <a:r>
              <a:rPr lang="en-US" dirty="0"/>
              <a:t>Extend the marketplace API to integrate additional data sources (e.g., local cooperative co-op data, weather insurance rates).</a:t>
            </a:r>
          </a:p>
          <a:p>
            <a:pPr marL="0" indent="0">
              <a:buNone/>
            </a:pP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613" y="-45717"/>
            <a:ext cx="7704667" cy="701039"/>
          </a:xfrm>
        </p:spPr>
        <p:txBody>
          <a:bodyPr>
            <a:normAutofit fontScale="90000"/>
          </a:bodyPr>
          <a:lstStyle/>
          <a:p>
            <a:r>
              <a:rPr lang="en-US" dirty="0"/>
              <a:t>BACKEND CODE</a:t>
            </a:r>
            <a:endParaRPr dirty="0"/>
          </a:p>
        </p:txBody>
      </p:sp>
      <p:pic>
        <p:nvPicPr>
          <p:cNvPr id="4" name="Content Placeholder 3">
            <a:extLst>
              <a:ext uri="{FF2B5EF4-FFF2-40B4-BE49-F238E27FC236}">
                <a16:creationId xmlns:a16="http://schemas.microsoft.com/office/drawing/2014/main" id="{24FC96A2-AC6B-4A7E-8E55-9272FD9B533B}"/>
              </a:ext>
            </a:extLst>
          </p:cNvPr>
          <p:cNvPicPr>
            <a:picLocks noGrp="1" noChangeAspect="1"/>
          </p:cNvPicPr>
          <p:nvPr>
            <p:ph idx="1"/>
          </p:nvPr>
        </p:nvPicPr>
        <p:blipFill>
          <a:blip r:embed="rId2"/>
          <a:stretch>
            <a:fillRect/>
          </a:stretch>
        </p:blipFill>
        <p:spPr>
          <a:xfrm>
            <a:off x="0" y="533400"/>
            <a:ext cx="9144000" cy="6324601"/>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666" y="-30481"/>
            <a:ext cx="7704667" cy="777241"/>
          </a:xfrm>
        </p:spPr>
        <p:txBody>
          <a:bodyPr/>
          <a:lstStyle/>
          <a:p>
            <a:r>
              <a:rPr lang="en-US" dirty="0"/>
              <a:t>BUDGET</a:t>
            </a:r>
            <a:endParaRPr dirty="0"/>
          </a:p>
        </p:txBody>
      </p:sp>
      <p:graphicFrame>
        <p:nvGraphicFramePr>
          <p:cNvPr id="4" name="Content Placeholder 3">
            <a:extLst>
              <a:ext uri="{FF2B5EF4-FFF2-40B4-BE49-F238E27FC236}">
                <a16:creationId xmlns:a16="http://schemas.microsoft.com/office/drawing/2014/main" id="{6EC55346-C2D2-4CD2-8E51-9FCD4BD116DA}"/>
              </a:ext>
            </a:extLst>
          </p:cNvPr>
          <p:cNvGraphicFramePr>
            <a:graphicFrameLocks noGrp="1"/>
          </p:cNvGraphicFramePr>
          <p:nvPr>
            <p:ph idx="1"/>
            <p:extLst>
              <p:ext uri="{D42A27DB-BD31-4B8C-83A1-F6EECF244321}">
                <p14:modId xmlns:p14="http://schemas.microsoft.com/office/powerpoint/2010/main" val="4244107857"/>
              </p:ext>
            </p:extLst>
          </p:nvPr>
        </p:nvGraphicFramePr>
        <p:xfrm>
          <a:off x="0" y="609600"/>
          <a:ext cx="9144000" cy="6202487"/>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1295023167"/>
                    </a:ext>
                  </a:extLst>
                </a:gridCol>
                <a:gridCol w="1828800">
                  <a:extLst>
                    <a:ext uri="{9D8B030D-6E8A-4147-A177-3AD203B41FA5}">
                      <a16:colId xmlns:a16="http://schemas.microsoft.com/office/drawing/2014/main" val="2016119971"/>
                    </a:ext>
                  </a:extLst>
                </a:gridCol>
                <a:gridCol w="1828800">
                  <a:extLst>
                    <a:ext uri="{9D8B030D-6E8A-4147-A177-3AD203B41FA5}">
                      <a16:colId xmlns:a16="http://schemas.microsoft.com/office/drawing/2014/main" val="1053487993"/>
                    </a:ext>
                  </a:extLst>
                </a:gridCol>
                <a:gridCol w="1828800">
                  <a:extLst>
                    <a:ext uri="{9D8B030D-6E8A-4147-A177-3AD203B41FA5}">
                      <a16:colId xmlns:a16="http://schemas.microsoft.com/office/drawing/2014/main" val="1868387984"/>
                    </a:ext>
                  </a:extLst>
                </a:gridCol>
                <a:gridCol w="1828800">
                  <a:extLst>
                    <a:ext uri="{9D8B030D-6E8A-4147-A177-3AD203B41FA5}">
                      <a16:colId xmlns:a16="http://schemas.microsoft.com/office/drawing/2014/main" val="2792823443"/>
                    </a:ext>
                  </a:extLst>
                </a:gridCol>
              </a:tblGrid>
              <a:tr h="363458">
                <a:tc>
                  <a:txBody>
                    <a:bodyPr/>
                    <a:lstStyle/>
                    <a:p>
                      <a:r>
                        <a:rPr lang="en-US" sz="1400"/>
                        <a:t>Category</a:t>
                      </a:r>
                    </a:p>
                  </a:txBody>
                  <a:tcPr anchor="ctr"/>
                </a:tc>
                <a:tc>
                  <a:txBody>
                    <a:bodyPr/>
                    <a:lstStyle/>
                    <a:p>
                      <a:r>
                        <a:rPr lang="en-US" sz="1400"/>
                        <a:t>Item</a:t>
                      </a:r>
                    </a:p>
                  </a:txBody>
                  <a:tcPr anchor="ctr"/>
                </a:tc>
                <a:tc>
                  <a:txBody>
                    <a:bodyPr/>
                    <a:lstStyle/>
                    <a:p>
                      <a:r>
                        <a:rPr lang="en-US" sz="1400"/>
                        <a:t>Qty/Duration</a:t>
                      </a:r>
                    </a:p>
                  </a:txBody>
                  <a:tcPr anchor="ctr"/>
                </a:tc>
                <a:tc>
                  <a:txBody>
                    <a:bodyPr/>
                    <a:lstStyle/>
                    <a:p>
                      <a:r>
                        <a:rPr lang="en-US" sz="1400"/>
                        <a:t>Unit Cost (KES)</a:t>
                      </a:r>
                    </a:p>
                  </a:txBody>
                  <a:tcPr anchor="ctr"/>
                </a:tc>
                <a:tc>
                  <a:txBody>
                    <a:bodyPr/>
                    <a:lstStyle/>
                    <a:p>
                      <a:pPr algn="r"/>
                      <a:r>
                        <a:rPr lang="en-US" sz="1400"/>
                        <a:t>Subtotal (KES)</a:t>
                      </a:r>
                    </a:p>
                  </a:txBody>
                  <a:tcPr anchor="ctr"/>
                </a:tc>
                <a:extLst>
                  <a:ext uri="{0D108BD9-81ED-4DB2-BD59-A6C34878D82A}">
                    <a16:rowId xmlns:a16="http://schemas.microsoft.com/office/drawing/2014/main" val="3351660066"/>
                  </a:ext>
                </a:extLst>
              </a:tr>
              <a:tr h="431437">
                <a:tc>
                  <a:txBody>
                    <a:bodyPr/>
                    <a:lstStyle/>
                    <a:p>
                      <a:r>
                        <a:rPr lang="en-US" sz="1400" b="1"/>
                        <a:t>Personnel</a:t>
                      </a:r>
                      <a:endParaRPr lang="en-US" sz="1400"/>
                    </a:p>
                  </a:txBody>
                  <a:tcPr anchor="ctr"/>
                </a:tc>
                <a:tc>
                  <a:txBody>
                    <a:bodyPr/>
                    <a:lstStyle/>
                    <a:p>
                      <a:r>
                        <a:rPr lang="en-US" sz="1400" dirty="0"/>
                        <a:t>Full-Stack Developer</a:t>
                      </a:r>
                    </a:p>
                  </a:txBody>
                  <a:tcPr anchor="ctr"/>
                </a:tc>
                <a:tc>
                  <a:txBody>
                    <a:bodyPr/>
                    <a:lstStyle/>
                    <a:p>
                      <a:r>
                        <a:rPr lang="en-US" sz="1400"/>
                        <a:t>1 × 6 months</a:t>
                      </a:r>
                    </a:p>
                  </a:txBody>
                  <a:tcPr anchor="ctr"/>
                </a:tc>
                <a:tc>
                  <a:txBody>
                    <a:bodyPr/>
                    <a:lstStyle/>
                    <a:p>
                      <a:r>
                        <a:rPr lang="en-US" sz="1400"/>
                        <a:t>100,000 / month</a:t>
                      </a:r>
                    </a:p>
                  </a:txBody>
                  <a:tcPr anchor="ctr"/>
                </a:tc>
                <a:tc>
                  <a:txBody>
                    <a:bodyPr/>
                    <a:lstStyle/>
                    <a:p>
                      <a:pPr algn="r"/>
                      <a:r>
                        <a:rPr lang="en-KE" sz="1400"/>
                        <a:t>600,000</a:t>
                      </a:r>
                    </a:p>
                  </a:txBody>
                  <a:tcPr anchor="ctr"/>
                </a:tc>
                <a:extLst>
                  <a:ext uri="{0D108BD9-81ED-4DB2-BD59-A6C34878D82A}">
                    <a16:rowId xmlns:a16="http://schemas.microsoft.com/office/drawing/2014/main" val="2899070121"/>
                  </a:ext>
                </a:extLst>
              </a:tr>
              <a:tr h="486470">
                <a:tc>
                  <a:txBody>
                    <a:bodyPr/>
                    <a:lstStyle/>
                    <a:p>
                      <a:endParaRPr lang="en-KE" sz="1400"/>
                    </a:p>
                  </a:txBody>
                  <a:tcPr anchor="ctr"/>
                </a:tc>
                <a:tc>
                  <a:txBody>
                    <a:bodyPr/>
                    <a:lstStyle/>
                    <a:p>
                      <a:r>
                        <a:rPr lang="en-US" sz="1400"/>
                        <a:t>ML Engineer (part-time)</a:t>
                      </a:r>
                    </a:p>
                  </a:txBody>
                  <a:tcPr anchor="ctr"/>
                </a:tc>
                <a:tc>
                  <a:txBody>
                    <a:bodyPr/>
                    <a:lstStyle/>
                    <a:p>
                      <a:r>
                        <a:rPr lang="en-US" sz="1400"/>
                        <a:t>1 × 4 months</a:t>
                      </a:r>
                    </a:p>
                  </a:txBody>
                  <a:tcPr anchor="ctr"/>
                </a:tc>
                <a:tc>
                  <a:txBody>
                    <a:bodyPr/>
                    <a:lstStyle/>
                    <a:p>
                      <a:r>
                        <a:rPr lang="en-US" sz="1400"/>
                        <a:t>80,000 / month</a:t>
                      </a:r>
                    </a:p>
                  </a:txBody>
                  <a:tcPr anchor="ctr"/>
                </a:tc>
                <a:tc>
                  <a:txBody>
                    <a:bodyPr/>
                    <a:lstStyle/>
                    <a:p>
                      <a:pPr algn="r"/>
                      <a:r>
                        <a:rPr lang="en-KE" sz="1400"/>
                        <a:t>320,000</a:t>
                      </a:r>
                    </a:p>
                  </a:txBody>
                  <a:tcPr anchor="ctr"/>
                </a:tc>
                <a:extLst>
                  <a:ext uri="{0D108BD9-81ED-4DB2-BD59-A6C34878D82A}">
                    <a16:rowId xmlns:a16="http://schemas.microsoft.com/office/drawing/2014/main" val="1936372716"/>
                  </a:ext>
                </a:extLst>
              </a:tr>
              <a:tr h="431437">
                <a:tc>
                  <a:txBody>
                    <a:bodyPr/>
                    <a:lstStyle/>
                    <a:p>
                      <a:r>
                        <a:rPr lang="en-US" sz="1400" b="1"/>
                        <a:t>Subtotal Personnel</a:t>
                      </a:r>
                      <a:endParaRPr lang="en-US" sz="1400"/>
                    </a:p>
                  </a:txBody>
                  <a:tcPr anchor="ctr"/>
                </a:tc>
                <a:tc>
                  <a:txBody>
                    <a:bodyPr/>
                    <a:lstStyle/>
                    <a:p>
                      <a:endParaRPr lang="en-KE" sz="1400"/>
                    </a:p>
                  </a:txBody>
                  <a:tcPr anchor="ctr"/>
                </a:tc>
                <a:tc>
                  <a:txBody>
                    <a:bodyPr/>
                    <a:lstStyle/>
                    <a:p>
                      <a:endParaRPr lang="en-KE" sz="1400"/>
                    </a:p>
                  </a:txBody>
                  <a:tcPr anchor="ctr"/>
                </a:tc>
                <a:tc>
                  <a:txBody>
                    <a:bodyPr/>
                    <a:lstStyle/>
                    <a:p>
                      <a:r>
                        <a:rPr lang="en-KE" sz="1400" b="1"/>
                        <a:t>920,000</a:t>
                      </a:r>
                      <a:endParaRPr lang="en-KE" sz="1400"/>
                    </a:p>
                  </a:txBody>
                  <a:tcPr anchor="ctr"/>
                </a:tc>
                <a:tc>
                  <a:txBody>
                    <a:bodyPr/>
                    <a:lstStyle/>
                    <a:p>
                      <a:pPr algn="r"/>
                      <a:endParaRPr lang="en-KE" sz="1400"/>
                    </a:p>
                  </a:txBody>
                  <a:tcPr anchor="ctr"/>
                </a:tc>
                <a:extLst>
                  <a:ext uri="{0D108BD9-81ED-4DB2-BD59-A6C34878D82A}">
                    <a16:rowId xmlns:a16="http://schemas.microsoft.com/office/drawing/2014/main" val="3368574233"/>
                  </a:ext>
                </a:extLst>
              </a:tr>
              <a:tr h="486470">
                <a:tc>
                  <a:txBody>
                    <a:bodyPr/>
                    <a:lstStyle/>
                    <a:p>
                      <a:r>
                        <a:rPr lang="en-US" sz="1400" b="1"/>
                        <a:t>Cloud &amp; Hosting</a:t>
                      </a:r>
                      <a:endParaRPr lang="en-US" sz="1400"/>
                    </a:p>
                  </a:txBody>
                  <a:tcPr anchor="ctr"/>
                </a:tc>
                <a:tc>
                  <a:txBody>
                    <a:bodyPr/>
                    <a:lstStyle/>
                    <a:p>
                      <a:r>
                        <a:rPr lang="en-US" sz="1400"/>
                        <a:t>Single small VM (app + DB)</a:t>
                      </a:r>
                    </a:p>
                  </a:txBody>
                  <a:tcPr anchor="ctr"/>
                </a:tc>
                <a:tc>
                  <a:txBody>
                    <a:bodyPr/>
                    <a:lstStyle/>
                    <a:p>
                      <a:r>
                        <a:rPr lang="en-US" sz="1400"/>
                        <a:t>1 × 6 months</a:t>
                      </a:r>
                    </a:p>
                  </a:txBody>
                  <a:tcPr anchor="ctr"/>
                </a:tc>
                <a:tc>
                  <a:txBody>
                    <a:bodyPr/>
                    <a:lstStyle/>
                    <a:p>
                      <a:r>
                        <a:rPr lang="en-US" sz="1400"/>
                        <a:t>6,000 / month</a:t>
                      </a:r>
                    </a:p>
                  </a:txBody>
                  <a:tcPr anchor="ctr"/>
                </a:tc>
                <a:tc>
                  <a:txBody>
                    <a:bodyPr/>
                    <a:lstStyle/>
                    <a:p>
                      <a:pPr algn="r"/>
                      <a:r>
                        <a:rPr lang="en-KE" sz="1400"/>
                        <a:t>36,000</a:t>
                      </a:r>
                    </a:p>
                  </a:txBody>
                  <a:tcPr anchor="ctr"/>
                </a:tc>
                <a:extLst>
                  <a:ext uri="{0D108BD9-81ED-4DB2-BD59-A6C34878D82A}">
                    <a16:rowId xmlns:a16="http://schemas.microsoft.com/office/drawing/2014/main" val="131991793"/>
                  </a:ext>
                </a:extLst>
              </a:tr>
              <a:tr h="674993">
                <a:tc>
                  <a:txBody>
                    <a:bodyPr/>
                    <a:lstStyle/>
                    <a:p>
                      <a:endParaRPr lang="en-KE" sz="1400"/>
                    </a:p>
                  </a:txBody>
                  <a:tcPr anchor="ctr"/>
                </a:tc>
                <a:tc>
                  <a:txBody>
                    <a:bodyPr/>
                    <a:lstStyle/>
                    <a:p>
                      <a:r>
                        <a:rPr lang="en-US" sz="1400" dirty="0"/>
                        <a:t>Basic CDN (e.g. Cloudflare Pro)</a:t>
                      </a:r>
                    </a:p>
                  </a:txBody>
                  <a:tcPr anchor="ctr"/>
                </a:tc>
                <a:tc>
                  <a:txBody>
                    <a:bodyPr/>
                    <a:lstStyle/>
                    <a:p>
                      <a:r>
                        <a:rPr lang="en-US" sz="1400"/>
                        <a:t>1 × 6 months</a:t>
                      </a:r>
                    </a:p>
                  </a:txBody>
                  <a:tcPr anchor="ctr"/>
                </a:tc>
                <a:tc>
                  <a:txBody>
                    <a:bodyPr/>
                    <a:lstStyle/>
                    <a:p>
                      <a:r>
                        <a:rPr lang="en-US" sz="1400"/>
                        <a:t>2,000 / month</a:t>
                      </a:r>
                    </a:p>
                  </a:txBody>
                  <a:tcPr anchor="ctr"/>
                </a:tc>
                <a:tc>
                  <a:txBody>
                    <a:bodyPr/>
                    <a:lstStyle/>
                    <a:p>
                      <a:pPr algn="r"/>
                      <a:r>
                        <a:rPr lang="en-KE" sz="1400"/>
                        <a:t>12,000</a:t>
                      </a:r>
                    </a:p>
                  </a:txBody>
                  <a:tcPr anchor="ctr"/>
                </a:tc>
                <a:extLst>
                  <a:ext uri="{0D108BD9-81ED-4DB2-BD59-A6C34878D82A}">
                    <a16:rowId xmlns:a16="http://schemas.microsoft.com/office/drawing/2014/main" val="316927759"/>
                  </a:ext>
                </a:extLst>
              </a:tr>
              <a:tr h="286159">
                <a:tc>
                  <a:txBody>
                    <a:bodyPr/>
                    <a:lstStyle/>
                    <a:p>
                      <a:r>
                        <a:rPr lang="en-US" sz="1400" b="1"/>
                        <a:t>Subtotal Infra</a:t>
                      </a:r>
                      <a:endParaRPr lang="en-US" sz="1400"/>
                    </a:p>
                  </a:txBody>
                  <a:tcPr anchor="ctr"/>
                </a:tc>
                <a:tc>
                  <a:txBody>
                    <a:bodyPr/>
                    <a:lstStyle/>
                    <a:p>
                      <a:endParaRPr lang="en-KE" sz="1400"/>
                    </a:p>
                  </a:txBody>
                  <a:tcPr anchor="ctr"/>
                </a:tc>
                <a:tc>
                  <a:txBody>
                    <a:bodyPr/>
                    <a:lstStyle/>
                    <a:p>
                      <a:endParaRPr lang="en-KE" sz="1400"/>
                    </a:p>
                  </a:txBody>
                  <a:tcPr anchor="ctr"/>
                </a:tc>
                <a:tc>
                  <a:txBody>
                    <a:bodyPr/>
                    <a:lstStyle/>
                    <a:p>
                      <a:r>
                        <a:rPr lang="en-KE" sz="1400" b="1"/>
                        <a:t>48,000</a:t>
                      </a:r>
                      <a:endParaRPr lang="en-KE" sz="1400"/>
                    </a:p>
                  </a:txBody>
                  <a:tcPr anchor="ctr"/>
                </a:tc>
                <a:tc>
                  <a:txBody>
                    <a:bodyPr/>
                    <a:lstStyle/>
                    <a:p>
                      <a:pPr algn="r"/>
                      <a:endParaRPr lang="en-KE" sz="1400"/>
                    </a:p>
                  </a:txBody>
                  <a:tcPr anchor="ctr"/>
                </a:tc>
                <a:extLst>
                  <a:ext uri="{0D108BD9-81ED-4DB2-BD59-A6C34878D82A}">
                    <a16:rowId xmlns:a16="http://schemas.microsoft.com/office/drawing/2014/main" val="2226348702"/>
                  </a:ext>
                </a:extLst>
              </a:tr>
              <a:tr h="519227">
                <a:tc>
                  <a:txBody>
                    <a:bodyPr/>
                    <a:lstStyle/>
                    <a:p>
                      <a:r>
                        <a:rPr lang="en-US" sz="1400" b="1"/>
                        <a:t>APIs &amp; Services</a:t>
                      </a:r>
                      <a:endParaRPr lang="en-US" sz="1400"/>
                    </a:p>
                  </a:txBody>
                  <a:tcPr anchor="ctr"/>
                </a:tc>
                <a:tc>
                  <a:txBody>
                    <a:bodyPr/>
                    <a:lstStyle/>
                    <a:p>
                      <a:r>
                        <a:rPr lang="en-US" sz="1400"/>
                        <a:t>Google Gemini API (low usage)</a:t>
                      </a:r>
                    </a:p>
                  </a:txBody>
                  <a:tcPr anchor="ctr"/>
                </a:tc>
                <a:tc>
                  <a:txBody>
                    <a:bodyPr/>
                    <a:lstStyle/>
                    <a:p>
                      <a:r>
                        <a:rPr lang="en-US" sz="1400"/>
                        <a:t>est. usage</a:t>
                      </a:r>
                    </a:p>
                  </a:txBody>
                  <a:tcPr anchor="ctr"/>
                </a:tc>
                <a:tc>
                  <a:txBody>
                    <a:bodyPr/>
                    <a:lstStyle/>
                    <a:p>
                      <a:r>
                        <a:rPr lang="en-US" sz="1400"/>
                        <a:t>5,000 / month</a:t>
                      </a:r>
                    </a:p>
                  </a:txBody>
                  <a:tcPr anchor="ctr"/>
                </a:tc>
                <a:tc>
                  <a:txBody>
                    <a:bodyPr/>
                    <a:lstStyle/>
                    <a:p>
                      <a:pPr algn="r"/>
                      <a:r>
                        <a:rPr lang="en-KE" sz="1400"/>
                        <a:t>30,000</a:t>
                      </a:r>
                    </a:p>
                  </a:txBody>
                  <a:tcPr anchor="ctr"/>
                </a:tc>
                <a:extLst>
                  <a:ext uri="{0D108BD9-81ED-4DB2-BD59-A6C34878D82A}">
                    <a16:rowId xmlns:a16="http://schemas.microsoft.com/office/drawing/2014/main" val="1822943446"/>
                  </a:ext>
                </a:extLst>
              </a:tr>
              <a:tr h="486470">
                <a:tc>
                  <a:txBody>
                    <a:bodyPr/>
                    <a:lstStyle/>
                    <a:p>
                      <a:endParaRPr lang="en-KE" sz="1400"/>
                    </a:p>
                  </a:txBody>
                  <a:tcPr anchor="ctr"/>
                </a:tc>
                <a:tc>
                  <a:txBody>
                    <a:bodyPr/>
                    <a:lstStyle/>
                    <a:p>
                      <a:r>
                        <a:rPr lang="en-US" sz="1400"/>
                        <a:t>OpenWeatherMap OneCall</a:t>
                      </a:r>
                    </a:p>
                  </a:txBody>
                  <a:tcPr anchor="ctr"/>
                </a:tc>
                <a:tc>
                  <a:txBody>
                    <a:bodyPr/>
                    <a:lstStyle/>
                    <a:p>
                      <a:r>
                        <a:rPr lang="en-US" sz="1400" dirty="0"/>
                        <a:t>1 × 6 months</a:t>
                      </a:r>
                    </a:p>
                  </a:txBody>
                  <a:tcPr anchor="ctr"/>
                </a:tc>
                <a:tc>
                  <a:txBody>
                    <a:bodyPr/>
                    <a:lstStyle/>
                    <a:p>
                      <a:r>
                        <a:rPr lang="en-US" sz="1400"/>
                        <a:t>1,000 / month</a:t>
                      </a:r>
                    </a:p>
                  </a:txBody>
                  <a:tcPr anchor="ctr"/>
                </a:tc>
                <a:tc>
                  <a:txBody>
                    <a:bodyPr/>
                    <a:lstStyle/>
                    <a:p>
                      <a:pPr algn="r"/>
                      <a:r>
                        <a:rPr lang="en-KE" sz="1400"/>
                        <a:t>6,000</a:t>
                      </a:r>
                    </a:p>
                  </a:txBody>
                  <a:tcPr anchor="ctr"/>
                </a:tc>
                <a:extLst>
                  <a:ext uri="{0D108BD9-81ED-4DB2-BD59-A6C34878D82A}">
                    <a16:rowId xmlns:a16="http://schemas.microsoft.com/office/drawing/2014/main" val="1295010502"/>
                  </a:ext>
                </a:extLst>
              </a:tr>
              <a:tr h="286159">
                <a:tc>
                  <a:txBody>
                    <a:bodyPr/>
                    <a:lstStyle/>
                    <a:p>
                      <a:endParaRPr lang="en-KE" sz="1400"/>
                    </a:p>
                  </a:txBody>
                  <a:tcPr anchor="ctr"/>
                </a:tc>
                <a:tc>
                  <a:txBody>
                    <a:bodyPr/>
                    <a:lstStyle/>
                    <a:p>
                      <a:r>
                        <a:rPr lang="en-US" sz="1400"/>
                        <a:t>Domain &amp; SSL</a:t>
                      </a:r>
                    </a:p>
                  </a:txBody>
                  <a:tcPr anchor="ctr"/>
                </a:tc>
                <a:tc>
                  <a:txBody>
                    <a:bodyPr/>
                    <a:lstStyle/>
                    <a:p>
                      <a:r>
                        <a:rPr lang="en-US" sz="1400"/>
                        <a:t>1 year</a:t>
                      </a:r>
                    </a:p>
                  </a:txBody>
                  <a:tcPr anchor="ctr"/>
                </a:tc>
                <a:tc>
                  <a:txBody>
                    <a:bodyPr/>
                    <a:lstStyle/>
                    <a:p>
                      <a:r>
                        <a:rPr lang="en-KE" sz="1400"/>
                        <a:t>5,000</a:t>
                      </a:r>
                    </a:p>
                  </a:txBody>
                  <a:tcPr anchor="ctr"/>
                </a:tc>
                <a:tc>
                  <a:txBody>
                    <a:bodyPr/>
                    <a:lstStyle/>
                    <a:p>
                      <a:pPr algn="r"/>
                      <a:r>
                        <a:rPr lang="en-KE" sz="1400" dirty="0"/>
                        <a:t>5,000</a:t>
                      </a:r>
                    </a:p>
                  </a:txBody>
                  <a:tcPr anchor="ctr"/>
                </a:tc>
                <a:extLst>
                  <a:ext uri="{0D108BD9-81ED-4DB2-BD59-A6C34878D82A}">
                    <a16:rowId xmlns:a16="http://schemas.microsoft.com/office/drawing/2014/main" val="3397966148"/>
                  </a:ext>
                </a:extLst>
              </a:tr>
              <a:tr h="363458">
                <a:tc>
                  <a:txBody>
                    <a:bodyPr/>
                    <a:lstStyle/>
                    <a:p>
                      <a:r>
                        <a:rPr lang="en-US" sz="1400" b="1"/>
                        <a:t>Subtotal Services</a:t>
                      </a:r>
                      <a:endParaRPr lang="en-US" sz="1400"/>
                    </a:p>
                  </a:txBody>
                  <a:tcPr anchor="ctr"/>
                </a:tc>
                <a:tc>
                  <a:txBody>
                    <a:bodyPr/>
                    <a:lstStyle/>
                    <a:p>
                      <a:endParaRPr lang="en-KE" sz="1400"/>
                    </a:p>
                  </a:txBody>
                  <a:tcPr anchor="ctr"/>
                </a:tc>
                <a:tc>
                  <a:txBody>
                    <a:bodyPr/>
                    <a:lstStyle/>
                    <a:p>
                      <a:endParaRPr lang="en-KE" sz="1400" dirty="0"/>
                    </a:p>
                  </a:txBody>
                  <a:tcPr anchor="ctr"/>
                </a:tc>
                <a:tc>
                  <a:txBody>
                    <a:bodyPr/>
                    <a:lstStyle/>
                    <a:p>
                      <a:r>
                        <a:rPr lang="en-KE" sz="1400" b="1"/>
                        <a:t>41,000</a:t>
                      </a:r>
                      <a:endParaRPr lang="en-KE" sz="1400"/>
                    </a:p>
                  </a:txBody>
                  <a:tcPr anchor="ctr"/>
                </a:tc>
                <a:tc>
                  <a:txBody>
                    <a:bodyPr/>
                    <a:lstStyle/>
                    <a:p>
                      <a:pPr algn="r"/>
                      <a:endParaRPr lang="en-KE" sz="1400"/>
                    </a:p>
                  </a:txBody>
                  <a:tcPr anchor="ctr"/>
                </a:tc>
                <a:extLst>
                  <a:ext uri="{0D108BD9-81ED-4DB2-BD59-A6C34878D82A}">
                    <a16:rowId xmlns:a16="http://schemas.microsoft.com/office/drawing/2014/main" val="100012745"/>
                  </a:ext>
                </a:extLst>
              </a:tr>
              <a:tr h="431437">
                <a:tc>
                  <a:txBody>
                    <a:bodyPr/>
                    <a:lstStyle/>
                    <a:p>
                      <a:r>
                        <a:rPr lang="en-US" sz="1400" b="1"/>
                        <a:t>Training Compute</a:t>
                      </a:r>
                      <a:endParaRPr lang="en-US" sz="1400"/>
                    </a:p>
                  </a:txBody>
                  <a:tcPr anchor="ctr"/>
                </a:tc>
                <a:tc>
                  <a:txBody>
                    <a:bodyPr/>
                    <a:lstStyle/>
                    <a:p>
                      <a:r>
                        <a:rPr lang="en-US" sz="1400"/>
                        <a:t>GPU Spot Instances</a:t>
                      </a:r>
                    </a:p>
                  </a:txBody>
                  <a:tcPr anchor="ctr"/>
                </a:tc>
                <a:tc>
                  <a:txBody>
                    <a:bodyPr/>
                    <a:lstStyle/>
                    <a:p>
                      <a:r>
                        <a:rPr lang="en-US" sz="1400"/>
                        <a:t>100 hours</a:t>
                      </a:r>
                    </a:p>
                  </a:txBody>
                  <a:tcPr anchor="ctr"/>
                </a:tc>
                <a:tc>
                  <a:txBody>
                    <a:bodyPr/>
                    <a:lstStyle/>
                    <a:p>
                      <a:r>
                        <a:rPr lang="en-US" sz="1400"/>
                        <a:t>400 / hour</a:t>
                      </a:r>
                    </a:p>
                  </a:txBody>
                  <a:tcPr anchor="ctr"/>
                </a:tc>
                <a:tc>
                  <a:txBody>
                    <a:bodyPr/>
                    <a:lstStyle/>
                    <a:p>
                      <a:pPr algn="r"/>
                      <a:r>
                        <a:rPr lang="en-KE" sz="1400"/>
                        <a:t>40,000</a:t>
                      </a:r>
                    </a:p>
                  </a:txBody>
                  <a:tcPr anchor="ctr"/>
                </a:tc>
                <a:extLst>
                  <a:ext uri="{0D108BD9-81ED-4DB2-BD59-A6C34878D82A}">
                    <a16:rowId xmlns:a16="http://schemas.microsoft.com/office/drawing/2014/main" val="1073966474"/>
                  </a:ext>
                </a:extLst>
              </a:tr>
              <a:tr h="486470">
                <a:tc>
                  <a:txBody>
                    <a:bodyPr/>
                    <a:lstStyle/>
                    <a:p>
                      <a:r>
                        <a:rPr lang="en-US" sz="1400" b="1"/>
                        <a:t>Miscellaneous</a:t>
                      </a:r>
                      <a:endParaRPr lang="en-US" sz="1400"/>
                    </a:p>
                  </a:txBody>
                  <a:tcPr anchor="ctr"/>
                </a:tc>
                <a:tc>
                  <a:txBody>
                    <a:bodyPr/>
                    <a:lstStyle/>
                    <a:p>
                      <a:r>
                        <a:rPr lang="en-US" sz="1400"/>
                        <a:t>Design assets &amp; incidentals</a:t>
                      </a:r>
                    </a:p>
                  </a:txBody>
                  <a:tcPr anchor="ctr"/>
                </a:tc>
                <a:tc>
                  <a:txBody>
                    <a:bodyPr/>
                    <a:lstStyle/>
                    <a:p>
                      <a:r>
                        <a:rPr lang="en-US" sz="1400"/>
                        <a:t>lump sum</a:t>
                      </a:r>
                    </a:p>
                  </a:txBody>
                  <a:tcPr anchor="ctr"/>
                </a:tc>
                <a:tc>
                  <a:txBody>
                    <a:bodyPr/>
                    <a:lstStyle/>
                    <a:p>
                      <a:r>
                        <a:rPr lang="en-KE" sz="1400"/>
                        <a:t>50,000</a:t>
                      </a:r>
                    </a:p>
                  </a:txBody>
                  <a:tcPr anchor="ctr"/>
                </a:tc>
                <a:tc>
                  <a:txBody>
                    <a:bodyPr/>
                    <a:lstStyle/>
                    <a:p>
                      <a:pPr algn="r"/>
                      <a:r>
                        <a:rPr lang="en-KE" sz="1400" dirty="0"/>
                        <a:t>50,000</a:t>
                      </a:r>
                    </a:p>
                  </a:txBody>
                  <a:tcPr anchor="ctr"/>
                </a:tc>
                <a:extLst>
                  <a:ext uri="{0D108BD9-81ED-4DB2-BD59-A6C34878D82A}">
                    <a16:rowId xmlns:a16="http://schemas.microsoft.com/office/drawing/2014/main" val="4275264851"/>
                  </a:ext>
                </a:extLst>
              </a:tr>
              <a:tr h="286159">
                <a:tc>
                  <a:txBody>
                    <a:bodyPr/>
                    <a:lstStyle/>
                    <a:p>
                      <a:r>
                        <a:rPr lang="en-US" sz="1400" b="1"/>
                        <a:t>Grand Total</a:t>
                      </a:r>
                      <a:endParaRPr lang="en-US" sz="1400"/>
                    </a:p>
                  </a:txBody>
                  <a:tcPr anchor="ctr"/>
                </a:tc>
                <a:tc>
                  <a:txBody>
                    <a:bodyPr/>
                    <a:lstStyle/>
                    <a:p>
                      <a:endParaRPr lang="en-KE" sz="1400"/>
                    </a:p>
                  </a:txBody>
                  <a:tcPr anchor="ctr"/>
                </a:tc>
                <a:tc>
                  <a:txBody>
                    <a:bodyPr/>
                    <a:lstStyle/>
                    <a:p>
                      <a:endParaRPr lang="en-KE" sz="1400" dirty="0"/>
                    </a:p>
                  </a:txBody>
                  <a:tcPr anchor="ctr"/>
                </a:tc>
                <a:tc>
                  <a:txBody>
                    <a:bodyPr/>
                    <a:lstStyle/>
                    <a:p>
                      <a:r>
                        <a:rPr lang="en-KE" sz="1400" b="1" dirty="0"/>
                        <a:t>1,099,000</a:t>
                      </a:r>
                      <a:endParaRPr lang="en-KE" sz="1400" dirty="0"/>
                    </a:p>
                  </a:txBody>
                  <a:tcPr anchor="ctr"/>
                </a:tc>
                <a:tc>
                  <a:txBody>
                    <a:bodyPr/>
                    <a:lstStyle/>
                    <a:p>
                      <a:pPr algn="r"/>
                      <a:endParaRPr lang="en-KE" sz="1400" dirty="0"/>
                    </a:p>
                  </a:txBody>
                  <a:tcPr anchor="ctr"/>
                </a:tc>
                <a:extLst>
                  <a:ext uri="{0D108BD9-81ED-4DB2-BD59-A6C34878D82A}">
                    <a16:rowId xmlns:a16="http://schemas.microsoft.com/office/drawing/2014/main" val="2813028236"/>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961" y="-167640"/>
            <a:ext cx="7863840" cy="6167456"/>
          </a:xfrm>
        </p:spPr>
        <p:txBody>
          <a:bodyPr>
            <a:normAutofit/>
          </a:bodyPr>
          <a:lstStyle/>
          <a:p>
            <a:pPr marL="0" indent="0">
              <a:buNone/>
            </a:pPr>
            <a:r>
              <a:rPr lang="en-US" b="1" dirty="0"/>
              <a:t>Key Adjustments:</a:t>
            </a:r>
            <a:endParaRPr lang="en-US" dirty="0"/>
          </a:p>
          <a:p>
            <a:pPr marL="0" indent="0">
              <a:buNone/>
            </a:pPr>
            <a:r>
              <a:rPr lang="en-US" dirty="0"/>
              <a:t>Combined dev roles into one </a:t>
            </a:r>
            <a:r>
              <a:rPr lang="en-US" b="1" dirty="0"/>
              <a:t>Full-Stack Developer</a:t>
            </a:r>
            <a:r>
              <a:rPr lang="en-US" dirty="0"/>
              <a:t> to handle both backend and frontend.</a:t>
            </a:r>
          </a:p>
          <a:p>
            <a:pPr marL="0" indent="0">
              <a:buNone/>
            </a:pPr>
            <a:r>
              <a:rPr lang="en-US" b="1" dirty="0"/>
              <a:t>ML Engineer</a:t>
            </a:r>
            <a:r>
              <a:rPr lang="en-US" dirty="0"/>
              <a:t> engaged part-time (4 months) for T5 fine-tuning and integration.</a:t>
            </a:r>
          </a:p>
          <a:p>
            <a:pPr marL="0" indent="0">
              <a:buNone/>
            </a:pPr>
            <a:r>
              <a:rPr lang="en-US" dirty="0"/>
              <a:t>Single VM instead of two; smaller CDN plan.</a:t>
            </a:r>
          </a:p>
          <a:p>
            <a:pPr marL="0" indent="0">
              <a:buNone/>
            </a:pPr>
            <a:r>
              <a:rPr lang="en-US" dirty="0"/>
              <a:t>Reduced API budgets: assume modest usage of Gemini.</a:t>
            </a:r>
          </a:p>
          <a:p>
            <a:pPr marL="0" indent="0">
              <a:buNone/>
            </a:pPr>
            <a:r>
              <a:rPr lang="en-US" dirty="0"/>
              <a:t>Halved GPU-hour requirement for fine-tuning.</a:t>
            </a:r>
          </a:p>
          <a:p>
            <a:pPr marL="0" indent="0">
              <a:buNone/>
            </a:pPr>
            <a:r>
              <a:rPr lang="en-US" dirty="0"/>
              <a:t>This streamlined plan lands at </a:t>
            </a:r>
            <a:r>
              <a:rPr lang="en-US" b="1" dirty="0"/>
              <a:t>~1.1 million KES</a:t>
            </a:r>
            <a:r>
              <a:rPr lang="en-US" dirty="0"/>
              <a:t>, focusing on core deliverables while minimizing overhead. Let me know if you’d like to adjust any line-item further!</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666" y="-193379"/>
            <a:ext cx="7704667" cy="1066801"/>
          </a:xfrm>
        </p:spPr>
        <p:txBody>
          <a:bodyPr/>
          <a:lstStyle/>
          <a:p>
            <a:r>
              <a:rPr dirty="0"/>
              <a:t>Appendices</a:t>
            </a:r>
          </a:p>
        </p:txBody>
      </p:sp>
      <p:sp>
        <p:nvSpPr>
          <p:cNvPr id="3" name="Content Placeholder 2"/>
          <p:cNvSpPr>
            <a:spLocks noGrp="1"/>
          </p:cNvSpPr>
          <p:nvPr>
            <p:ph idx="1"/>
          </p:nvPr>
        </p:nvSpPr>
        <p:spPr>
          <a:xfrm>
            <a:off x="982133" y="873422"/>
            <a:ext cx="7704667" cy="5126394"/>
          </a:xfrm>
        </p:spPr>
        <p:txBody>
          <a:bodyPr>
            <a:normAutofit fontScale="85000" lnSpcReduction="20000"/>
          </a:bodyPr>
          <a:lstStyle/>
          <a:p>
            <a:pPr marL="0" indent="0" algn="ctr">
              <a:buNone/>
            </a:pPr>
            <a:r>
              <a:rPr lang="en-US" b="1" dirty="0"/>
              <a:t>Glossary</a:t>
            </a:r>
          </a:p>
          <a:p>
            <a:pPr marL="0" indent="0">
              <a:buNone/>
            </a:pPr>
            <a:r>
              <a:rPr lang="en-US" b="1" dirty="0"/>
              <a:t>AgriBot</a:t>
            </a:r>
            <a:r>
              <a:rPr lang="en-US" dirty="0"/>
              <a:t>: An AI-powered platform combining a chatbot and live market data to assist Kenyan farmers.</a:t>
            </a:r>
          </a:p>
          <a:p>
            <a:pPr marL="0" indent="0">
              <a:buNone/>
            </a:pPr>
            <a:r>
              <a:rPr lang="en-US" b="1" dirty="0"/>
              <a:t>LLM</a:t>
            </a:r>
            <a:r>
              <a:rPr lang="en-US" dirty="0"/>
              <a:t>: Large Language Model—advanced AI models trained on vast text corpora (e.g., Google Gemini).</a:t>
            </a:r>
          </a:p>
          <a:p>
            <a:pPr marL="0" indent="0">
              <a:buNone/>
            </a:pPr>
            <a:r>
              <a:rPr lang="en-US" b="1" dirty="0"/>
              <a:t>Gemini API</a:t>
            </a:r>
            <a:r>
              <a:rPr lang="en-US" dirty="0"/>
              <a:t>: Google’s generative AI service (Text-Bison-001) used to answer complex agronomy queries.</a:t>
            </a:r>
          </a:p>
          <a:p>
            <a:pPr marL="0" indent="0">
              <a:buNone/>
            </a:pPr>
            <a:r>
              <a:rPr lang="en-US" b="1" dirty="0"/>
              <a:t>T5 Model</a:t>
            </a:r>
            <a:r>
              <a:rPr lang="en-US" dirty="0"/>
              <a:t>: A sequence-to-sequence Transformer model from Hugging Face, fine-tuned on Kenya-specific agricultural Q&amp;A data for offline fallback.</a:t>
            </a:r>
          </a:p>
          <a:p>
            <a:pPr marL="0" indent="0">
              <a:buNone/>
            </a:pPr>
            <a:r>
              <a:rPr lang="en-US" b="1" dirty="0"/>
              <a:t>KilimoStat API</a:t>
            </a:r>
            <a:r>
              <a:rPr lang="en-US" dirty="0"/>
              <a:t>: An open JSON-based endpoint providing up-to-date commodity prices across Kenya’s counties.</a:t>
            </a:r>
          </a:p>
          <a:p>
            <a:pPr marL="0" indent="0">
              <a:buNone/>
            </a:pPr>
            <a:r>
              <a:rPr lang="en-US" b="1" dirty="0" err="1"/>
              <a:t>OpenWeatherMap</a:t>
            </a:r>
            <a:r>
              <a:rPr lang="en-US" b="1" dirty="0"/>
              <a:t> One Call API</a:t>
            </a:r>
            <a:r>
              <a:rPr lang="en-US" dirty="0"/>
              <a:t>: Weather data service offering historical and forecast data for specific geolocations.</a:t>
            </a:r>
          </a:p>
          <a:p>
            <a:pPr marL="0" indent="0">
              <a:buNone/>
            </a:pPr>
            <a:r>
              <a:rPr lang="en-US" b="1" dirty="0"/>
              <a:t>Truth Factor</a:t>
            </a:r>
            <a:r>
              <a:rPr lang="en-US" dirty="0"/>
              <a:t>: A metric or score assessing the accuracy of a given agricultural claim, used to flag potential misinformation.</a:t>
            </a:r>
          </a:p>
          <a:p>
            <a:pPr marL="0" indent="0">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1. Introduction</a:t>
            </a:r>
          </a:p>
        </p:txBody>
      </p:sp>
      <p:sp>
        <p:nvSpPr>
          <p:cNvPr id="3" name="Content Placeholder 2"/>
          <p:cNvSpPr>
            <a:spLocks noGrp="1"/>
          </p:cNvSpPr>
          <p:nvPr>
            <p:ph idx="1"/>
          </p:nvPr>
        </p:nvSpPr>
        <p:spPr>
          <a:xfrm>
            <a:off x="457200" y="1853184"/>
            <a:ext cx="8369808" cy="4815840"/>
          </a:xfrm>
        </p:spPr>
        <p:txBody>
          <a:bodyPr>
            <a:normAutofit fontScale="55000" lnSpcReduction="20000"/>
          </a:bodyPr>
          <a:lstStyle/>
          <a:p>
            <a:pPr marL="0" indent="0">
              <a:buNone/>
            </a:pPr>
            <a:r>
              <a:rPr lang="en-US" dirty="0"/>
              <a:t>AgriBot is a web-based platform designed to empower Kenyan farmers with real-time market intelligence and expert agronomic guidance. It combines two core capabilities:</a:t>
            </a:r>
          </a:p>
          <a:p>
            <a:pPr marL="0" indent="0">
              <a:buNone/>
            </a:pPr>
            <a:r>
              <a:rPr lang="en-US" b="1" dirty="0"/>
              <a:t>AI-Driven Chatbot</a:t>
            </a:r>
            <a:endParaRPr lang="en-US" dirty="0"/>
          </a:p>
          <a:p>
            <a:pPr marL="914400" lvl="1" indent="-457200">
              <a:buFont typeface="+mj-lt"/>
              <a:buAutoNum type="arabicPeriod"/>
            </a:pPr>
            <a:r>
              <a:rPr lang="en-US" dirty="0"/>
              <a:t>Begins with a lightweight rule-based engine for rapid, predictable answers to common questions (e.g., “What’s the best time to plant maize?”).</a:t>
            </a:r>
          </a:p>
          <a:p>
            <a:pPr marL="914400" lvl="1" indent="-457200">
              <a:buFont typeface="+mj-lt"/>
              <a:buAutoNum type="arabicPeriod"/>
            </a:pPr>
            <a:r>
              <a:rPr lang="en-US" dirty="0"/>
              <a:t>Escalates to Google’s Gemini API for complex, context-rich queries such as pest management or precise fertilizer regimes.</a:t>
            </a:r>
          </a:p>
          <a:p>
            <a:pPr marL="914400" lvl="1" indent="-457200">
              <a:buFont typeface="+mj-lt"/>
              <a:buAutoNum type="arabicPeriod"/>
            </a:pPr>
            <a:r>
              <a:rPr lang="en-US" dirty="0"/>
              <a:t>Falls back on a locally hosted, fine-tuned T5 model—trained on thousands of Kenyan agriculture Q&amp;A pairs—for robust offline operation and domain-specific nuances.</a:t>
            </a:r>
          </a:p>
          <a:p>
            <a:pPr marL="0" indent="0">
              <a:buNone/>
            </a:pPr>
            <a:r>
              <a:rPr lang="en-US" b="1" dirty="0"/>
              <a:t>Live Marketplace Data</a:t>
            </a:r>
            <a:endParaRPr lang="en-US" dirty="0"/>
          </a:p>
          <a:p>
            <a:pPr marL="914400" lvl="1" indent="-457200">
              <a:buFont typeface="+mj-lt"/>
              <a:buAutoNum type="arabicPeriod"/>
            </a:pPr>
            <a:r>
              <a:rPr lang="en-US" dirty="0"/>
              <a:t>Scrapes and filters up-to-the-minute commodity prices via the KilimoStat API, covering staple and cash crops across all 47 Kenyan counties.</a:t>
            </a:r>
          </a:p>
          <a:p>
            <a:pPr marL="914400" lvl="1" indent="-457200">
              <a:buFont typeface="+mj-lt"/>
              <a:buAutoNum type="arabicPeriod"/>
            </a:pPr>
            <a:r>
              <a:rPr lang="en-US" dirty="0"/>
              <a:t>Presents the </a:t>
            </a:r>
            <a:r>
              <a:rPr lang="en-US" b="1" dirty="0"/>
              <a:t>latest price per market</a:t>
            </a:r>
            <a:r>
              <a:rPr lang="en-US" dirty="0"/>
              <a:t> (e.g., Eldoret, Kisumu, Nairobi) in a clean searchable table, enabling farmers to choose where to sell for maximum profit.</a:t>
            </a:r>
          </a:p>
          <a:p>
            <a:pPr marL="914400" lvl="1" indent="-457200">
              <a:buFont typeface="+mj-lt"/>
              <a:buAutoNum type="arabicPeriod"/>
            </a:pPr>
            <a:r>
              <a:rPr lang="en-US" dirty="0"/>
              <a:t>Offers both county-wide averages and individual market breakdowns, ensuring transparency and helping smallholders negotiate better deals.</a:t>
            </a:r>
          </a:p>
          <a:p>
            <a:pPr marL="0" indent="0">
              <a:buNone/>
            </a:pPr>
            <a:r>
              <a:rPr lang="en-US" b="1" dirty="0"/>
              <a:t>Localized Weather Forecasts</a:t>
            </a:r>
          </a:p>
          <a:p>
            <a:pPr marL="914400" lvl="1" indent="-457200">
              <a:buFont typeface="+mj-lt"/>
              <a:buAutoNum type="arabicPeriod"/>
            </a:pPr>
            <a:r>
              <a:rPr lang="en-US" dirty="0"/>
              <a:t>Displays a </a:t>
            </a:r>
            <a:r>
              <a:rPr lang="en-US" b="1" dirty="0"/>
              <a:t>14-day weather dashboard</a:t>
            </a:r>
            <a:r>
              <a:rPr lang="en-US" dirty="0"/>
              <a:t>: past 7 days for retrospective crop impact analysis, and upcoming 7 days to aid planting, irrigation, and harvesting schedules.</a:t>
            </a:r>
          </a:p>
          <a:p>
            <a:pPr marL="914400" lvl="1" indent="-457200">
              <a:buFont typeface="+mj-lt"/>
              <a:buAutoNum type="arabicPeriod"/>
            </a:pPr>
            <a:r>
              <a:rPr lang="en-US" dirty="0"/>
              <a:t>Automatically detects the user’s </a:t>
            </a:r>
            <a:r>
              <a:rPr lang="en-US" b="1" dirty="0"/>
              <a:t>current location</a:t>
            </a:r>
            <a:r>
              <a:rPr lang="en-US" dirty="0"/>
              <a:t> or allows manual county selection.</a:t>
            </a:r>
          </a:p>
          <a:p>
            <a:pPr marL="914400" lvl="1" indent="-457200">
              <a:buFont typeface="+mj-lt"/>
              <a:buAutoNum type="arabicPeriod"/>
            </a:pPr>
            <a:r>
              <a:rPr lang="en-US" dirty="0"/>
              <a:t>Forecast includes rainfall, temperature, humidity, and wind data—presented with icons and color-coded alerts for drought, floods, or storms.</a:t>
            </a:r>
          </a:p>
          <a:p>
            <a:pPr marL="914400" lvl="1" indent="-457200">
              <a:buFont typeface="+mj-lt"/>
              <a:buAutoNum type="arabicPeriod"/>
            </a:pPr>
            <a:r>
              <a:rPr lang="en-US" dirty="0"/>
              <a:t>Ensures farmers can time their activities accurately, reducing crop losses due to weather unpredictability.</a:t>
            </a:r>
          </a:p>
          <a:p>
            <a:pPr marL="457200" lvl="1" indent="0">
              <a:buNone/>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03E5E-FE4B-4D2E-8A68-35A494178047}"/>
              </a:ext>
            </a:extLst>
          </p:cNvPr>
          <p:cNvSpPr>
            <a:spLocks noGrp="1"/>
          </p:cNvSpPr>
          <p:nvPr>
            <p:ph type="title"/>
          </p:nvPr>
        </p:nvSpPr>
        <p:spPr/>
        <p:txBody>
          <a:bodyPr/>
          <a:lstStyle/>
          <a:p>
            <a:r>
              <a:rPr lang="en-US" dirty="0"/>
              <a:t>References &amp; Resources</a:t>
            </a:r>
            <a:endParaRPr lang="en-KE" dirty="0"/>
          </a:p>
        </p:txBody>
      </p:sp>
      <p:sp>
        <p:nvSpPr>
          <p:cNvPr id="3" name="Content Placeholder 2">
            <a:extLst>
              <a:ext uri="{FF2B5EF4-FFF2-40B4-BE49-F238E27FC236}">
                <a16:creationId xmlns:a16="http://schemas.microsoft.com/office/drawing/2014/main" id="{876D008E-F24E-4EFC-863C-AF792480FEB0}"/>
              </a:ext>
            </a:extLst>
          </p:cNvPr>
          <p:cNvSpPr>
            <a:spLocks noGrp="1"/>
          </p:cNvSpPr>
          <p:nvPr>
            <p:ph idx="1"/>
          </p:nvPr>
        </p:nvSpPr>
        <p:spPr>
          <a:xfrm>
            <a:off x="868681" y="1798320"/>
            <a:ext cx="7818120" cy="4907280"/>
          </a:xfrm>
        </p:spPr>
        <p:txBody>
          <a:bodyPr>
            <a:normAutofit fontScale="85000" lnSpcReduction="20000"/>
          </a:bodyPr>
          <a:lstStyle/>
          <a:p>
            <a:r>
              <a:rPr lang="en-US" b="1" dirty="0"/>
              <a:t>KilimoStat API Documentation</a:t>
            </a:r>
            <a:br>
              <a:rPr lang="en-US" dirty="0"/>
            </a:br>
            <a:r>
              <a:rPr lang="en-US" dirty="0">
                <a:hlinkClick r:id="rId2"/>
              </a:rPr>
              <a:t>https://statistics.kilimo.go.ke/en/kilimostat-api/download_prices/</a:t>
            </a:r>
            <a:endParaRPr lang="en-US" dirty="0"/>
          </a:p>
          <a:p>
            <a:r>
              <a:rPr lang="en-US" b="1" dirty="0"/>
              <a:t>Google Gemini API (Text-Bison-001)</a:t>
            </a:r>
            <a:br>
              <a:rPr lang="en-US" dirty="0"/>
            </a:br>
            <a:r>
              <a:rPr lang="en-US" dirty="0"/>
              <a:t>https://developers.generativelanguage.googleapis.com</a:t>
            </a:r>
          </a:p>
          <a:p>
            <a:r>
              <a:rPr lang="en-US" b="1" dirty="0"/>
              <a:t>Hugging Face Transformers: T5 Model</a:t>
            </a:r>
            <a:br>
              <a:rPr lang="en-US" dirty="0"/>
            </a:br>
            <a:r>
              <a:rPr lang="en-US" dirty="0"/>
              <a:t>https://huggingface.co/docs/transformers/model_doc/t5</a:t>
            </a:r>
          </a:p>
          <a:p>
            <a:r>
              <a:rPr lang="en-US" b="1" dirty="0" err="1"/>
              <a:t>OpenWeatherMap</a:t>
            </a:r>
            <a:r>
              <a:rPr lang="en-US" b="1" dirty="0"/>
              <a:t> One Call API</a:t>
            </a:r>
            <a:br>
              <a:rPr lang="en-US" dirty="0"/>
            </a:br>
            <a:r>
              <a:rPr lang="en-US" dirty="0"/>
              <a:t>https://openweathermap.org/api/one-call-api</a:t>
            </a:r>
          </a:p>
          <a:p>
            <a:r>
              <a:rPr lang="en-US" b="1" dirty="0"/>
              <a:t>Mapping a Surge of Disinformation in Africa</a:t>
            </a:r>
            <a:r>
              <a:rPr lang="en-US" dirty="0"/>
              <a:t>, Africa Center for Strategic Studies, 2024</a:t>
            </a:r>
            <a:br>
              <a:rPr lang="en-US" dirty="0"/>
            </a:br>
            <a:r>
              <a:rPr lang="en-US" dirty="0"/>
              <a:t>(Report on disinformation trends affecting African information systems)</a:t>
            </a:r>
          </a:p>
          <a:p>
            <a:r>
              <a:rPr lang="en-US" b="1" dirty="0"/>
              <a:t>World Economic Forum &amp; Visual Capitalist</a:t>
            </a:r>
            <a:br>
              <a:rPr lang="en-US" dirty="0"/>
            </a:br>
            <a:r>
              <a:rPr lang="en-US" dirty="0"/>
              <a:t>(Insights on global misinformation monetization and fact-checking tools)</a:t>
            </a:r>
          </a:p>
          <a:p>
            <a:pPr marL="0" indent="0">
              <a:buNone/>
            </a:pPr>
            <a:endParaRPr lang="en-KE" dirty="0"/>
          </a:p>
        </p:txBody>
      </p:sp>
    </p:spTree>
    <p:extLst>
      <p:ext uri="{BB962C8B-B14F-4D97-AF65-F5344CB8AC3E}">
        <p14:creationId xmlns:p14="http://schemas.microsoft.com/office/powerpoint/2010/main" val="10271676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D8E7DB-CDA5-4745-B361-34751566DC39}"/>
              </a:ext>
            </a:extLst>
          </p:cNvPr>
          <p:cNvSpPr>
            <a:spLocks noGrp="1"/>
          </p:cNvSpPr>
          <p:nvPr>
            <p:ph idx="1"/>
          </p:nvPr>
        </p:nvSpPr>
        <p:spPr>
          <a:xfrm>
            <a:off x="335281" y="429092"/>
            <a:ext cx="8351520" cy="5999816"/>
          </a:xfrm>
        </p:spPr>
        <p:txBody>
          <a:bodyPr>
            <a:normAutofit/>
          </a:bodyPr>
          <a:lstStyle/>
          <a:p>
            <a:pPr marL="0" indent="0" algn="ctr">
              <a:buNone/>
            </a:pPr>
            <a:r>
              <a:rPr lang="en-US" sz="9600" dirty="0">
                <a:effectLst>
                  <a:glow rad="139700">
                    <a:schemeClr val="accent1">
                      <a:satMod val="175000"/>
                      <a:alpha val="40000"/>
                    </a:schemeClr>
                  </a:glow>
                  <a:outerShdw blurRad="60007" dist="200025" dir="15000000" sy="30000" kx="-1800000" algn="bl" rotWithShape="0">
                    <a:prstClr val="black">
                      <a:alpha val="32000"/>
                    </a:prstClr>
                  </a:outerShdw>
                  <a:reflection blurRad="6350" stA="50000" endA="300" endPos="50000" dist="29997" dir="5400000" sy="-100000" algn="bl" rotWithShape="0"/>
                </a:effectLst>
                <a:latin typeface="Algerian" panose="04020705040A02060702" pitchFamily="82" charset="0"/>
              </a:rPr>
              <a:t>THANK YOU!</a:t>
            </a:r>
            <a:endParaRPr lang="en-KE" sz="9600" dirty="0">
              <a:effectLst>
                <a:glow rad="139700">
                  <a:schemeClr val="accent1">
                    <a:satMod val="175000"/>
                    <a:alpha val="40000"/>
                  </a:schemeClr>
                </a:glow>
                <a:outerShdw blurRad="60007" dist="200025" dir="15000000" sy="30000" kx="-1800000" algn="bl" rotWithShape="0">
                  <a:prstClr val="black">
                    <a:alpha val="32000"/>
                  </a:prstClr>
                </a:outerShdw>
                <a:reflection blurRad="6350" stA="50000" endA="300" endPos="50000" dist="29997" dir="5400000" sy="-100000" algn="bl" rotWithShape="0"/>
              </a:effectLst>
              <a:latin typeface="Algerian" panose="04020705040A02060702" pitchFamily="82" charset="0"/>
            </a:endParaRPr>
          </a:p>
        </p:txBody>
      </p:sp>
    </p:spTree>
    <p:extLst>
      <p:ext uri="{BB962C8B-B14F-4D97-AF65-F5344CB8AC3E}">
        <p14:creationId xmlns:p14="http://schemas.microsoft.com/office/powerpoint/2010/main" val="1441139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B2829-53B9-4F83-BA57-807FB42DF6D7}"/>
              </a:ext>
            </a:extLst>
          </p:cNvPr>
          <p:cNvSpPr>
            <a:spLocks noGrp="1"/>
          </p:cNvSpPr>
          <p:nvPr>
            <p:ph type="title"/>
          </p:nvPr>
        </p:nvSpPr>
        <p:spPr/>
        <p:txBody>
          <a:bodyPr/>
          <a:lstStyle/>
          <a:p>
            <a:r>
              <a:rPr lang="en-US" b="1" dirty="0"/>
              <a:t>Why It Matters</a:t>
            </a:r>
            <a:endParaRPr lang="en-KE" dirty="0"/>
          </a:p>
        </p:txBody>
      </p:sp>
      <p:sp>
        <p:nvSpPr>
          <p:cNvPr id="3" name="Content Placeholder 2">
            <a:extLst>
              <a:ext uri="{FF2B5EF4-FFF2-40B4-BE49-F238E27FC236}">
                <a16:creationId xmlns:a16="http://schemas.microsoft.com/office/drawing/2014/main" id="{59874DEF-8338-44FE-A754-0F9AA47E48FD}"/>
              </a:ext>
            </a:extLst>
          </p:cNvPr>
          <p:cNvSpPr>
            <a:spLocks noGrp="1"/>
          </p:cNvSpPr>
          <p:nvPr>
            <p:ph idx="1"/>
          </p:nvPr>
        </p:nvSpPr>
        <p:spPr/>
        <p:txBody>
          <a:bodyPr>
            <a:normAutofit fontScale="85000" lnSpcReduction="10000"/>
          </a:bodyPr>
          <a:lstStyle/>
          <a:p>
            <a:r>
              <a:rPr lang="en-US" b="1" dirty="0"/>
              <a:t>Bridges the Information Gap:</a:t>
            </a:r>
            <a:r>
              <a:rPr lang="en-US" dirty="0"/>
              <a:t> Smallholder farmers can instantly access the same market data and expert advice previously available only through paid consultants or cooperative networks.</a:t>
            </a:r>
          </a:p>
          <a:p>
            <a:r>
              <a:rPr lang="en-US" b="1" dirty="0"/>
              <a:t>Reduces Risk &amp; Waste:</a:t>
            </a:r>
            <a:r>
              <a:rPr lang="en-US" dirty="0"/>
              <a:t> By knowing when and where to sell, farmers avoid gluts and price crashes in local markets (</a:t>
            </a:r>
            <a:r>
              <a:rPr lang="en-US" dirty="0" err="1"/>
              <a:t>e.g</a:t>
            </a:r>
            <a:r>
              <a:rPr lang="en-US" dirty="0"/>
              <a:t> “brokers” or </a:t>
            </a:r>
            <a:r>
              <a:rPr lang="en-US" dirty="0" err="1"/>
              <a:t>mn</a:t>
            </a:r>
            <a:r>
              <a:rPr lang="en-US" dirty="0"/>
              <a:t> in the middle in a business).</a:t>
            </a:r>
          </a:p>
          <a:p>
            <a:r>
              <a:rPr lang="en-US" b="1" dirty="0"/>
              <a:t>Scalable, Future-Ready: </a:t>
            </a:r>
            <a:r>
              <a:rPr lang="en-US" dirty="0"/>
              <a:t>The hybrid chat architecture can be extended to SMS or USSD for feature-phone users, and the scraping engine can ingest additional data sources (e.g., weather, input costs) down the road.</a:t>
            </a:r>
          </a:p>
          <a:p>
            <a:pPr marL="0" indent="0">
              <a:buNone/>
            </a:pPr>
            <a:endParaRPr lang="en-KE" dirty="0"/>
          </a:p>
        </p:txBody>
      </p:sp>
    </p:spTree>
    <p:extLst>
      <p:ext uri="{BB962C8B-B14F-4D97-AF65-F5344CB8AC3E}">
        <p14:creationId xmlns:p14="http://schemas.microsoft.com/office/powerpoint/2010/main" val="3110305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6EDC9-7A6B-4667-B274-4C75F3CFDC5F}"/>
              </a:ext>
            </a:extLst>
          </p:cNvPr>
          <p:cNvSpPr>
            <a:spLocks noGrp="1"/>
          </p:cNvSpPr>
          <p:nvPr>
            <p:ph type="title"/>
          </p:nvPr>
        </p:nvSpPr>
        <p:spPr>
          <a:xfrm>
            <a:off x="865632" y="6097"/>
            <a:ext cx="7704667" cy="1018031"/>
          </a:xfrm>
        </p:spPr>
        <p:txBody>
          <a:bodyPr/>
          <a:lstStyle/>
          <a:p>
            <a:r>
              <a:rPr lang="en-US" dirty="0"/>
              <a:t>Proposed Solution</a:t>
            </a:r>
            <a:endParaRPr lang="en-KE" dirty="0"/>
          </a:p>
        </p:txBody>
      </p:sp>
      <p:sp>
        <p:nvSpPr>
          <p:cNvPr id="3" name="Content Placeholder 2">
            <a:extLst>
              <a:ext uri="{FF2B5EF4-FFF2-40B4-BE49-F238E27FC236}">
                <a16:creationId xmlns:a16="http://schemas.microsoft.com/office/drawing/2014/main" id="{13492818-ECD4-449F-9086-8BB5B16CE132}"/>
              </a:ext>
            </a:extLst>
          </p:cNvPr>
          <p:cNvSpPr>
            <a:spLocks noGrp="1"/>
          </p:cNvSpPr>
          <p:nvPr>
            <p:ph idx="1"/>
          </p:nvPr>
        </p:nvSpPr>
        <p:spPr>
          <a:xfrm>
            <a:off x="865632" y="1219200"/>
            <a:ext cx="8278367" cy="5638800"/>
          </a:xfrm>
        </p:spPr>
        <p:txBody>
          <a:bodyPr>
            <a:normAutofit fontScale="85000" lnSpcReduction="10000"/>
          </a:bodyPr>
          <a:lstStyle/>
          <a:p>
            <a:pPr marL="0" indent="0">
              <a:buNone/>
            </a:pPr>
            <a:r>
              <a:rPr lang="en-US" b="1" dirty="0"/>
              <a:t>AgriBot</a:t>
            </a:r>
            <a:r>
              <a:rPr lang="en-US" dirty="0"/>
              <a:t> is a hybrid AI platform that:</a:t>
            </a:r>
          </a:p>
          <a:p>
            <a:pPr marL="0" indent="0">
              <a:buNone/>
            </a:pPr>
            <a:r>
              <a:rPr lang="en-US" b="1" dirty="0"/>
              <a:t>Detects &amp; Counters Mis/Disinformation</a:t>
            </a:r>
            <a:endParaRPr lang="en-US" dirty="0"/>
          </a:p>
          <a:p>
            <a:pPr marL="457200" lvl="1" indent="0">
              <a:buNone/>
            </a:pPr>
            <a:r>
              <a:rPr lang="en-US" dirty="0"/>
              <a:t>Integrates fact-checking tools (Google Fact Check, Meta content moderation, Microsoft Project Origin, Twitter Community Notes).</a:t>
            </a:r>
          </a:p>
          <a:p>
            <a:pPr marL="457200" lvl="1" indent="0">
              <a:buNone/>
            </a:pPr>
            <a:r>
              <a:rPr lang="en-US" dirty="0"/>
              <a:t>Applies a “Truth Factor” metric to rate the reliability of any agricultural claim.</a:t>
            </a:r>
          </a:p>
          <a:p>
            <a:pPr marL="0" indent="0">
              <a:buNone/>
            </a:pPr>
            <a:r>
              <a:rPr lang="en-US" b="1" dirty="0"/>
              <a:t>Delivers Expert Agronomic Advice</a:t>
            </a:r>
            <a:endParaRPr lang="en-US" dirty="0"/>
          </a:p>
          <a:p>
            <a:pPr marL="457200" lvl="1" indent="0">
              <a:buNone/>
            </a:pPr>
            <a:r>
              <a:rPr lang="en-US" b="1" dirty="0"/>
              <a:t>Rule-based engine</a:t>
            </a:r>
            <a:r>
              <a:rPr lang="en-US" dirty="0"/>
              <a:t> for quick answers to common queries.</a:t>
            </a:r>
          </a:p>
          <a:p>
            <a:pPr marL="457200" lvl="1" indent="0">
              <a:buNone/>
            </a:pPr>
            <a:r>
              <a:rPr lang="en-US" b="1" dirty="0"/>
              <a:t>Google Gemini API</a:t>
            </a:r>
            <a:r>
              <a:rPr lang="en-US" dirty="0"/>
              <a:t> for complex, context-rich scenarios.</a:t>
            </a:r>
          </a:p>
          <a:p>
            <a:pPr marL="457200" lvl="1" indent="0">
              <a:buNone/>
            </a:pPr>
            <a:r>
              <a:rPr lang="en-US" b="1" dirty="0"/>
              <a:t>Fine-tuned T5 model</a:t>
            </a:r>
            <a:r>
              <a:rPr lang="en-US" dirty="0"/>
              <a:t> trained on thousands of Kenya-specific Q&amp;A pairs.</a:t>
            </a:r>
          </a:p>
          <a:p>
            <a:pPr marL="0" indent="0">
              <a:buNone/>
            </a:pPr>
            <a:r>
              <a:rPr lang="en-US" b="1" dirty="0"/>
              <a:t>Provides Live Marketplace Intelligence</a:t>
            </a:r>
            <a:endParaRPr lang="en-US" dirty="0"/>
          </a:p>
          <a:p>
            <a:pPr marL="457200" lvl="1" indent="0">
              <a:buNone/>
            </a:pPr>
            <a:r>
              <a:rPr lang="en-US" b="1" dirty="0"/>
              <a:t>KilimoStat API</a:t>
            </a:r>
            <a:r>
              <a:rPr lang="en-US" dirty="0"/>
              <a:t> integration to fetch live commodity prices across all 47 counties.</a:t>
            </a:r>
          </a:p>
          <a:p>
            <a:pPr marL="457200" lvl="1" indent="0">
              <a:buNone/>
            </a:pPr>
            <a:r>
              <a:rPr lang="en-US" dirty="0"/>
              <a:t>Searchable by commodity and county, with breakdowns per market site.</a:t>
            </a:r>
          </a:p>
          <a:p>
            <a:pPr marL="0" indent="0">
              <a:buNone/>
            </a:pPr>
            <a:r>
              <a:rPr lang="en-US" b="1" dirty="0"/>
              <a:t>Shows Localized Weather Data</a:t>
            </a:r>
            <a:endParaRPr lang="en-US" dirty="0"/>
          </a:p>
          <a:p>
            <a:pPr marL="457200" lvl="1" indent="0">
              <a:buNone/>
            </a:pPr>
            <a:r>
              <a:rPr lang="en-US" dirty="0"/>
              <a:t>Past 7-day and next 7-day forecasts for the farmer’s selected location.</a:t>
            </a:r>
          </a:p>
          <a:p>
            <a:pPr marL="457200" lvl="1" indent="0">
              <a:buNone/>
            </a:pPr>
            <a:r>
              <a:rPr lang="en-US" dirty="0"/>
              <a:t>Rainfall, temperature, humidity, and wind alerts to guide planting and harvesting.</a:t>
            </a:r>
          </a:p>
          <a:p>
            <a:pPr marL="0" indent="0">
              <a:buNone/>
            </a:pPr>
            <a:endParaRPr lang="en-KE" dirty="0"/>
          </a:p>
        </p:txBody>
      </p:sp>
    </p:spTree>
    <p:extLst>
      <p:ext uri="{BB962C8B-B14F-4D97-AF65-F5344CB8AC3E}">
        <p14:creationId xmlns:p14="http://schemas.microsoft.com/office/powerpoint/2010/main" val="2437117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52303-3E23-415D-A0FF-0D00606C86C0}"/>
              </a:ext>
            </a:extLst>
          </p:cNvPr>
          <p:cNvSpPr>
            <a:spLocks noGrp="1"/>
          </p:cNvSpPr>
          <p:nvPr>
            <p:ph type="title"/>
          </p:nvPr>
        </p:nvSpPr>
        <p:spPr>
          <a:xfrm>
            <a:off x="982133" y="118873"/>
            <a:ext cx="7704667" cy="676655"/>
          </a:xfrm>
        </p:spPr>
        <p:txBody>
          <a:bodyPr>
            <a:normAutofit fontScale="90000"/>
          </a:bodyPr>
          <a:lstStyle/>
          <a:p>
            <a:r>
              <a:rPr lang="en-US" dirty="0"/>
              <a:t>Technical Architecture</a:t>
            </a:r>
            <a:endParaRPr lang="en-KE" dirty="0"/>
          </a:p>
        </p:txBody>
      </p:sp>
      <p:sp>
        <p:nvSpPr>
          <p:cNvPr id="4" name="Rectangle 1">
            <a:extLst>
              <a:ext uri="{FF2B5EF4-FFF2-40B4-BE49-F238E27FC236}">
                <a16:creationId xmlns:a16="http://schemas.microsoft.com/office/drawing/2014/main" id="{32D9D8D8-8738-459C-AB12-A08AA90A7B2B}"/>
              </a:ext>
            </a:extLst>
          </p:cNvPr>
          <p:cNvSpPr>
            <a:spLocks noGrp="1" noChangeArrowheads="1"/>
          </p:cNvSpPr>
          <p:nvPr>
            <p:ph idx="1"/>
          </p:nvPr>
        </p:nvSpPr>
        <p:spPr bwMode="auto">
          <a:xfrm>
            <a:off x="1137845" y="813569"/>
            <a:ext cx="7393241" cy="5816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KE" altLang="en-KE"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KE" altLang="en-KE"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Frontend</a:t>
            </a:r>
            <a:r>
              <a:rPr kumimoji="0" lang="en-KE" altLang="en-KE"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KE" altLang="en-KE"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Responsive search UI, carousel, and tables built with HTML/CSS, Chart.js, Leaflet.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KE" altLang="en-KE"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USSD/SMS </a:t>
            </a:r>
            <a:r>
              <a:rPr kumimoji="0" lang="en-KE" altLang="en-KE"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fallback</a:t>
            </a:r>
            <a:r>
              <a:rPr kumimoji="0" lang="en-KE" altLang="en-KE"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planned for low-connectivity areas.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KE" altLang="en-KE"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Backend</a:t>
            </a:r>
            <a:r>
              <a:rPr kumimoji="0" lang="en-KE" altLang="en-KE"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(Django/Python):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KE" altLang="en-KE"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chat_api</a:t>
            </a:r>
            <a:r>
              <a:rPr kumimoji="0" lang="en-KE" altLang="en-KE"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Hybrid chat endpoint.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KE" altLang="en-KE"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api_market_prices</a:t>
            </a:r>
            <a:r>
              <a:rPr kumimoji="0" lang="en-KE" altLang="en-KE"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Live price scraper and filter.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KE" altLang="en-KE"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api_weather</a:t>
            </a:r>
            <a:r>
              <a:rPr kumimoji="0" lang="en-KE" altLang="en-KE"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Fetches historical &amp; forecast data from </a:t>
            </a:r>
            <a:r>
              <a:rPr kumimoji="0" lang="en-KE" altLang="en-KE"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OpenWeatherMap</a:t>
            </a:r>
            <a:r>
              <a:rPr kumimoji="0" lang="en-KE" altLang="en-KE"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KE" altLang="en-KE"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Machine Learning</a:t>
            </a:r>
            <a:r>
              <a:rPr kumimoji="0" lang="en-KE" altLang="en-KE"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KE" altLang="en-KE"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Gemini API for generative answers.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KE" altLang="en-KE"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T5 model fine-tuned on local datasets (t5_agri_final</a:t>
            </a:r>
            <a:r>
              <a:rPr kumimoji="0" lang="en-US" altLang="en-KE"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KE" sz="2400" dirty="0">
                <a:latin typeface="Times New Roman" panose="02020603050405020304" pitchFamily="18" charset="0"/>
                <a:cs typeface="Times New Roman" panose="02020603050405020304" pitchFamily="18" charset="0"/>
              </a:rPr>
              <a:t>LLM model</a:t>
            </a:r>
            <a:endParaRPr kumimoji="0" lang="en-KE" altLang="en-KE"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KE" altLang="en-KE"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90358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Generated image">
            <a:extLst>
              <a:ext uri="{FF2B5EF4-FFF2-40B4-BE49-F238E27FC236}">
                <a16:creationId xmlns:a16="http://schemas.microsoft.com/office/drawing/2014/main" id="{06610927-C3F6-46ED-82D1-70378DCD16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9668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2405" y="-165946"/>
            <a:ext cx="7704667" cy="975361"/>
          </a:xfrm>
        </p:spPr>
        <p:txBody>
          <a:bodyPr/>
          <a:lstStyle/>
          <a:p>
            <a:r>
              <a:rPr lang="en-US" dirty="0"/>
              <a:t>Implementation Steps</a:t>
            </a:r>
            <a:endParaRPr dirty="0"/>
          </a:p>
        </p:txBody>
      </p:sp>
      <p:sp>
        <p:nvSpPr>
          <p:cNvPr id="5" name="Rectangle 2">
            <a:extLst>
              <a:ext uri="{FF2B5EF4-FFF2-40B4-BE49-F238E27FC236}">
                <a16:creationId xmlns:a16="http://schemas.microsoft.com/office/drawing/2014/main" id="{A217041B-517C-4587-A815-6F869449AF7E}"/>
              </a:ext>
            </a:extLst>
          </p:cNvPr>
          <p:cNvSpPr>
            <a:spLocks noGrp="1" noChangeArrowheads="1"/>
          </p:cNvSpPr>
          <p:nvPr>
            <p:ph idx="1"/>
          </p:nvPr>
        </p:nvSpPr>
        <p:spPr bwMode="auto">
          <a:xfrm>
            <a:off x="1189397" y="809415"/>
            <a:ext cx="8003371" cy="6032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KE" altLang="en-KE"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KE" altLang="en-KE" sz="1400" b="1" i="0" u="none" strike="noStrike" cap="none" normalizeH="0" baseline="0" dirty="0">
                <a:ln>
                  <a:noFill/>
                </a:ln>
                <a:solidFill>
                  <a:schemeClr val="tx1"/>
                </a:solidFill>
                <a:effectLst/>
                <a:latin typeface="Arial" panose="020B0604020202020204" pitchFamily="34" charset="0"/>
              </a:rPr>
              <a:t>Setup &amp; Prerequisites</a:t>
            </a:r>
            <a:endParaRPr kumimoji="0" lang="en-KE" altLang="en-KE" sz="1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KE" altLang="en-KE" sz="1400" b="0" i="0" u="none" strike="noStrike" cap="none" normalizeH="0" baseline="0" dirty="0">
                <a:ln>
                  <a:noFill/>
                </a:ln>
                <a:solidFill>
                  <a:schemeClr val="tx1"/>
                </a:solidFill>
                <a:effectLst/>
                <a:latin typeface="Arial" panose="020B0604020202020204" pitchFamily="34" charset="0"/>
              </a:rPr>
              <a:t>Clone repo; create and activate Python </a:t>
            </a:r>
            <a:r>
              <a:rPr kumimoji="0" lang="en-KE" altLang="en-KE" sz="1400" b="0" i="0" u="none" strike="noStrike" cap="none" normalizeH="0" baseline="0" dirty="0" err="1">
                <a:ln>
                  <a:noFill/>
                </a:ln>
                <a:solidFill>
                  <a:schemeClr val="tx1"/>
                </a:solidFill>
                <a:effectLst/>
                <a:latin typeface="Arial" panose="020B0604020202020204" pitchFamily="34" charset="0"/>
              </a:rPr>
              <a:t>virtualenv</a:t>
            </a:r>
            <a:r>
              <a:rPr kumimoji="0" lang="en-KE" altLang="en-KE" sz="14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KE" altLang="en-KE" sz="1400" b="0" i="0" u="none" strike="noStrike" cap="none" normalizeH="0" baseline="0" dirty="0">
                <a:ln>
                  <a:noFill/>
                </a:ln>
                <a:solidFill>
                  <a:schemeClr val="tx1"/>
                </a:solidFill>
                <a:effectLst/>
                <a:latin typeface="Arial" panose="020B0604020202020204" pitchFamily="34" charset="0"/>
              </a:rPr>
              <a:t>Install dependencies (</a:t>
            </a:r>
            <a:r>
              <a:rPr kumimoji="0" lang="en-KE" altLang="en-KE" sz="1400" b="0" i="0" u="none" strike="noStrike" cap="none" normalizeH="0" baseline="0" dirty="0">
                <a:ln>
                  <a:noFill/>
                </a:ln>
                <a:solidFill>
                  <a:schemeClr val="tx1"/>
                </a:solidFill>
                <a:effectLst/>
                <a:latin typeface="Arial Unicode MS"/>
              </a:rPr>
              <a:t>requirements.txt</a:t>
            </a:r>
            <a:r>
              <a:rPr kumimoji="0" lang="en-KE" altLang="en-KE" sz="1400" b="0" i="0" u="none" strike="noStrike" cap="none" normalizeH="0" baseline="0" dirty="0">
                <a:ln>
                  <a:noFill/>
                </a:ln>
                <a:solidFill>
                  <a:schemeClr val="tx1"/>
                </a:solidFill>
                <a:effectLst/>
              </a:rPr>
              <a:t>), set </a:t>
            </a:r>
            <a:r>
              <a:rPr kumimoji="0" lang="en-KE" altLang="en-KE" sz="1400" b="0" i="0" u="none" strike="noStrike" cap="none" normalizeH="0" baseline="0" dirty="0">
                <a:ln>
                  <a:noFill/>
                </a:ln>
                <a:solidFill>
                  <a:schemeClr val="tx1"/>
                </a:solidFill>
                <a:effectLst/>
                <a:latin typeface="Arial Unicode MS"/>
              </a:rPr>
              <a:t>GOOGLE_APPLICATION_CREDENTIALS</a:t>
            </a:r>
            <a:r>
              <a:rPr kumimoji="0" lang="en-KE" altLang="en-KE" sz="1400" b="0" i="0" u="none" strike="noStrike" cap="none" normalizeH="0" baseline="0" dirty="0">
                <a:ln>
                  <a:noFill/>
                </a:ln>
                <a:solidFill>
                  <a:schemeClr val="tx1"/>
                </a:solidFill>
                <a:effectLst/>
              </a:rPr>
              <a:t>.</a:t>
            </a:r>
            <a:endParaRPr kumimoji="0" lang="en-KE" altLang="en-KE"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KE" altLang="en-KE" sz="1400" b="1" i="0" u="none" strike="noStrike" cap="none" normalizeH="0" baseline="0" dirty="0">
                <a:ln>
                  <a:noFill/>
                </a:ln>
                <a:solidFill>
                  <a:schemeClr val="tx1"/>
                </a:solidFill>
                <a:effectLst/>
                <a:latin typeface="Arial" panose="020B0604020202020204" pitchFamily="34" charset="0"/>
              </a:rPr>
              <a:t>Rule-Based Chat</a:t>
            </a:r>
            <a:endParaRPr kumimoji="0" lang="en-KE" altLang="en-KE" sz="1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KE" altLang="en-KE" sz="1400" b="0" i="0" u="none" strike="noStrike" cap="none" normalizeH="0" baseline="0" dirty="0">
                <a:ln>
                  <a:noFill/>
                </a:ln>
                <a:solidFill>
                  <a:schemeClr val="tx1"/>
                </a:solidFill>
                <a:effectLst/>
                <a:latin typeface="Arial" panose="020B0604020202020204" pitchFamily="34" charset="0"/>
              </a:rPr>
              <a:t>Load regex patterns from </a:t>
            </a:r>
            <a:r>
              <a:rPr kumimoji="0" lang="en-KE" altLang="en-KE" sz="1400" b="0" i="0" u="none" strike="noStrike" cap="none" normalizeH="0" baseline="0" dirty="0">
                <a:ln>
                  <a:noFill/>
                </a:ln>
                <a:solidFill>
                  <a:schemeClr val="tx1"/>
                </a:solidFill>
                <a:effectLst/>
                <a:latin typeface="Arial Unicode MS"/>
              </a:rPr>
              <a:t>data/</a:t>
            </a:r>
            <a:r>
              <a:rPr kumimoji="0" lang="en-KE" altLang="en-KE" sz="1400" b="0" i="0" u="none" strike="noStrike" cap="none" normalizeH="0" baseline="0" dirty="0" err="1">
                <a:ln>
                  <a:noFill/>
                </a:ln>
                <a:solidFill>
                  <a:schemeClr val="tx1"/>
                </a:solidFill>
                <a:effectLst/>
                <a:latin typeface="Arial Unicode MS"/>
              </a:rPr>
              <a:t>data.json</a:t>
            </a:r>
            <a:r>
              <a:rPr kumimoji="0" lang="en-KE" altLang="en-KE" sz="1400" b="0" i="0" u="none" strike="noStrike" cap="none" normalizeH="0" baseline="0" dirty="0">
                <a:ln>
                  <a:noFill/>
                </a:ln>
                <a:solidFill>
                  <a:schemeClr val="tx1"/>
                </a:solidFill>
                <a:effectLst/>
              </a:rPr>
              <a:t>.</a:t>
            </a:r>
            <a:endParaRPr kumimoji="0" lang="en-KE" altLang="en-KE" sz="1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KE" altLang="en-KE" sz="1400" b="0" i="0" u="none" strike="noStrike" cap="none" normalizeH="0" baseline="0" dirty="0">
                <a:ln>
                  <a:noFill/>
                </a:ln>
                <a:solidFill>
                  <a:schemeClr val="tx1"/>
                </a:solidFill>
                <a:effectLst/>
                <a:latin typeface="Arial" panose="020B0604020202020204" pitchFamily="34" charset="0"/>
              </a:rPr>
              <a:t>Test basic Q&amp;A flows.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KE" altLang="en-KE" sz="1400" b="1" i="0" u="none" strike="noStrike" cap="none" normalizeH="0" baseline="0" dirty="0">
                <a:ln>
                  <a:noFill/>
                </a:ln>
                <a:solidFill>
                  <a:schemeClr val="tx1"/>
                </a:solidFill>
                <a:effectLst/>
                <a:latin typeface="Arial" panose="020B0604020202020204" pitchFamily="34" charset="0"/>
              </a:rPr>
              <a:t>Gemini Integration</a:t>
            </a:r>
            <a:endParaRPr kumimoji="0" lang="en-KE" altLang="en-KE" sz="1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KE" altLang="en-KE" sz="1400" b="0" i="0" u="none" strike="noStrike" cap="none" normalizeH="0" baseline="0" dirty="0">
                <a:ln>
                  <a:noFill/>
                </a:ln>
                <a:solidFill>
                  <a:schemeClr val="tx1"/>
                </a:solidFill>
                <a:effectLst/>
                <a:latin typeface="Arial" panose="020B0604020202020204" pitchFamily="34" charset="0"/>
              </a:rPr>
              <a:t>Authenticate with service account JSON.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KE" altLang="en-KE" sz="1400" b="0" i="0" u="none" strike="noStrike" cap="none" normalizeH="0" baseline="0" dirty="0">
                <a:ln>
                  <a:noFill/>
                </a:ln>
                <a:solidFill>
                  <a:schemeClr val="tx1"/>
                </a:solidFill>
                <a:effectLst/>
                <a:latin typeface="Arial" panose="020B0604020202020204" pitchFamily="34" charset="0"/>
              </a:rPr>
              <a:t>Call Bison-001 model and parse responses.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KE" altLang="en-KE" sz="1400" b="1" i="0" u="none" strike="noStrike" cap="none" normalizeH="0" baseline="0" dirty="0">
                <a:ln>
                  <a:noFill/>
                </a:ln>
                <a:solidFill>
                  <a:schemeClr val="tx1"/>
                </a:solidFill>
                <a:effectLst/>
                <a:latin typeface="Arial" panose="020B0604020202020204" pitchFamily="34" charset="0"/>
              </a:rPr>
              <a:t>T5 Fine-Tuning</a:t>
            </a:r>
            <a:endParaRPr kumimoji="0" lang="en-KE" altLang="en-KE" sz="1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KE" altLang="en-KE" sz="1400" b="0" i="0" u="none" strike="noStrike" cap="none" normalizeH="0" baseline="0" dirty="0">
                <a:ln>
                  <a:noFill/>
                </a:ln>
                <a:solidFill>
                  <a:schemeClr val="tx1"/>
                </a:solidFill>
                <a:effectLst/>
                <a:latin typeface="Arial" panose="020B0604020202020204" pitchFamily="34" charset="0"/>
              </a:rPr>
              <a:t>Clean and tokenize training data (</a:t>
            </a:r>
            <a:r>
              <a:rPr kumimoji="0" lang="en-KE" altLang="en-KE" sz="1400" b="0" i="0" u="none" strike="noStrike" cap="none" normalizeH="0" baseline="0" dirty="0" err="1">
                <a:ln>
                  <a:noFill/>
                </a:ln>
                <a:solidFill>
                  <a:schemeClr val="tx1"/>
                </a:solidFill>
                <a:effectLst/>
                <a:latin typeface="Arial" panose="020B0604020202020204" pitchFamily="34" charset="0"/>
              </a:rPr>
              <a:t>vocab_size</a:t>
            </a:r>
            <a:r>
              <a:rPr kumimoji="0" lang="en-KE" altLang="en-KE" sz="1400" b="0" i="0" u="none" strike="noStrike" cap="none" normalizeH="0" baseline="0" dirty="0">
                <a:ln>
                  <a:noFill/>
                </a:ln>
                <a:solidFill>
                  <a:schemeClr val="tx1"/>
                </a:solidFill>
                <a:effectLst/>
                <a:latin typeface="Arial" panose="020B0604020202020204" pitchFamily="34" charset="0"/>
              </a:rPr>
              <a:t>=20k).</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KE" altLang="en-KE" sz="1400" b="0" i="0" u="none" strike="noStrike" cap="none" normalizeH="0" baseline="0" dirty="0">
                <a:ln>
                  <a:noFill/>
                </a:ln>
                <a:solidFill>
                  <a:schemeClr val="tx1"/>
                </a:solidFill>
                <a:effectLst/>
                <a:latin typeface="Arial" panose="020B0604020202020204" pitchFamily="34" charset="0"/>
              </a:rPr>
              <a:t>90/10 train/test split; train with </a:t>
            </a:r>
            <a:r>
              <a:rPr kumimoji="0" lang="en-KE" altLang="en-KE" sz="1400" b="0" i="0" u="none" strike="noStrike" cap="none" normalizeH="0" baseline="0" dirty="0" err="1">
                <a:ln>
                  <a:noFill/>
                </a:ln>
                <a:solidFill>
                  <a:schemeClr val="tx1"/>
                </a:solidFill>
                <a:effectLst/>
                <a:latin typeface="Arial" panose="020B0604020202020204" pitchFamily="34" charset="0"/>
              </a:rPr>
              <a:t>HuggingFace</a:t>
            </a:r>
            <a:r>
              <a:rPr kumimoji="0" lang="en-KE" altLang="en-KE" sz="1400" b="0" i="0" u="none" strike="noStrike" cap="none" normalizeH="0" baseline="0" dirty="0">
                <a:ln>
                  <a:noFill/>
                </a:ln>
                <a:solidFill>
                  <a:schemeClr val="tx1"/>
                </a:solidFill>
                <a:effectLst/>
                <a:latin typeface="Arial" panose="020B0604020202020204" pitchFamily="34" charset="0"/>
              </a:rPr>
              <a:t> Trainer.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KE" altLang="en-KE" sz="1400" b="0" i="0" u="none" strike="noStrike" cap="none" normalizeH="0" baseline="0" dirty="0">
                <a:ln>
                  <a:noFill/>
                </a:ln>
                <a:solidFill>
                  <a:schemeClr val="tx1"/>
                </a:solidFill>
                <a:effectLst/>
                <a:latin typeface="Arial" panose="020B0604020202020204" pitchFamily="34" charset="0"/>
              </a:rPr>
              <a:t>Save model &amp; tokenizer for offline </a:t>
            </a:r>
            <a:r>
              <a:rPr kumimoji="0" lang="en-KE" altLang="en-KE" sz="1400" b="0" i="0" u="none" strike="noStrike" cap="none" normalizeH="0" baseline="0" dirty="0" err="1">
                <a:ln>
                  <a:noFill/>
                </a:ln>
                <a:solidFill>
                  <a:schemeClr val="tx1"/>
                </a:solidFill>
                <a:effectLst/>
                <a:latin typeface="Arial" panose="020B0604020202020204" pitchFamily="34" charset="0"/>
              </a:rPr>
              <a:t>fallback</a:t>
            </a:r>
            <a:r>
              <a:rPr kumimoji="0" lang="en-KE" altLang="en-KE" sz="1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KE" altLang="en-KE" sz="1400" b="1" i="0" u="none" strike="noStrike" cap="none" normalizeH="0" baseline="0" dirty="0">
                <a:ln>
                  <a:noFill/>
                </a:ln>
                <a:solidFill>
                  <a:schemeClr val="tx1"/>
                </a:solidFill>
                <a:effectLst/>
                <a:latin typeface="Arial" panose="020B0604020202020204" pitchFamily="34" charset="0"/>
              </a:rPr>
              <a:t>Marketplace API</a:t>
            </a:r>
            <a:endParaRPr kumimoji="0" lang="en-KE" altLang="en-KE" sz="1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KE" altLang="en-KE" sz="1400" b="0" i="0" u="none" strike="noStrike" cap="none" normalizeH="0" baseline="0" dirty="0">
                <a:ln>
                  <a:noFill/>
                </a:ln>
                <a:solidFill>
                  <a:schemeClr val="tx1"/>
                </a:solidFill>
                <a:effectLst/>
                <a:latin typeface="Arial" panose="020B0604020202020204" pitchFamily="34" charset="0"/>
              </a:rPr>
              <a:t>Fetch </a:t>
            </a:r>
            <a:r>
              <a:rPr kumimoji="0" lang="en-KE" altLang="en-KE" sz="1400" b="0" i="0" u="none" strike="noStrike" cap="none" normalizeH="0" baseline="0" dirty="0" err="1">
                <a:ln>
                  <a:noFill/>
                </a:ln>
                <a:solidFill>
                  <a:schemeClr val="tx1"/>
                </a:solidFill>
                <a:effectLst/>
                <a:latin typeface="Arial" panose="020B0604020202020204" pitchFamily="34" charset="0"/>
              </a:rPr>
              <a:t>KilimoStat</a:t>
            </a:r>
            <a:r>
              <a:rPr kumimoji="0" lang="en-KE" altLang="en-KE" sz="1400" b="0" i="0" u="none" strike="noStrike" cap="none" normalizeH="0" baseline="0" dirty="0">
                <a:ln>
                  <a:noFill/>
                </a:ln>
                <a:solidFill>
                  <a:schemeClr val="tx1"/>
                </a:solidFill>
                <a:effectLst/>
                <a:latin typeface="Arial" panose="020B0604020202020204" pitchFamily="34" charset="0"/>
              </a:rPr>
              <a:t> JSON; filter by commodity &amp; county; dedupe by market/date.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KE" altLang="en-KE" sz="1400" b="0" i="0" u="none" strike="noStrike" cap="none" normalizeH="0" baseline="0" dirty="0">
                <a:ln>
                  <a:noFill/>
                </a:ln>
                <a:solidFill>
                  <a:schemeClr val="tx1"/>
                </a:solidFill>
                <a:effectLst/>
                <a:latin typeface="Arial" panose="020B0604020202020204" pitchFamily="34" charset="0"/>
              </a:rPr>
              <a:t>Return latest price entries as JSON.</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KE" altLang="en-KE" sz="1400" b="1" i="0" u="none" strike="noStrike" cap="none" normalizeH="0" baseline="0" dirty="0">
                <a:ln>
                  <a:noFill/>
                </a:ln>
                <a:solidFill>
                  <a:schemeClr val="tx1"/>
                </a:solidFill>
                <a:effectLst/>
                <a:latin typeface="Arial" panose="020B0604020202020204" pitchFamily="34" charset="0"/>
              </a:rPr>
              <a:t>Weather Module</a:t>
            </a:r>
            <a:endParaRPr kumimoji="0" lang="en-KE" altLang="en-KE" sz="1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KE" altLang="en-KE" sz="1400" b="0" i="0" u="none" strike="noStrike" cap="none" normalizeH="0" baseline="0" dirty="0">
                <a:ln>
                  <a:noFill/>
                </a:ln>
                <a:solidFill>
                  <a:schemeClr val="tx1"/>
                </a:solidFill>
                <a:effectLst/>
                <a:latin typeface="Arial" panose="020B0604020202020204" pitchFamily="34" charset="0"/>
              </a:rPr>
              <a:t>Use </a:t>
            </a:r>
            <a:r>
              <a:rPr kumimoji="0" lang="en-KE" altLang="en-KE" sz="1400" b="0" i="0" u="none" strike="noStrike" cap="none" normalizeH="0" baseline="0" dirty="0" err="1">
                <a:ln>
                  <a:noFill/>
                </a:ln>
                <a:solidFill>
                  <a:schemeClr val="tx1"/>
                </a:solidFill>
                <a:effectLst/>
                <a:latin typeface="Arial" panose="020B0604020202020204" pitchFamily="34" charset="0"/>
              </a:rPr>
              <a:t>OpenWeatherMap</a:t>
            </a:r>
            <a:r>
              <a:rPr kumimoji="0" lang="en-KE" altLang="en-KE" sz="1400" b="0" i="0" u="none" strike="noStrike" cap="none" normalizeH="0" baseline="0" dirty="0">
                <a:ln>
                  <a:noFill/>
                </a:ln>
                <a:solidFill>
                  <a:schemeClr val="tx1"/>
                </a:solidFill>
                <a:effectLst/>
                <a:latin typeface="Arial" panose="020B0604020202020204" pitchFamily="34" charset="0"/>
              </a:rPr>
              <a:t> API with geolocation or county lookup.</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KE" altLang="en-KE" sz="1400" b="0" i="0" u="none" strike="noStrike" cap="none" normalizeH="0" baseline="0" dirty="0">
                <a:ln>
                  <a:noFill/>
                </a:ln>
                <a:solidFill>
                  <a:schemeClr val="tx1"/>
                </a:solidFill>
                <a:effectLst/>
                <a:latin typeface="Arial" panose="020B0604020202020204" pitchFamily="34" charset="0"/>
              </a:rPr>
              <a:t>Store past 7-day and pull 7-day forecast data.</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KE" altLang="en-KE" sz="1400" b="1" i="0" u="none" strike="noStrike" cap="none" normalizeH="0" baseline="0" dirty="0">
                <a:ln>
                  <a:noFill/>
                </a:ln>
                <a:solidFill>
                  <a:schemeClr val="tx1"/>
                </a:solidFill>
                <a:effectLst/>
                <a:latin typeface="Arial" panose="020B0604020202020204" pitchFamily="34" charset="0"/>
              </a:rPr>
              <a:t>Frontend Integration</a:t>
            </a:r>
            <a:endParaRPr kumimoji="0" lang="en-KE" altLang="en-KE" sz="1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KE" altLang="en-KE" sz="1400" b="0" i="0" u="none" strike="noStrike" cap="none" normalizeH="0" baseline="0" dirty="0">
                <a:ln>
                  <a:noFill/>
                </a:ln>
                <a:solidFill>
                  <a:schemeClr val="tx1"/>
                </a:solidFill>
                <a:effectLst/>
                <a:latin typeface="Arial" panose="020B0604020202020204" pitchFamily="34" charset="0"/>
              </a:rPr>
              <a:t>Hook up search bar and county dropdown to AJAX calls.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KE" altLang="en-KE" sz="1400" b="0" i="0" u="none" strike="noStrike" cap="none" normalizeH="0" baseline="0" dirty="0">
                <a:ln>
                  <a:noFill/>
                </a:ln>
                <a:solidFill>
                  <a:schemeClr val="tx1"/>
                </a:solidFill>
                <a:effectLst/>
                <a:latin typeface="Arial" panose="020B0604020202020204" pitchFamily="34" charset="0"/>
              </a:rPr>
              <a:t>Render tables, carousel, and weather charts.</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KE" altLang="en-KE" sz="1400" b="1" i="0" u="none" strike="noStrike" cap="none" normalizeH="0" baseline="0" dirty="0">
                <a:ln>
                  <a:noFill/>
                </a:ln>
                <a:solidFill>
                  <a:schemeClr val="tx1"/>
                </a:solidFill>
                <a:effectLst/>
                <a:latin typeface="Arial" panose="020B0604020202020204" pitchFamily="34" charset="0"/>
              </a:rPr>
              <a:t>Testing</a:t>
            </a:r>
            <a:endParaRPr kumimoji="0" lang="en-KE" altLang="en-KE" sz="1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KE" altLang="en-KE" sz="1400" b="0" i="0" u="none" strike="noStrike" cap="none" normalizeH="0" baseline="0" dirty="0">
                <a:ln>
                  <a:noFill/>
                </a:ln>
                <a:solidFill>
                  <a:schemeClr val="tx1"/>
                </a:solidFill>
                <a:effectLst/>
                <a:latin typeface="Arial" panose="020B0604020202020204" pitchFamily="34" charset="0"/>
              </a:rPr>
              <a:t>Unit tests for view logic (</a:t>
            </a:r>
            <a:r>
              <a:rPr kumimoji="0" lang="en-KE" altLang="en-KE" sz="1400" b="0" i="0" u="none" strike="noStrike" cap="none" normalizeH="0" baseline="0" dirty="0" err="1">
                <a:ln>
                  <a:noFill/>
                </a:ln>
                <a:solidFill>
                  <a:schemeClr val="tx1"/>
                </a:solidFill>
                <a:effectLst/>
                <a:latin typeface="Arial" panose="020B0604020202020204" pitchFamily="34" charset="0"/>
              </a:rPr>
              <a:t>pytest</a:t>
            </a:r>
            <a:r>
              <a:rPr kumimoji="0" lang="en-KE" altLang="en-KE" sz="1400" b="0" i="0" u="none" strike="noStrike" cap="none" normalizeH="0" baseline="0" dirty="0">
                <a:ln>
                  <a:noFill/>
                </a:ln>
                <a:solidFill>
                  <a:schemeClr val="tx1"/>
                </a:solidFill>
                <a:effectLst/>
                <a:latin typeface="Arial" panose="020B0604020202020204" pitchFamily="34" charset="0"/>
              </a:rPr>
              <a:t> or Django </a:t>
            </a:r>
            <a:r>
              <a:rPr kumimoji="0" lang="en-KE" altLang="en-KE" sz="1400" b="0" i="0" u="none" strike="noStrike" cap="none" normalizeH="0" baseline="0" dirty="0" err="1">
                <a:ln>
                  <a:noFill/>
                </a:ln>
                <a:solidFill>
                  <a:schemeClr val="tx1"/>
                </a:solidFill>
                <a:effectLst/>
                <a:latin typeface="Arial" panose="020B0604020202020204" pitchFamily="34" charset="0"/>
              </a:rPr>
              <a:t>TestCase</a:t>
            </a:r>
            <a:r>
              <a:rPr kumimoji="0" lang="en-KE" altLang="en-KE" sz="14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KE" altLang="en-KE" sz="1400" b="0" i="0" u="none" strike="noStrike" cap="none" normalizeH="0" baseline="0" dirty="0">
                <a:ln>
                  <a:noFill/>
                </a:ln>
                <a:solidFill>
                  <a:schemeClr val="tx1"/>
                </a:solidFill>
                <a:effectLst/>
                <a:latin typeface="Arial" panose="020B0604020202020204" pitchFamily="34" charset="0"/>
              </a:rPr>
              <a:t>Manual checklist: chatbot </a:t>
            </a:r>
            <a:r>
              <a:rPr kumimoji="0" lang="en-KE" altLang="en-KE" sz="1400" b="0" i="0" u="none" strike="noStrike" cap="none" normalizeH="0" baseline="0" dirty="0" err="1">
                <a:ln>
                  <a:noFill/>
                </a:ln>
                <a:solidFill>
                  <a:schemeClr val="tx1"/>
                </a:solidFill>
                <a:effectLst/>
                <a:latin typeface="Arial" panose="020B0604020202020204" pitchFamily="34" charset="0"/>
              </a:rPr>
              <a:t>fallback</a:t>
            </a:r>
            <a:r>
              <a:rPr kumimoji="0" lang="en-KE" altLang="en-KE" sz="1400" b="0" i="0" u="none" strike="noStrike" cap="none" normalizeH="0" baseline="0" dirty="0">
                <a:ln>
                  <a:noFill/>
                </a:ln>
                <a:solidFill>
                  <a:schemeClr val="tx1"/>
                </a:solidFill>
                <a:effectLst/>
                <a:latin typeface="Arial" panose="020B0604020202020204" pitchFamily="34" charset="0"/>
              </a:rPr>
              <a:t>, price tables, weather display.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KE" altLang="en-KE"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761999"/>
          </a:xfrm>
        </p:spPr>
        <p:txBody>
          <a:bodyPr/>
          <a:lstStyle/>
          <a:p>
            <a:r>
              <a:rPr lang="en-US" dirty="0"/>
              <a:t>Judging Criteria</a:t>
            </a:r>
            <a:endParaRPr dirty="0"/>
          </a:p>
        </p:txBody>
      </p:sp>
      <p:sp>
        <p:nvSpPr>
          <p:cNvPr id="5" name="Rectangle 2">
            <a:extLst>
              <a:ext uri="{FF2B5EF4-FFF2-40B4-BE49-F238E27FC236}">
                <a16:creationId xmlns:a16="http://schemas.microsoft.com/office/drawing/2014/main" id="{665FCD9D-BC7B-4876-8954-F053EF827D45}"/>
              </a:ext>
            </a:extLst>
          </p:cNvPr>
          <p:cNvSpPr>
            <a:spLocks noGrp="1" noChangeArrowheads="1"/>
          </p:cNvSpPr>
          <p:nvPr>
            <p:ph idx="1"/>
          </p:nvPr>
        </p:nvSpPr>
        <p:spPr bwMode="auto">
          <a:xfrm>
            <a:off x="1087640" y="1610592"/>
            <a:ext cx="7704667"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KE" altLang="en-KE" sz="2800" b="1" i="0" u="none" strike="noStrike" cap="none" normalizeH="0" baseline="0" dirty="0">
                <a:ln>
                  <a:noFill/>
                </a:ln>
                <a:solidFill>
                  <a:schemeClr val="tx1"/>
                </a:solidFill>
                <a:effectLst/>
                <a:latin typeface="Arial" panose="020B0604020202020204" pitchFamily="34" charset="0"/>
              </a:rPr>
              <a:t>Relevance to Misinformation</a:t>
            </a:r>
            <a:r>
              <a:rPr kumimoji="0" lang="en-KE" altLang="en-KE" sz="2800" b="0" i="0" u="none" strike="noStrike" cap="none" normalizeH="0" baseline="0" dirty="0">
                <a:ln>
                  <a:noFill/>
                </a:ln>
                <a:solidFill>
                  <a:schemeClr val="tx1"/>
                </a:solidFill>
                <a:effectLst/>
                <a:latin typeface="Arial" panose="020B0604020202020204" pitchFamily="34" charset="0"/>
              </a:rPr>
              <a:t>: Does AgriBot directly help detect/counter </a:t>
            </a:r>
            <a:r>
              <a:rPr kumimoji="0" lang="en-KE" altLang="en-KE" sz="2800" b="0" i="0" u="none" strike="noStrike" cap="none" normalizeH="0" baseline="0" dirty="0" err="1">
                <a:ln>
                  <a:noFill/>
                </a:ln>
                <a:solidFill>
                  <a:schemeClr val="tx1"/>
                </a:solidFill>
                <a:effectLst/>
                <a:latin typeface="Arial" panose="020B0604020202020204" pitchFamily="34" charset="0"/>
              </a:rPr>
              <a:t>agri</a:t>
            </a:r>
            <a:r>
              <a:rPr kumimoji="0" lang="en-KE" altLang="en-KE" sz="2800" b="0" i="0" u="none" strike="noStrike" cap="none" normalizeH="0" baseline="0" dirty="0">
                <a:ln>
                  <a:noFill/>
                </a:ln>
                <a:solidFill>
                  <a:schemeClr val="tx1"/>
                </a:solidFill>
                <a:effectLst/>
                <a:latin typeface="Arial" panose="020B0604020202020204" pitchFamily="34" charset="0"/>
              </a:rPr>
              <a:t>-related mis/disinformation?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KE" altLang="en-KE" sz="2800" b="1" i="0" u="none" strike="noStrike" cap="none" normalizeH="0" baseline="0" dirty="0">
                <a:ln>
                  <a:noFill/>
                </a:ln>
                <a:solidFill>
                  <a:schemeClr val="tx1"/>
                </a:solidFill>
                <a:effectLst/>
                <a:latin typeface="Arial" panose="020B0604020202020204" pitchFamily="34" charset="0"/>
              </a:rPr>
              <a:t>AI/ML Usage</a:t>
            </a:r>
            <a:r>
              <a:rPr kumimoji="0" lang="en-KE" altLang="en-KE" sz="2800" b="0" i="0" u="none" strike="noStrike" cap="none" normalizeH="0" baseline="0" dirty="0">
                <a:ln>
                  <a:noFill/>
                </a:ln>
                <a:solidFill>
                  <a:schemeClr val="tx1"/>
                </a:solidFill>
                <a:effectLst/>
                <a:latin typeface="Arial" panose="020B0604020202020204" pitchFamily="34" charset="0"/>
              </a:rPr>
              <a:t>: Effective integration of Gemini API and T5 model.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KE" altLang="en-KE" sz="2800" b="1" i="0" u="none" strike="noStrike" cap="none" normalizeH="0" baseline="0" dirty="0">
                <a:ln>
                  <a:noFill/>
                </a:ln>
                <a:solidFill>
                  <a:schemeClr val="tx1"/>
                </a:solidFill>
                <a:effectLst/>
                <a:latin typeface="Arial" panose="020B0604020202020204" pitchFamily="34" charset="0"/>
              </a:rPr>
              <a:t>Social/Economic Impact</a:t>
            </a:r>
            <a:r>
              <a:rPr kumimoji="0" lang="en-KE" altLang="en-KE" sz="2800" b="0" i="0" u="none" strike="noStrike" cap="none" normalizeH="0" baseline="0" dirty="0">
                <a:ln>
                  <a:noFill/>
                </a:ln>
                <a:solidFill>
                  <a:schemeClr val="tx1"/>
                </a:solidFill>
                <a:effectLst/>
                <a:latin typeface="Arial" panose="020B0604020202020204" pitchFamily="34" charset="0"/>
              </a:rPr>
              <a:t>: Will farmers’ income or productivity measurably improve? Scalable beyond pilot?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KE" altLang="en-KE" sz="2800" b="1" i="0" u="none" strike="noStrike" cap="none" normalizeH="0" baseline="0" dirty="0">
                <a:ln>
                  <a:noFill/>
                </a:ln>
                <a:solidFill>
                  <a:schemeClr val="tx1"/>
                </a:solidFill>
                <a:effectLst/>
                <a:latin typeface="Arial" panose="020B0604020202020204" pitchFamily="34" charset="0"/>
              </a:rPr>
              <a:t>Innovation</a:t>
            </a:r>
            <a:r>
              <a:rPr kumimoji="0" lang="en-KE" altLang="en-KE" sz="2800" b="0" i="0" u="none" strike="noStrike" cap="none" normalizeH="0" baseline="0" dirty="0">
                <a:ln>
                  <a:noFill/>
                </a:ln>
                <a:solidFill>
                  <a:schemeClr val="tx1"/>
                </a:solidFill>
                <a:effectLst/>
                <a:latin typeface="Arial" panose="020B0604020202020204" pitchFamily="34" charset="0"/>
              </a:rPr>
              <a:t>: Are there novel methods—e.g., “Truth Factor,” SMS </a:t>
            </a:r>
            <a:r>
              <a:rPr kumimoji="0" lang="en-KE" altLang="en-KE" sz="2800" b="0" i="0" u="none" strike="noStrike" cap="none" normalizeH="0" baseline="0" dirty="0" err="1">
                <a:ln>
                  <a:noFill/>
                </a:ln>
                <a:solidFill>
                  <a:schemeClr val="tx1"/>
                </a:solidFill>
                <a:effectLst/>
                <a:latin typeface="Arial" panose="020B0604020202020204" pitchFamily="34" charset="0"/>
              </a:rPr>
              <a:t>fallback</a:t>
            </a:r>
            <a:r>
              <a:rPr kumimoji="0" lang="en-KE" altLang="en-KE" sz="2800" b="0" i="0" u="none" strike="noStrike" cap="none" normalizeH="0" baseline="0" dirty="0">
                <a:ln>
                  <a:noFill/>
                </a:ln>
                <a:solidFill>
                  <a:schemeClr val="tx1"/>
                </a:solidFill>
                <a:effectLst/>
                <a:latin typeface="Arial" panose="020B0604020202020204" pitchFamily="34" charset="0"/>
              </a:rPr>
              <a:t>, hybrid chat logic?</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182</TotalTime>
  <Words>2807</Words>
  <Application>Microsoft Office PowerPoint</Application>
  <PresentationFormat>On-screen Show (4:3)</PresentationFormat>
  <Paragraphs>313</Paragraphs>
  <Slides>31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Algerian</vt:lpstr>
      <vt:lpstr>Arial</vt:lpstr>
      <vt:lpstr>Arial Unicode MS</vt:lpstr>
      <vt:lpstr>Calibri</vt:lpstr>
      <vt:lpstr>Corbel</vt:lpstr>
      <vt:lpstr>Times New Roman</vt:lpstr>
      <vt:lpstr>Parallax</vt:lpstr>
      <vt:lpstr>AgriBot Project Documentation</vt:lpstr>
      <vt:lpstr>Problem Statement</vt:lpstr>
      <vt:lpstr>1. Introduction</vt:lpstr>
      <vt:lpstr>Why It Matters</vt:lpstr>
      <vt:lpstr>Proposed Solution</vt:lpstr>
      <vt:lpstr>Technical Architecture</vt:lpstr>
      <vt:lpstr>PowerPoint Presentation</vt:lpstr>
      <vt:lpstr>Implementation Steps</vt:lpstr>
      <vt:lpstr>Judging Criteria</vt:lpstr>
      <vt:lpstr>5. Frontend Implementation</vt:lpstr>
      <vt:lpstr>5.1 Search Bar</vt:lpstr>
      <vt:lpstr>5.2 Subtopic Links</vt:lpstr>
      <vt:lpstr>5.3 Showcase Carousel</vt:lpstr>
      <vt:lpstr>5.4 Data Tables</vt:lpstr>
      <vt:lpstr>6. Data &amp; API Reference</vt:lpstr>
      <vt:lpstr>6.1 KilimoStat Commodity Prices API </vt:lpstr>
      <vt:lpstr>PowerPoint Presentation</vt:lpstr>
      <vt:lpstr>6.2 OpenWeatherMap Forecast &amp; Historical API</vt:lpstr>
      <vt:lpstr>Key Fields (per daily block)</vt:lpstr>
      <vt:lpstr>6.3 Usage Examples</vt:lpstr>
      <vt:lpstr>PowerPoint Presentation</vt:lpstr>
      <vt:lpstr>Backend Implementation</vt:lpstr>
      <vt:lpstr>External Integrations </vt:lpstr>
      <vt:lpstr>Error Handling &amp; Logging</vt:lpstr>
      <vt:lpstr>Future Backend Enhancements</vt:lpstr>
      <vt:lpstr>BACKEND CODE</vt:lpstr>
      <vt:lpstr>BUDGET</vt:lpstr>
      <vt:lpstr>PowerPoint Presentation</vt:lpstr>
      <vt:lpstr>Appendices</vt:lpstr>
      <vt:lpstr>References &amp; Resources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AgriBot Project Documentation</dc:title>
  <dc:subject/>
  <dc:creator/>
  <cp:keywords/>
  <dc:description>generated using python-pptx</dc:description>
  <cp:lastModifiedBy>samuel kush</cp:lastModifiedBy>
  <cp:revision>37</cp:revision>
  <dcterms:created xsi:type="dcterms:W3CDTF">2013-01-27T09:14:16Z</dcterms:created>
  <dcterms:modified xsi:type="dcterms:W3CDTF">2025-05-14T11:12:05Z</dcterms:modified>
  <cp:category/>
</cp:coreProperties>
</file>