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33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6DA95-9B67-439C-8F29-B34C446C8B01}" type="datetimeFigureOut">
              <a:rPr lang="en-KE" smtClean="0"/>
              <a:t>03/02/2025</a:t>
            </a:fld>
            <a:endParaRPr lang="en-K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A405EF-E974-4B1F-9CB2-2A050483C696}" type="slidenum">
              <a:rPr lang="en-KE" smtClean="0"/>
              <a:t>‹#›</a:t>
            </a:fld>
            <a:endParaRPr lang="en-KE"/>
          </a:p>
        </p:txBody>
      </p:sp>
    </p:spTree>
    <p:extLst>
      <p:ext uri="{BB962C8B-B14F-4D97-AF65-F5344CB8AC3E}">
        <p14:creationId xmlns:p14="http://schemas.microsoft.com/office/powerpoint/2010/main" val="2595613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6A405EF-E974-4B1F-9CB2-2A050483C696}" type="slidenum">
              <a:rPr lang="en-KE" smtClean="0"/>
              <a:t>1</a:t>
            </a:fld>
            <a:endParaRPr lang="en-KE"/>
          </a:p>
        </p:txBody>
      </p:sp>
    </p:spTree>
    <p:extLst>
      <p:ext uri="{BB962C8B-B14F-4D97-AF65-F5344CB8AC3E}">
        <p14:creationId xmlns:p14="http://schemas.microsoft.com/office/powerpoint/2010/main" val="102990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660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176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0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289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311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180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76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8895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010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360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02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2/3/2025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51972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Smart Crop and Fertilizer Recommendation System</a:t>
            </a:r>
          </a:p>
        </p:txBody>
      </p:sp>
      <p:sp>
        <p:nvSpPr>
          <p:cNvPr id="3" name="Content Placeholder 2"/>
          <p:cNvSpPr>
            <a:spLocks noGrp="1"/>
          </p:cNvSpPr>
          <p:nvPr>
            <p:ph idx="1"/>
          </p:nvPr>
        </p:nvSpPr>
        <p:spPr/>
        <p:txBody>
          <a:bodyPr/>
          <a:lstStyle/>
          <a:p>
            <a:pPr marL="0" indent="0" algn="ctr">
              <a:buNone/>
            </a:pPr>
            <a:r>
              <a:rPr lang="en-US" b="1" dirty="0"/>
              <a:t>Name: Samuel Gicharu</a:t>
            </a:r>
            <a:endParaRPr lang="en-KE" dirty="0"/>
          </a:p>
          <a:p>
            <a:pPr marL="0" indent="0" algn="ctr">
              <a:buNone/>
            </a:pPr>
            <a:r>
              <a:rPr lang="en-US" b="1" dirty="0" err="1"/>
              <a:t>RegNo</a:t>
            </a:r>
            <a:r>
              <a:rPr lang="en-US" b="1" dirty="0"/>
              <a:t>: G126/1340/2021</a:t>
            </a:r>
            <a:endParaRPr lang="en-KE" dirty="0"/>
          </a:p>
          <a:p>
            <a:pPr marL="0" indent="0" algn="ctr">
              <a:buNone/>
            </a:pPr>
            <a:r>
              <a:rPr lang="en-US" b="1" dirty="0"/>
              <a:t>Date: December 2024.</a:t>
            </a:r>
            <a:endParaRPr lang="en-KE" dirty="0"/>
          </a:p>
          <a:p>
            <a:pPr marL="0" indent="0" algn="ctr">
              <a:buNone/>
            </a:pPr>
            <a:r>
              <a:rPr lang="en-US" b="1" dirty="0"/>
              <a:t>Course: Computer Science.</a:t>
            </a:r>
            <a:endParaRPr lang="en-KE" dirty="0"/>
          </a:p>
          <a:p>
            <a:pPr marL="0" indent="0" algn="ctr">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Theoretical Framework</a:t>
            </a:r>
          </a:p>
        </p:txBody>
      </p:sp>
      <p:sp>
        <p:nvSpPr>
          <p:cNvPr id="3" name="Content Placeholder 2"/>
          <p:cNvSpPr>
            <a:spLocks noGrp="1"/>
          </p:cNvSpPr>
          <p:nvPr>
            <p:ph idx="1"/>
          </p:nvPr>
        </p:nvSpPr>
        <p:spPr/>
        <p:txBody>
          <a:bodyPr/>
          <a:lstStyle/>
          <a:p>
            <a:pPr marL="0" indent="0">
              <a:buNone/>
            </a:pPr>
            <a:r>
              <a:rPr dirty="0"/>
              <a:t>The project is based on precision agriculture, which advocates for targeted resource management based on data analysis. It also incorporates computational learning theory to train models that predict suitable crop choices based on soil and climatic conditions. Additionally, the diffusion of innovation theory helps explain how farmers may adopt this new technology.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Design and Methodology</a:t>
            </a:r>
          </a:p>
        </p:txBody>
      </p:sp>
      <p:sp>
        <p:nvSpPr>
          <p:cNvPr id="3" name="Content Placeholder 2"/>
          <p:cNvSpPr>
            <a:spLocks noGrp="1"/>
          </p:cNvSpPr>
          <p:nvPr>
            <p:ph idx="1"/>
          </p:nvPr>
        </p:nvSpPr>
        <p:spPr/>
        <p:txBody>
          <a:bodyPr>
            <a:normAutofit/>
          </a:bodyPr>
          <a:lstStyle/>
          <a:p>
            <a:pPr marL="0" indent="0">
              <a:buNone/>
            </a:pPr>
            <a:r>
              <a:rPr lang="en-US" dirty="0"/>
              <a:t>A descriptive research design that combines both qualitative and quantitative approaches is being used. The study focuses on smallholder farmers, agricultural extension officers, and policymakers as key respondents. Relevant data will be collected through surveys, interviews, and an analysis of agricultural records from reliable sources. This approach aims to provide a comprehensive understanding of current farming practices, the challenges faced by farmers, and the potential impact of integrating machine learning into agriculture.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 Methods</a:t>
            </a:r>
          </a:p>
        </p:txBody>
      </p:sp>
      <p:sp>
        <p:nvSpPr>
          <p:cNvPr id="3" name="Content Placeholder 2"/>
          <p:cNvSpPr>
            <a:spLocks noGrp="1"/>
          </p:cNvSpPr>
          <p:nvPr>
            <p:ph idx="1"/>
          </p:nvPr>
        </p:nvSpPr>
        <p:spPr/>
        <p:txBody>
          <a:bodyPr>
            <a:normAutofit fontScale="92500"/>
          </a:bodyPr>
          <a:lstStyle/>
          <a:p>
            <a:pPr marL="0" indent="0">
              <a:buNone/>
            </a:pPr>
            <a:r>
              <a:rPr b="1" dirty="0"/>
              <a:t>Both primary and secondary data sources are utilized:</a:t>
            </a:r>
          </a:p>
          <a:p>
            <a:pPr marL="514350" indent="-514350">
              <a:buFont typeface="+mj-lt"/>
              <a:buAutoNum type="arabicPeriod"/>
            </a:pPr>
            <a:r>
              <a:rPr dirty="0"/>
              <a:t>Surveys and interviews with farmers provide insights into current farming practices.</a:t>
            </a:r>
          </a:p>
          <a:p>
            <a:pPr marL="514350" indent="-514350">
              <a:buFont typeface="+mj-lt"/>
              <a:buAutoNum type="arabicPeriod"/>
            </a:pPr>
            <a:r>
              <a:rPr dirty="0"/>
              <a:t>Secondary data, including soil composition, weather conditions, and historical yields, is obtained from government databases and open-source platforms.</a:t>
            </a:r>
          </a:p>
          <a:p>
            <a:pPr marL="514350" indent="-514350">
              <a:buFont typeface="+mj-lt"/>
              <a:buAutoNum type="arabicPeriod"/>
            </a:pPr>
            <a:r>
              <a:rPr dirty="0"/>
              <a:t>Remote sensing and satellite imagery validate climate conditions.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Analysis Methods</a:t>
            </a:r>
          </a:p>
        </p:txBody>
      </p:sp>
      <p:sp>
        <p:nvSpPr>
          <p:cNvPr id="3" name="Content Placeholder 2"/>
          <p:cNvSpPr>
            <a:spLocks noGrp="1"/>
          </p:cNvSpPr>
          <p:nvPr>
            <p:ph idx="1"/>
          </p:nvPr>
        </p:nvSpPr>
        <p:spPr/>
        <p:txBody>
          <a:bodyPr/>
          <a:lstStyle/>
          <a:p>
            <a:pPr marL="0" indent="0">
              <a:buNone/>
            </a:pPr>
            <a:r>
              <a:rPr dirty="0"/>
              <a:t>The collected data is analyzed using machine learning models such as Random Forest</a:t>
            </a:r>
            <a:r>
              <a:rPr lang="en-US" dirty="0"/>
              <a:t> (RF)</a:t>
            </a:r>
            <a:r>
              <a:rPr dirty="0"/>
              <a:t>, Support Vector Machines (SVM), and Logistic Regression</a:t>
            </a:r>
            <a:r>
              <a:rPr lang="en-US" dirty="0"/>
              <a:t> (LR)</a:t>
            </a:r>
            <a:r>
              <a:rPr dirty="0"/>
              <a:t>. These models predict suitable crops and fertilizers based on various environmental parameters. Performance metrics like accuracy, precision, and recall evaluate the effectiveness of the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Outcomes</a:t>
            </a:r>
          </a:p>
        </p:txBody>
      </p:sp>
      <p:sp>
        <p:nvSpPr>
          <p:cNvPr id="3" name="Content Placeholder 2"/>
          <p:cNvSpPr>
            <a:spLocks noGrp="1"/>
          </p:cNvSpPr>
          <p:nvPr>
            <p:ph idx="1"/>
          </p:nvPr>
        </p:nvSpPr>
        <p:spPr/>
        <p:txBody>
          <a:bodyPr/>
          <a:lstStyle/>
          <a:p>
            <a:pPr marL="0" indent="0">
              <a:buNone/>
            </a:pPr>
            <a:r>
              <a:rPr dirty="0"/>
              <a:t>The system is expected to provide farmers with accurate, region-specific recommendations, resulting in better yields and reduced losses. It aims to encourage widespread adoption of precision agriculture techniques, ultimately contributing to national food security and economic growth.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Data availability and quality: Gathering accurate and up-to-date data can be challenging.</a:t>
            </a:r>
          </a:p>
          <a:p>
            <a:pPr marL="514350" indent="-514350">
              <a:buFont typeface="+mj-lt"/>
              <a:buAutoNum type="arabicPeriod"/>
            </a:pPr>
            <a:r>
              <a:rPr lang="en-US" dirty="0"/>
              <a:t>Digital literacy: Slow adoption due to limited digital skills in rural areas.</a:t>
            </a:r>
          </a:p>
          <a:p>
            <a:pPr marL="514350" indent="-514350">
              <a:buFont typeface="+mj-lt"/>
              <a:buAutoNum type="arabicPeriod"/>
            </a:pPr>
            <a:r>
              <a:rPr lang="en-US" dirty="0"/>
              <a:t>Infrastructure limitations: Poor internet connectivity and lack of necessary tech infrastructure.</a:t>
            </a:r>
          </a:p>
          <a:p>
            <a:pPr marL="514350" indent="-514350">
              <a:buFont typeface="+mj-lt"/>
              <a:buAutoNum type="arabicPeriod"/>
            </a:pPr>
            <a:r>
              <a:rPr lang="en-US" dirty="0"/>
              <a:t>Resistance from farmers: Preference for traditional farming methods may hinder technology adoption.</a:t>
            </a:r>
          </a:p>
          <a:p>
            <a:pPr marL="514350" indent="-514350">
              <a:buFont typeface="+mj-lt"/>
              <a:buAutoNum type="arabicPeriod"/>
            </a:pPr>
            <a:r>
              <a:rPr lang="en-US" dirty="0"/>
              <a:t>Data accuracy: Difficulty ensuring reliable data from various sources like weather forecasts and market prices.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lnSpcReduction="10000"/>
          </a:bodyPr>
          <a:lstStyle/>
          <a:p>
            <a:pPr marL="0" indent="0">
              <a:buNone/>
            </a:pPr>
            <a:r>
              <a:rPr dirty="0"/>
              <a:t>By integrating machine learning into agriculture, this project presents an innovative solution for Kenyan farmers. The proposed system offers data-driven recommendations to optimize crop and fertilizer selection, promoting sustainability and productivity. Future enhancements could include pest prediction modules and mobile application integration, ensuring even greater accessibility and usability.</a:t>
            </a:r>
          </a:p>
          <a:p>
            <a:pPr marL="0" indent="0">
              <a:buNone/>
            </a:pPr>
            <a:endParaRPr dirty="0"/>
          </a:p>
          <a:p>
            <a:pPr marL="0" indent="0" algn="ctr">
              <a:buNone/>
            </a:pPr>
            <a:r>
              <a:rPr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Smart Crop and Fertilizer Recommendation System</a:t>
            </a:r>
          </a:p>
        </p:txBody>
      </p:sp>
      <p:sp>
        <p:nvSpPr>
          <p:cNvPr id="3" name="Content Placeholder 2"/>
          <p:cNvSpPr>
            <a:spLocks noGrp="1"/>
          </p:cNvSpPr>
          <p:nvPr>
            <p:ph idx="1"/>
          </p:nvPr>
        </p:nvSpPr>
        <p:spPr/>
        <p:txBody>
          <a:bodyPr/>
          <a:lstStyle/>
          <a:p>
            <a:pPr marL="0" indent="0">
              <a:buNone/>
            </a:pPr>
            <a:r>
              <a:rPr dirty="0"/>
              <a:t>This project explores a machine learning-based system designed to assist Kenyan farmers in selecting the most suitable crops and fertilizers. By utilizing data-driven insights, the system aims to improve agricultural productivity and optimize resource usage.</a:t>
            </a:r>
          </a:p>
        </p:txBody>
      </p:sp>
    </p:spTree>
    <p:extLst>
      <p:ext uri="{BB962C8B-B14F-4D97-AF65-F5344CB8AC3E}">
        <p14:creationId xmlns:p14="http://schemas.microsoft.com/office/powerpoint/2010/main" val="251056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marL="0" indent="0">
              <a:buNone/>
            </a:pPr>
            <a:r>
              <a:rPr dirty="0"/>
              <a:t>Agriculture plays a significant role in Kenya’s economy, yet many farmers struggle with low yields and inefficient farming methods. This project proposes a smart crop and fertilizer recommendation system that leverages machine learning to address these challenges. The system analyzes soil nutrients, weather patterns, and past crop data to generate precise recommendations for farmers.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Many Kenyan farmers rely on intuition for crop and fertilizer selection, leading to reduced yields and financial losses. The lack of accessible scientific data limits their ability to make informed decisions. This project aims to develop a cost-effective, data-driven system that provides tailored agricultural recommendations, helping farmers improve their productivity and sustainability.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Objectives</a:t>
            </a:r>
          </a:p>
        </p:txBody>
      </p:sp>
      <p:sp>
        <p:nvSpPr>
          <p:cNvPr id="3" name="Content Placeholder 2"/>
          <p:cNvSpPr>
            <a:spLocks noGrp="1"/>
          </p:cNvSpPr>
          <p:nvPr>
            <p:ph idx="1"/>
          </p:nvPr>
        </p:nvSpPr>
        <p:spPr/>
        <p:txBody>
          <a:bodyPr>
            <a:normAutofit fontScale="77500" lnSpcReduction="20000"/>
          </a:bodyPr>
          <a:lstStyle/>
          <a:p>
            <a:pPr marL="514350" lvl="0" indent="-514350" defTabSz="914400" eaLnBrk="0" fontAlgn="base" hangingPunct="0">
              <a:spcBef>
                <a:spcPct val="0"/>
              </a:spcBef>
              <a:spcAft>
                <a:spcPct val="0"/>
              </a:spcAft>
              <a:buFont typeface="+mj-lt"/>
              <a:buAutoNum type="arabicPeriod"/>
            </a:pPr>
            <a:r>
              <a:rPr lang="en-KE" altLang="en-KE" b="1" dirty="0">
                <a:latin typeface="Arial" panose="020B0604020202020204" pitchFamily="34" charset="0"/>
              </a:rPr>
              <a:t>Develop a Machine Learning-Based Crop</a:t>
            </a:r>
            <a:r>
              <a:rPr lang="en-US" altLang="en-KE" b="1" dirty="0">
                <a:latin typeface="Arial" panose="020B0604020202020204" pitchFamily="34" charset="0"/>
              </a:rPr>
              <a:t> &amp; fertilizer</a:t>
            </a:r>
            <a:r>
              <a:rPr lang="en-KE" altLang="en-KE" b="1" dirty="0">
                <a:latin typeface="Arial" panose="020B0604020202020204" pitchFamily="34" charset="0"/>
              </a:rPr>
              <a:t> Recommendation System</a:t>
            </a:r>
            <a:r>
              <a:rPr lang="en-US" altLang="en-KE" b="1" dirty="0">
                <a:latin typeface="Arial" panose="020B0604020202020204" pitchFamily="34" charset="0"/>
              </a:rPr>
              <a:t>: </a:t>
            </a:r>
            <a:r>
              <a:rPr lang="en-KE" altLang="en-KE" dirty="0">
                <a:latin typeface="Arial" panose="020B0604020202020204" pitchFamily="34" charset="0"/>
              </a:rPr>
              <a:t>Utilize AI to analyze environmental factors and suggest optimal crops</a:t>
            </a:r>
            <a:r>
              <a:rPr lang="en-US" altLang="en-KE" dirty="0">
                <a:latin typeface="Arial" panose="020B0604020202020204" pitchFamily="34" charset="0"/>
              </a:rPr>
              <a:t> and best fertilizers for farmers</a:t>
            </a:r>
            <a:r>
              <a:rPr lang="en-KE" altLang="en-KE" dirty="0">
                <a:latin typeface="Arial" panose="020B0604020202020204" pitchFamily="34" charset="0"/>
              </a:rPr>
              <a:t>.</a:t>
            </a:r>
          </a:p>
          <a:p>
            <a:pPr marL="514350" lvl="0" indent="-514350" defTabSz="914400" eaLnBrk="0" fontAlgn="base" hangingPunct="0">
              <a:spcBef>
                <a:spcPct val="0"/>
              </a:spcBef>
              <a:spcAft>
                <a:spcPct val="0"/>
              </a:spcAft>
              <a:buFont typeface="+mj-lt"/>
              <a:buAutoNum type="arabicPeriod"/>
            </a:pPr>
            <a:r>
              <a:rPr lang="en-KE" altLang="en-KE" b="1" dirty="0">
                <a:latin typeface="Arial" panose="020B0604020202020204" pitchFamily="34" charset="0"/>
              </a:rPr>
              <a:t>Analyze Soil, Climate, and Crop Data for Accurate Predictions</a:t>
            </a:r>
            <a:r>
              <a:rPr lang="en-US" altLang="en-KE" b="1" dirty="0">
                <a:latin typeface="Arial" panose="020B0604020202020204" pitchFamily="34" charset="0"/>
              </a:rPr>
              <a:t>: </a:t>
            </a:r>
            <a:r>
              <a:rPr lang="en-KE" altLang="en-KE" dirty="0">
                <a:latin typeface="Arial" panose="020B0604020202020204" pitchFamily="34" charset="0"/>
              </a:rPr>
              <a:t>Integrate real-time and historical data to improve recommendation accuracy.</a:t>
            </a:r>
          </a:p>
          <a:p>
            <a:pPr marL="514350" lvl="0" indent="-514350" defTabSz="914400" eaLnBrk="0" fontAlgn="base" hangingPunct="0">
              <a:spcBef>
                <a:spcPct val="0"/>
              </a:spcBef>
              <a:spcAft>
                <a:spcPct val="0"/>
              </a:spcAft>
              <a:buFont typeface="+mj-lt"/>
              <a:buAutoNum type="arabicPeriod"/>
            </a:pPr>
            <a:r>
              <a:rPr lang="en-KE" altLang="en-KE" b="1" dirty="0">
                <a:latin typeface="Arial" panose="020B0604020202020204" pitchFamily="34" charset="0"/>
              </a:rPr>
              <a:t>Enhance Agricultural Productivity through AI-Driven Insights</a:t>
            </a:r>
            <a:r>
              <a:rPr lang="en-US" altLang="en-KE" b="1" dirty="0">
                <a:latin typeface="Arial" panose="020B0604020202020204" pitchFamily="34" charset="0"/>
              </a:rPr>
              <a:t>: </a:t>
            </a:r>
            <a:r>
              <a:rPr lang="en-KE" altLang="en-KE" dirty="0">
                <a:latin typeface="Arial" panose="020B0604020202020204" pitchFamily="34" charset="0"/>
              </a:rPr>
              <a:t>Improve farming efficiency and sustainability using data-driven approaches.</a:t>
            </a:r>
          </a:p>
          <a:p>
            <a:pPr marL="514350" lvl="0" indent="-514350" defTabSz="914400" eaLnBrk="0" fontAlgn="base" hangingPunct="0">
              <a:spcBef>
                <a:spcPct val="0"/>
              </a:spcBef>
              <a:spcAft>
                <a:spcPct val="0"/>
              </a:spcAft>
              <a:buFont typeface="+mj-lt"/>
              <a:buAutoNum type="arabicPeriod"/>
            </a:pPr>
            <a:r>
              <a:rPr lang="en-KE" altLang="en-KE" b="1" dirty="0">
                <a:latin typeface="Arial" panose="020B0604020202020204" pitchFamily="34" charset="0"/>
              </a:rPr>
              <a:t>Provide a User-Friendly Platform for Farmers</a:t>
            </a:r>
            <a:r>
              <a:rPr lang="en-US" altLang="en-KE" b="1" dirty="0">
                <a:latin typeface="Arial" panose="020B0604020202020204" pitchFamily="34" charset="0"/>
              </a:rPr>
              <a:t>: </a:t>
            </a:r>
            <a:r>
              <a:rPr lang="en-KE" altLang="en-KE" dirty="0">
                <a:latin typeface="Arial" panose="020B0604020202020204" pitchFamily="34" charset="0"/>
              </a:rPr>
              <a:t>Ensure accessibility and usability for farmers to implement recommendations effectively.</a:t>
            </a:r>
          </a:p>
          <a:p>
            <a:pPr marL="0" indent="0" defTabSz="914400" eaLnBrk="0" fontAlgn="base" hangingPunct="0">
              <a:spcBef>
                <a:spcPct val="0"/>
              </a:spcBef>
              <a:spcAft>
                <a:spcPct val="0"/>
              </a:spcAft>
              <a:buNone/>
            </a:pPr>
            <a:endParaRPr lang="en-KE" altLang="en-KE" dirty="0">
              <a:latin typeface="Arial" panose="020B0604020202020204" pitchFamily="34" charset="0"/>
            </a:endParaRP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Questions</a:t>
            </a:r>
          </a:p>
        </p:txBody>
      </p:sp>
      <p:sp>
        <p:nvSpPr>
          <p:cNvPr id="3" name="Content Placeholder 2"/>
          <p:cNvSpPr>
            <a:spLocks noGrp="1"/>
          </p:cNvSpPr>
          <p:nvPr>
            <p:ph idx="1"/>
          </p:nvPr>
        </p:nvSpPr>
        <p:spPr/>
        <p:txBody>
          <a:bodyPr/>
          <a:lstStyle/>
          <a:p>
            <a:pPr marL="0" indent="0">
              <a:buNone/>
            </a:pPr>
            <a:r>
              <a:rPr b="1" dirty="0"/>
              <a:t>Key questions guiding this study include:</a:t>
            </a:r>
          </a:p>
          <a:p>
            <a:pPr marL="514350" indent="-514350">
              <a:buFont typeface="+mj-lt"/>
              <a:buAutoNum type="arabicPeriod"/>
            </a:pPr>
            <a:r>
              <a:rPr dirty="0"/>
              <a:t>What are the primary environmental and soil factors influencing crop selection?</a:t>
            </a:r>
          </a:p>
          <a:p>
            <a:pPr marL="514350" indent="-514350">
              <a:buFont typeface="+mj-lt"/>
              <a:buAutoNum type="arabicPeriod"/>
            </a:pPr>
            <a:r>
              <a:rPr dirty="0"/>
              <a:t>How accurately can machine learning predict suitable crops and fertilizers?</a:t>
            </a:r>
          </a:p>
          <a:p>
            <a:pPr marL="514350" indent="-514350">
              <a:buFont typeface="+mj-lt"/>
              <a:buAutoNum type="arabicPeriod"/>
            </a:pPr>
            <a:r>
              <a:rPr dirty="0"/>
              <a:t>To what extent can the proposed system improve agricultural productivity compared to traditional methods?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Significance of the Study</a:t>
            </a:r>
          </a:p>
        </p:txBody>
      </p:sp>
      <p:sp>
        <p:nvSpPr>
          <p:cNvPr id="3" name="Content Placeholder 2"/>
          <p:cNvSpPr>
            <a:spLocks noGrp="1"/>
          </p:cNvSpPr>
          <p:nvPr>
            <p:ph idx="1"/>
          </p:nvPr>
        </p:nvSpPr>
        <p:spPr/>
        <p:txBody>
          <a:bodyPr>
            <a:normAutofit fontScale="92500" lnSpcReduction="10000"/>
          </a:bodyPr>
          <a:lstStyle/>
          <a:p>
            <a:pPr marL="0" indent="0">
              <a:buNone/>
            </a:pPr>
            <a:r>
              <a:rPr b="1" dirty="0"/>
              <a:t>This study benefits multiple stakeholders:</a:t>
            </a:r>
          </a:p>
          <a:p>
            <a:pPr marL="514350" indent="-514350">
              <a:buFont typeface="+mj-lt"/>
              <a:buAutoNum type="arabicPeriod"/>
            </a:pPr>
            <a:r>
              <a:rPr dirty="0"/>
              <a:t>Farmers gain access to precise recommendations that reduce input costs and improve yields.</a:t>
            </a:r>
          </a:p>
          <a:p>
            <a:pPr marL="514350" indent="-514350">
              <a:buFont typeface="+mj-lt"/>
              <a:buAutoNum type="arabicPeriod"/>
            </a:pPr>
            <a:r>
              <a:rPr dirty="0"/>
              <a:t>Agricultural extension officers can use the system to offer better guidance.</a:t>
            </a:r>
          </a:p>
          <a:p>
            <a:pPr marL="514350" indent="-514350">
              <a:buFont typeface="+mj-lt"/>
              <a:buAutoNum type="arabicPeriod"/>
            </a:pPr>
            <a:r>
              <a:rPr dirty="0"/>
              <a:t>Policymakers can leverage the findings to develop informed agricultural policies.</a:t>
            </a:r>
          </a:p>
          <a:p>
            <a:pPr marL="514350" indent="-514350">
              <a:buFont typeface="+mj-lt"/>
              <a:buAutoNum type="arabicPeriod"/>
            </a:pPr>
            <a:r>
              <a:rPr dirty="0"/>
              <a:t>Researchers can build upon this study to further improve precision farming technologies.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Scope of the Study</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This study focuses on the development of a machine learning-based crop and fertilizer recommendation system tailored to Kenya's agricultural landscape. The scope includes:</a:t>
            </a:r>
            <a:endParaRPr lang="en-KE" dirty="0"/>
          </a:p>
          <a:p>
            <a:pPr marL="514350" lvl="0" indent="-514350">
              <a:buFont typeface="+mj-lt"/>
              <a:buAutoNum type="arabicPeriod"/>
            </a:pPr>
            <a:r>
              <a:rPr lang="en-US" dirty="0"/>
              <a:t>Analysis of datasets containing soil nutrient information, weather conditions, and historical crop yields.</a:t>
            </a:r>
            <a:endParaRPr lang="en-KE" dirty="0"/>
          </a:p>
          <a:p>
            <a:pPr marL="514350" lvl="0" indent="-514350">
              <a:buFont typeface="+mj-lt"/>
              <a:buAutoNum type="arabicPeriod"/>
            </a:pPr>
            <a:r>
              <a:rPr lang="en-US" dirty="0"/>
              <a:t>Development of machine learning models to predict the most suitable crops and fertilizers for specific regions in Kenya.</a:t>
            </a:r>
            <a:endParaRPr lang="en-KE" dirty="0"/>
          </a:p>
          <a:p>
            <a:pPr marL="514350" lvl="0" indent="-514350">
              <a:buFont typeface="+mj-lt"/>
              <a:buAutoNum type="arabicPeriod"/>
            </a:pPr>
            <a:r>
              <a:rPr lang="en-US" dirty="0"/>
              <a:t>Testing the system with real-world data to ensure its accuracy and reliability.</a:t>
            </a:r>
            <a:endParaRPr lang="en-KE" dirty="0"/>
          </a:p>
          <a:p>
            <a:pPr marL="0" indent="0">
              <a:buNone/>
            </a:pPr>
            <a:r>
              <a:rPr lang="en-US" dirty="0"/>
              <a:t> The study is intended for use by smallholder farmers, agricultural extension officers, and other stakeholders in Kenya's agricultural sector. It does not address pest and disease management or irrigation practices, although these could be considered for future system enhancements.</a:t>
            </a:r>
            <a:endParaRPr lang="en-KE" dirty="0"/>
          </a:p>
          <a:p>
            <a:pPr marL="0"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Agriculture is a crucial sector in Kenya’s economy, but challenges such as inconsistent yields and inefficient farming practices hinder productivity. Machine learning (ML) offers data-driven solutions to improve decision-making in farming, particularly in crop recommendation, soil analysis, and yield optimization. Theoretical perspectives such as </a:t>
            </a:r>
            <a:r>
              <a:rPr lang="en-US" b="1" dirty="0"/>
              <a:t>Precision Agriculture Theory</a:t>
            </a:r>
            <a:r>
              <a:rPr lang="en-US" dirty="0"/>
              <a:t> emphasize the importance of site-specific resource management to maximize productivity and minimize waste, making ML a valuable tool in this domain. </a:t>
            </a:r>
          </a:p>
          <a:p>
            <a:pPr marL="0" indent="0">
              <a:buNone/>
            </a:pPr>
            <a:r>
              <a:rPr lang="en-US" b="1" dirty="0"/>
              <a:t>Computational Learning Theory</a:t>
            </a:r>
            <a:r>
              <a:rPr lang="en-US" dirty="0"/>
              <a:t> provides the foundation for ML applications by studying how algorithms learn from data to make predictions. Various supervised learning models play a key role in agriculture—</a:t>
            </a:r>
            <a:r>
              <a:rPr lang="en-US" b="1" dirty="0"/>
              <a:t>Support Vector Machines (SVM)</a:t>
            </a:r>
            <a:r>
              <a:rPr lang="en-US" dirty="0"/>
              <a:t> classify soil and climate data for crop selection, </a:t>
            </a:r>
            <a:r>
              <a:rPr lang="en-US" b="1" dirty="0"/>
              <a:t>Random Forests</a:t>
            </a:r>
            <a:r>
              <a:rPr lang="en-US" dirty="0"/>
              <a:t> use multiple decision trees to predict crop yield and soil properties, while </a:t>
            </a:r>
            <a:r>
              <a:rPr lang="en-US" b="1" dirty="0"/>
              <a:t>Logistic Regression</a:t>
            </a:r>
            <a:r>
              <a:rPr lang="en-US" dirty="0"/>
              <a:t> determines crop suitability based on environmental conditions. </a:t>
            </a:r>
          </a:p>
          <a:p>
            <a:pPr marL="0" indent="0">
              <a:buNone/>
            </a:pPr>
            <a:r>
              <a:rPr lang="en-US" dirty="0"/>
              <a:t>By integrating historical and environmental data, ML enables a shift from intuition-based to data-driven decision-making in farming. Unlike IoT-dependent solutions, this study focuses on cost-effective ML techniques that are accessible to smallholder farmers, making precision agriculture more inclusive and sustainable.</a:t>
            </a:r>
            <a:endParaRPr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274</TotalTime>
  <Words>1135</Words>
  <Application>Microsoft Office PowerPoint</Application>
  <PresentationFormat>On-screen Show (4:3)</PresentationFormat>
  <Paragraphs>61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Smart Crop and Fertilizer Recommendation System</vt:lpstr>
      <vt:lpstr>Smart Crop and Fertilizer Recommendation System</vt:lpstr>
      <vt:lpstr>Introduction</vt:lpstr>
      <vt:lpstr>Problem Statement</vt:lpstr>
      <vt:lpstr>Objectives</vt:lpstr>
      <vt:lpstr>Research Questions</vt:lpstr>
      <vt:lpstr>Significance of the Study</vt:lpstr>
      <vt:lpstr>Scope of the Study</vt:lpstr>
      <vt:lpstr>Literature Review</vt:lpstr>
      <vt:lpstr>Theoretical Framework</vt:lpstr>
      <vt:lpstr>Research Design and Methodology</vt:lpstr>
      <vt:lpstr>Data Collection Methods</vt:lpstr>
      <vt:lpstr>Data Analysis Methods</vt:lpstr>
      <vt:lpstr>Expected Outcomes</vt:lpstr>
      <vt:lpstr>Limitations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Crop and Fertilizer Recommendation System</dc:title>
  <dc:subject/>
  <dc:creator>Young Dee</dc:creator>
  <cp:keywords/>
  <dc:description>generated using python-pptx</dc:description>
  <cp:lastModifiedBy>samuel kush</cp:lastModifiedBy>
  <cp:revision>12</cp:revision>
  <dcterms:created xsi:type="dcterms:W3CDTF">2013-01-27T09:14:16Z</dcterms:created>
  <dcterms:modified xsi:type="dcterms:W3CDTF">2025-02-03T06:48:29Z</dcterms:modified>
  <cp:category/>
</cp:coreProperties>
</file>