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landtmeters" initials="cl" lastIdx="0" clrIdx="0">
    <p:extLst>
      <p:ext uri="{19B8F6BF-5375-455C-9EA6-DF929625EA0E}">
        <p15:presenceInfo xmlns:p15="http://schemas.microsoft.com/office/powerpoint/2012/main" userId="6242e57a79040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1" d="100"/>
          <a:sy n="91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1EC0-DC59-4308-A446-128A64AE89F7}" type="datetimeFigureOut">
              <a:rPr lang="nl-NL" smtClean="0"/>
              <a:pPr/>
              <a:t>29-4-2020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2D1C-34BD-4A08-9AFD-C8C00F0012D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6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A2D1C-34BD-4A08-9AFD-C8C00F0012DB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294" y="3429001"/>
            <a:ext cx="11041412" cy="1080138"/>
          </a:xfrm>
        </p:spPr>
        <p:txBody>
          <a:bodyPr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D95-02FC-4D82-8C3F-8D2F7A1C24C0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52" y="570427"/>
            <a:ext cx="3893096" cy="1260161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828800" y="4689161"/>
            <a:ext cx="8534400" cy="1080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grpSp>
        <p:nvGrpSpPr>
          <p:cNvPr id="3" name="Groep 2"/>
          <p:cNvGrpSpPr/>
          <p:nvPr userDrawn="1"/>
        </p:nvGrpSpPr>
        <p:grpSpPr>
          <a:xfrm rot="10591914">
            <a:off x="-1285943" y="-398615"/>
            <a:ext cx="12985505" cy="2952216"/>
            <a:chOff x="269685" y="6178021"/>
            <a:chExt cx="12091011" cy="2285265"/>
          </a:xfrm>
        </p:grpSpPr>
        <p:sp>
          <p:nvSpPr>
            <p:cNvPr id="9" name="Vrije vorm 8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" name="Vrije vorm 9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294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575294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grpSp>
        <p:nvGrpSpPr>
          <p:cNvPr id="8" name="Groep 7"/>
          <p:cNvGrpSpPr/>
          <p:nvPr userDrawn="1"/>
        </p:nvGrpSpPr>
        <p:grpSpPr>
          <a:xfrm rot="10591914">
            <a:off x="-6932052" y="-141378"/>
            <a:ext cx="12985505" cy="2952216"/>
            <a:chOff x="269685" y="6178021"/>
            <a:chExt cx="12091011" cy="2285265"/>
          </a:xfrm>
        </p:grpSpPr>
        <p:sp>
          <p:nvSpPr>
            <p:cNvPr id="12" name="Vrije vorm 11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3" name="Vrije vorm 12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31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6336031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1168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D3D4-8BC7-463E-ACA5-009F469C3503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1E0-97EA-4838-91B3-D7D28BC13232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idx="13"/>
          </p:nvPr>
        </p:nvSpPr>
        <p:spPr>
          <a:xfrm>
            <a:off x="6384032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6" y="1268725"/>
            <a:ext cx="5280675" cy="906151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 noChangeAspect="1"/>
          </p:cNvSpPr>
          <p:nvPr>
            <p:ph sz="half" idx="2"/>
          </p:nvPr>
        </p:nvSpPr>
        <p:spPr>
          <a:xfrm>
            <a:off x="575296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36031" y="1268725"/>
            <a:ext cx="5280675" cy="90615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4"/>
          </p:nvPr>
        </p:nvSpPr>
        <p:spPr>
          <a:xfrm>
            <a:off x="6336031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675F-0F64-4804-B1BC-5CBB8E96E14D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5294" y="5517232"/>
            <a:ext cx="11041412" cy="468098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66C7-1830-4B84-9372-25BF49ACDD52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31064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3142-3361-4DEF-942E-E71DC43D24ED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A11A5-7EA5-4D57-A9CB-F52F928ED025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5294" y="1"/>
            <a:ext cx="11041412" cy="123761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10176521" y="6408001"/>
            <a:ext cx="1440184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0AEBD06F-55B8-4A1F-BC04-69139D6D1E9D}" type="datetime1">
              <a:rPr lang="nl-NL" smtClean="0"/>
              <a:t>29-4-2020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4655817" y="6588001"/>
            <a:ext cx="5280673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0176521" y="6588001"/>
            <a:ext cx="1440184" cy="1765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CAF61F08-5B5D-4F5B-9F92-8A0E73C5D00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  <p:grpSp>
        <p:nvGrpSpPr>
          <p:cNvPr id="22" name="Groep 21"/>
          <p:cNvGrpSpPr/>
          <p:nvPr userDrawn="1"/>
        </p:nvGrpSpPr>
        <p:grpSpPr>
          <a:xfrm rot="180000">
            <a:off x="530971" y="6403698"/>
            <a:ext cx="12985505" cy="2952216"/>
            <a:chOff x="269685" y="6178021"/>
            <a:chExt cx="12091011" cy="2285265"/>
          </a:xfrm>
        </p:grpSpPr>
        <p:sp>
          <p:nvSpPr>
            <p:cNvPr id="23" name="Vrije vorm 22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4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SzPct val="75000"/>
        <a:buFontTx/>
        <a:buBlip>
          <a:blip r:embed="rId12"/>
        </a:buBlip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2300" indent="-287338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1700" indent="-287338" algn="l" defTabSz="914400" rtl="0" eaLnBrk="1" latinLnBrk="0" hangingPunct="1">
        <a:spcBef>
          <a:spcPct val="20000"/>
        </a:spcBef>
        <a:buClr>
          <a:schemeClr val="accent3"/>
        </a:buClr>
        <a:buSzPct val="75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7300" indent="-287338" algn="l" defTabSz="914400" rtl="0" eaLnBrk="1" latinLnBrk="0" hangingPunct="1">
        <a:spcBef>
          <a:spcPct val="20000"/>
        </a:spcBef>
        <a:buFont typeface="Symbol" pitchFamily="18" charset="2"/>
        <a:buChar char="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4000" indent="-287338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Hoofdstuk 8: Afgeleiden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000" dirty="0" smtClean="0">
                <a:solidFill>
                  <a:schemeClr val="tx1"/>
                </a:solidFill>
              </a:rPr>
              <a:t>1. Begripsvorming</a:t>
            </a:r>
            <a:endParaRPr lang="nl-NL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6138237"/>
              </p:ext>
            </p:extLst>
          </p:nvPr>
        </p:nvGraphicFramePr>
        <p:xfrm>
          <a:off x="5987987" y="1146163"/>
          <a:ext cx="5760640" cy="55278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1512680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7898194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663060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5675762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7024418"/>
                    </a:ext>
                  </a:extLst>
                </a:gridCol>
              </a:tblGrid>
              <a:tr h="467444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y/x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rico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[3,9]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1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[3,6]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6-3=3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f(6)-f(3) = 7,2-4,5</a:t>
                      </a:r>
                    </a:p>
                    <a:p>
                      <a:r>
                        <a:rPr lang="nl-BE" dirty="0" smtClean="0"/>
                        <a:t>=2,7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2,7/3=0,9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</a:t>
                      </a:r>
                      <a:r>
                        <a:rPr lang="nl-BE" baseline="0" dirty="0" smtClean="0"/>
                        <a:t> PQ</a:t>
                      </a:r>
                      <a:r>
                        <a:rPr lang="nl-BE" baseline="-25000" dirty="0" smtClean="0"/>
                        <a:t>2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6994"/>
                  </a:ext>
                </a:extLst>
              </a:tr>
              <a:tr h="1575505">
                <a:tc>
                  <a:txBody>
                    <a:bodyPr/>
                    <a:lstStyle/>
                    <a:p>
                      <a:r>
                        <a:rPr lang="nl-BE" dirty="0" smtClean="0"/>
                        <a:t>[3,4]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4-3=1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f(4)-f(3)</a:t>
                      </a:r>
                    </a:p>
                    <a:p>
                      <a:r>
                        <a:rPr lang="nl-BE" dirty="0" smtClean="0"/>
                        <a:t>=5,6-4,5</a:t>
                      </a:r>
                    </a:p>
                    <a:p>
                      <a:r>
                        <a:rPr lang="nl-BE" dirty="0" smtClean="0"/>
                        <a:t>=1,1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1,1/1=1,1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3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[3;3,5]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3,5-3=0,5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f(3,5)-f(3)</a:t>
                      </a:r>
                    </a:p>
                    <a:p>
                      <a:r>
                        <a:rPr lang="nl-BE" dirty="0" smtClean="0"/>
                        <a:t>=5,075-4,5</a:t>
                      </a:r>
                    </a:p>
                    <a:p>
                      <a:r>
                        <a:rPr lang="nl-BE" dirty="0" smtClean="0"/>
                        <a:t>=0,575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0,575/0,5</a:t>
                      </a:r>
                    </a:p>
                    <a:p>
                      <a:r>
                        <a:rPr lang="nl-BE" dirty="0" smtClean="0"/>
                        <a:t>=1,15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4</a:t>
                      </a:r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[3;3,1]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3,1-3=0,1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f(3,1)-f(3)</a:t>
                      </a:r>
                    </a:p>
                    <a:p>
                      <a:r>
                        <a:rPr lang="nl-BE" dirty="0" smtClean="0"/>
                        <a:t>=4,619-4,5</a:t>
                      </a:r>
                    </a:p>
                    <a:p>
                      <a:r>
                        <a:rPr lang="nl-BE" dirty="0" smtClean="0"/>
                        <a:t>=0,119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0,119/0,1</a:t>
                      </a:r>
                    </a:p>
                    <a:p>
                      <a:r>
                        <a:rPr lang="nl-BE" dirty="0" smtClean="0"/>
                        <a:t>=1,19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</a:t>
                      </a:r>
                      <a:r>
                        <a:rPr lang="nl-BE" baseline="0" dirty="0" smtClean="0"/>
                        <a:t> PQ</a:t>
                      </a:r>
                      <a:r>
                        <a:rPr lang="nl-BE" baseline="-25000" dirty="0" smtClean="0"/>
                        <a:t>5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78464"/>
                  </a:ext>
                </a:extLst>
              </a:tr>
            </a:tbl>
          </a:graphicData>
        </a:graphic>
      </p:graphicFrame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 rotWithShape="1">
          <a:blip r:embed="rId2"/>
          <a:srcRect t="619" r="42853" b="19605"/>
          <a:stretch/>
        </p:blipFill>
        <p:spPr bwMode="auto">
          <a:xfrm>
            <a:off x="587385" y="620688"/>
            <a:ext cx="4824536" cy="5508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al 6"/>
          <p:cNvSpPr/>
          <p:nvPr/>
        </p:nvSpPr>
        <p:spPr>
          <a:xfrm flipH="1">
            <a:off x="2351584" y="3501008"/>
            <a:ext cx="144015" cy="1177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135560" y="32677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9" name="Rechthoekige driehoek 8"/>
          <p:cNvSpPr/>
          <p:nvPr/>
        </p:nvSpPr>
        <p:spPr>
          <a:xfrm flipH="1">
            <a:off x="2423586" y="3482645"/>
            <a:ext cx="72013" cy="90370"/>
          </a:xfrm>
          <a:prstGeom prst="rt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/>
          <p:cNvSpPr txBox="1"/>
          <p:nvPr/>
        </p:nvSpPr>
        <p:spPr>
          <a:xfrm>
            <a:off x="6023992" y="620688"/>
            <a:ext cx="544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maken het interval rond 3 kleiner   [3;3,1]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2279576" y="2924943"/>
            <a:ext cx="72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Q</a:t>
            </a:r>
            <a:r>
              <a:rPr lang="nl-BE" baseline="-25000" dirty="0" smtClean="0"/>
              <a:t>5</a:t>
            </a:r>
            <a:endParaRPr lang="nl-BE" baseline="-25000" dirty="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1703510" y="1756995"/>
            <a:ext cx="1872208" cy="28461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jl-omlaag 3"/>
          <p:cNvSpPr/>
          <p:nvPr/>
        </p:nvSpPr>
        <p:spPr>
          <a:xfrm>
            <a:off x="7536160" y="602128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7464152" y="64677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3026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271464" y="548680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Als </a:t>
            </a:r>
            <a:r>
              <a:rPr lang="nl-BE" dirty="0" smtClean="0">
                <a:sym typeface="Symbol" panose="05050102010706020507" pitchFamily="18" charset="2"/>
              </a:rPr>
              <a:t>x naar 0 gaat, zal y/x naar de </a:t>
            </a:r>
            <a:r>
              <a:rPr lang="nl-BE" b="1" dirty="0" smtClean="0">
                <a:sym typeface="Symbol" panose="05050102010706020507" pitchFamily="18" charset="2"/>
              </a:rPr>
              <a:t>helling in het punt P </a:t>
            </a:r>
            <a:r>
              <a:rPr lang="nl-BE" dirty="0" smtClean="0">
                <a:sym typeface="Symbol" panose="05050102010706020507" pitchFamily="18" charset="2"/>
              </a:rPr>
              <a:t>met x = 3 gaan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1271464" y="1124744"/>
                <a:ext cx="5040560" cy="305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We noteren dit:</a:t>
                </a:r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3+∆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(3)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3+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(3)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124744"/>
                <a:ext cx="5040560" cy="3055645"/>
              </a:xfrm>
              <a:prstGeom prst="rect">
                <a:avLst/>
              </a:prstGeom>
              <a:blipFill>
                <a:blip r:embed="rId2"/>
                <a:stretch>
                  <a:fillRect l="-1090" t="-119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vak 3"/>
          <p:cNvSpPr txBox="1"/>
          <p:nvPr/>
        </p:nvSpPr>
        <p:spPr>
          <a:xfrm>
            <a:off x="5231904" y="24928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Stel </a:t>
            </a:r>
            <a:r>
              <a:rPr lang="nl-BE" dirty="0" smtClean="0">
                <a:sym typeface="Symbol" panose="05050102010706020507" pitchFamily="18" charset="2"/>
              </a:rPr>
              <a:t>x = h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5231904" y="328498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Dit is de definitie </a:t>
            </a:r>
            <a:r>
              <a:rPr lang="nl-BE" dirty="0" smtClean="0"/>
              <a:t>van afgeleide van f in 3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1271464" y="4293096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Als</a:t>
            </a:r>
            <a:r>
              <a:rPr lang="nl-BE" dirty="0">
                <a:sym typeface="Symbol" panose="05050102010706020507" pitchFamily="18" charset="2"/>
              </a:rPr>
              <a:t> </a:t>
            </a:r>
            <a:r>
              <a:rPr lang="nl-BE" dirty="0" smtClean="0">
                <a:sym typeface="Symbol" panose="05050102010706020507" pitchFamily="18" charset="2"/>
              </a:rPr>
              <a:t>x0, dan zal de blauwe rechte van onze figuur, de raaklijn in het punt P worden.</a:t>
            </a:r>
          </a:p>
          <a:p>
            <a:r>
              <a:rPr lang="nl-BE" dirty="0" smtClean="0">
                <a:sym typeface="Symbol" panose="05050102010706020507" pitchFamily="18" charset="2"/>
              </a:rPr>
              <a:t>De waarde van het afgeleid getal in x=3, is dus ook de </a:t>
            </a:r>
            <a:r>
              <a:rPr lang="nl-BE" dirty="0" err="1" smtClean="0">
                <a:sym typeface="Symbol" panose="05050102010706020507" pitchFamily="18" charset="2"/>
              </a:rPr>
              <a:t>rico</a:t>
            </a:r>
            <a:r>
              <a:rPr lang="nl-BE" dirty="0" smtClean="0">
                <a:sym typeface="Symbol" panose="05050102010706020507" pitchFamily="18" charset="2"/>
              </a:rPr>
              <a:t> van de raaklijn in het punt P</a:t>
            </a:r>
            <a:r>
              <a:rPr lang="nl-BE" dirty="0" smtClean="0"/>
              <a:t> 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7577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764704"/>
            <a:ext cx="3549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/>
              <a:t>1.3 Definities (p 89)</a:t>
            </a:r>
            <a:endParaRPr lang="nl-BE" sz="3200" b="1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26255"/>
            <a:ext cx="3901440" cy="2231136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1127448" y="16288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f is een reële functie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1102339" y="2457391"/>
                <a:ext cx="10657184" cy="4922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De gemiddelde verandering van f over [a, </a:t>
                </a:r>
                <a:r>
                  <a:rPr lang="nl-BE" dirty="0" err="1" smtClean="0"/>
                  <a:t>a+h</a:t>
                </a:r>
                <a:r>
                  <a:rPr lang="nl-BE" dirty="0" smtClean="0"/>
                  <a:t>] wordt gegeven door het differentiequotiënt: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nl-BE" dirty="0" smtClean="0"/>
              </a:p>
              <a:p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De ogenblikkelijke verandering van f  in 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sz="14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nl-BE" dirty="0" smtClean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sz="1400" dirty="0">
                  <a:solidFill>
                    <a:schemeClr val="tx2"/>
                  </a:solidFill>
                </a:endParaRPr>
              </a:p>
              <a:p>
                <a:r>
                  <a:rPr lang="nl-BE" dirty="0" smtClean="0"/>
                  <a:t>      Deze limiet noemen we de </a:t>
                </a:r>
                <a:r>
                  <a:rPr lang="nl-BE" b="1" dirty="0" smtClean="0"/>
                  <a:t>afgeleide van f in a </a:t>
                </a:r>
                <a:r>
                  <a:rPr lang="nl-BE" dirty="0" smtClean="0"/>
                  <a:t>en noteren we met </a:t>
                </a:r>
                <a:r>
                  <a:rPr lang="nl-BE" b="1" dirty="0" err="1" smtClean="0">
                    <a:solidFill>
                      <a:schemeClr val="tx2"/>
                    </a:solidFill>
                  </a:rPr>
                  <a:t>Df</a:t>
                </a:r>
                <a:r>
                  <a:rPr lang="nl-BE" b="1" dirty="0" smtClean="0">
                    <a:solidFill>
                      <a:schemeClr val="tx2"/>
                    </a:solidFill>
                  </a:rPr>
                  <a:t>(a) of f’(a)</a:t>
                </a:r>
              </a:p>
              <a:p>
                <a:r>
                  <a:rPr lang="nl-BE" dirty="0" smtClean="0"/>
                  <a:t>      D = </a:t>
                </a:r>
                <a:r>
                  <a:rPr lang="nl-BE" dirty="0" err="1" smtClean="0"/>
                  <a:t>derive</a:t>
                </a:r>
                <a:r>
                  <a:rPr lang="nl-BE" dirty="0" smtClean="0"/>
                  <a:t> (Engels voor afgeleide)</a:t>
                </a:r>
              </a:p>
              <a:p>
                <a:endParaRPr lang="nl-B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b="1" dirty="0" err="1" smtClean="0"/>
                  <a:t>Df</a:t>
                </a:r>
                <a:r>
                  <a:rPr lang="nl-BE" b="1" dirty="0" smtClean="0"/>
                  <a:t>(a) of f’(a) is ook de </a:t>
                </a:r>
                <a:r>
                  <a:rPr lang="nl-BE" b="1" dirty="0" err="1" smtClean="0"/>
                  <a:t>rico</a:t>
                </a:r>
                <a:r>
                  <a:rPr lang="nl-BE" b="1" dirty="0" smtClean="0"/>
                  <a:t> van de raaklijn t in P(</a:t>
                </a:r>
                <a:r>
                  <a:rPr lang="nl-BE" b="1" dirty="0" err="1" smtClean="0"/>
                  <a:t>a,f</a:t>
                </a:r>
                <a:r>
                  <a:rPr lang="nl-BE" b="1" dirty="0" smtClean="0"/>
                  <a:t>(a))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39" y="2457391"/>
                <a:ext cx="10657184" cy="4922245"/>
              </a:xfrm>
              <a:prstGeom prst="rect">
                <a:avLst/>
              </a:prstGeom>
              <a:blipFill>
                <a:blip r:embed="rId3"/>
                <a:stretch>
                  <a:fillRect l="-400" t="-61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hoek 5"/>
          <p:cNvSpPr/>
          <p:nvPr/>
        </p:nvSpPr>
        <p:spPr>
          <a:xfrm>
            <a:off x="5231904" y="4149080"/>
            <a:ext cx="2880320" cy="86409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483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764704"/>
            <a:ext cx="2541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/>
              <a:t>Opmerkingen</a:t>
            </a:r>
            <a:endParaRPr lang="nl-BE" sz="3200" b="1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068960"/>
            <a:ext cx="3901440" cy="2231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/>
              <p:cNvSpPr txBox="1"/>
              <p:nvPr/>
            </p:nvSpPr>
            <p:spPr>
              <a:xfrm>
                <a:off x="1075062" y="1484784"/>
                <a:ext cx="10657184" cy="398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Als f’(a) of </a:t>
                </a:r>
                <a:r>
                  <a:rPr lang="nl-BE" dirty="0" err="1" smtClean="0"/>
                  <a:t>Df</a:t>
                </a:r>
                <a:r>
                  <a:rPr lang="nl-BE" dirty="0" smtClean="0"/>
                  <a:t>(a) bestaat noemen we f </a:t>
                </a:r>
                <a:r>
                  <a:rPr lang="nl-BE" b="1" dirty="0" smtClean="0"/>
                  <a:t>afleidbaar of </a:t>
                </a:r>
                <a:r>
                  <a:rPr lang="nl-BE" b="1" dirty="0" err="1" smtClean="0"/>
                  <a:t>differentiëerbaar</a:t>
                </a:r>
                <a:r>
                  <a:rPr lang="nl-BE" b="1" dirty="0" smtClean="0"/>
                  <a:t> in a</a:t>
                </a:r>
                <a:r>
                  <a:rPr lang="nl-BE" dirty="0" smtClean="0"/>
                  <a:t>.</a:t>
                </a:r>
              </a:p>
              <a:p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Andere vorm van de definitie:</a:t>
                </a:r>
              </a:p>
              <a:p>
                <a:r>
                  <a:rPr lang="nl-BE" dirty="0"/>
                  <a:t> </a:t>
                </a:r>
                <a:r>
                  <a:rPr lang="nl-BE" dirty="0" smtClean="0"/>
                  <a:t>     Stel x = a + h, dan is h = x –a</a:t>
                </a:r>
              </a:p>
              <a:p>
                <a:r>
                  <a:rPr lang="nl-BE" dirty="0" smtClean="0"/>
                  <a:t>      Als h </a:t>
                </a:r>
                <a:r>
                  <a:rPr lang="nl-BE" dirty="0" smtClean="0">
                    <a:sym typeface="Symbol" panose="05050102010706020507" pitchFamily="18" charset="2"/>
                  </a:rPr>
                  <a:t> 0, dan zal x - a  0, of </a:t>
                </a:r>
                <a:r>
                  <a:rPr lang="nl-BE" dirty="0" err="1" smtClean="0">
                    <a:sym typeface="Symbol" panose="05050102010706020507" pitchFamily="18" charset="2"/>
                  </a:rPr>
                  <a:t>maw</a:t>
                </a:r>
                <a:r>
                  <a:rPr lang="nl-BE" dirty="0" smtClean="0">
                    <a:sym typeface="Symbol" panose="05050102010706020507" pitchFamily="18" charset="2"/>
                  </a:rPr>
                  <a:t> x</a:t>
                </a:r>
                <a:r>
                  <a:rPr lang="nl-BE" dirty="0">
                    <a:sym typeface="Symbol" panose="05050102010706020507" pitchFamily="18" charset="2"/>
                  </a:rPr>
                  <a:t> </a:t>
                </a:r>
                <a:r>
                  <a:rPr lang="nl-BE" dirty="0" smtClean="0">
                    <a:sym typeface="Symbol" panose="05050102010706020507" pitchFamily="18" charset="2"/>
                  </a:rPr>
                  <a:t> a</a:t>
                </a:r>
                <a:endParaRPr lang="nl-B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sz="1400" dirty="0">
                  <a:solidFill>
                    <a:schemeClr val="tx2"/>
                  </a:solidFill>
                </a:endParaRPr>
              </a:p>
              <a:p>
                <a:r>
                  <a:rPr lang="nl-BE" dirty="0" smtClean="0"/>
                  <a:t>      </a:t>
                </a:r>
                <a:r>
                  <a:rPr lang="nl-BE" dirty="0" smtClean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</a:rPr>
                  <a:t>f’(a)=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b="0" i="1" smtClean="0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nl-BE" b="0" i="1" smtClean="0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n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n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l-BE" b="0" i="1" smtClean="0">
                                    <a:ln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BE" b="0" i="1" smtClean="0">
                                    <a:ln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nl-BE" b="0" i="1" smtClean="0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nl-BE" i="1">
                            <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n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l-BE" i="1">
                                    <a:ln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i="1">
                                    <a:ln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i="1">
                                <a:ln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endParaRPr lang="nl-BE" sz="1400" dirty="0">
                  <a:solidFill>
                    <a:schemeClr val="tx2"/>
                  </a:solidFill>
                </a:endParaRPr>
              </a:p>
              <a:p>
                <a:r>
                  <a:rPr lang="nl-BE" dirty="0" smtClean="0"/>
                  <a:t>      Dit is ook een veelgebruikte vorm van de definitie</a:t>
                </a:r>
              </a:p>
              <a:p>
                <a:endParaRPr lang="nl-BE" dirty="0" smtClean="0"/>
              </a:p>
              <a:p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</p:txBody>
          </p:sp>
        </mc:Choice>
        <mc:Fallback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62" y="1484784"/>
                <a:ext cx="10657184" cy="3982822"/>
              </a:xfrm>
              <a:prstGeom prst="rect">
                <a:avLst/>
              </a:prstGeom>
              <a:blipFill>
                <a:blip r:embed="rId3"/>
                <a:stretch>
                  <a:fillRect l="-343" t="-91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9408368" y="4930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3">
                    <a:lumMod val="75000"/>
                  </a:schemeClr>
                </a:solidFill>
              </a:rPr>
              <a:t>= x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752184" y="348164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3">
                    <a:lumMod val="75000"/>
                  </a:schemeClr>
                </a:solidFill>
              </a:rPr>
              <a:t>= f(x)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52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5294" y="1052736"/>
            <a:ext cx="11041411" cy="4680598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Neem de titels over uit de </a:t>
            </a:r>
            <a:r>
              <a:rPr lang="nl-BE" dirty="0" err="1" smtClean="0"/>
              <a:t>powerpoint</a:t>
            </a:r>
            <a:r>
              <a:rPr lang="nl-BE" dirty="0" smtClean="0"/>
              <a:t> met de belangrijkste informatie in je nota’s</a:t>
            </a:r>
          </a:p>
          <a:p>
            <a:r>
              <a:rPr lang="nl-BE" dirty="0" smtClean="0"/>
              <a:t>1.1 Helling: info overnemen van dia</a:t>
            </a:r>
          </a:p>
          <a:p>
            <a:r>
              <a:rPr lang="nl-BE" dirty="0" smtClean="0"/>
              <a:t>1.2 Sleeën:</a:t>
            </a:r>
          </a:p>
          <a:p>
            <a:r>
              <a:rPr lang="nl-BE" dirty="0" smtClean="0"/>
              <a:t>a) overnemen van dia</a:t>
            </a:r>
          </a:p>
          <a:p>
            <a:r>
              <a:rPr lang="nl-BE" dirty="0" smtClean="0"/>
              <a:t>b) tekening maken voor [3,9];[3,6];[3,4] op grafiek die je hebt afgedrukt + overnemen resultaat van de berekeningen op dia 10 van deze </a:t>
            </a:r>
            <a:r>
              <a:rPr lang="nl-BE" dirty="0" err="1" smtClean="0"/>
              <a:t>powerpoint</a:t>
            </a:r>
            <a:r>
              <a:rPr lang="nl-BE" dirty="0"/>
              <a:t> </a:t>
            </a:r>
            <a:r>
              <a:rPr lang="nl-BE" dirty="0" smtClean="0"/>
              <a:t>+ besluit op dia 11</a:t>
            </a:r>
          </a:p>
          <a:p>
            <a:r>
              <a:rPr lang="nl-BE" dirty="0" smtClean="0"/>
              <a:t>1.3 Definities: overnemen van dia 12 + opmerkingen van dia 13</a:t>
            </a:r>
          </a:p>
          <a:p>
            <a:r>
              <a:rPr lang="nl-BE" dirty="0" smtClean="0"/>
              <a:t>Maken en verbeteren oefeningen </a:t>
            </a:r>
            <a:r>
              <a:rPr lang="nl-BE" dirty="0" err="1" smtClean="0"/>
              <a:t>nr</a:t>
            </a:r>
            <a:r>
              <a:rPr lang="nl-BE" dirty="0" smtClean="0"/>
              <a:t> 1, 2 p 98-99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3689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200" b="1" dirty="0" smtClean="0"/>
              <a:t>1.1 Helling (zie p 86)</a:t>
            </a:r>
            <a:endParaRPr lang="nl-B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55440" y="4302387"/>
                <a:ext cx="576064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800" dirty="0" smtClean="0"/>
                  <a:t>Helling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𝑣𝑒𝑟𝑡𝑖𝑐𝑎𝑙𝑒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𝑡𝑜𝑒𝑛𝑎𝑚𝑒</m:t>
                        </m:r>
                      </m:num>
                      <m:den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h𝑜𝑟𝑖𝑧𝑜𝑛𝑡𝑎𝑙𝑒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sz="2800" b="0" i="1" smtClean="0">
                            <a:latin typeface="Cambria Math" panose="02040503050406030204" pitchFamily="18" charset="0"/>
                          </a:rPr>
                          <m:t>𝑡𝑜𝑒𝑛𝑎𝑚𝑒</m:t>
                        </m:r>
                      </m:den>
                    </m:f>
                    <m:r>
                      <a:rPr lang="nl-B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BE" sz="2800" dirty="0"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nl-BE" sz="2800" b="0" i="0" dirty="0" smtClean="0">
                            <a:sym typeface="Symbol" panose="05050102010706020507" pitchFamily="18" charset="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nl-BE" sz="28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nl-BE" sz="2800" dirty="0"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nl-BE" sz="2800" dirty="0"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BE" sz="2800" dirty="0"/>
                          <m:t> </m:t>
                        </m:r>
                      </m:den>
                    </m:f>
                  </m:oMath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4302387"/>
                <a:ext cx="5760640" cy="781368"/>
              </a:xfrm>
              <a:prstGeom prst="rect">
                <a:avLst/>
              </a:prstGeom>
              <a:blipFill>
                <a:blip r:embed="rId2"/>
                <a:stretch>
                  <a:fillRect l="-2116" b="-101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hoekige driehoek 8"/>
          <p:cNvSpPr/>
          <p:nvPr/>
        </p:nvSpPr>
        <p:spPr>
          <a:xfrm flipH="1">
            <a:off x="1775520" y="1561147"/>
            <a:ext cx="6840760" cy="1656184"/>
          </a:xfrm>
          <a:prstGeom prst="rt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1775520" y="3501008"/>
            <a:ext cx="68407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935760" y="371703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ym typeface="Symbol" panose="05050102010706020507" pitchFamily="18" charset="2"/>
              </a:rPr>
              <a:t>x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8904312" y="1561147"/>
            <a:ext cx="0" cy="1656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9120336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ym typeface="Symbol" panose="05050102010706020507" pitchFamily="18" charset="2"/>
              </a:rPr>
              <a:t>y</a:t>
            </a:r>
            <a:endParaRPr lang="nl-BE" dirty="0"/>
          </a:p>
        </p:txBody>
      </p:sp>
      <p:sp>
        <p:nvSpPr>
          <p:cNvPr id="20" name="Tekstvak 19"/>
          <p:cNvSpPr txBox="1"/>
          <p:nvPr/>
        </p:nvSpPr>
        <p:spPr>
          <a:xfrm>
            <a:off x="7032104" y="4508405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 smtClean="0">
                <a:solidFill>
                  <a:schemeClr val="accent4"/>
                </a:solidFill>
              </a:rPr>
              <a:t>Het differentiequotiënt</a:t>
            </a:r>
            <a:endParaRPr lang="nl-BE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48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4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200" b="1" dirty="0" smtClean="0"/>
              <a:t>1.2 Sleeën (zie p 87-88)</a:t>
            </a:r>
            <a:endParaRPr lang="nl-BE" sz="3200" b="1" dirty="0"/>
          </a:p>
        </p:txBody>
      </p:sp>
      <p:pic>
        <p:nvPicPr>
          <p:cNvPr id="10" name="Afbeelding 9"/>
          <p:cNvPicPr/>
          <p:nvPr/>
        </p:nvPicPr>
        <p:blipFill rotWithShape="1">
          <a:blip r:embed="rId2"/>
          <a:srcRect b="19605"/>
          <a:stretch/>
        </p:blipFill>
        <p:spPr bwMode="auto">
          <a:xfrm>
            <a:off x="945202" y="1484784"/>
            <a:ext cx="7239029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8757558" y="1628800"/>
            <a:ext cx="281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Sleeën van af de top van de berg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8757558" y="2492896"/>
                <a:ext cx="3528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berg heeft het voorschrift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=0,1(18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2492896"/>
                <a:ext cx="3528392" cy="646331"/>
              </a:xfrm>
              <a:prstGeom prst="rect">
                <a:avLst/>
              </a:prstGeom>
              <a:blipFill>
                <a:blip r:embed="rId3"/>
                <a:stretch>
                  <a:fillRect l="-1557" t="-5660" b="-660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/>
          <p:cNvSpPr txBox="1"/>
          <p:nvPr/>
        </p:nvSpPr>
        <p:spPr>
          <a:xfrm>
            <a:off x="8832304" y="335699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Let op de ijking van de assen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3450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540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200" b="1" dirty="0" smtClean="0"/>
              <a:t>a) Gemiddelde helling in [0,9]</a:t>
            </a:r>
            <a:endParaRPr lang="nl-BE" sz="3200" b="1" dirty="0"/>
          </a:p>
        </p:txBody>
      </p:sp>
      <p:pic>
        <p:nvPicPr>
          <p:cNvPr id="10" name="Afbeelding 9"/>
          <p:cNvPicPr/>
          <p:nvPr/>
        </p:nvPicPr>
        <p:blipFill rotWithShape="1">
          <a:blip r:embed="rId2"/>
          <a:srcRect b="19605"/>
          <a:stretch/>
        </p:blipFill>
        <p:spPr bwMode="auto">
          <a:xfrm>
            <a:off x="891986" y="1349479"/>
            <a:ext cx="7239029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8757558" y="1628800"/>
                <a:ext cx="2811050" cy="811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err="1" smtClean="0"/>
                  <a:t>Differentieqoutiënt</a:t>
                </a:r>
                <a:r>
                  <a:rPr lang="nl-BE" dirty="0" smtClean="0"/>
                  <a:t> in [0,9]: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BE" dirty="0"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nl-BE" dirty="0">
                            <a:sym typeface="Symbol" panose="05050102010706020507" pitchFamily="18" charset="2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nl-BE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nl-BE" dirty="0">
                            <a:sym typeface="Symbol" panose="05050102010706020507" pitchFamily="18" charset="2"/>
                          </a:rPr>
                          <m:t></m:t>
                        </m:r>
                        <m:r>
                          <m:rPr>
                            <m:nor/>
                          </m:rPr>
                          <a:rPr lang="nl-BE" dirty="0"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l-BE" dirty="0"/>
                          <m:t> </m:t>
                        </m:r>
                      </m:den>
                    </m:f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1628800"/>
                <a:ext cx="2811050" cy="811504"/>
              </a:xfrm>
              <a:prstGeom prst="rect">
                <a:avLst/>
              </a:prstGeom>
              <a:blipFill>
                <a:blip r:embed="rId3"/>
                <a:stretch>
                  <a:fillRect l="-1952" t="-3759" r="-130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8757558" y="2492896"/>
                <a:ext cx="3099082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den>
                      </m:f>
                      <m:r>
                        <a:rPr lang="nl-BE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9−0</m:t>
                          </m:r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2492896"/>
                <a:ext cx="3099082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ige driehoek 4"/>
          <p:cNvSpPr/>
          <p:nvPr/>
        </p:nvSpPr>
        <p:spPr>
          <a:xfrm flipH="1">
            <a:off x="1415480" y="2348880"/>
            <a:ext cx="3024336" cy="2952328"/>
          </a:xfrm>
          <a:prstGeom prst="rt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8757558" y="3501008"/>
                <a:ext cx="30990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=0,1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18.9−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=8,1</m:t>
                      </m:r>
                    </m:oMath>
                  </m:oMathPara>
                </a14:m>
                <a:endParaRPr lang="nl-BE" b="0" dirty="0" smtClean="0"/>
              </a:p>
              <a:p>
                <a:endParaRPr lang="nl-BE" b="0" dirty="0" smtClean="0"/>
              </a:p>
              <a:p>
                <a:endParaRPr lang="nl-BE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3501008"/>
                <a:ext cx="3099082" cy="1200329"/>
              </a:xfrm>
              <a:prstGeom prst="rect">
                <a:avLst/>
              </a:prstGeom>
              <a:blipFill>
                <a:blip r:embed="rId5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8757558" y="4509120"/>
                <a:ext cx="3099082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den>
                      </m:f>
                      <m:r>
                        <a:rPr lang="nl-BE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8,1</m:t>
                          </m:r>
                          <m:r>
                            <a:rPr lang="nl-B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BE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nl-BE" b="0" i="1" dirty="0" smtClean="0">
                          <a:latin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4509120"/>
                <a:ext cx="3099082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vak 7"/>
          <p:cNvSpPr txBox="1"/>
          <p:nvPr/>
        </p:nvSpPr>
        <p:spPr>
          <a:xfrm>
            <a:off x="8757558" y="5445224"/>
            <a:ext cx="309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0,9 is ook de </a:t>
            </a:r>
            <a:r>
              <a:rPr lang="nl-BE" dirty="0" err="1" smtClean="0"/>
              <a:t>rico</a:t>
            </a:r>
            <a:r>
              <a:rPr lang="nl-BE" dirty="0" smtClean="0"/>
              <a:t> van de blauwe rechte</a:t>
            </a:r>
            <a:endParaRPr lang="nl-BE" dirty="0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891986" y="1916832"/>
            <a:ext cx="3979878" cy="38884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9073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200" b="1" dirty="0"/>
              <a:t>b</a:t>
            </a:r>
            <a:r>
              <a:rPr lang="nl-BE" sz="3200" b="1" dirty="0" smtClean="0"/>
              <a:t>) Lokale of ogenblikkelijk helling in punt P met x=3</a:t>
            </a:r>
            <a:endParaRPr lang="nl-BE" sz="3200" b="1" dirty="0"/>
          </a:p>
        </p:txBody>
      </p:sp>
      <p:pic>
        <p:nvPicPr>
          <p:cNvPr id="10" name="Afbeelding 9"/>
          <p:cNvPicPr/>
          <p:nvPr/>
        </p:nvPicPr>
        <p:blipFill rotWithShape="1">
          <a:blip r:embed="rId2"/>
          <a:srcRect b="19605"/>
          <a:stretch/>
        </p:blipFill>
        <p:spPr bwMode="auto">
          <a:xfrm>
            <a:off x="885078" y="1376772"/>
            <a:ext cx="7239029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8400256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gaan dit proberen te benaderen: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8544272" y="2748447"/>
                <a:ext cx="3099082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den>
                      </m:f>
                      <m:r>
                        <a:rPr lang="nl-BE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num>
                        <m:den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9−3</m:t>
                          </m:r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2748447"/>
                <a:ext cx="3099082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hoekige driehoek 4"/>
          <p:cNvSpPr/>
          <p:nvPr/>
        </p:nvSpPr>
        <p:spPr>
          <a:xfrm flipH="1">
            <a:off x="2423592" y="2348880"/>
            <a:ext cx="2016224" cy="1296144"/>
          </a:xfrm>
          <a:prstGeom prst="rt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8757558" y="3501008"/>
                <a:ext cx="30990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=0,1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18.3−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=4,5</m:t>
                      </m:r>
                    </m:oMath>
                  </m:oMathPara>
                </a14:m>
                <a:endParaRPr lang="nl-B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=0,1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18.9−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=8,1</m:t>
                      </m:r>
                    </m:oMath>
                  </m:oMathPara>
                </a14:m>
                <a:endParaRPr lang="nl-BE" b="0" dirty="0" smtClean="0"/>
              </a:p>
              <a:p>
                <a:endParaRPr lang="nl-BE" b="0" dirty="0" smtClean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3501008"/>
                <a:ext cx="3099082" cy="1200329"/>
              </a:xfrm>
              <a:prstGeom prst="rect">
                <a:avLst/>
              </a:prstGeom>
              <a:blipFill>
                <a:blip r:embed="rId4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8757558" y="4509120"/>
                <a:ext cx="309908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</m:t>
                          </m:r>
                          <m:r>
                            <m:rPr>
                              <m:nor/>
                            </m:rPr>
                            <a:rPr lang="nl-BE" dirty="0"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nl-BE" dirty="0"/>
                            <m:t> </m:t>
                          </m:r>
                        </m:den>
                      </m:f>
                      <m:r>
                        <a:rPr lang="nl-BE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B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8,1</m:t>
                          </m:r>
                          <m:r>
                            <a:rPr lang="nl-B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num>
                        <m:den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nl-B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3,6</m:t>
                          </m:r>
                        </m:num>
                        <m:den>
                          <m:r>
                            <a:rPr lang="nl-BE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nl-BE" b="0" i="1" dirty="0" smtClean="0">
                          <a:latin typeface="Cambria Math" panose="02040503050406030204" pitchFamily="18" charset="0"/>
                        </a:rPr>
                        <m:t>=0,6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58" y="4509120"/>
                <a:ext cx="309908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al 7"/>
          <p:cNvSpPr/>
          <p:nvPr/>
        </p:nvSpPr>
        <p:spPr>
          <a:xfrm>
            <a:off x="2351583" y="3501008"/>
            <a:ext cx="216025" cy="216023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8400256" y="20839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bereken de gemiddelde helling in [3,9]</a:t>
            </a:r>
            <a:endParaRPr lang="nl-BE" dirty="0"/>
          </a:p>
        </p:txBody>
      </p:sp>
      <p:sp>
        <p:nvSpPr>
          <p:cNvPr id="12" name="Tekstvak 11"/>
          <p:cNvSpPr txBox="1"/>
          <p:nvPr/>
        </p:nvSpPr>
        <p:spPr>
          <a:xfrm>
            <a:off x="2216440" y="3130345"/>
            <a:ext cx="414303" cy="38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13" name="Tekstvak 12"/>
          <p:cNvSpPr txBox="1"/>
          <p:nvPr/>
        </p:nvSpPr>
        <p:spPr>
          <a:xfrm>
            <a:off x="4144552" y="19369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Q</a:t>
            </a:r>
            <a:r>
              <a:rPr lang="nl-BE" baseline="-25000" dirty="0" smtClean="0"/>
              <a:t>1</a:t>
            </a:r>
            <a:endParaRPr lang="nl-BE" baseline="-25000" dirty="0"/>
          </a:p>
        </p:txBody>
      </p:sp>
      <p:sp>
        <p:nvSpPr>
          <p:cNvPr id="14" name="Tekstvak 13"/>
          <p:cNvSpPr txBox="1"/>
          <p:nvPr/>
        </p:nvSpPr>
        <p:spPr>
          <a:xfrm>
            <a:off x="8400256" y="56252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0,6 is ook de </a:t>
            </a:r>
            <a:r>
              <a:rPr lang="nl-BE" dirty="0" err="1" smtClean="0"/>
              <a:t>rico</a:t>
            </a:r>
            <a:r>
              <a:rPr lang="nl-BE" dirty="0" smtClean="0"/>
              <a:t> van de rechte PQ</a:t>
            </a:r>
            <a:r>
              <a:rPr lang="nl-BE" baseline="-25000" dirty="0" smtClean="0"/>
              <a:t>1</a:t>
            </a:r>
            <a:endParaRPr lang="nl-BE" baseline="-25000" dirty="0"/>
          </a:p>
        </p:txBody>
      </p:sp>
      <p:cxnSp>
        <p:nvCxnSpPr>
          <p:cNvPr id="16" name="Rechte verbindingslijn 15"/>
          <p:cNvCxnSpPr/>
          <p:nvPr/>
        </p:nvCxnSpPr>
        <p:spPr>
          <a:xfrm flipV="1">
            <a:off x="1127448" y="1484784"/>
            <a:ext cx="4680520" cy="30243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0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 animBg="1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2642701"/>
              </p:ext>
            </p:extLst>
          </p:nvPr>
        </p:nvGraphicFramePr>
        <p:xfrm>
          <a:off x="6023992" y="1268760"/>
          <a:ext cx="5449885" cy="26924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977">
                  <a:extLst>
                    <a:ext uri="{9D8B030D-6E8A-4147-A177-3AD203B41FA5}">
                      <a16:colId xmlns:a16="http://schemas.microsoft.com/office/drawing/2014/main" val="2015126807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4178981946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4266306034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2156757627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3297024418"/>
                    </a:ext>
                  </a:extLst>
                </a:gridCol>
              </a:tblGrid>
              <a:tr h="467444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y/x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rico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[3,9]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1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78464"/>
                  </a:ext>
                </a:extLst>
              </a:tr>
            </a:tbl>
          </a:graphicData>
        </a:graphic>
      </p:graphicFrame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 rotWithShape="1">
          <a:blip r:embed="rId2"/>
          <a:srcRect t="619" r="42853" b="19605"/>
          <a:stretch/>
        </p:blipFill>
        <p:spPr bwMode="auto">
          <a:xfrm>
            <a:off x="623392" y="620688"/>
            <a:ext cx="4824536" cy="5508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al 6"/>
          <p:cNvSpPr/>
          <p:nvPr/>
        </p:nvSpPr>
        <p:spPr>
          <a:xfrm flipH="1">
            <a:off x="2351584" y="3501008"/>
            <a:ext cx="144015" cy="1177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135560" y="32677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6023992" y="620688"/>
            <a:ext cx="544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hebben berekend: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375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5214672"/>
              </p:ext>
            </p:extLst>
          </p:nvPr>
        </p:nvGraphicFramePr>
        <p:xfrm>
          <a:off x="6023992" y="1756995"/>
          <a:ext cx="5449885" cy="32360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977">
                  <a:extLst>
                    <a:ext uri="{9D8B030D-6E8A-4147-A177-3AD203B41FA5}">
                      <a16:colId xmlns:a16="http://schemas.microsoft.com/office/drawing/2014/main" val="2015126807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4178981946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4266306034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2156757627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3297024418"/>
                    </a:ext>
                  </a:extLst>
                </a:gridCol>
              </a:tblGrid>
              <a:tr h="467444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y/x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rico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[3,9]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1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[3,6]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6-3=3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f(6)-f(3) = 7,2-4,5</a:t>
                      </a:r>
                    </a:p>
                    <a:p>
                      <a:r>
                        <a:rPr lang="nl-BE" dirty="0" smtClean="0"/>
                        <a:t>=2,7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2,7/3=0,9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</a:t>
                      </a:r>
                      <a:r>
                        <a:rPr lang="nl-BE" baseline="0" dirty="0" smtClean="0"/>
                        <a:t> PQ</a:t>
                      </a:r>
                      <a:r>
                        <a:rPr lang="nl-BE" baseline="-25000" dirty="0" smtClean="0"/>
                        <a:t>2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78464"/>
                  </a:ext>
                </a:extLst>
              </a:tr>
            </a:tbl>
          </a:graphicData>
        </a:graphic>
      </p:graphicFrame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 rotWithShape="1">
          <a:blip r:embed="rId2"/>
          <a:srcRect t="619" r="42853" b="19605"/>
          <a:stretch/>
        </p:blipFill>
        <p:spPr bwMode="auto">
          <a:xfrm>
            <a:off x="623392" y="620688"/>
            <a:ext cx="4824536" cy="5508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al 6"/>
          <p:cNvSpPr/>
          <p:nvPr/>
        </p:nvSpPr>
        <p:spPr>
          <a:xfrm flipH="1">
            <a:off x="2351584" y="3501008"/>
            <a:ext cx="144015" cy="1177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135560" y="32677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9" name="Rechthoekige driehoek 8"/>
          <p:cNvSpPr/>
          <p:nvPr/>
        </p:nvSpPr>
        <p:spPr>
          <a:xfrm flipH="1">
            <a:off x="2423591" y="2276872"/>
            <a:ext cx="1224138" cy="1282999"/>
          </a:xfrm>
          <a:prstGeom prst="rt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/>
          <p:cNvSpPr txBox="1"/>
          <p:nvPr/>
        </p:nvSpPr>
        <p:spPr>
          <a:xfrm>
            <a:off x="6023992" y="620688"/>
            <a:ext cx="544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maken het interval rond 3 kleiner,</a:t>
            </a:r>
          </a:p>
          <a:p>
            <a:endParaRPr lang="nl-BE" dirty="0"/>
          </a:p>
          <a:p>
            <a:r>
              <a:rPr lang="nl-BE" dirty="0" smtClean="0"/>
              <a:t>[3,6]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359696" y="19075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Q</a:t>
            </a:r>
            <a:r>
              <a:rPr lang="nl-BE" baseline="-25000" dirty="0" smtClean="0"/>
              <a:t>2</a:t>
            </a:r>
            <a:endParaRPr lang="nl-BE" baseline="-25000" dirty="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1631504" y="1340768"/>
            <a:ext cx="2880320" cy="309634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51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8475220"/>
              </p:ext>
            </p:extLst>
          </p:nvPr>
        </p:nvGraphicFramePr>
        <p:xfrm>
          <a:off x="6023992" y="1756995"/>
          <a:ext cx="5449885" cy="37796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977">
                  <a:extLst>
                    <a:ext uri="{9D8B030D-6E8A-4147-A177-3AD203B41FA5}">
                      <a16:colId xmlns:a16="http://schemas.microsoft.com/office/drawing/2014/main" val="2015126807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4178981946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4266306034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2156757627"/>
                    </a:ext>
                  </a:extLst>
                </a:gridCol>
                <a:gridCol w="1089977">
                  <a:extLst>
                    <a:ext uri="{9D8B030D-6E8A-4147-A177-3AD203B41FA5}">
                      <a16:colId xmlns:a16="http://schemas.microsoft.com/office/drawing/2014/main" val="3297024418"/>
                    </a:ext>
                  </a:extLst>
                </a:gridCol>
              </a:tblGrid>
              <a:tr h="467444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y/x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rico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[3,9]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1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[3,6]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6-3=3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f(6)-f(3) = 7,2-4,5</a:t>
                      </a:r>
                    </a:p>
                    <a:p>
                      <a:r>
                        <a:rPr lang="nl-BE" dirty="0" smtClean="0"/>
                        <a:t>=2,7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2,7/3=0,9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</a:t>
                      </a:r>
                      <a:r>
                        <a:rPr lang="nl-BE" baseline="0" dirty="0" smtClean="0"/>
                        <a:t> PQ</a:t>
                      </a:r>
                      <a:r>
                        <a:rPr lang="nl-BE" baseline="-25000" dirty="0" smtClean="0"/>
                        <a:t>2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[3,4]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4-3=1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f(4)-f(3)</a:t>
                      </a:r>
                    </a:p>
                    <a:p>
                      <a:r>
                        <a:rPr lang="nl-BE" dirty="0" smtClean="0"/>
                        <a:t>=5,6-4,5</a:t>
                      </a:r>
                    </a:p>
                    <a:p>
                      <a:r>
                        <a:rPr lang="nl-BE" dirty="0" smtClean="0"/>
                        <a:t>=1,1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1,1/1=1,1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3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78464"/>
                  </a:ext>
                </a:extLst>
              </a:tr>
            </a:tbl>
          </a:graphicData>
        </a:graphic>
      </p:graphicFrame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 rotWithShape="1">
          <a:blip r:embed="rId2"/>
          <a:srcRect t="619" r="42853" b="19605"/>
          <a:stretch/>
        </p:blipFill>
        <p:spPr bwMode="auto">
          <a:xfrm>
            <a:off x="623392" y="620688"/>
            <a:ext cx="4824536" cy="5508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al 6"/>
          <p:cNvSpPr/>
          <p:nvPr/>
        </p:nvSpPr>
        <p:spPr>
          <a:xfrm flipH="1">
            <a:off x="2351584" y="3501008"/>
            <a:ext cx="144015" cy="1177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135560" y="32677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9" name="Rechthoekige driehoek 8"/>
          <p:cNvSpPr/>
          <p:nvPr/>
        </p:nvSpPr>
        <p:spPr>
          <a:xfrm flipH="1">
            <a:off x="2423588" y="2951233"/>
            <a:ext cx="432051" cy="621783"/>
          </a:xfrm>
          <a:prstGeom prst="rt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/>
          <p:cNvSpPr txBox="1"/>
          <p:nvPr/>
        </p:nvSpPr>
        <p:spPr>
          <a:xfrm>
            <a:off x="6023992" y="620688"/>
            <a:ext cx="544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maken het interval rond 3 kleiner,</a:t>
            </a:r>
          </a:p>
          <a:p>
            <a:endParaRPr lang="nl-BE" dirty="0"/>
          </a:p>
          <a:p>
            <a:r>
              <a:rPr lang="nl-BE" dirty="0" smtClean="0"/>
              <a:t>[3,4]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2423589" y="2756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Q</a:t>
            </a:r>
            <a:r>
              <a:rPr lang="nl-BE" baseline="-25000" dirty="0"/>
              <a:t>3</a:t>
            </a:r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1703512" y="1756995"/>
            <a:ext cx="1944216" cy="28241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78159094"/>
              </p:ext>
            </p:extLst>
          </p:nvPr>
        </p:nvGraphicFramePr>
        <p:xfrm>
          <a:off x="6023992" y="1756995"/>
          <a:ext cx="5760640" cy="49842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1512680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7898194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663060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15675762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7024418"/>
                    </a:ext>
                  </a:extLst>
                </a:gridCol>
              </a:tblGrid>
              <a:tr h="467444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ym typeface="Symbol" panose="05050102010706020507" pitchFamily="18" charset="2"/>
                        </a:rPr>
                        <a:t>y/x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rico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[3,9]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1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7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[3,6]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6-3=3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f(6)-f(3) = 7,2-4,5</a:t>
                      </a:r>
                    </a:p>
                    <a:p>
                      <a:r>
                        <a:rPr lang="nl-BE" dirty="0" smtClean="0"/>
                        <a:t>=2,7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2,7/3=0,9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</a:t>
                      </a:r>
                      <a:r>
                        <a:rPr lang="nl-BE" baseline="0" dirty="0" smtClean="0"/>
                        <a:t> PQ</a:t>
                      </a:r>
                      <a:r>
                        <a:rPr lang="nl-BE" baseline="-25000" dirty="0" smtClean="0"/>
                        <a:t>2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36994"/>
                  </a:ext>
                </a:extLst>
              </a:tr>
              <a:tr h="1575505">
                <a:tc>
                  <a:txBody>
                    <a:bodyPr/>
                    <a:lstStyle/>
                    <a:p>
                      <a:r>
                        <a:rPr lang="nl-BE" dirty="0" smtClean="0"/>
                        <a:t>[3,4]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4-3=1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f(4)-f(3)</a:t>
                      </a:r>
                    </a:p>
                    <a:p>
                      <a:r>
                        <a:rPr lang="nl-BE" dirty="0" smtClean="0"/>
                        <a:t>=5,6-4,5</a:t>
                      </a:r>
                    </a:p>
                    <a:p>
                      <a:r>
                        <a:rPr lang="nl-BE" dirty="0" smtClean="0"/>
                        <a:t>=1,1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1,1/1=1,1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3</a:t>
                      </a:r>
                      <a:endParaRPr lang="nl-BE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[3;3,5]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3,5-3=0,5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f(3,5)-f(3)</a:t>
                      </a:r>
                    </a:p>
                    <a:p>
                      <a:r>
                        <a:rPr lang="nl-BE" dirty="0" smtClean="0"/>
                        <a:t>=5,075-4,5</a:t>
                      </a:r>
                    </a:p>
                    <a:p>
                      <a:r>
                        <a:rPr lang="nl-BE" dirty="0" smtClean="0"/>
                        <a:t>=0,575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0,575/0,5</a:t>
                      </a:r>
                    </a:p>
                    <a:p>
                      <a:r>
                        <a:rPr lang="nl-BE" dirty="0" smtClean="0"/>
                        <a:t>=1,15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Rico PQ</a:t>
                      </a:r>
                      <a:r>
                        <a:rPr lang="nl-BE" baseline="-25000" dirty="0" smtClean="0"/>
                        <a:t>4</a:t>
                      </a:r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78464"/>
                  </a:ext>
                </a:extLst>
              </a:tr>
            </a:tbl>
          </a:graphicData>
        </a:graphic>
      </p:graphicFrame>
      <p:pic>
        <p:nvPicPr>
          <p:cNvPr id="5" name="Tijdelijke aanduiding voor inhoud 4"/>
          <p:cNvPicPr>
            <a:picLocks noGrp="1"/>
          </p:cNvPicPr>
          <p:nvPr>
            <p:ph idx="1"/>
          </p:nvPr>
        </p:nvPicPr>
        <p:blipFill rotWithShape="1">
          <a:blip r:embed="rId2"/>
          <a:srcRect t="619" r="42853" b="19605"/>
          <a:stretch/>
        </p:blipFill>
        <p:spPr bwMode="auto">
          <a:xfrm>
            <a:off x="587385" y="620688"/>
            <a:ext cx="4824536" cy="5508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al 6"/>
          <p:cNvSpPr/>
          <p:nvPr/>
        </p:nvSpPr>
        <p:spPr>
          <a:xfrm flipH="1">
            <a:off x="2351584" y="3501008"/>
            <a:ext cx="144015" cy="11772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2135560" y="326776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</a:t>
            </a:r>
            <a:endParaRPr lang="nl-BE" dirty="0"/>
          </a:p>
        </p:txBody>
      </p:sp>
      <p:sp>
        <p:nvSpPr>
          <p:cNvPr id="9" name="Rechthoekige driehoek 8"/>
          <p:cNvSpPr/>
          <p:nvPr/>
        </p:nvSpPr>
        <p:spPr>
          <a:xfrm flipH="1">
            <a:off x="2423586" y="3267766"/>
            <a:ext cx="144022" cy="305249"/>
          </a:xfrm>
          <a:prstGeom prst="rtTriangl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kstvak 1"/>
          <p:cNvSpPr txBox="1"/>
          <p:nvPr/>
        </p:nvSpPr>
        <p:spPr>
          <a:xfrm>
            <a:off x="6023992" y="620688"/>
            <a:ext cx="544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We maken het interval rond 3 kleiner,</a:t>
            </a:r>
          </a:p>
          <a:p>
            <a:endParaRPr lang="nl-BE" dirty="0"/>
          </a:p>
          <a:p>
            <a:r>
              <a:rPr lang="nl-BE" dirty="0" smtClean="0"/>
              <a:t>[3;3,5]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2279576" y="2924943"/>
            <a:ext cx="72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Q</a:t>
            </a:r>
            <a:r>
              <a:rPr lang="nl-BE" baseline="-25000" dirty="0" smtClean="0"/>
              <a:t>4</a:t>
            </a:r>
            <a:endParaRPr lang="nl-BE" baseline="-25000" dirty="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1703512" y="1756995"/>
            <a:ext cx="1872208" cy="28461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17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theme/theme1.xml><?xml version="1.0" encoding="utf-8"?>
<a:theme xmlns:a="http://schemas.openxmlformats.org/drawingml/2006/main" name="Powerpoint_GO!">
  <a:themeElements>
    <a:clrScheme name="GO!">
      <a:dk1>
        <a:sysClr val="windowText" lastClr="000000"/>
      </a:dk1>
      <a:lt1>
        <a:sysClr val="window" lastClr="FFFFFF"/>
      </a:lt1>
      <a:dk2>
        <a:srgbClr val="C3004A"/>
      </a:dk2>
      <a:lt2>
        <a:srgbClr val="C8C8C8"/>
      </a:lt2>
      <a:accent1>
        <a:srgbClr val="00B3D5"/>
      </a:accent1>
      <a:accent2>
        <a:srgbClr val="F08800"/>
      </a:accent2>
      <a:accent3>
        <a:srgbClr val="A9B905"/>
      </a:accent3>
      <a:accent4>
        <a:srgbClr val="C3004A"/>
      </a:accent4>
      <a:accent5>
        <a:srgbClr val="C8C8C8"/>
      </a:accent5>
      <a:accent6>
        <a:srgbClr val="737373"/>
      </a:accent6>
      <a:hlink>
        <a:srgbClr val="0000FF"/>
      </a:hlink>
      <a:folHlink>
        <a:srgbClr val="800080"/>
      </a:folHlink>
    </a:clrScheme>
    <a:fontScheme name="GO!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.pptx" id="{B5E749A2-D560-4101-9845-7F4F5BA3ABF0}" vid="{8CBD4C81-8861-476A-A8DF-9C0D61DBE1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b93e72e5794087a8c6a707504e94d4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Over GO!</TermName>
          <TermId xmlns="http://schemas.microsoft.com/office/infopath/2007/PartnerControls">ce4ef47a-ee33-4e7b-92e8-fc2613c6f28e</TermId>
        </TermInfo>
      </Terms>
    </h9b93e72e5794087a8c6a707504e94d4>
    <GO_SorteringsDatum xmlns="a5d50ec6-4f68-42b2-af89-bec3c735f1b3" xsi:nil="true"/>
    <GO_Subtitel xmlns="a5d50ec6-4f68-42b2-af89-bec3c735f1b3" xsi:nil="true"/>
    <o8f5c290772241a4a8574faf3eed473a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Basisonderwijs</TermName>
          <TermId xmlns="http://schemas.microsoft.com/office/infopath/2007/PartnerControls">3b8ad038-521d-48c3-b44e-df4706774640</TermId>
        </TermInfo>
        <TermInfo xmlns="http://schemas.microsoft.com/office/infopath/2007/PartnerControls">
          <TermName xmlns="http://schemas.microsoft.com/office/infopath/2007/PartnerControls">Buitengewoon onderwijs</TermName>
          <TermId xmlns="http://schemas.microsoft.com/office/infopath/2007/PartnerControls">e29d20d1-2569-4d77-8565-a6306c34a761</TermId>
        </TermInfo>
        <TermInfo xmlns="http://schemas.microsoft.com/office/infopath/2007/PartnerControls">
          <TermName xmlns="http://schemas.microsoft.com/office/infopath/2007/PartnerControls">CLB</TermName>
          <TermId xmlns="http://schemas.microsoft.com/office/infopath/2007/PartnerControls">dab5612f-c15f-4cef-a185-32788ddad283</TermId>
        </TermInfo>
        <TermInfo xmlns="http://schemas.microsoft.com/office/infopath/2007/PartnerControls">
          <TermName xmlns="http://schemas.microsoft.com/office/infopath/2007/PartnerControls">Deeltijds kunstonderwijs</TermName>
          <TermId xmlns="http://schemas.microsoft.com/office/infopath/2007/PartnerControls">992f05e6-8704-48c8-a5b7-a80e86c2fbbf</TermId>
        </TermInfo>
        <TermInfo xmlns="http://schemas.microsoft.com/office/infopath/2007/PartnerControls">
          <TermName xmlns="http://schemas.microsoft.com/office/infopath/2007/PartnerControls">Internaten</TermName>
          <TermId xmlns="http://schemas.microsoft.com/office/infopath/2007/PartnerControls">8b3e007c-c1a7-4e4b-8b27-497fed62a463</TermId>
        </TermInfo>
        <TermInfo xmlns="http://schemas.microsoft.com/office/infopath/2007/PartnerControls">
          <TermName xmlns="http://schemas.microsoft.com/office/infopath/2007/PartnerControls">Kinderopvang</TermName>
          <TermId xmlns="http://schemas.microsoft.com/office/infopath/2007/PartnerControls">5e6a8cbb-30a3-4967-97f4-3da479423780</TermId>
        </TermInfo>
        <TermInfo xmlns="http://schemas.microsoft.com/office/infopath/2007/PartnerControls">
          <TermName xmlns="http://schemas.microsoft.com/office/infopath/2007/PartnerControls">Secundair onderwijs</TermName>
          <TermId xmlns="http://schemas.microsoft.com/office/infopath/2007/PartnerControls">df004da1-017a-43ed-8e6c-a117353145fe</TermId>
        </TermInfo>
        <TermInfo xmlns="http://schemas.microsoft.com/office/infopath/2007/PartnerControls">
          <TermName xmlns="http://schemas.microsoft.com/office/infopath/2007/PartnerControls">Volwassenenonderwijs</TermName>
          <TermId xmlns="http://schemas.microsoft.com/office/infopath/2007/PartnerControls">cf1e31b4-1776-40e3-b71a-0ca01ad59108</TermId>
        </TermInfo>
      </Terms>
    </o8f5c290772241a4a8574faf3eed473a>
    <GO_Gepubliceerd xmlns="a5d50ec6-4f68-42b2-af89-bec3c735f1b3">true</GO_Gepubliceerd>
    <fadaf9bd48504e53b37da21d4e02ac2d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Powerpointsjabloon</TermName>
          <TermId xmlns="http://schemas.microsoft.com/office/infopath/2007/PartnerControls">3bd0c695-221f-45fc-875f-d7e9c737ea08</TermId>
        </TermInfo>
      </Terms>
    </fadaf9bd48504e53b37da21d4e02ac2d>
    <TaxCatchAll xmlns="a5d50ec6-4f68-42b2-af89-bec3c735f1b3">
      <Value>864</Value>
      <Value>846</Value>
      <Value>862</Value>
      <Value>333</Value>
      <Value>847</Value>
      <Value>874</Value>
      <Value>873</Value>
      <Value>872</Value>
      <Value>871</Value>
      <Value>870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O Document" ma:contentTypeID="0x0101004F68F29EB5C0584E8441CCD89310A7A700A62A11C2DA11994F855ADBD31EEB0B80" ma:contentTypeVersion="35" ma:contentTypeDescription="" ma:contentTypeScope="" ma:versionID="6390ba2f4df7d93663b35bef6036eec6">
  <xsd:schema xmlns:xsd="http://www.w3.org/2001/XMLSchema" xmlns:xs="http://www.w3.org/2001/XMLSchema" xmlns:p="http://schemas.microsoft.com/office/2006/metadata/properties" xmlns:ns2="a5d50ec6-4f68-42b2-af89-bec3c735f1b3" targetNamespace="http://schemas.microsoft.com/office/2006/metadata/properties" ma:root="true" ma:fieldsID="85ef6543aa613eded42f17ea0c83f219" ns2:_="">
    <xsd:import namespace="a5d50ec6-4f68-42b2-af89-bec3c735f1b3"/>
    <xsd:element name="properties">
      <xsd:complexType>
        <xsd:sequence>
          <xsd:element name="documentManagement">
            <xsd:complexType>
              <xsd:all>
                <xsd:element ref="ns2:GO_Subtitel" minOccurs="0"/>
                <xsd:element ref="ns2:fadaf9bd48504e53b37da21d4e02ac2d" minOccurs="0"/>
                <xsd:element ref="ns2:TaxCatchAll" minOccurs="0"/>
                <xsd:element ref="ns2:TaxCatchAllLabel" minOccurs="0"/>
                <xsd:element ref="ns2:h9b93e72e5794087a8c6a707504e94d4" minOccurs="0"/>
                <xsd:element ref="ns2:o8f5c290772241a4a8574faf3eed473a" minOccurs="0"/>
                <xsd:element ref="ns2:GO_Gepubliceerd" minOccurs="0"/>
                <xsd:element ref="ns2:GO_Sorterings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0ec6-4f68-42b2-af89-bec3c735f1b3" elementFormDefault="qualified">
    <xsd:import namespace="http://schemas.microsoft.com/office/2006/documentManagement/types"/>
    <xsd:import namespace="http://schemas.microsoft.com/office/infopath/2007/PartnerControls"/>
    <xsd:element name="GO_Subtitel" ma:index="2" nillable="true" ma:displayName="Subtitel" ma:internalName="GO_Subtitel">
      <xsd:simpleType>
        <xsd:restriction base="dms:Text">
          <xsd:maxLength value="255"/>
        </xsd:restriction>
      </xsd:simpleType>
    </xsd:element>
    <xsd:element name="fadaf9bd48504e53b37da21d4e02ac2d" ma:index="6" nillable="true" ma:taxonomy="true" ma:internalName="fadaf9bd48504e53b37da21d4e02ac2d" ma:taxonomyFieldName="GO_TonenOp" ma:displayName="Tonen op" ma:default="" ma:fieldId="{fadaf9bd-4850-4e53-b37d-a21d4e02ac2d}" ma:taxonomyMulti="true" ma:sspId="5edcdd67-fc9d-49c3-bb9e-68c8dc6df091" ma:termSetId="e54d5be3-7b0f-4b42-a807-cb0fbac917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hidden="true" ma:list="{e44a15c0-6584-4a1c-8085-964e349e0195}" ma:internalName="TaxCatchAll" ma:showField="CatchAllData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44a15c0-6584-4a1c-8085-964e349e0195}" ma:internalName="TaxCatchAllLabel" ma:readOnly="true" ma:showField="CatchAllDataLabel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9b93e72e5794087a8c6a707504e94d4" ma:index="13" nillable="true" ma:taxonomy="true" ma:internalName="h9b93e72e5794087a8c6a707504e94d4" ma:taxonomyFieldName="GO_Thema2" ma:displayName="Thema" ma:default="" ma:fieldId="{19b93e72-e579-4087-a8c6-a707504e94d4}" ma:taxonomyMulti="true" ma:sspId="5edcdd67-fc9d-49c3-bb9e-68c8dc6df091" ma:termSetId="f4861e71-693b-4a94-84d0-465f3af073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f5c290772241a4a8574faf3eed473a" ma:index="15" nillable="true" ma:taxonomy="true" ma:internalName="o8f5c290772241a4a8574faf3eed473a" ma:taxonomyFieldName="GO_Onderwijsniveau2" ma:displayName="Onderwijsniveau" ma:default="" ma:fieldId="{88f5c290-7722-41a4-a857-4faf3eed473a}" ma:taxonomyMulti="true" ma:sspId="5edcdd67-fc9d-49c3-bb9e-68c8dc6df091" ma:termSetId="f0da6606-5531-4ef5-98f9-009710f538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O_Gepubliceerd" ma:index="17" nillable="true" ma:displayName="GO_Gepubliceerd" ma:default="1" ma:internalName="GO_Gepubliceerd" ma:readOnly="false">
      <xsd:simpleType>
        <xsd:restriction base="dms:Boolean"/>
      </xsd:simpleType>
    </xsd:element>
    <xsd:element name="GO_SorteringsDatum" ma:index="18" nillable="true" ma:displayName="Sorteringsdatum" ma:format="DateTime" ma:internalName="GO_Sorteri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5edcdd67-fc9d-49c3-bb9e-68c8dc6df091" ContentTypeId="0x0101004F68F29EB5C0584E8441CCD89310A7A7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E287E-A42D-4BF0-BAAA-CA39D4B32C3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5d50ec6-4f68-42b2-af89-bec3c735f1b3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2D35B9-8C2B-429F-B9B8-1D55D0F97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806AF0-0323-456F-BAB2-260A9189B3B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30965D0-A2FD-46CF-8D31-E7F750DAE5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Powerpoint-sjabloon</Template>
  <TotalTime>496</TotalTime>
  <Words>1105</Words>
  <Application>Microsoft Office PowerPoint</Application>
  <PresentationFormat>Breedbeeld</PresentationFormat>
  <Paragraphs>216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Wingdings</vt:lpstr>
      <vt:lpstr>Powerpoint_GO!</vt:lpstr>
      <vt:lpstr>Hoofdstuk 8: Afgeleiden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Opdracht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christine landtmeters</dc:creator>
  <cp:lastModifiedBy>christine landtmeters</cp:lastModifiedBy>
  <cp:revision>124</cp:revision>
  <dcterms:created xsi:type="dcterms:W3CDTF">2020-04-20T07:29:10Z</dcterms:created>
  <dcterms:modified xsi:type="dcterms:W3CDTF">2020-04-29T10:46:55Z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0x0101004F68F29EB5C0584E8441CCD89310A7A700A62A11C2DA11994F855ADBD31EEB0B80</vt:lpwstr>
  </property>
  <property fmtid="{D5CDD505-2E9C-101B-9397-08002B2CF9AE}" pid="3" name="GO_Thema2">
    <vt:lpwstr>846;#Over GO!|ce4ef47a-ee33-4e7b-92e8-fc2613c6f28e</vt:lpwstr>
  </property>
  <property fmtid="{D5CDD505-2E9C-101B-9397-08002B2CF9AE}" pid="4" name="GO_TonenOp">
    <vt:lpwstr>333;#Powerpointsjabloon|3bd0c695-221f-45fc-875f-d7e9c737ea08</vt:lpwstr>
  </property>
  <property fmtid="{D5CDD505-2E9C-101B-9397-08002B2CF9AE}" pid="5" name="GO_Onderwijsniveau2">
    <vt:lpwstr>870;#Basisonderwijs|3b8ad038-521d-48c3-b44e-df4706774640;#871;#Buitengewoon onderwijs|e29d20d1-2569-4d77-8565-a6306c34a761;#864;#CLB|dab5612f-c15f-4cef-a185-32788ddad283;#872;#Deeltijds kunstonderwijs|992f05e6-8704-48c8-a5b7-a80e86c2fbbf;#873;#Internaten|</vt:lpwstr>
  </property>
</Properties>
</file>