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sldIdLst>
    <p:sldId id="256" r:id="rId6"/>
    <p:sldId id="259" r:id="rId7"/>
    <p:sldId id="269" r:id="rId8"/>
    <p:sldId id="270" r:id="rId9"/>
    <p:sldId id="271" r:id="rId10"/>
    <p:sldId id="272" r:id="rId11"/>
    <p:sldId id="273" r:id="rId12"/>
    <p:sldId id="276" r:id="rId13"/>
    <p:sldId id="274" r:id="rId14"/>
    <p:sldId id="27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landtmeters" initials="cl" lastIdx="0" clrIdx="0">
    <p:extLst>
      <p:ext uri="{19B8F6BF-5375-455C-9EA6-DF929625EA0E}">
        <p15:presenceInfo xmlns:p15="http://schemas.microsoft.com/office/powerpoint/2012/main" userId="6242e57a79040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91" d="100"/>
          <a:sy n="91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1EC0-DC59-4308-A446-128A64AE89F7}" type="datetimeFigureOut">
              <a:rPr lang="nl-NL" smtClean="0"/>
              <a:pPr/>
              <a:t>25-5-2020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A2D1C-34BD-4A08-9AFD-C8C00F0012D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66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A2D1C-34BD-4A08-9AFD-C8C00F0012DB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294" y="3429001"/>
            <a:ext cx="11041412" cy="1080138"/>
          </a:xfrm>
        </p:spPr>
        <p:txBody>
          <a:bodyPr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D95-02FC-4D82-8C3F-8D2F7A1C24C0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52" y="570427"/>
            <a:ext cx="3893096" cy="1260161"/>
          </a:xfrm>
          <a:prstGeom prst="rect">
            <a:avLst/>
          </a:prstGeom>
        </p:spPr>
      </p:pic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828800" y="4689161"/>
            <a:ext cx="8534400" cy="1080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grpSp>
        <p:nvGrpSpPr>
          <p:cNvPr id="3" name="Groep 2"/>
          <p:cNvGrpSpPr/>
          <p:nvPr userDrawn="1"/>
        </p:nvGrpSpPr>
        <p:grpSpPr>
          <a:xfrm rot="10591914">
            <a:off x="-1285943" y="-398615"/>
            <a:ext cx="12985505" cy="2952216"/>
            <a:chOff x="269685" y="6178021"/>
            <a:chExt cx="12091011" cy="2285265"/>
          </a:xfrm>
        </p:grpSpPr>
        <p:sp>
          <p:nvSpPr>
            <p:cNvPr id="9" name="Vrije vorm 8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0" name="Vrije vorm 9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294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575294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grpSp>
        <p:nvGrpSpPr>
          <p:cNvPr id="8" name="Groep 7"/>
          <p:cNvGrpSpPr/>
          <p:nvPr userDrawn="1"/>
        </p:nvGrpSpPr>
        <p:grpSpPr>
          <a:xfrm rot="10591914">
            <a:off x="-6932052" y="-141378"/>
            <a:ext cx="12985505" cy="2952216"/>
            <a:chOff x="269685" y="6178021"/>
            <a:chExt cx="12091011" cy="2285265"/>
          </a:xfrm>
        </p:grpSpPr>
        <p:sp>
          <p:nvSpPr>
            <p:cNvPr id="12" name="Vrije vorm 11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13" name="Vrije vorm 12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31" y="368610"/>
            <a:ext cx="5280675" cy="3060391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F20F-A3CF-4261-9052-78EEF9986520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afbeelding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5"/>
          <p:cNvSpPr>
            <a:spLocks noGrp="1"/>
          </p:cNvSpPr>
          <p:nvPr>
            <p:ph type="body" sz="quarter" idx="15"/>
          </p:nvPr>
        </p:nvSpPr>
        <p:spPr>
          <a:xfrm>
            <a:off x="6336031" y="3609023"/>
            <a:ext cx="5280675" cy="252032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1168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D3D4-8BC7-463E-ACA5-009F469C3503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61E0-97EA-4838-91B3-D7D28BC13232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tekst 2"/>
          <p:cNvSpPr>
            <a:spLocks noGrp="1"/>
          </p:cNvSpPr>
          <p:nvPr>
            <p:ph idx="1"/>
          </p:nvPr>
        </p:nvSpPr>
        <p:spPr>
          <a:xfrm>
            <a:off x="575295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idx="13"/>
          </p:nvPr>
        </p:nvSpPr>
        <p:spPr>
          <a:xfrm>
            <a:off x="6384032" y="1448748"/>
            <a:ext cx="5448697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6" y="1268725"/>
            <a:ext cx="5280675" cy="906151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 noChangeAspect="1"/>
          </p:cNvSpPr>
          <p:nvPr>
            <p:ph sz="half" idx="2"/>
          </p:nvPr>
        </p:nvSpPr>
        <p:spPr>
          <a:xfrm>
            <a:off x="575296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36031" y="1268725"/>
            <a:ext cx="5280675" cy="90615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 noChangeAspect="1"/>
          </p:cNvSpPr>
          <p:nvPr>
            <p:ph sz="quarter" idx="4"/>
          </p:nvPr>
        </p:nvSpPr>
        <p:spPr>
          <a:xfrm>
            <a:off x="6336031" y="2174875"/>
            <a:ext cx="5280675" cy="3954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675F-0F64-4804-B1BC-5CBB8E96E14D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75294" y="5517232"/>
            <a:ext cx="11041412" cy="468098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66C7-1830-4B84-9372-25BF49ACDD52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31064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3142-3361-4DEF-942E-E71DC43D24ED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2AA11A5-7EA5-4D57-A9CB-F52F928ED025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AF61F08-5B5D-4F5B-9F92-8A0E73C5D006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5294" y="1"/>
            <a:ext cx="11041412" cy="123761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295" y="1448748"/>
            <a:ext cx="11041411" cy="4680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"/>
          </p:nvPr>
        </p:nvSpPr>
        <p:spPr>
          <a:xfrm>
            <a:off x="10176521" y="6408001"/>
            <a:ext cx="1440184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0AEBD06F-55B8-4A1F-BC04-69139D6D1E9D}" type="datetime1">
              <a:rPr lang="nl-NL" smtClean="0"/>
              <a:t>25-5-2020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4655817" y="6588001"/>
            <a:ext cx="5280673" cy="1800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0176521" y="6588001"/>
            <a:ext cx="1440184" cy="1765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CAF61F08-5B5D-4F5B-9F92-8A0E73C5D00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38" y="6292906"/>
            <a:ext cx="1607918" cy="520470"/>
          </a:xfrm>
          <a:prstGeom prst="rect">
            <a:avLst/>
          </a:prstGeom>
        </p:spPr>
      </p:pic>
      <p:grpSp>
        <p:nvGrpSpPr>
          <p:cNvPr id="22" name="Groep 21"/>
          <p:cNvGrpSpPr/>
          <p:nvPr userDrawn="1"/>
        </p:nvGrpSpPr>
        <p:grpSpPr>
          <a:xfrm rot="180000">
            <a:off x="530971" y="6403698"/>
            <a:ext cx="12985505" cy="2952216"/>
            <a:chOff x="269685" y="6178021"/>
            <a:chExt cx="12091011" cy="2285265"/>
          </a:xfrm>
        </p:grpSpPr>
        <p:sp>
          <p:nvSpPr>
            <p:cNvPr id="23" name="Vrije vorm 22"/>
            <p:cNvSpPr/>
            <p:nvPr userDrawn="1"/>
          </p:nvSpPr>
          <p:spPr>
            <a:xfrm rot="60000">
              <a:off x="269685" y="6269234"/>
              <a:ext cx="11929225" cy="2194052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  <p:sp>
          <p:nvSpPr>
            <p:cNvPr id="24" name="Vrije vorm 23"/>
            <p:cNvSpPr/>
            <p:nvPr userDrawn="1"/>
          </p:nvSpPr>
          <p:spPr>
            <a:xfrm>
              <a:off x="431471" y="6178021"/>
              <a:ext cx="11929225" cy="2194049"/>
            </a:xfrm>
            <a:custGeom>
              <a:avLst/>
              <a:gdLst>
                <a:gd name="connsiteX0" fmla="*/ 0 w 9361196"/>
                <a:gd name="connsiteY0" fmla="*/ 785341 h 2700345"/>
                <a:gd name="connsiteX1" fmla="*/ 230022 w 9361196"/>
                <a:gd name="connsiteY1" fmla="*/ 230021 h 2700345"/>
                <a:gd name="connsiteX2" fmla="*/ 785343 w 9361196"/>
                <a:gd name="connsiteY2" fmla="*/ 1 h 2700345"/>
                <a:gd name="connsiteX3" fmla="*/ 8575855 w 9361196"/>
                <a:gd name="connsiteY3" fmla="*/ 0 h 2700345"/>
                <a:gd name="connsiteX4" fmla="*/ 9131175 w 9361196"/>
                <a:gd name="connsiteY4" fmla="*/ 230022 h 2700345"/>
                <a:gd name="connsiteX5" fmla="*/ 9361195 w 9361196"/>
                <a:gd name="connsiteY5" fmla="*/ 785343 h 2700345"/>
                <a:gd name="connsiteX6" fmla="*/ 9361196 w 9361196"/>
                <a:gd name="connsiteY6" fmla="*/ 1915004 h 2700345"/>
                <a:gd name="connsiteX7" fmla="*/ 9131175 w 9361196"/>
                <a:gd name="connsiteY7" fmla="*/ 2470324 h 2700345"/>
                <a:gd name="connsiteX8" fmla="*/ 8575855 w 9361196"/>
                <a:gd name="connsiteY8" fmla="*/ 2700345 h 2700345"/>
                <a:gd name="connsiteX9" fmla="*/ 785341 w 9361196"/>
                <a:gd name="connsiteY9" fmla="*/ 2700345 h 2700345"/>
                <a:gd name="connsiteX10" fmla="*/ 230021 w 9361196"/>
                <a:gd name="connsiteY10" fmla="*/ 2470323 h 2700345"/>
                <a:gd name="connsiteX11" fmla="*/ 0 w 9361196"/>
                <a:gd name="connsiteY11" fmla="*/ 1915003 h 2700345"/>
                <a:gd name="connsiteX12" fmla="*/ 0 w 9361196"/>
                <a:gd name="connsiteY12" fmla="*/ 785341 h 2700345"/>
                <a:gd name="connsiteX0" fmla="*/ 643968 w 10005164"/>
                <a:gd name="connsiteY0" fmla="*/ 785341 h 2700345"/>
                <a:gd name="connsiteX1" fmla="*/ 873990 w 10005164"/>
                <a:gd name="connsiteY1" fmla="*/ 230021 h 2700345"/>
                <a:gd name="connsiteX2" fmla="*/ 1429311 w 10005164"/>
                <a:gd name="connsiteY2" fmla="*/ 1 h 2700345"/>
                <a:gd name="connsiteX3" fmla="*/ 9219823 w 10005164"/>
                <a:gd name="connsiteY3" fmla="*/ 0 h 2700345"/>
                <a:gd name="connsiteX4" fmla="*/ 9775143 w 10005164"/>
                <a:gd name="connsiteY4" fmla="*/ 230022 h 2700345"/>
                <a:gd name="connsiteX5" fmla="*/ 10005163 w 10005164"/>
                <a:gd name="connsiteY5" fmla="*/ 785343 h 2700345"/>
                <a:gd name="connsiteX6" fmla="*/ 10005164 w 10005164"/>
                <a:gd name="connsiteY6" fmla="*/ 1915004 h 2700345"/>
                <a:gd name="connsiteX7" fmla="*/ 9775143 w 10005164"/>
                <a:gd name="connsiteY7" fmla="*/ 2470324 h 2700345"/>
                <a:gd name="connsiteX8" fmla="*/ 9219823 w 10005164"/>
                <a:gd name="connsiteY8" fmla="*/ 2700345 h 2700345"/>
                <a:gd name="connsiteX9" fmla="*/ 1429309 w 10005164"/>
                <a:gd name="connsiteY9" fmla="*/ 2700345 h 2700345"/>
                <a:gd name="connsiteX10" fmla="*/ 643968 w 10005164"/>
                <a:gd name="connsiteY10" fmla="*/ 1915003 h 2700345"/>
                <a:gd name="connsiteX11" fmla="*/ 643968 w 10005164"/>
                <a:gd name="connsiteY11" fmla="*/ 785341 h 2700345"/>
                <a:gd name="connsiteX0" fmla="*/ 643968 w 10005164"/>
                <a:gd name="connsiteY0" fmla="*/ 1915003 h 2700345"/>
                <a:gd name="connsiteX1" fmla="*/ 643968 w 10005164"/>
                <a:gd name="connsiteY1" fmla="*/ 785341 h 2700345"/>
                <a:gd name="connsiteX2" fmla="*/ 873990 w 10005164"/>
                <a:gd name="connsiteY2" fmla="*/ 230021 h 2700345"/>
                <a:gd name="connsiteX3" fmla="*/ 1429311 w 10005164"/>
                <a:gd name="connsiteY3" fmla="*/ 1 h 2700345"/>
                <a:gd name="connsiteX4" fmla="*/ 9219823 w 10005164"/>
                <a:gd name="connsiteY4" fmla="*/ 0 h 2700345"/>
                <a:gd name="connsiteX5" fmla="*/ 9775143 w 10005164"/>
                <a:gd name="connsiteY5" fmla="*/ 230022 h 2700345"/>
                <a:gd name="connsiteX6" fmla="*/ 10005163 w 10005164"/>
                <a:gd name="connsiteY6" fmla="*/ 785343 h 2700345"/>
                <a:gd name="connsiteX7" fmla="*/ 10005164 w 10005164"/>
                <a:gd name="connsiteY7" fmla="*/ 1915004 h 2700345"/>
                <a:gd name="connsiteX8" fmla="*/ 9775143 w 10005164"/>
                <a:gd name="connsiteY8" fmla="*/ 2470324 h 2700345"/>
                <a:gd name="connsiteX9" fmla="*/ 9219823 w 10005164"/>
                <a:gd name="connsiteY9" fmla="*/ 2700345 h 2700345"/>
                <a:gd name="connsiteX10" fmla="*/ 1429309 w 10005164"/>
                <a:gd name="connsiteY10" fmla="*/ 2700345 h 2700345"/>
                <a:gd name="connsiteX11" fmla="*/ 735408 w 10005164"/>
                <a:gd name="connsiteY11" fmla="*/ 2006443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10" fmla="*/ 785341 w 9361196"/>
                <a:gd name="connsiteY10" fmla="*/ 2700345 h 2700345"/>
                <a:gd name="connsiteX0" fmla="*/ 0 w 9361196"/>
                <a:gd name="connsiteY0" fmla="*/ 1915003 h 2700345"/>
                <a:gd name="connsiteX1" fmla="*/ 0 w 9361196"/>
                <a:gd name="connsiteY1" fmla="*/ 785341 h 2700345"/>
                <a:gd name="connsiteX2" fmla="*/ 230022 w 9361196"/>
                <a:gd name="connsiteY2" fmla="*/ 230021 h 2700345"/>
                <a:gd name="connsiteX3" fmla="*/ 785343 w 9361196"/>
                <a:gd name="connsiteY3" fmla="*/ 1 h 2700345"/>
                <a:gd name="connsiteX4" fmla="*/ 8575855 w 9361196"/>
                <a:gd name="connsiteY4" fmla="*/ 0 h 2700345"/>
                <a:gd name="connsiteX5" fmla="*/ 9131175 w 9361196"/>
                <a:gd name="connsiteY5" fmla="*/ 230022 h 2700345"/>
                <a:gd name="connsiteX6" fmla="*/ 9361195 w 9361196"/>
                <a:gd name="connsiteY6" fmla="*/ 785343 h 2700345"/>
                <a:gd name="connsiteX7" fmla="*/ 9361196 w 9361196"/>
                <a:gd name="connsiteY7" fmla="*/ 1915004 h 2700345"/>
                <a:gd name="connsiteX8" fmla="*/ 9131175 w 9361196"/>
                <a:gd name="connsiteY8" fmla="*/ 2470324 h 2700345"/>
                <a:gd name="connsiteX9" fmla="*/ 8575855 w 9361196"/>
                <a:gd name="connsiteY9" fmla="*/ 2700345 h 2700345"/>
                <a:gd name="connsiteX0" fmla="*/ 0 w 9361196"/>
                <a:gd name="connsiteY0" fmla="*/ 1915003 h 2470324"/>
                <a:gd name="connsiteX1" fmla="*/ 0 w 9361196"/>
                <a:gd name="connsiteY1" fmla="*/ 785341 h 2470324"/>
                <a:gd name="connsiteX2" fmla="*/ 230022 w 9361196"/>
                <a:gd name="connsiteY2" fmla="*/ 230021 h 2470324"/>
                <a:gd name="connsiteX3" fmla="*/ 785343 w 9361196"/>
                <a:gd name="connsiteY3" fmla="*/ 1 h 2470324"/>
                <a:gd name="connsiteX4" fmla="*/ 8575855 w 9361196"/>
                <a:gd name="connsiteY4" fmla="*/ 0 h 2470324"/>
                <a:gd name="connsiteX5" fmla="*/ 9131175 w 9361196"/>
                <a:gd name="connsiteY5" fmla="*/ 230022 h 2470324"/>
                <a:gd name="connsiteX6" fmla="*/ 9361195 w 9361196"/>
                <a:gd name="connsiteY6" fmla="*/ 785343 h 2470324"/>
                <a:gd name="connsiteX7" fmla="*/ 9361196 w 9361196"/>
                <a:gd name="connsiteY7" fmla="*/ 1915004 h 2470324"/>
                <a:gd name="connsiteX8" fmla="*/ 9131175 w 9361196"/>
                <a:gd name="connsiteY8" fmla="*/ 2470324 h 2470324"/>
                <a:gd name="connsiteX0" fmla="*/ 0 w 9361196"/>
                <a:gd name="connsiteY0" fmla="*/ 1915003 h 1915004"/>
                <a:gd name="connsiteX1" fmla="*/ 0 w 9361196"/>
                <a:gd name="connsiteY1" fmla="*/ 785341 h 1915004"/>
                <a:gd name="connsiteX2" fmla="*/ 230022 w 9361196"/>
                <a:gd name="connsiteY2" fmla="*/ 230021 h 1915004"/>
                <a:gd name="connsiteX3" fmla="*/ 785343 w 9361196"/>
                <a:gd name="connsiteY3" fmla="*/ 1 h 1915004"/>
                <a:gd name="connsiteX4" fmla="*/ 8575855 w 9361196"/>
                <a:gd name="connsiteY4" fmla="*/ 0 h 1915004"/>
                <a:gd name="connsiteX5" fmla="*/ 9131175 w 9361196"/>
                <a:gd name="connsiteY5" fmla="*/ 230022 h 1915004"/>
                <a:gd name="connsiteX6" fmla="*/ 9361195 w 9361196"/>
                <a:gd name="connsiteY6" fmla="*/ 785343 h 1915004"/>
                <a:gd name="connsiteX7" fmla="*/ 9361196 w 9361196"/>
                <a:gd name="connsiteY7" fmla="*/ 1915004 h 1915004"/>
                <a:gd name="connsiteX0" fmla="*/ 0 w 9361196"/>
                <a:gd name="connsiteY0" fmla="*/ 1915003 h 1915003"/>
                <a:gd name="connsiteX1" fmla="*/ 0 w 9361196"/>
                <a:gd name="connsiteY1" fmla="*/ 785341 h 1915003"/>
                <a:gd name="connsiteX2" fmla="*/ 230022 w 9361196"/>
                <a:gd name="connsiteY2" fmla="*/ 230021 h 1915003"/>
                <a:gd name="connsiteX3" fmla="*/ 785343 w 9361196"/>
                <a:gd name="connsiteY3" fmla="*/ 1 h 1915003"/>
                <a:gd name="connsiteX4" fmla="*/ 8575855 w 9361196"/>
                <a:gd name="connsiteY4" fmla="*/ 0 h 1915003"/>
                <a:gd name="connsiteX5" fmla="*/ 9131175 w 9361196"/>
                <a:gd name="connsiteY5" fmla="*/ 230022 h 1915003"/>
                <a:gd name="connsiteX6" fmla="*/ 9361195 w 9361196"/>
                <a:gd name="connsiteY6" fmla="*/ 785343 h 1915003"/>
                <a:gd name="connsiteX0" fmla="*/ 0 w 9131175"/>
                <a:gd name="connsiteY0" fmla="*/ 1915003 h 1915003"/>
                <a:gd name="connsiteX1" fmla="*/ 0 w 9131175"/>
                <a:gd name="connsiteY1" fmla="*/ 785341 h 1915003"/>
                <a:gd name="connsiteX2" fmla="*/ 230022 w 9131175"/>
                <a:gd name="connsiteY2" fmla="*/ 230021 h 1915003"/>
                <a:gd name="connsiteX3" fmla="*/ 785343 w 9131175"/>
                <a:gd name="connsiteY3" fmla="*/ 1 h 1915003"/>
                <a:gd name="connsiteX4" fmla="*/ 8575855 w 9131175"/>
                <a:gd name="connsiteY4" fmla="*/ 0 h 1915003"/>
                <a:gd name="connsiteX5" fmla="*/ 9131175 w 9131175"/>
                <a:gd name="connsiteY5" fmla="*/ 230022 h 1915003"/>
                <a:gd name="connsiteX0" fmla="*/ 0 w 8575855"/>
                <a:gd name="connsiteY0" fmla="*/ 1915003 h 1915003"/>
                <a:gd name="connsiteX1" fmla="*/ 0 w 8575855"/>
                <a:gd name="connsiteY1" fmla="*/ 785341 h 1915003"/>
                <a:gd name="connsiteX2" fmla="*/ 230022 w 8575855"/>
                <a:gd name="connsiteY2" fmla="*/ 230021 h 1915003"/>
                <a:gd name="connsiteX3" fmla="*/ 785343 w 8575855"/>
                <a:gd name="connsiteY3" fmla="*/ 1 h 1915003"/>
                <a:gd name="connsiteX4" fmla="*/ 8575855 w 8575855"/>
                <a:gd name="connsiteY4" fmla="*/ 0 h 1915003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2092942 h 2092942"/>
                <a:gd name="connsiteX1" fmla="*/ 0 w 9130575"/>
                <a:gd name="connsiteY1" fmla="*/ 963280 h 2092942"/>
                <a:gd name="connsiteX2" fmla="*/ 230022 w 9130575"/>
                <a:gd name="connsiteY2" fmla="*/ 407960 h 2092942"/>
                <a:gd name="connsiteX3" fmla="*/ 785343 w 9130575"/>
                <a:gd name="connsiteY3" fmla="*/ 177940 h 2092942"/>
                <a:gd name="connsiteX4" fmla="*/ 9130575 w 9130575"/>
                <a:gd name="connsiteY4" fmla="*/ 168256 h 2092942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173685 h 2173685"/>
                <a:gd name="connsiteX1" fmla="*/ 0 w 9130575"/>
                <a:gd name="connsiteY1" fmla="*/ 1044023 h 2173685"/>
                <a:gd name="connsiteX2" fmla="*/ 230022 w 9130575"/>
                <a:gd name="connsiteY2" fmla="*/ 488703 h 2173685"/>
                <a:gd name="connsiteX3" fmla="*/ 785343 w 9130575"/>
                <a:gd name="connsiteY3" fmla="*/ 258683 h 2173685"/>
                <a:gd name="connsiteX4" fmla="*/ 9130575 w 9130575"/>
                <a:gd name="connsiteY4" fmla="*/ 248999 h 2173685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  <a:gd name="connsiteX0" fmla="*/ 0 w 9130575"/>
                <a:gd name="connsiteY0" fmla="*/ 2521310 h 2521310"/>
                <a:gd name="connsiteX1" fmla="*/ 0 w 9130575"/>
                <a:gd name="connsiteY1" fmla="*/ 1391648 h 2521310"/>
                <a:gd name="connsiteX2" fmla="*/ 230022 w 9130575"/>
                <a:gd name="connsiteY2" fmla="*/ 836328 h 2521310"/>
                <a:gd name="connsiteX3" fmla="*/ 785343 w 9130575"/>
                <a:gd name="connsiteY3" fmla="*/ 606308 h 2521310"/>
                <a:gd name="connsiteX4" fmla="*/ 9130575 w 9130575"/>
                <a:gd name="connsiteY4" fmla="*/ 596624 h 2521310"/>
                <a:gd name="connsiteX0" fmla="*/ 0 w 9130587"/>
                <a:gd name="connsiteY0" fmla="*/ 1924686 h 1924686"/>
                <a:gd name="connsiteX1" fmla="*/ 0 w 9130587"/>
                <a:gd name="connsiteY1" fmla="*/ 795024 h 1924686"/>
                <a:gd name="connsiteX2" fmla="*/ 230022 w 9130587"/>
                <a:gd name="connsiteY2" fmla="*/ 239704 h 1924686"/>
                <a:gd name="connsiteX3" fmla="*/ 785343 w 9130587"/>
                <a:gd name="connsiteY3" fmla="*/ 9684 h 1924686"/>
                <a:gd name="connsiteX4" fmla="*/ 9130575 w 9130587"/>
                <a:gd name="connsiteY4" fmla="*/ 0 h 1924686"/>
                <a:gd name="connsiteX0" fmla="*/ 0 w 9130575"/>
                <a:gd name="connsiteY0" fmla="*/ 1924686 h 1924686"/>
                <a:gd name="connsiteX1" fmla="*/ 0 w 9130575"/>
                <a:gd name="connsiteY1" fmla="*/ 795024 h 1924686"/>
                <a:gd name="connsiteX2" fmla="*/ 230022 w 9130575"/>
                <a:gd name="connsiteY2" fmla="*/ 239704 h 1924686"/>
                <a:gd name="connsiteX3" fmla="*/ 785343 w 9130575"/>
                <a:gd name="connsiteY3" fmla="*/ 9684 h 1924686"/>
                <a:gd name="connsiteX4" fmla="*/ 9130575 w 9130575"/>
                <a:gd name="connsiteY4" fmla="*/ 0 h 192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75" h="1924686">
                  <a:moveTo>
                    <a:pt x="0" y="1924686"/>
                  </a:moveTo>
                  <a:lnTo>
                    <a:pt x="0" y="795024"/>
                  </a:lnTo>
                  <a:cubicBezTo>
                    <a:pt x="0" y="586739"/>
                    <a:pt x="82742" y="386984"/>
                    <a:pt x="230022" y="239704"/>
                  </a:cubicBezTo>
                  <a:cubicBezTo>
                    <a:pt x="377302" y="92424"/>
                    <a:pt x="577057" y="9683"/>
                    <a:pt x="785343" y="9684"/>
                  </a:cubicBezTo>
                  <a:lnTo>
                    <a:pt x="9130575" y="0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4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SzPct val="75000"/>
        <a:buFontTx/>
        <a:buBlip>
          <a:blip r:embed="rId12"/>
        </a:buBlip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2300" indent="-287338" algn="l" defTabSz="914400" rtl="0" eaLnBrk="1" latinLnBrk="0" hangingPunct="1">
        <a:spcBef>
          <a:spcPct val="2000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1700" indent="-287338" algn="l" defTabSz="914400" rtl="0" eaLnBrk="1" latinLnBrk="0" hangingPunct="1">
        <a:spcBef>
          <a:spcPct val="20000"/>
        </a:spcBef>
        <a:buClr>
          <a:schemeClr val="accent3"/>
        </a:buClr>
        <a:buSzPct val="75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7300" indent="-287338" algn="l" defTabSz="914400" rtl="0" eaLnBrk="1" latinLnBrk="0" hangingPunct="1">
        <a:spcBef>
          <a:spcPct val="20000"/>
        </a:spcBef>
        <a:buFont typeface="Symbol" pitchFamily="18" charset="2"/>
        <a:buChar char="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24000" indent="-287338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Hoofdstuk 8: Afgeleiden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5400" b="1" dirty="0" smtClean="0">
                <a:solidFill>
                  <a:schemeClr val="accent4"/>
                </a:solidFill>
              </a:rPr>
              <a:t>2. Afgeleide functie</a:t>
            </a:r>
            <a:endParaRPr lang="nl-NL" sz="54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81937" y="215688"/>
            <a:ext cx="7932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2.3 Afgeleide functies van bijzondere functies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28093" y="986006"/>
            <a:ext cx="10657184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g) Voorbeelden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1772213" y="1772816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4,25=0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13" y="1772816"/>
                <a:ext cx="187220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1772212" y="2371843"/>
                <a:ext cx="4179771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=50.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50−1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=50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sup>
                      </m:sSup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12" y="2371843"/>
                <a:ext cx="4179771" cy="403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772212" y="2979744"/>
                <a:ext cx="6192688" cy="74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12" y="2979744"/>
                <a:ext cx="6192688" cy="74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772212" y="3930303"/>
                <a:ext cx="6552728" cy="638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ad>
                        <m:rad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12" y="3930303"/>
                <a:ext cx="6552728" cy="638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hoek 2"/>
              <p:cNvSpPr/>
              <p:nvPr/>
            </p:nvSpPr>
            <p:spPr>
              <a:xfrm>
                <a:off x="1787416" y="4825846"/>
                <a:ext cx="5767541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3" name="Rechthoe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416" y="4825846"/>
                <a:ext cx="5767541" cy="729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52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911424" y="764704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chemeClr val="tx2"/>
                </a:solidFill>
              </a:rPr>
              <a:t> </a:t>
            </a:r>
            <a:r>
              <a:rPr lang="nl-BE" sz="3600" b="1" dirty="0" smtClean="0">
                <a:solidFill>
                  <a:schemeClr val="accent4"/>
                </a:solidFill>
              </a:rPr>
              <a:t>2.1 Inleidend voorbeeld</a:t>
            </a:r>
            <a:endParaRPr lang="nl-BE" sz="36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098470" y="3576386"/>
                <a:ext cx="68645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>
                    <a:ea typeface="Cambria Math" panose="02040503050406030204" pitchFamily="18" charset="0"/>
                  </a:rPr>
                  <a:t>We hebben aangetoond: </a:t>
                </a:r>
                <a14:m>
                  <m:oMath xmlns:m="http://schemas.openxmlformats.org/officeDocument/2006/math">
                    <m:r>
                      <a:rPr lang="nl-B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𝐼𝑅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70" y="3576386"/>
                <a:ext cx="6864559" cy="400110"/>
              </a:xfrm>
              <a:prstGeom prst="rect">
                <a:avLst/>
              </a:prstGeom>
              <a:blipFill>
                <a:blip r:embed="rId2"/>
                <a:stretch>
                  <a:fillRect l="-888" t="-9231" b="-276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/>
              <p:cNvSpPr txBox="1"/>
              <p:nvPr/>
            </p:nvSpPr>
            <p:spPr>
              <a:xfrm>
                <a:off x="1055440" y="144527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445278"/>
                <a:ext cx="2952328" cy="369332"/>
              </a:xfrm>
              <a:prstGeom prst="rect">
                <a:avLst/>
              </a:prstGeom>
              <a:blipFill>
                <a:blip r:embed="rId3"/>
                <a:stretch>
                  <a:fillRect l="-620" b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055440" y="1829315"/>
                <a:ext cx="7920880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²−9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−3)(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829315"/>
                <a:ext cx="7920880" cy="646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hoek 5"/>
              <p:cNvSpPr/>
              <p:nvPr/>
            </p:nvSpPr>
            <p:spPr>
              <a:xfrm>
                <a:off x="1082188" y="2680972"/>
                <a:ext cx="8088560" cy="646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²−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Rechthoe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8" y="2680972"/>
                <a:ext cx="8088560" cy="6460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1082188" y="4090902"/>
                <a:ext cx="4104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>
                    <a:ea typeface="Cambria Math" panose="02040503050406030204" pitchFamily="18" charset="0"/>
                  </a:rPr>
                  <a:t>Dus bv: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nl-B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2.100=200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8" y="4090902"/>
                <a:ext cx="4104456" cy="400110"/>
              </a:xfrm>
              <a:prstGeom prst="rect">
                <a:avLst/>
              </a:prstGeom>
              <a:blipFill>
                <a:blip r:embed="rId6"/>
                <a:stretch>
                  <a:fillRect l="-1634" t="-7576" b="-2575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082188" y="4583397"/>
                <a:ext cx="607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Met andere woorden als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nl-BE" sz="2000" dirty="0" smtClean="0"/>
                  <a:t> 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8" y="4583397"/>
                <a:ext cx="6072472" cy="400110"/>
              </a:xfrm>
              <a:prstGeom prst="rect">
                <a:avLst/>
              </a:prstGeom>
              <a:blipFill>
                <a:blip r:embed="rId7"/>
                <a:stretch>
                  <a:fillRect l="-1104" t="-9091" b="-2575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vak 11"/>
          <p:cNvSpPr txBox="1"/>
          <p:nvPr/>
        </p:nvSpPr>
        <p:spPr>
          <a:xfrm>
            <a:off x="1103648" y="5075892"/>
            <a:ext cx="765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Deze functie </a:t>
            </a:r>
            <a:r>
              <a:rPr lang="nl-BE" sz="2000" i="1" dirty="0" smtClean="0"/>
              <a:t>f’ </a:t>
            </a:r>
            <a:r>
              <a:rPr lang="nl-BE" sz="2000" dirty="0" smtClean="0"/>
              <a:t>noemen we de </a:t>
            </a:r>
            <a:r>
              <a:rPr lang="nl-BE" sz="2000" b="1" dirty="0" smtClean="0"/>
              <a:t>afgeleide functie </a:t>
            </a:r>
            <a:r>
              <a:rPr lang="nl-BE" sz="2000" dirty="0" smtClean="0"/>
              <a:t>van </a:t>
            </a:r>
            <a:r>
              <a:rPr lang="nl-BE" sz="2000" i="1" dirty="0" smtClean="0"/>
              <a:t>f</a:t>
            </a:r>
            <a:endParaRPr lang="nl-BE" sz="2000" i="1" dirty="0"/>
          </a:p>
        </p:txBody>
      </p:sp>
      <p:cxnSp>
        <p:nvCxnSpPr>
          <p:cNvPr id="15" name="Rechte verbindingslijn 14"/>
          <p:cNvCxnSpPr/>
          <p:nvPr/>
        </p:nvCxnSpPr>
        <p:spPr>
          <a:xfrm flipV="1">
            <a:off x="5879976" y="1988840"/>
            <a:ext cx="648072" cy="14401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6276020" y="2276872"/>
            <a:ext cx="504056" cy="19851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V="1">
            <a:off x="6022694" y="2821661"/>
            <a:ext cx="648072" cy="14401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6456040" y="3174684"/>
            <a:ext cx="648072" cy="14401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48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  <p:bldP spid="5" grpId="0"/>
      <p:bldP spid="6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55440" y="764704"/>
            <a:ext cx="3386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2.2 Definitie (p 92)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199456" y="1556792"/>
            <a:ext cx="10657184" cy="70788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De afgeleide functie van een functie f is de functie f’ die elke x waarin f afleidbaar is, afbeeldt op de afgeleide van f in x.</a:t>
            </a:r>
            <a:endParaRPr lang="nl-BE" sz="2000" dirty="0"/>
          </a:p>
        </p:txBody>
      </p:sp>
      <p:sp>
        <p:nvSpPr>
          <p:cNvPr id="7" name="Tekstvak 6"/>
          <p:cNvSpPr txBox="1"/>
          <p:nvPr/>
        </p:nvSpPr>
        <p:spPr>
          <a:xfrm>
            <a:off x="1127160" y="2636912"/>
            <a:ext cx="10657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Bedoeling</a:t>
            </a:r>
            <a:r>
              <a:rPr lang="nl-BE" sz="2000" dirty="0" smtClean="0"/>
              <a:t>: afgeleide in een punt a berekenen zonder de definitie met limieten te moeten gebruiken.</a:t>
            </a:r>
          </a:p>
          <a:p>
            <a:endParaRPr lang="nl-BE" dirty="0"/>
          </a:p>
          <a:p>
            <a:r>
              <a:rPr lang="nl-BE" sz="2000" dirty="0" smtClean="0"/>
              <a:t>Daarom gaan we nu eerst rekenregels opstellen voor afgeleide functies van enkele bijzondere functies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352483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55440" y="764704"/>
            <a:ext cx="901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2.3 Afgeleide functies van bijzondere functies (p 94)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199456" y="1556792"/>
                <a:ext cx="10657184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3200" b="1" dirty="0" smtClean="0">
                    <a:solidFill>
                      <a:schemeClr val="accent4"/>
                    </a:solidFill>
                  </a:rPr>
                  <a:t>a) Constante: </a:t>
                </a:r>
                <a14:m>
                  <m:oMath xmlns:m="http://schemas.openxmlformats.org/officeDocument/2006/math"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nl-BE" sz="3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556792"/>
                <a:ext cx="10657184" cy="584775"/>
              </a:xfrm>
              <a:prstGeom prst="rect">
                <a:avLst/>
              </a:prstGeom>
              <a:blipFill>
                <a:blip r:embed="rId2"/>
                <a:stretch>
                  <a:fillRect l="-1487" t="-12500" b="-3437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1199456" y="234888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Grafisch</a:t>
            </a:r>
            <a:r>
              <a:rPr lang="nl-BE" sz="2000" dirty="0" smtClean="0"/>
              <a:t>:</a:t>
            </a:r>
            <a:endParaRPr lang="nl-BE" sz="2000" dirty="0"/>
          </a:p>
        </p:txBody>
      </p:sp>
      <p:sp>
        <p:nvSpPr>
          <p:cNvPr id="8" name="Tekstvak 7"/>
          <p:cNvSpPr txBox="1"/>
          <p:nvPr/>
        </p:nvSpPr>
        <p:spPr>
          <a:xfrm>
            <a:off x="1199456" y="2819059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In elk punt met x = a, zal de </a:t>
            </a:r>
            <a:r>
              <a:rPr lang="nl-BE" sz="2000" dirty="0" err="1" smtClean="0"/>
              <a:t>rico</a:t>
            </a:r>
            <a:r>
              <a:rPr lang="nl-BE" sz="2000" dirty="0" smtClean="0"/>
              <a:t> van de raaklijn = 0</a:t>
            </a:r>
            <a:endParaRPr lang="nl-BE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1258138" y="3324924"/>
            <a:ext cx="302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Bewijs</a:t>
            </a:r>
            <a:r>
              <a:rPr lang="nl-BE" sz="2000" dirty="0" smtClean="0"/>
              <a:t>:</a:t>
            </a:r>
            <a:endParaRPr lang="nl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207476" y="3680472"/>
                <a:ext cx="7840852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76" y="3680472"/>
                <a:ext cx="7840852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1207475" y="4512705"/>
                <a:ext cx="10394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b="1" dirty="0" smtClean="0"/>
                  <a:t>In woorden</a:t>
                </a:r>
                <a:r>
                  <a:rPr lang="nl-BE" sz="2000" dirty="0" smtClean="0"/>
                  <a:t>: de afgeleide functie van een constante functie is de functie met voorschrift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75" y="4512705"/>
                <a:ext cx="10394159" cy="400110"/>
              </a:xfrm>
              <a:prstGeom prst="rect">
                <a:avLst/>
              </a:prstGeom>
              <a:blipFill>
                <a:blip r:embed="rId4"/>
                <a:stretch>
                  <a:fillRect l="-587" t="-7576" b="-2575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vak 11"/>
          <p:cNvSpPr txBox="1"/>
          <p:nvPr/>
        </p:nvSpPr>
        <p:spPr>
          <a:xfrm>
            <a:off x="1271464" y="5085184"/>
            <a:ext cx="3744416" cy="5847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Rekenregel</a:t>
            </a:r>
            <a:r>
              <a:rPr lang="nl-BE" sz="3200" dirty="0" smtClean="0">
                <a:solidFill>
                  <a:schemeClr val="accent4"/>
                </a:solidFill>
              </a:rPr>
              <a:t>: Dc = 0</a:t>
            </a:r>
            <a:endParaRPr lang="nl-BE" sz="3200" dirty="0">
              <a:solidFill>
                <a:schemeClr val="accent4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438825"/>
            <a:ext cx="3633427" cy="30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1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55440" y="764704"/>
            <a:ext cx="901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2.3 Afgeleide functies van bijzondere functies (p 94)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199456" y="1556792"/>
                <a:ext cx="10657184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3200" b="1" dirty="0" smtClean="0">
                    <a:solidFill>
                      <a:schemeClr val="accent4"/>
                    </a:solidFill>
                  </a:rPr>
                  <a:t>b) Identieke </a:t>
                </a:r>
                <a:r>
                  <a:rPr lang="nl-BE" sz="3200" b="1" dirty="0" err="1" smtClean="0">
                    <a:solidFill>
                      <a:schemeClr val="accent4"/>
                    </a:solidFill>
                  </a:rPr>
                  <a:t>funtie</a:t>
                </a:r>
                <a:r>
                  <a:rPr lang="nl-BE" sz="3200" b="1" dirty="0" smtClean="0">
                    <a:solidFill>
                      <a:schemeClr val="accent4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nl-BE" sz="3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556792"/>
                <a:ext cx="10657184" cy="584775"/>
              </a:xfrm>
              <a:prstGeom prst="rect">
                <a:avLst/>
              </a:prstGeom>
              <a:blipFill>
                <a:blip r:embed="rId2"/>
                <a:stretch>
                  <a:fillRect l="-1487" t="-12500" b="-3437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1199456" y="234888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Grafisch</a:t>
            </a:r>
            <a:r>
              <a:rPr lang="nl-BE" sz="2000" dirty="0" smtClean="0"/>
              <a:t>:</a:t>
            </a:r>
            <a:endParaRPr lang="nl-BE" sz="2000" dirty="0"/>
          </a:p>
        </p:txBody>
      </p:sp>
      <p:sp>
        <p:nvSpPr>
          <p:cNvPr id="8" name="Tekstvak 7"/>
          <p:cNvSpPr txBox="1"/>
          <p:nvPr/>
        </p:nvSpPr>
        <p:spPr>
          <a:xfrm>
            <a:off x="1199456" y="2819059"/>
            <a:ext cx="560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In elk punt met x = a, zal de </a:t>
            </a:r>
            <a:r>
              <a:rPr lang="nl-BE" sz="2000" dirty="0" err="1" smtClean="0"/>
              <a:t>rico</a:t>
            </a:r>
            <a:r>
              <a:rPr lang="nl-BE" sz="2000" dirty="0" smtClean="0"/>
              <a:t> van de raaklijn = 1</a:t>
            </a:r>
            <a:endParaRPr lang="nl-BE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1208064" y="3265772"/>
            <a:ext cx="302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Bewijs</a:t>
            </a:r>
            <a:r>
              <a:rPr lang="nl-BE" sz="2000" dirty="0" smtClean="0"/>
              <a:t>:</a:t>
            </a:r>
            <a:endParaRPr lang="nl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207476" y="3619844"/>
                <a:ext cx="7840852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76" y="3619844"/>
                <a:ext cx="7840852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1207476" y="4512705"/>
                <a:ext cx="10361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b="1" dirty="0" smtClean="0"/>
                  <a:t>In woorden</a:t>
                </a:r>
                <a:r>
                  <a:rPr lang="nl-BE" sz="2000" dirty="0" smtClean="0"/>
                  <a:t>: de afgeleide functie van de identieke functie is de functie met voorschrift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476" y="4512705"/>
                <a:ext cx="10361132" cy="400110"/>
              </a:xfrm>
              <a:prstGeom prst="rect">
                <a:avLst/>
              </a:prstGeom>
              <a:blipFill>
                <a:blip r:embed="rId4"/>
                <a:stretch>
                  <a:fillRect l="-588" t="-7576" b="-2575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vak 11"/>
          <p:cNvSpPr txBox="1"/>
          <p:nvPr/>
        </p:nvSpPr>
        <p:spPr>
          <a:xfrm>
            <a:off x="1271464" y="5085184"/>
            <a:ext cx="3456384" cy="5847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Rekenregel</a:t>
            </a:r>
            <a:r>
              <a:rPr lang="nl-BE" sz="3200" dirty="0" smtClean="0">
                <a:solidFill>
                  <a:schemeClr val="accent4"/>
                </a:solidFill>
              </a:rPr>
              <a:t>: </a:t>
            </a:r>
            <a:r>
              <a:rPr lang="nl-BE" sz="3200" dirty="0" err="1" smtClean="0">
                <a:solidFill>
                  <a:schemeClr val="accent4"/>
                </a:solidFill>
              </a:rPr>
              <a:t>Dx</a:t>
            </a:r>
            <a:r>
              <a:rPr lang="nl-BE" sz="3200" dirty="0" smtClean="0">
                <a:solidFill>
                  <a:schemeClr val="accent4"/>
                </a:solidFill>
              </a:rPr>
              <a:t> = 1</a:t>
            </a:r>
            <a:endParaRPr lang="nl-BE" sz="3200" dirty="0">
              <a:solidFill>
                <a:schemeClr val="accent4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96" y="1315434"/>
            <a:ext cx="3481176" cy="3073878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>
            <a:off x="10066625" y="2276872"/>
            <a:ext cx="277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10344472" y="1916832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0066625" y="2348880"/>
            <a:ext cx="70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4"/>
                </a:solidFill>
              </a:rPr>
              <a:t>+1</a:t>
            </a:r>
            <a:endParaRPr lang="nl-BE" dirty="0">
              <a:solidFill>
                <a:schemeClr val="accent4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0416479" y="1988840"/>
            <a:ext cx="6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4"/>
                </a:solidFill>
              </a:rPr>
              <a:t>+1</a:t>
            </a:r>
            <a:endParaRPr lang="nl-B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55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81937" y="215688"/>
            <a:ext cx="901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2.3 Afgeleide functies van bijzondere functies (p 94)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228093" y="986006"/>
                <a:ext cx="10657184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3200" b="1" dirty="0" smtClean="0">
                    <a:solidFill>
                      <a:schemeClr val="accent4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nl-BE" sz="3200" b="1" dirty="0" smtClean="0">
                    <a:solidFill>
                      <a:schemeClr val="accent4"/>
                    </a:solidFill>
                  </a:rPr>
                  <a:t>   met </a:t>
                </a:r>
                <a14:m>
                  <m:oMath xmlns:m="http://schemas.openxmlformats.org/officeDocument/2006/math"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𝑰𝑵</m:t>
                        </m:r>
                      </m:e>
                      <m:sub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nl-BE" sz="3200" b="1" dirty="0" smtClean="0">
                    <a:solidFill>
                      <a:schemeClr val="accent4"/>
                    </a:solidFill>
                  </a:rPr>
                  <a:t> </a:t>
                </a:r>
                <a:endParaRPr lang="nl-BE" sz="3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93" y="986006"/>
                <a:ext cx="10657184" cy="584775"/>
              </a:xfrm>
              <a:prstGeom prst="rect">
                <a:avLst/>
              </a:prstGeom>
              <a:blipFill>
                <a:blip r:embed="rId2"/>
                <a:stretch>
                  <a:fillRect l="-1429" t="-12500" b="-3437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228093" y="1760657"/>
                <a:ext cx="43204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n = 1  :    </a:t>
                </a:r>
                <a14:m>
                  <m:oMath xmlns:m="http://schemas.openxmlformats.org/officeDocument/2006/math"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93" y="1760657"/>
                <a:ext cx="4320480" cy="400110"/>
              </a:xfrm>
              <a:prstGeom prst="rect">
                <a:avLst/>
              </a:prstGeom>
              <a:blipFill>
                <a:blip r:embed="rId3"/>
                <a:stretch>
                  <a:fillRect l="-1410" t="-9231" b="-276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240833" y="2940629"/>
                <a:ext cx="30203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n = 3  </a:t>
                </a:r>
                <a:r>
                  <a:rPr lang="nl-BE" sz="2000" dirty="0"/>
                  <a:t>:    </a:t>
                </a:r>
                <a14:m>
                  <m:oMath xmlns:m="http://schemas.openxmlformats.org/officeDocument/2006/math">
                    <m:r>
                      <a:rPr lang="nl-BE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l-B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33" y="2940629"/>
                <a:ext cx="3020371" cy="400110"/>
              </a:xfrm>
              <a:prstGeom prst="rect">
                <a:avLst/>
              </a:prstGeom>
              <a:blipFill>
                <a:blip r:embed="rId4"/>
                <a:stretch>
                  <a:fillRect l="-2222" t="-7576" b="-25758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240833" y="3361837"/>
                <a:ext cx="10545711" cy="6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33" y="3361837"/>
                <a:ext cx="10545711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vak 11"/>
          <p:cNvSpPr txBox="1"/>
          <p:nvPr/>
        </p:nvSpPr>
        <p:spPr>
          <a:xfrm>
            <a:off x="7322048" y="5801019"/>
            <a:ext cx="4464496" cy="5847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Rekenregel</a:t>
            </a:r>
            <a:r>
              <a:rPr lang="nl-BE" sz="3200" dirty="0" smtClean="0">
                <a:solidFill>
                  <a:schemeClr val="accent4"/>
                </a:solidFill>
              </a:rPr>
              <a:t>: </a:t>
            </a:r>
            <a:r>
              <a:rPr lang="nl-BE" sz="3200" dirty="0" err="1" smtClean="0">
                <a:solidFill>
                  <a:schemeClr val="accent4"/>
                </a:solidFill>
              </a:rPr>
              <a:t>Dx</a:t>
            </a:r>
            <a:r>
              <a:rPr lang="nl-BE" sz="3200" baseline="30000" dirty="0" err="1" smtClean="0">
                <a:solidFill>
                  <a:schemeClr val="accent4"/>
                </a:solidFill>
              </a:rPr>
              <a:t>n</a:t>
            </a:r>
            <a:r>
              <a:rPr lang="nl-BE" sz="3200" dirty="0" smtClean="0">
                <a:solidFill>
                  <a:schemeClr val="accent4"/>
                </a:solidFill>
              </a:rPr>
              <a:t> = nx</a:t>
            </a:r>
            <a:r>
              <a:rPr lang="nl-BE" sz="3200" baseline="30000" dirty="0" smtClean="0">
                <a:solidFill>
                  <a:schemeClr val="accent4"/>
                </a:solidFill>
              </a:rPr>
              <a:t>n-1</a:t>
            </a:r>
            <a:endParaRPr lang="nl-BE" sz="3200" baseline="300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240833" y="2350643"/>
                <a:ext cx="24068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n = 2  </a:t>
                </a:r>
                <a:r>
                  <a:rPr lang="nl-BE" sz="2000" dirty="0"/>
                  <a:t>:    </a:t>
                </a:r>
                <a14:m>
                  <m:oMath xmlns:m="http://schemas.openxmlformats.org/officeDocument/2006/math">
                    <m:r>
                      <a:rPr lang="nl-BE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BE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33" y="2350643"/>
                <a:ext cx="2406895" cy="400110"/>
              </a:xfrm>
              <a:prstGeom prst="rect">
                <a:avLst/>
              </a:prstGeom>
              <a:blipFill>
                <a:blip r:embed="rId6"/>
                <a:stretch>
                  <a:fillRect l="-2792" t="-9231" b="-276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302627" y="2933737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27" y="2933737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/>
              <p:cNvSpPr txBox="1"/>
              <p:nvPr/>
            </p:nvSpPr>
            <p:spPr>
              <a:xfrm>
                <a:off x="1240833" y="4172477"/>
                <a:ext cx="3312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n = 4  </a:t>
                </a:r>
                <a:r>
                  <a:rPr lang="nl-BE" dirty="0"/>
                  <a:t>:   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BE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nl-BE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13" name="Tekstvak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33" y="4172477"/>
                <a:ext cx="3312368" cy="369332"/>
              </a:xfrm>
              <a:prstGeom prst="rect">
                <a:avLst/>
              </a:prstGeom>
              <a:blipFill>
                <a:blip r:embed="rId8"/>
                <a:stretch>
                  <a:fillRect l="-1657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/>
              <p:cNvSpPr txBox="1"/>
              <p:nvPr/>
            </p:nvSpPr>
            <p:spPr>
              <a:xfrm>
                <a:off x="1245438" y="4523969"/>
                <a:ext cx="10657184" cy="1201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nl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nl-B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B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nl-B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nl-BE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nl-B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B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/>
                      </m:sSup>
                      <m:d>
                        <m:d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nl-B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³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4" name="Tekstvak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38" y="4523969"/>
                <a:ext cx="10657184" cy="12018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3143672" y="4172477"/>
                <a:ext cx="1409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³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172477"/>
                <a:ext cx="14095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/>
              <p:cNvSpPr txBox="1"/>
              <p:nvPr/>
            </p:nvSpPr>
            <p:spPr>
              <a:xfrm>
                <a:off x="3647728" y="1759756"/>
                <a:ext cx="1656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=1.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17" name="Tekstvak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1759756"/>
                <a:ext cx="165618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vak 17"/>
              <p:cNvSpPr txBox="1"/>
              <p:nvPr/>
            </p:nvSpPr>
            <p:spPr>
              <a:xfrm>
                <a:off x="3388333" y="2334937"/>
                <a:ext cx="12961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=2 </m:t>
                      </m:r>
                      <m:sSup>
                        <m:sSup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18" name="Tekstvak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333" y="2334937"/>
                <a:ext cx="12961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Rechte verbindingslijn 19"/>
          <p:cNvCxnSpPr/>
          <p:nvPr/>
        </p:nvCxnSpPr>
        <p:spPr>
          <a:xfrm flipV="1">
            <a:off x="7176120" y="3501008"/>
            <a:ext cx="576064" cy="1440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7896200" y="3789040"/>
            <a:ext cx="648072" cy="22092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V="1">
            <a:off x="2711624" y="5229200"/>
            <a:ext cx="676709" cy="14401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 flipV="1">
            <a:off x="2855640" y="5589240"/>
            <a:ext cx="532693" cy="21177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45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2" grpId="0" animBg="1"/>
      <p:bldP spid="4" grpId="0"/>
      <p:bldP spid="6" grpId="0"/>
      <p:bldP spid="13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81937" y="215688"/>
            <a:ext cx="901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2.3 Afgeleide functies van bijzondere functies (p 94)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28093" y="986006"/>
            <a:ext cx="10657184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d) Opmerking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257123" y="1760657"/>
                <a:ext cx="8684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2000" dirty="0" smtClean="0"/>
                  <a:t>We kunnen bewijzen dat de rekenregel </a:t>
                </a:r>
                <a:r>
                  <a:rPr lang="nl-BE" sz="2000" dirty="0" err="1" smtClean="0"/>
                  <a:t>Dx</a:t>
                </a:r>
                <a:r>
                  <a:rPr lang="nl-BE" sz="2000" baseline="30000" dirty="0" err="1" smtClean="0"/>
                  <a:t>n</a:t>
                </a:r>
                <a:r>
                  <a:rPr lang="nl-BE" sz="2000" dirty="0" smtClean="0"/>
                  <a:t>= nx</a:t>
                </a:r>
                <a:r>
                  <a:rPr lang="nl-BE" sz="2000" baseline="30000" dirty="0" smtClean="0"/>
                  <a:t>n-1</a:t>
                </a:r>
                <a:r>
                  <a:rPr lang="nl-BE" sz="2000" dirty="0" smtClean="0"/>
                  <a:t> geldt voor n </a:t>
                </a:r>
                <a14:m>
                  <m:oMath xmlns:m="http://schemas.openxmlformats.org/officeDocument/2006/math">
                    <m:r>
                      <a:rPr lang="nl-B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nl-B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BE" sz="20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23" y="1760657"/>
                <a:ext cx="8684331" cy="400110"/>
              </a:xfrm>
              <a:prstGeom prst="rect">
                <a:avLst/>
              </a:prstGeom>
              <a:blipFill>
                <a:blip r:embed="rId2"/>
                <a:stretch>
                  <a:fillRect l="-702" t="-9231" b="-276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415480" y="2864556"/>
                <a:ext cx="6655367" cy="68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=−1.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−1−1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2864556"/>
                <a:ext cx="6655367" cy="689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vak 3"/>
          <p:cNvSpPr txBox="1"/>
          <p:nvPr/>
        </p:nvSpPr>
        <p:spPr>
          <a:xfrm>
            <a:off x="1240833" y="2350643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Hiermee kunnen we aantonen dat:</a:t>
            </a:r>
            <a:endParaRPr lang="nl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1415480" y="3933056"/>
                <a:ext cx="6624736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BE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3933056"/>
                <a:ext cx="6624736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63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81937" y="215688"/>
            <a:ext cx="901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2.3 Afgeleide functies van bijzondere functies (p 94)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1228093" y="986006"/>
                <a:ext cx="10657184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3200" b="1" dirty="0" smtClean="0">
                    <a:solidFill>
                      <a:schemeClr val="accent4"/>
                    </a:solidFill>
                  </a:rPr>
                  <a:t>e) </a:t>
                </a:r>
                <a14:m>
                  <m:oMath xmlns:m="http://schemas.openxmlformats.org/officeDocument/2006/math"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𝒔𝒊𝒏𝒙</m:t>
                    </m:r>
                  </m:oMath>
                </a14:m>
                <a:r>
                  <a:rPr lang="nl-BE" sz="3200" b="1" dirty="0" smtClean="0">
                    <a:solidFill>
                      <a:schemeClr val="accent4"/>
                    </a:solidFill>
                  </a:rPr>
                  <a:t>   en   </a:t>
                </a:r>
                <a14:m>
                  <m:oMath xmlns:m="http://schemas.openxmlformats.org/officeDocument/2006/math"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𝒄𝒐𝒔𝒙</m:t>
                    </m:r>
                  </m:oMath>
                </a14:m>
                <a:r>
                  <a:rPr lang="nl-BE" sz="3200" b="1" dirty="0" smtClean="0">
                    <a:solidFill>
                      <a:schemeClr val="accent4"/>
                    </a:solidFill>
                  </a:rPr>
                  <a:t> </a:t>
                </a:r>
                <a:endParaRPr lang="nl-BE" sz="3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93" y="986006"/>
                <a:ext cx="10657184" cy="584775"/>
              </a:xfrm>
              <a:prstGeom prst="rect">
                <a:avLst/>
              </a:prstGeom>
              <a:blipFill>
                <a:blip r:embed="rId2"/>
                <a:stretch>
                  <a:fillRect l="-1429" t="-12500" b="-3437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1257123" y="1760657"/>
            <a:ext cx="868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We kunnen bewijzen: zie boek p 97</a:t>
            </a:r>
            <a:endParaRPr lang="nl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415480" y="2864556"/>
                <a:ext cx="6655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𝑠𝑖𝑛𝑥</m:t>
                      </m:r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2864556"/>
                <a:ext cx="665536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1415480" y="3968455"/>
                <a:ext cx="6624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3968455"/>
                <a:ext cx="6624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74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181937" y="215688"/>
            <a:ext cx="9011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chemeClr val="tx2"/>
                </a:solidFill>
              </a:rPr>
              <a:t> </a:t>
            </a:r>
            <a:r>
              <a:rPr lang="nl-BE" sz="3200" b="1" dirty="0" smtClean="0">
                <a:solidFill>
                  <a:schemeClr val="accent4"/>
                </a:solidFill>
              </a:rPr>
              <a:t>2.3 Afgeleide functies van bijzondere functies (p 94)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28093" y="986006"/>
            <a:ext cx="10657184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f) Overzicht formules</a:t>
            </a:r>
            <a:endParaRPr lang="nl-BE" sz="3200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775520" y="3573016"/>
                <a:ext cx="1728192" cy="68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sz="200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nl-B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nl-B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3573016"/>
                <a:ext cx="1728192" cy="689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1772213" y="4402857"/>
                <a:ext cx="1872208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nl-BE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nl-B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13" y="4402857"/>
                <a:ext cx="1872208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1772213" y="1772816"/>
                <a:ext cx="1872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𝐷𝑐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13" y="1772816"/>
                <a:ext cx="187220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1767301" y="2364642"/>
                <a:ext cx="2307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01" y="2364642"/>
                <a:ext cx="230756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1770608" y="2970871"/>
                <a:ext cx="2304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B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nl-B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B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08" y="2970871"/>
                <a:ext cx="23042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5519936" y="3573016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𝐷𝑠𝑖𝑛𝑥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573016"/>
                <a:ext cx="23042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5519936" y="4550494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𝐷𝑐𝑜𝑠𝑥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4550494"/>
                <a:ext cx="2736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347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8" grpId="0"/>
      <p:bldP spid="10" grpId="0"/>
      <p:bldP spid="11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Powerpoint_GO!">
  <a:themeElements>
    <a:clrScheme name="GO!">
      <a:dk1>
        <a:sysClr val="windowText" lastClr="000000"/>
      </a:dk1>
      <a:lt1>
        <a:sysClr val="window" lastClr="FFFFFF"/>
      </a:lt1>
      <a:dk2>
        <a:srgbClr val="C3004A"/>
      </a:dk2>
      <a:lt2>
        <a:srgbClr val="C8C8C8"/>
      </a:lt2>
      <a:accent1>
        <a:srgbClr val="00B3D5"/>
      </a:accent1>
      <a:accent2>
        <a:srgbClr val="F08800"/>
      </a:accent2>
      <a:accent3>
        <a:srgbClr val="A9B905"/>
      </a:accent3>
      <a:accent4>
        <a:srgbClr val="C3004A"/>
      </a:accent4>
      <a:accent5>
        <a:srgbClr val="C8C8C8"/>
      </a:accent5>
      <a:accent6>
        <a:srgbClr val="737373"/>
      </a:accent6>
      <a:hlink>
        <a:srgbClr val="0000FF"/>
      </a:hlink>
      <a:folHlink>
        <a:srgbClr val="800080"/>
      </a:folHlink>
    </a:clrScheme>
    <a:fontScheme name="GO!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.pptx" id="{B5E749A2-D560-4101-9845-7F4F5BA3ABF0}" vid="{8CBD4C81-8861-476A-A8DF-9C0D61DBE14A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5edcdd67-fc9d-49c3-bb9e-68c8dc6df091" ContentTypeId="0x0101004F68F29EB5C0584E8441CCD89310A7A7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b93e72e5794087a8c6a707504e94d4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Over GO!</TermName>
          <TermId xmlns="http://schemas.microsoft.com/office/infopath/2007/PartnerControls">ce4ef47a-ee33-4e7b-92e8-fc2613c6f28e</TermId>
        </TermInfo>
      </Terms>
    </h9b93e72e5794087a8c6a707504e94d4>
    <GO_SorteringsDatum xmlns="a5d50ec6-4f68-42b2-af89-bec3c735f1b3" xsi:nil="true"/>
    <GO_Subtitel xmlns="a5d50ec6-4f68-42b2-af89-bec3c735f1b3" xsi:nil="true"/>
    <o8f5c290772241a4a8574faf3eed473a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Basisonderwijs</TermName>
          <TermId xmlns="http://schemas.microsoft.com/office/infopath/2007/PartnerControls">3b8ad038-521d-48c3-b44e-df4706774640</TermId>
        </TermInfo>
        <TermInfo xmlns="http://schemas.microsoft.com/office/infopath/2007/PartnerControls">
          <TermName xmlns="http://schemas.microsoft.com/office/infopath/2007/PartnerControls">Buitengewoon onderwijs</TermName>
          <TermId xmlns="http://schemas.microsoft.com/office/infopath/2007/PartnerControls">e29d20d1-2569-4d77-8565-a6306c34a761</TermId>
        </TermInfo>
        <TermInfo xmlns="http://schemas.microsoft.com/office/infopath/2007/PartnerControls">
          <TermName xmlns="http://schemas.microsoft.com/office/infopath/2007/PartnerControls">CLB</TermName>
          <TermId xmlns="http://schemas.microsoft.com/office/infopath/2007/PartnerControls">dab5612f-c15f-4cef-a185-32788ddad283</TermId>
        </TermInfo>
        <TermInfo xmlns="http://schemas.microsoft.com/office/infopath/2007/PartnerControls">
          <TermName xmlns="http://schemas.microsoft.com/office/infopath/2007/PartnerControls">Deeltijds kunstonderwijs</TermName>
          <TermId xmlns="http://schemas.microsoft.com/office/infopath/2007/PartnerControls">992f05e6-8704-48c8-a5b7-a80e86c2fbbf</TermId>
        </TermInfo>
        <TermInfo xmlns="http://schemas.microsoft.com/office/infopath/2007/PartnerControls">
          <TermName xmlns="http://schemas.microsoft.com/office/infopath/2007/PartnerControls">Internaten</TermName>
          <TermId xmlns="http://schemas.microsoft.com/office/infopath/2007/PartnerControls">8b3e007c-c1a7-4e4b-8b27-497fed62a463</TermId>
        </TermInfo>
        <TermInfo xmlns="http://schemas.microsoft.com/office/infopath/2007/PartnerControls">
          <TermName xmlns="http://schemas.microsoft.com/office/infopath/2007/PartnerControls">Kinderopvang</TermName>
          <TermId xmlns="http://schemas.microsoft.com/office/infopath/2007/PartnerControls">5e6a8cbb-30a3-4967-97f4-3da479423780</TermId>
        </TermInfo>
        <TermInfo xmlns="http://schemas.microsoft.com/office/infopath/2007/PartnerControls">
          <TermName xmlns="http://schemas.microsoft.com/office/infopath/2007/PartnerControls">Secundair onderwijs</TermName>
          <TermId xmlns="http://schemas.microsoft.com/office/infopath/2007/PartnerControls">df004da1-017a-43ed-8e6c-a117353145fe</TermId>
        </TermInfo>
        <TermInfo xmlns="http://schemas.microsoft.com/office/infopath/2007/PartnerControls">
          <TermName xmlns="http://schemas.microsoft.com/office/infopath/2007/PartnerControls">Volwassenenonderwijs</TermName>
          <TermId xmlns="http://schemas.microsoft.com/office/infopath/2007/PartnerControls">cf1e31b4-1776-40e3-b71a-0ca01ad59108</TermId>
        </TermInfo>
      </Terms>
    </o8f5c290772241a4a8574faf3eed473a>
    <GO_Gepubliceerd xmlns="a5d50ec6-4f68-42b2-af89-bec3c735f1b3">true</GO_Gepubliceerd>
    <fadaf9bd48504e53b37da21d4e02ac2d xmlns="a5d50ec6-4f68-42b2-af89-bec3c735f1b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Powerpointsjabloon</TermName>
          <TermId xmlns="http://schemas.microsoft.com/office/infopath/2007/PartnerControls">3bd0c695-221f-45fc-875f-d7e9c737ea08</TermId>
        </TermInfo>
      </Terms>
    </fadaf9bd48504e53b37da21d4e02ac2d>
    <TaxCatchAll xmlns="a5d50ec6-4f68-42b2-af89-bec3c735f1b3">
      <Value>864</Value>
      <Value>846</Value>
      <Value>862</Value>
      <Value>333</Value>
      <Value>847</Value>
      <Value>874</Value>
      <Value>873</Value>
      <Value>872</Value>
      <Value>871</Value>
      <Value>870</Value>
    </TaxCatchAl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GO Document" ma:contentTypeID="0x0101004F68F29EB5C0584E8441CCD89310A7A700A62A11C2DA11994F855ADBD31EEB0B80" ma:contentTypeVersion="35" ma:contentTypeDescription="" ma:contentTypeScope="" ma:versionID="6390ba2f4df7d93663b35bef6036eec6">
  <xsd:schema xmlns:xsd="http://www.w3.org/2001/XMLSchema" xmlns:xs="http://www.w3.org/2001/XMLSchema" xmlns:p="http://schemas.microsoft.com/office/2006/metadata/properties" xmlns:ns2="a5d50ec6-4f68-42b2-af89-bec3c735f1b3" targetNamespace="http://schemas.microsoft.com/office/2006/metadata/properties" ma:root="true" ma:fieldsID="85ef6543aa613eded42f17ea0c83f219" ns2:_="">
    <xsd:import namespace="a5d50ec6-4f68-42b2-af89-bec3c735f1b3"/>
    <xsd:element name="properties">
      <xsd:complexType>
        <xsd:sequence>
          <xsd:element name="documentManagement">
            <xsd:complexType>
              <xsd:all>
                <xsd:element ref="ns2:GO_Subtitel" minOccurs="0"/>
                <xsd:element ref="ns2:fadaf9bd48504e53b37da21d4e02ac2d" minOccurs="0"/>
                <xsd:element ref="ns2:TaxCatchAll" minOccurs="0"/>
                <xsd:element ref="ns2:TaxCatchAllLabel" minOccurs="0"/>
                <xsd:element ref="ns2:h9b93e72e5794087a8c6a707504e94d4" minOccurs="0"/>
                <xsd:element ref="ns2:o8f5c290772241a4a8574faf3eed473a" minOccurs="0"/>
                <xsd:element ref="ns2:GO_Gepubliceerd" minOccurs="0"/>
                <xsd:element ref="ns2:GO_Sorterings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50ec6-4f68-42b2-af89-bec3c735f1b3" elementFormDefault="qualified">
    <xsd:import namespace="http://schemas.microsoft.com/office/2006/documentManagement/types"/>
    <xsd:import namespace="http://schemas.microsoft.com/office/infopath/2007/PartnerControls"/>
    <xsd:element name="GO_Subtitel" ma:index="2" nillable="true" ma:displayName="Subtitel" ma:internalName="GO_Subtitel">
      <xsd:simpleType>
        <xsd:restriction base="dms:Text">
          <xsd:maxLength value="255"/>
        </xsd:restriction>
      </xsd:simpleType>
    </xsd:element>
    <xsd:element name="fadaf9bd48504e53b37da21d4e02ac2d" ma:index="6" nillable="true" ma:taxonomy="true" ma:internalName="fadaf9bd48504e53b37da21d4e02ac2d" ma:taxonomyFieldName="GO_TonenOp" ma:displayName="Tonen op" ma:default="" ma:fieldId="{fadaf9bd-4850-4e53-b37d-a21d4e02ac2d}" ma:taxonomyMulti="true" ma:sspId="5edcdd67-fc9d-49c3-bb9e-68c8dc6df091" ma:termSetId="e54d5be3-7b0f-4b42-a807-cb0fbac917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hidden="true" ma:list="{e44a15c0-6584-4a1c-8085-964e349e0195}" ma:internalName="TaxCatchAll" ma:showField="CatchAllData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44a15c0-6584-4a1c-8085-964e349e0195}" ma:internalName="TaxCatchAllLabel" ma:readOnly="true" ma:showField="CatchAllDataLabel" ma:web="e7c6409d-2d7f-4d17-8d14-58435df08a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9b93e72e5794087a8c6a707504e94d4" ma:index="13" nillable="true" ma:taxonomy="true" ma:internalName="h9b93e72e5794087a8c6a707504e94d4" ma:taxonomyFieldName="GO_Thema2" ma:displayName="Thema" ma:default="" ma:fieldId="{19b93e72-e579-4087-a8c6-a707504e94d4}" ma:taxonomyMulti="true" ma:sspId="5edcdd67-fc9d-49c3-bb9e-68c8dc6df091" ma:termSetId="f4861e71-693b-4a94-84d0-465f3af073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8f5c290772241a4a8574faf3eed473a" ma:index="15" nillable="true" ma:taxonomy="true" ma:internalName="o8f5c290772241a4a8574faf3eed473a" ma:taxonomyFieldName="GO_Onderwijsniveau2" ma:displayName="Onderwijsniveau" ma:default="" ma:fieldId="{88f5c290-7722-41a4-a857-4faf3eed473a}" ma:taxonomyMulti="true" ma:sspId="5edcdd67-fc9d-49c3-bb9e-68c8dc6df091" ma:termSetId="f0da6606-5531-4ef5-98f9-009710f538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O_Gepubliceerd" ma:index="17" nillable="true" ma:displayName="GO_Gepubliceerd" ma:default="1" ma:internalName="GO_Gepubliceerd" ma:readOnly="false">
      <xsd:simpleType>
        <xsd:restriction base="dms:Boolean"/>
      </xsd:simpleType>
    </xsd:element>
    <xsd:element name="GO_SorteringsDatum" ma:index="18" nillable="true" ma:displayName="Sorteringsdatum" ma:format="DateTime" ma:internalName="GO_Sorteri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06AF0-0323-456F-BAB2-260A9189B3B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030965D0-A2FD-46CF-8D31-E7F750DAE5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BE287E-A42D-4BF0-BAAA-CA39D4B32C33}">
  <ds:schemaRefs>
    <ds:schemaRef ds:uri="http://schemas.microsoft.com/office/infopath/2007/PartnerControls"/>
    <ds:schemaRef ds:uri="a5d50ec6-4f68-42b2-af89-bec3c735f1b3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82D35B9-8C2B-429F-B9B8-1D55D0F97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d50ec6-4f68-42b2-af89-bec3c735f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Powerpoint-sjabloon</Template>
  <TotalTime>1023</TotalTime>
  <Words>1595</Words>
  <Application>Microsoft Office PowerPoint</Application>
  <PresentationFormat>Breedbeeld</PresentationFormat>
  <Paragraphs>74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Symbol</vt:lpstr>
      <vt:lpstr>Wingdings</vt:lpstr>
      <vt:lpstr>Powerpoint_GO!</vt:lpstr>
      <vt:lpstr>Hoofdstuk 8: Afgeleiden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christine landtmeters</dc:creator>
  <cp:lastModifiedBy>christine landtmeters</cp:lastModifiedBy>
  <cp:revision>174</cp:revision>
  <dcterms:created xsi:type="dcterms:W3CDTF">2020-04-20T07:29:10Z</dcterms:created>
  <dcterms:modified xsi:type="dcterms:W3CDTF">2020-05-25T11:59:35Z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0x0101004F68F29EB5C0584E8441CCD89310A7A700A62A11C2DA11994F855ADBD31EEB0B80</vt:lpwstr>
  </property>
  <property fmtid="{D5CDD505-2E9C-101B-9397-08002B2CF9AE}" pid="3" name="GO_Thema2">
    <vt:lpwstr>846;#Over GO!|ce4ef47a-ee33-4e7b-92e8-fc2613c6f28e</vt:lpwstr>
  </property>
  <property fmtid="{D5CDD505-2E9C-101B-9397-08002B2CF9AE}" pid="4" name="GO_TonenOp">
    <vt:lpwstr>333;#Powerpointsjabloon|3bd0c695-221f-45fc-875f-d7e9c737ea08</vt:lpwstr>
  </property>
  <property fmtid="{D5CDD505-2E9C-101B-9397-08002B2CF9AE}" pid="5" name="GO_Onderwijsniveau2">
    <vt:lpwstr>870;#Basisonderwijs|3b8ad038-521d-48c3-b44e-df4706774640;#871;#Buitengewoon onderwijs|e29d20d1-2569-4d77-8565-a6306c34a761;#864;#CLB|dab5612f-c15f-4cef-a185-32788ddad283;#872;#Deeltijds kunstonderwijs|992f05e6-8704-48c8-a5b7-a80e86c2fbbf;#873;#Internaten|</vt:lpwstr>
  </property>
</Properties>
</file>