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3"/>
  </p:notesMasterIdLst>
  <p:sldIdLst>
    <p:sldId id="256" r:id="rId6"/>
    <p:sldId id="272" r:id="rId7"/>
    <p:sldId id="259" r:id="rId8"/>
    <p:sldId id="260" r:id="rId9"/>
    <p:sldId id="271" r:id="rId10"/>
    <p:sldId id="261" r:id="rId11"/>
    <p:sldId id="264" r:id="rId12"/>
    <p:sldId id="262" r:id="rId13"/>
    <p:sldId id="263" r:id="rId14"/>
    <p:sldId id="273" r:id="rId15"/>
    <p:sldId id="265" r:id="rId16"/>
    <p:sldId id="266" r:id="rId17"/>
    <p:sldId id="269" r:id="rId18"/>
    <p:sldId id="270" r:id="rId19"/>
    <p:sldId id="268" r:id="rId20"/>
    <p:sldId id="267" r:id="rId21"/>
    <p:sldId id="27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landtmeters" initials="cl" lastIdx="0" clrIdx="0">
    <p:extLst>
      <p:ext uri="{19B8F6BF-5375-455C-9EA6-DF929625EA0E}">
        <p15:presenceInfo xmlns:p15="http://schemas.microsoft.com/office/powerpoint/2012/main" userId="6242e57a79040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0147" autoAdjust="0"/>
  </p:normalViewPr>
  <p:slideViewPr>
    <p:cSldViewPr showGuides="1">
      <p:cViewPr varScale="1">
        <p:scale>
          <a:sx n="82" d="100"/>
          <a:sy n="82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8-6-2020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A2D1C-34BD-4A08-9AFD-C8C00F0012DB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8-6-2020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reewiski.be/afgeleiden-samengestelde-functie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freewiski.be/afgeleiden-somrege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reewiski.be/afgeleiden-productrege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freewiski.be/afgeleide-c-fx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ezoozacademy.be/video/3de-graad-wiskunde-analyse-afgeleiden-rekenregels-voor-afgeleiden-quotientregel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Hoofdstuk 8: Afgeleiden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NL" sz="5400" b="1" dirty="0" smtClean="0">
                <a:solidFill>
                  <a:schemeClr val="accent4"/>
                </a:solidFill>
              </a:rPr>
              <a:t>4. Rekenregels voor afgeleiden</a:t>
            </a:r>
            <a:endParaRPr lang="nl-NL" sz="5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4.5 Afgeleide </a:t>
            </a:r>
            <a:r>
              <a:rPr lang="nl-BE" sz="3600" b="1" dirty="0" err="1" smtClean="0">
                <a:solidFill>
                  <a:schemeClr val="accent4"/>
                </a:solidFill>
              </a:rPr>
              <a:t>tanx</a:t>
            </a:r>
            <a:r>
              <a:rPr lang="nl-BE" sz="3600" b="1" dirty="0" smtClean="0">
                <a:solidFill>
                  <a:schemeClr val="accent4"/>
                </a:solidFill>
              </a:rPr>
              <a:t> en </a:t>
            </a:r>
            <a:r>
              <a:rPr lang="nl-BE" sz="3600" b="1" dirty="0" err="1" smtClean="0">
                <a:solidFill>
                  <a:schemeClr val="accent4"/>
                </a:solidFill>
              </a:rPr>
              <a:t>cot</a:t>
            </a:r>
            <a:r>
              <a:rPr lang="nl-BE" sz="3600" b="1" dirty="0" smtClean="0">
                <a:solidFill>
                  <a:schemeClr val="accent4"/>
                </a:solidFill>
              </a:rPr>
              <a:t> x (p 109)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10699954" cy="4623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𝐷𝑡𝑎𝑛𝑥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𝑐𝑜𝑠𝑥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𝐷𝑠𝑖𝑛𝑥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𝐷𝑐𝑜𝑠𝑥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𝑠𝑖𝑛𝑥</m:t>
                              </m:r>
                            </m:e>
                          </m:d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sz="2000" b="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𝐷𝑐𝑜𝑠𝑥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𝐷𝑠𝑖𝑛𝑥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𝑠𝑖𝑛𝑥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𝑐𝑜𝑠𝑥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b="1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nl-BE" sz="2400" b="1" dirty="0" smtClean="0"/>
                  <a:t>Rekenregels</a:t>
                </a:r>
                <a:r>
                  <a:rPr lang="nl-BE" sz="2400" dirty="0" smtClean="0"/>
                  <a:t>:</a:t>
                </a:r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r>
                      <a:rPr lang="nl-BE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nl-BE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𝒕𝒂𝒏𝒙</m:t>
                    </m:r>
                    <m:r>
                      <a:rPr lang="nl-BE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nl-BE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𝒄𝒐</m:t>
                        </m:r>
                        <m:sSup>
                          <m:sSupPr>
                            <m:ctrlPr>
                              <a:rPr lang="nl-BE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nl-BE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nl-BE" sz="2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nl-BE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nl-BE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𝒄𝒐𝒕</m:t>
                    </m:r>
                    <m:r>
                      <a:rPr lang="nl-BE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BE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nl-BE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nl-BE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nl-BE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nl-BE" sz="2000" dirty="0" smtClean="0"/>
                  <a:t>         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10699954" cy="4623510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79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Oefening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nr</a:t>
            </a:r>
            <a:r>
              <a:rPr lang="nl-BE" dirty="0" smtClean="0"/>
              <a:t> 4 p 117 </a:t>
            </a:r>
            <a:r>
              <a:rPr lang="nl-BE" dirty="0" err="1" smtClean="0"/>
              <a:t>a,b,d,e,f,g,j,k,l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Opmerkingen: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/>
              <a:t>De antwoorden worden zoveel mogelijk ontbonden in factoren, het nut zal je </a:t>
            </a:r>
            <a:r>
              <a:rPr lang="nl-BE" smtClean="0"/>
              <a:t>volgend schooljaar </a:t>
            </a:r>
            <a:r>
              <a:rPr lang="nl-BE" dirty="0"/>
              <a:t>te weten komen.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dirty="0" smtClean="0"/>
              <a:t>modeloplossing </a:t>
            </a:r>
            <a:r>
              <a:rPr lang="nl-BE" dirty="0"/>
              <a:t>vind je op smartschool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041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4.6 Kettingregel (p 111)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10699954" cy="490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Beluister </a:t>
                </a:r>
                <a:r>
                  <a:rPr lang="nl-BE" sz="2000" dirty="0">
                    <a:hlinkClick r:id="rId2"/>
                  </a:rPr>
                  <a:t>https://www.freewiski.be/afgeleiden-samengestelde-functie</a:t>
                </a:r>
                <a:endParaRPr lang="nl-BE" sz="2000" b="1" dirty="0"/>
              </a:p>
              <a:p>
                <a:endParaRPr lang="nl-BE" sz="2000" b="1" dirty="0" smtClean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𝑫𝒈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𝑫𝒇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b="1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 </a:t>
                </a:r>
              </a:p>
              <a:p>
                <a:endParaRPr lang="nl-BE" sz="2000" dirty="0" smtClean="0"/>
              </a:p>
              <a:p>
                <a:r>
                  <a:rPr lang="nl-BE" sz="2000" dirty="0" smtClean="0"/>
                  <a:t>Eerst de afgeleide van g in f(x) nemen, dan vermenigvuldigen met de afgeleide van f in x		</a:t>
                </a:r>
                <a:endParaRPr lang="nl-BE" sz="2000" dirty="0"/>
              </a:p>
              <a:p>
                <a:endParaRPr lang="nl-BE" sz="2000" b="1" dirty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zien we niet voor liefhebbers boek p 111</a:t>
                </a:r>
              </a:p>
              <a:p>
                <a:endParaRPr lang="nl-BE" sz="2000" dirty="0"/>
              </a:p>
              <a:p>
                <a:r>
                  <a:rPr lang="nl-BE" sz="2000" b="1" dirty="0" smtClean="0"/>
                  <a:t>Voorbeelden: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nl-BE" sz="2000" b="1" i="0" dirty="0" smtClean="0">
                  <a:latin typeface="Cambria Math" panose="02040503050406030204" pitchFamily="18" charset="0"/>
                </a:endParaRPr>
              </a:p>
              <a:p>
                <a:endParaRPr lang="nl-BE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nl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2=20</m:t>
                    </m:r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nl-BE" sz="2000" dirty="0" smtClean="0"/>
                  <a:t>        zie filmpje</a:t>
                </a:r>
              </a:p>
              <a:p>
                <a:endParaRPr lang="nl-BE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nl-B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nl-B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sz="2000" dirty="0"/>
              </a:p>
              <a:p>
                <a:endParaRPr lang="nl-BE" sz="2000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10699954" cy="4909870"/>
              </a:xfrm>
              <a:prstGeom prst="rect">
                <a:avLst/>
              </a:prstGeom>
              <a:blipFill>
                <a:blip r:embed="rId3"/>
                <a:stretch>
                  <a:fillRect l="-627" t="-74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57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983432" y="908720"/>
                <a:ext cx="10699954" cy="45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sz="2000" b="1" dirty="0" smtClean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𝑫𝒈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𝑫𝒇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b="1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 </a:t>
                </a:r>
              </a:p>
              <a:p>
                <a:endParaRPr lang="nl-BE" sz="2000" b="1" dirty="0" smtClean="0"/>
              </a:p>
              <a:p>
                <a:r>
                  <a:rPr lang="nl-BE" sz="2000" b="1" dirty="0" smtClean="0"/>
                  <a:t>Onthouden:</a:t>
                </a:r>
              </a:p>
              <a:p>
                <a:endParaRPr lang="nl-BE" sz="2000" dirty="0" smtClean="0"/>
              </a:p>
              <a:p>
                <a:r>
                  <a:rPr lang="nl-BE" sz="2000" dirty="0" smtClean="0"/>
                  <a:t>(g ° f)(x):  eerst f, dan g toepassen   </a:t>
                </a:r>
                <a:r>
                  <a:rPr lang="nl-BE" sz="2000" dirty="0" smtClean="0">
                    <a:sym typeface="Wingdings" panose="05000000000000000000" pitchFamily="2" charset="2"/>
                  </a:rPr>
                  <a:t> ‘s morgens eerst sokken (f), dan schoenen (g) aan</a:t>
                </a:r>
                <a:endParaRPr lang="nl-BE" sz="2000" dirty="0" smtClean="0"/>
              </a:p>
              <a:p>
                <a:endParaRPr lang="nl-BE" sz="2000" dirty="0" smtClean="0"/>
              </a:p>
              <a:p>
                <a:endParaRPr lang="nl-BE" sz="2000" dirty="0"/>
              </a:p>
              <a:p>
                <a:r>
                  <a:rPr lang="nl-BE" sz="2000" dirty="0" smtClean="0"/>
                  <a:t>x                                                   f(x) 				g(f(x))  </a:t>
                </a:r>
              </a:p>
              <a:p>
                <a:endParaRPr lang="nl-BE" sz="2000" dirty="0"/>
              </a:p>
              <a:p>
                <a:endParaRPr lang="nl-BE" sz="2000" dirty="0" smtClean="0"/>
              </a:p>
              <a:p>
                <a:r>
                  <a:rPr lang="nl-BE" sz="2000" dirty="0" smtClean="0">
                    <a:solidFill>
                      <a:schemeClr val="tx2"/>
                    </a:solidFill>
                  </a:rPr>
                  <a:t>D(</a:t>
                </a:r>
                <a:r>
                  <a:rPr lang="nl-BE" sz="2000" dirty="0" err="1" smtClean="0">
                    <a:solidFill>
                      <a:schemeClr val="tx2"/>
                    </a:solidFill>
                  </a:rPr>
                  <a:t>g°f</a:t>
                </a:r>
                <a:r>
                  <a:rPr lang="nl-BE" sz="2000" dirty="0" smtClean="0">
                    <a:solidFill>
                      <a:schemeClr val="tx2"/>
                    </a:solidFill>
                  </a:rPr>
                  <a:t>)(x): eerst afgeleide van g in f(x), dan de afgeleide van f in x </a:t>
                </a:r>
              </a:p>
              <a:p>
                <a:r>
                  <a:rPr lang="nl-BE" sz="20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 ‘s avonds (later in de cursus bij samenstellingen) eerst schoenen uit, dan sokken</a:t>
                </a:r>
                <a:endParaRPr lang="nl-BE" sz="2000" dirty="0">
                  <a:solidFill>
                    <a:schemeClr val="tx2"/>
                  </a:solidFill>
                </a:endParaRPr>
              </a:p>
              <a:p>
                <a:endParaRPr lang="nl-BE" sz="2000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908720"/>
                <a:ext cx="10699954" cy="4510274"/>
              </a:xfrm>
              <a:prstGeom prst="rect">
                <a:avLst/>
              </a:prstGeo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echte verbindingslijn met pijl 2"/>
          <p:cNvCxnSpPr/>
          <p:nvPr/>
        </p:nvCxnSpPr>
        <p:spPr>
          <a:xfrm>
            <a:off x="1466103" y="3533014"/>
            <a:ext cx="2448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4778471" y="3522443"/>
            <a:ext cx="2448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2330199" y="31958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f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5519936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</a:t>
            </a:r>
            <a:endParaRPr lang="nl-BE" dirty="0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4799856" y="3986671"/>
            <a:ext cx="2448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 flipH="1">
            <a:off x="1415480" y="4005064"/>
            <a:ext cx="2448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91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127448" y="389548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Overzicht rekenregels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727265" y="2600245"/>
                <a:ext cx="1728192" cy="68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65" y="2600245"/>
                <a:ext cx="1728192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727265" y="3353796"/>
                <a:ext cx="1872208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65" y="3353796"/>
                <a:ext cx="1872208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1715243" y="1185467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𝐷𝑐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43" y="1185467"/>
                <a:ext cx="18722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702403" y="1650177"/>
                <a:ext cx="2307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3" y="1650177"/>
                <a:ext cx="230756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727265" y="2106246"/>
                <a:ext cx="2304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65" y="2106246"/>
                <a:ext cx="23042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5519936" y="1628800"/>
                <a:ext cx="4536504" cy="383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𝐷𝑓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𝐷𝑔</m:t>
                      </m:r>
                    </m:oMath>
                  </m:oMathPara>
                </a14:m>
                <a:endParaRPr lang="nl-BE" b="0" dirty="0" smtClean="0"/>
              </a:p>
              <a:p>
                <a:endParaRPr lang="nl-B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𝐷𝑓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𝐷𝑔</m:t>
                      </m:r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𝐷𝑓</m:t>
                      </m:r>
                    </m:oMath>
                  </m:oMathPara>
                </a14:m>
                <a:endParaRPr lang="nl-BE" b="0" dirty="0" smtClean="0">
                  <a:ea typeface="Cambria Math" panose="02040503050406030204" pitchFamily="18" charset="0"/>
                </a:endParaRPr>
              </a:p>
              <a:p>
                <a:endParaRPr lang="nl-B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𝐷𝑓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𝐷𝑔</m:t>
                          </m:r>
                        </m:num>
                        <m:den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𝐷𝑓</m:t>
                          </m:r>
                        </m:num>
                        <m:den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b="0" dirty="0" smtClean="0"/>
              </a:p>
              <a:p>
                <a:endParaRPr lang="nl-B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𝐷𝑔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𝐷𝑓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628800"/>
                <a:ext cx="4536504" cy="3830023"/>
              </a:xfrm>
              <a:prstGeom prst="rect">
                <a:avLst/>
              </a:prstGeom>
              <a:blipFill>
                <a:blip r:embed="rId7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/>
              <p:cNvSpPr/>
              <p:nvPr/>
            </p:nvSpPr>
            <p:spPr>
              <a:xfrm>
                <a:off x="1748452" y="4117625"/>
                <a:ext cx="1610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𝐷𝑠𝑖𝑛𝑥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452" y="4117625"/>
                <a:ext cx="16108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734487" y="4567937"/>
                <a:ext cx="2007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𝐷𝑐𝑜𝑠𝑥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87" y="4567937"/>
                <a:ext cx="20073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748452" y="4897669"/>
                <a:ext cx="226151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452" y="4897669"/>
                <a:ext cx="2261514" cy="634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2"/>
              <p:cNvSpPr txBox="1"/>
              <p:nvPr/>
            </p:nvSpPr>
            <p:spPr>
              <a:xfrm>
                <a:off x="1369997" y="5528790"/>
                <a:ext cx="273630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97" y="5528790"/>
                <a:ext cx="2736304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34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Oefeningen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nr</a:t>
            </a:r>
            <a:r>
              <a:rPr lang="nl-BE" dirty="0" smtClean="0"/>
              <a:t> 5 p 117 </a:t>
            </a:r>
            <a:r>
              <a:rPr lang="nl-BE" dirty="0" err="1" smtClean="0"/>
              <a:t>a,b,c,d,h,k,l,m,n</a:t>
            </a:r>
            <a:endParaRPr lang="nl-BE" dirty="0" smtClean="0"/>
          </a:p>
          <a:p>
            <a:r>
              <a:rPr lang="nl-BE" dirty="0" err="1" smtClean="0"/>
              <a:t>nr</a:t>
            </a:r>
            <a:r>
              <a:rPr lang="nl-BE" dirty="0" smtClean="0"/>
              <a:t> 6 p 117 </a:t>
            </a:r>
            <a:r>
              <a:rPr lang="nl-BE" dirty="0" err="1" smtClean="0"/>
              <a:t>a,c,d</a:t>
            </a:r>
            <a:endParaRPr lang="nl-BE" dirty="0" smtClean="0"/>
          </a:p>
          <a:p>
            <a:pPr marL="0" indent="0">
              <a:buNone/>
            </a:pPr>
            <a:r>
              <a:rPr lang="nl-BE" b="1" dirty="0" smtClean="0"/>
              <a:t>Opmerkingen: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De antwoorden worden zoveel mogelijk ontbonden in factoren, het nut zal je binnenkort te weten komen.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Gebruik zeker rationale exponenten en </a:t>
            </a:r>
            <a:r>
              <a:rPr lang="nl-BE" dirty="0" err="1" smtClean="0"/>
              <a:t>eign</a:t>
            </a:r>
            <a:r>
              <a:rPr lang="nl-BE" dirty="0" smtClean="0"/>
              <a:t> machten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De modeloplossingen vind je op smartschool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971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4.7 Hogere afgeleiden (p 115)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927273" y="1556792"/>
                <a:ext cx="10699954" cy="379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Bestudeer je boek p 115</a:t>
                </a:r>
                <a:endParaRPr lang="nl-BE" sz="2000" b="1" dirty="0"/>
              </a:p>
              <a:p>
                <a:endParaRPr lang="nl-BE" sz="2000" b="1" dirty="0" smtClean="0"/>
              </a:p>
              <a:p>
                <a:r>
                  <a:rPr lang="nl-BE" sz="2000" b="1" dirty="0" smtClean="0"/>
                  <a:t>Voorbeeld: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nl-BE" sz="2000" b="1" i="0" dirty="0" smtClean="0">
                  <a:latin typeface="Cambria Math" panose="02040503050406030204" pitchFamily="18" charset="0"/>
                </a:endParaRPr>
              </a:p>
              <a:p>
                <a:endParaRPr lang="nl-BE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nl-BE" sz="2000" b="0" dirty="0" smtClean="0"/>
              </a:p>
              <a:p>
                <a:endParaRPr lang="nl-BE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=35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BE" sz="2000" b="0" dirty="0" smtClean="0"/>
              </a:p>
              <a:p>
                <a:endParaRPr lang="nl-BE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=140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000" dirty="0" smtClean="0"/>
              </a:p>
              <a:p>
                <a:endParaRPr lang="nl-B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140</m:t>
                          </m:r>
                          <m:sSup>
                            <m:sSupPr>
                              <m:ctrlPr>
                                <a:rPr lang="nl-B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−18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nl-BE" sz="2000" dirty="0"/>
                            <m:t> 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140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420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nl-BE" sz="2000" b="0" dirty="0" smtClean="0"/>
              </a:p>
              <a:p>
                <a:r>
                  <a:rPr lang="nl-BE" sz="2000" dirty="0" smtClean="0"/>
                  <a:t>…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3" y="1556792"/>
                <a:ext cx="10699954" cy="3792705"/>
              </a:xfrm>
              <a:prstGeom prst="rect">
                <a:avLst/>
              </a:prstGeom>
              <a:blipFill>
                <a:blip r:embed="rId2"/>
                <a:stretch>
                  <a:fillRect l="-570" t="-803" b="-176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184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Oefeningen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nr</a:t>
            </a:r>
            <a:r>
              <a:rPr lang="nl-BE" dirty="0" smtClean="0"/>
              <a:t> 15 p 118 </a:t>
            </a:r>
            <a:r>
              <a:rPr lang="nl-BE" dirty="0" err="1" smtClean="0"/>
              <a:t>a,b,c,d</a:t>
            </a:r>
            <a:endParaRPr lang="nl-BE" dirty="0" smtClean="0"/>
          </a:p>
          <a:p>
            <a:pPr marL="0" indent="0">
              <a:buNone/>
            </a:pPr>
            <a:endParaRPr lang="nl-BE" b="1" dirty="0" smtClean="0"/>
          </a:p>
          <a:p>
            <a:pPr marL="0" indent="0">
              <a:buNone/>
            </a:pPr>
            <a:r>
              <a:rPr lang="nl-BE" b="1" dirty="0" smtClean="0"/>
              <a:t>Opmerkingen: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De antwoorden worden zoveel mogelijk ontbonden in factoren, het nut zal je binnenkort te weten komen.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Gebruik zeker rationale exponenten en </a:t>
            </a:r>
            <a:r>
              <a:rPr lang="nl-BE" dirty="0" err="1" smtClean="0"/>
              <a:t>eign</a:t>
            </a:r>
            <a:r>
              <a:rPr lang="nl-BE" dirty="0" smtClean="0"/>
              <a:t> machten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nl-BE" dirty="0" smtClean="0"/>
              <a:t>De modeloplossingen vind je op smartschool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0190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28093" y="986006"/>
            <a:ext cx="1065718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Reeds gekende formules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755622" y="3146850"/>
                <a:ext cx="1728192" cy="68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2" y="3146850"/>
                <a:ext cx="1728192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784420" y="4026039"/>
                <a:ext cx="1872208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20" y="4026039"/>
                <a:ext cx="1872208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772213" y="1615250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𝐷𝑐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3" y="1615250"/>
                <a:ext cx="18722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767301" y="2122687"/>
                <a:ext cx="2307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01" y="2122687"/>
                <a:ext cx="230756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1767301" y="2630124"/>
                <a:ext cx="2304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01" y="2630124"/>
                <a:ext cx="23042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1751324" y="4831883"/>
                <a:ext cx="1732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𝐷𝑠𝑖𝑛𝑥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24" y="4831883"/>
                <a:ext cx="17324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773864" y="5352264"/>
                <a:ext cx="2007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𝐷𝑐𝑜𝑠𝑥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64" y="5352264"/>
                <a:ext cx="20073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898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4.1 Afgeleide van een som/verschil (p 106)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6864559" cy="479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Beluister </a:t>
                </a:r>
                <a:r>
                  <a:rPr lang="nl-BE" sz="2000" dirty="0">
                    <a:hlinkClick r:id="rId2"/>
                  </a:rPr>
                  <a:t>https://www.freewiski.be/afgeleiden-somregel</a:t>
                </a:r>
                <a:endParaRPr lang="nl-BE" sz="2000" dirty="0" smtClean="0"/>
              </a:p>
              <a:p>
                <a:endParaRPr lang="nl-BE" sz="2000" dirty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𝑫𝒇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𝑫𝒈</m:t>
                    </m:r>
                  </m:oMath>
                </a14:m>
                <a:endParaRPr lang="nl-BE" sz="2400" b="1" dirty="0" smtClean="0">
                  <a:solidFill>
                    <a:schemeClr val="tx2"/>
                  </a:solidFill>
                </a:endParaRPr>
              </a:p>
              <a:p>
                <a:endParaRPr lang="nl-BE" sz="2000" dirty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schrijf over uit je boek p 106</a:t>
                </a:r>
              </a:p>
              <a:p>
                <a:endParaRPr lang="nl-BE" sz="2000" dirty="0"/>
              </a:p>
              <a:p>
                <a:r>
                  <a:rPr lang="nl-BE" sz="2000" b="1" dirty="0" smtClean="0"/>
                  <a:t>Voorbeelden:</a:t>
                </a:r>
              </a:p>
              <a:p>
                <a:endParaRPr lang="nl-BE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endParaRPr lang="nl-B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6=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+0=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sz="2000" dirty="0" smtClean="0"/>
              </a:p>
              <a:p>
                <a:endParaRPr lang="nl-BE" sz="2000" b="1" dirty="0"/>
              </a:p>
              <a:p>
                <a:r>
                  <a:rPr lang="nl-BE" sz="2000" b="1" dirty="0" smtClean="0"/>
                  <a:t>Opmerking: </a:t>
                </a:r>
                <a:r>
                  <a:rPr lang="nl-BE" sz="2000" dirty="0"/>
                  <a:t>i</a:t>
                </a:r>
                <a:r>
                  <a:rPr lang="nl-BE" sz="2000" dirty="0" smtClean="0"/>
                  <a:t>dem </a:t>
                </a:r>
                <a14:m>
                  <m:oMath xmlns:m="http://schemas.openxmlformats.org/officeDocument/2006/math">
                    <m:r>
                      <a:rPr lang="nl-BE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l-B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𝐷𝑓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𝐷𝑔</m:t>
                    </m:r>
                  </m:oMath>
                </a14:m>
                <a:endParaRPr lang="nl-BE" sz="2000" dirty="0"/>
              </a:p>
              <a:p>
                <a:endParaRPr lang="nl-BE" sz="2000" b="1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6864559" cy="4790735"/>
              </a:xfrm>
              <a:prstGeom prst="rect">
                <a:avLst/>
              </a:prstGeom>
              <a:blipFill>
                <a:blip r:embed="rId3"/>
                <a:stretch>
                  <a:fillRect l="-977" t="-76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48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4.2 Afgeleide van een product (p 107)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6864559" cy="382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sz="2000" dirty="0" smtClean="0"/>
              </a:p>
              <a:p>
                <a:r>
                  <a:rPr lang="nl-BE" sz="2000" b="1" dirty="0" smtClean="0"/>
                  <a:t>In leidend voorbeeld</a:t>
                </a:r>
                <a:r>
                  <a:rPr lang="nl-BE" sz="2000" dirty="0" smtClean="0"/>
                  <a:t>:</a:t>
                </a:r>
              </a:p>
              <a:p>
                <a:endParaRPr lang="nl-B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nl-BE" sz="2000" b="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6864559" cy="3820213"/>
              </a:xfrm>
              <a:prstGeom prst="rect">
                <a:avLst/>
              </a:prstGeo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Bijschrift met pijl-links 14"/>
          <p:cNvSpPr/>
          <p:nvPr/>
        </p:nvSpPr>
        <p:spPr>
          <a:xfrm>
            <a:off x="4871864" y="2420888"/>
            <a:ext cx="4248472" cy="2520280"/>
          </a:xfrm>
          <a:prstGeom prst="leftArrowCallou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351584" y="2780928"/>
            <a:ext cx="936104" cy="57606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1415480" y="4653136"/>
            <a:ext cx="1152128" cy="71372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6528048" y="2636912"/>
            <a:ext cx="2567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Dit is niet hetzelfde, we kunnen een product dus niet opsplitsen.</a:t>
            </a:r>
          </a:p>
          <a:p>
            <a:endParaRPr lang="nl-BE" sz="2000" dirty="0" smtClean="0"/>
          </a:p>
          <a:p>
            <a:r>
              <a:rPr lang="nl-BE" sz="2000" dirty="0" smtClean="0"/>
              <a:t>Wat dan wel?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0705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4.2 Afgeleide van een product (p 107)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6864559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Beluister </a:t>
                </a:r>
                <a:r>
                  <a:rPr lang="nl-BE" sz="2000" dirty="0">
                    <a:hlinkClick r:id="rId2"/>
                  </a:rPr>
                  <a:t>https://www.freewiski.be/afgeleiden-productregel</a:t>
                </a:r>
                <a:endParaRPr lang="nl-BE" sz="2000" dirty="0" smtClean="0"/>
              </a:p>
              <a:p>
                <a:endParaRPr lang="nl-BE" sz="2000" dirty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𝑫𝒇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𝑫𝒈</m:t>
                    </m:r>
                  </m:oMath>
                </a14:m>
                <a:endParaRPr lang="nl-BE" sz="2400" b="1" dirty="0" smtClean="0">
                  <a:solidFill>
                    <a:schemeClr val="tx2"/>
                  </a:solidFill>
                </a:endParaRPr>
              </a:p>
              <a:p>
                <a:endParaRPr lang="nl-BE" sz="2000" dirty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zie boek p 107 voor liefhebber</a:t>
                </a:r>
              </a:p>
              <a:p>
                <a:endParaRPr lang="nl-BE" sz="2000" dirty="0"/>
              </a:p>
              <a:p>
                <a:r>
                  <a:rPr lang="nl-BE" sz="2000" b="1" dirty="0" smtClean="0"/>
                  <a:t>Voorbeeld: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nl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nl-BE" sz="2000" b="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nl-BE" sz="2000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6864559" cy="4616648"/>
              </a:xfrm>
              <a:prstGeom prst="rect">
                <a:avLst/>
              </a:prstGeom>
              <a:blipFill>
                <a:blip r:embed="rId3"/>
                <a:stretch>
                  <a:fillRect l="-977" t="-79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ijschrift met pijl-links 1"/>
          <p:cNvSpPr/>
          <p:nvPr/>
        </p:nvSpPr>
        <p:spPr>
          <a:xfrm>
            <a:off x="7248128" y="1916832"/>
            <a:ext cx="3528392" cy="1368152"/>
          </a:xfrm>
          <a:prstGeom prst="lef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/>
          <p:cNvSpPr txBox="1"/>
          <p:nvPr/>
        </p:nvSpPr>
        <p:spPr>
          <a:xfrm>
            <a:off x="8616280" y="200074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Onthouden in deze volgorde, voor quotiëntregel zie 4.3</a:t>
            </a:r>
            <a:endParaRPr lang="nl-BE" dirty="0"/>
          </a:p>
        </p:txBody>
      </p:sp>
      <p:sp>
        <p:nvSpPr>
          <p:cNvPr id="6" name="Ovaal 5"/>
          <p:cNvSpPr/>
          <p:nvPr/>
        </p:nvSpPr>
        <p:spPr>
          <a:xfrm>
            <a:off x="2711624" y="3429000"/>
            <a:ext cx="792088" cy="425973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783632" y="3201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=f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3647728" y="3429000"/>
            <a:ext cx="338112" cy="425973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3843523" y="3269720"/>
            <a:ext cx="48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4">
                    <a:lumMod val="75000"/>
                  </a:schemeClr>
                </a:solidFill>
              </a:rPr>
              <a:t>=g</a:t>
            </a:r>
            <a:endParaRPr lang="nl-B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6240016" y="3639052"/>
                <a:ext cx="504056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b="1" dirty="0" smtClean="0"/>
                  <a:t>Controle inleidend voorbeeld: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nl-BE" sz="2000" b="0" dirty="0" smtClean="0">
                  <a:ea typeface="Cambria Math" panose="02040503050406030204" pitchFamily="18" charset="0"/>
                </a:endParaRP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3639052"/>
                <a:ext cx="5040560" cy="2523768"/>
              </a:xfrm>
              <a:prstGeom prst="rect">
                <a:avLst/>
              </a:prstGeom>
              <a:blipFill>
                <a:blip r:embed="rId4"/>
                <a:stretch>
                  <a:fillRect l="-1332" t="-144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7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5" grpId="0"/>
      <p:bldP spid="6" grpId="0" animBg="1"/>
      <p:bldP spid="8" grpId="0"/>
      <p:bldP spid="9" grpId="0" animBg="1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084678" y="692696"/>
            <a:ext cx="10771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 </a:t>
            </a:r>
            <a:r>
              <a:rPr lang="nl-BE" sz="3600" b="1" dirty="0" smtClean="0">
                <a:solidFill>
                  <a:schemeClr val="accent4"/>
                </a:solidFill>
              </a:rPr>
              <a:t>4.3 </a:t>
            </a:r>
            <a:r>
              <a:rPr lang="nl-BE" sz="3600" b="1" dirty="0">
                <a:solidFill>
                  <a:schemeClr val="accent4"/>
                </a:solidFill>
              </a:rPr>
              <a:t>Afgeleide van een </a:t>
            </a:r>
            <a:r>
              <a:rPr lang="nl-BE" sz="3600" b="1" dirty="0" smtClean="0">
                <a:solidFill>
                  <a:schemeClr val="accent4"/>
                </a:solidFill>
              </a:rPr>
              <a:t>veelvoud van een functie </a:t>
            </a:r>
            <a:r>
              <a:rPr lang="nl-BE" sz="3600" b="1" dirty="0">
                <a:solidFill>
                  <a:schemeClr val="accent4"/>
                </a:solidFill>
              </a:rPr>
              <a:t>(p 107)</a:t>
            </a:r>
          </a:p>
          <a:p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6864559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Beluister </a:t>
                </a:r>
                <a:r>
                  <a:rPr lang="nl-BE" sz="2000" dirty="0">
                    <a:hlinkClick r:id="rId2"/>
                  </a:rPr>
                  <a:t>https://www.freewiski.be/afgeleide-c-fx</a:t>
                </a:r>
                <a:endParaRPr lang="nl-BE" sz="2000" dirty="0" smtClean="0"/>
              </a:p>
              <a:p>
                <a:endParaRPr lang="nl-BE" sz="2000" dirty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𝑫𝒇</m:t>
                    </m:r>
                  </m:oMath>
                </a14:m>
                <a:endParaRPr lang="nl-BE" sz="2400" b="1" dirty="0" smtClean="0">
                  <a:solidFill>
                    <a:schemeClr val="tx2"/>
                  </a:solidFill>
                </a:endParaRPr>
              </a:p>
              <a:p>
                <a:endParaRPr lang="nl-BE" sz="2000" dirty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schrijf over uit je boek p 107 onderaan</a:t>
                </a:r>
              </a:p>
              <a:p>
                <a:endParaRPr lang="nl-BE" sz="2000" dirty="0"/>
              </a:p>
              <a:p>
                <a:r>
                  <a:rPr lang="nl-BE" sz="2000" b="1" dirty="0" smtClean="0"/>
                  <a:t>Voorbeelden: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nl-BE" sz="20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+3∙1</m:t>
                      </m:r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nl-BE" sz="2000" dirty="0" smtClean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6864559" cy="4462760"/>
              </a:xfrm>
              <a:prstGeom prst="rect">
                <a:avLst/>
              </a:prstGeom>
              <a:blipFill>
                <a:blip r:embed="rId3"/>
                <a:stretch>
                  <a:fillRect l="-977" t="-8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ijl-rechts 1"/>
          <p:cNvSpPr/>
          <p:nvPr/>
        </p:nvSpPr>
        <p:spPr>
          <a:xfrm>
            <a:off x="5087888" y="2204864"/>
            <a:ext cx="792088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672064" y="213285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chemeClr val="accent3">
                    <a:lumMod val="75000"/>
                  </a:schemeClr>
                </a:solidFill>
              </a:rPr>
              <a:t>Constante naar voor brengen</a:t>
            </a:r>
            <a:endParaRPr lang="nl-BE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89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Oefeningen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nr</a:t>
            </a:r>
            <a:r>
              <a:rPr lang="nl-BE" dirty="0" smtClean="0"/>
              <a:t> 1 p 117 </a:t>
            </a:r>
            <a:r>
              <a:rPr lang="nl-BE" dirty="0" err="1" smtClean="0"/>
              <a:t>a,b,c,d,e</a:t>
            </a:r>
            <a:endParaRPr lang="nl-BE" dirty="0" smtClean="0"/>
          </a:p>
          <a:p>
            <a:r>
              <a:rPr lang="nl-BE" dirty="0" err="1" smtClean="0"/>
              <a:t>nr</a:t>
            </a:r>
            <a:r>
              <a:rPr lang="nl-BE" dirty="0" smtClean="0"/>
              <a:t> 2 p 117 </a:t>
            </a:r>
            <a:r>
              <a:rPr lang="nl-BE" dirty="0" err="1" smtClean="0"/>
              <a:t>a,b,c,d,e,f</a:t>
            </a:r>
            <a:r>
              <a:rPr lang="nl-BE" dirty="0" smtClean="0"/>
              <a:t>  </a:t>
            </a:r>
            <a:r>
              <a:rPr lang="nl-BE" dirty="0" smtClean="0">
                <a:sym typeface="Wingdings" panose="05000000000000000000" pitchFamily="2" charset="2"/>
              </a:rPr>
              <a:t>  productregel gebruiken</a:t>
            </a:r>
            <a:endParaRPr lang="nl-BE" dirty="0" smtClean="0"/>
          </a:p>
          <a:p>
            <a:r>
              <a:rPr lang="nl-BE" dirty="0" err="1" smtClean="0"/>
              <a:t>nr</a:t>
            </a:r>
            <a:r>
              <a:rPr lang="nl-BE" dirty="0" smtClean="0"/>
              <a:t> 10 p 118</a:t>
            </a:r>
            <a:endParaRPr lang="nl-BE" dirty="0"/>
          </a:p>
          <a:p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Maken en verbeteren met de modeloplossingen op smartschool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789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4.4 Afgeleide van een quotiënt (p 108)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84678" y="1546649"/>
                <a:ext cx="10699954" cy="460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Beluister </a:t>
                </a:r>
                <a:r>
                  <a:rPr lang="nl-BE" sz="2000" dirty="0">
                    <a:hlinkClick r:id="rId2"/>
                  </a:rPr>
                  <a:t>https://www.wezoozacademy.be/video/3de-graad-wiskunde-analyse-afgeleiden-rekenregels-voor-afgeleiden-quotientregel</a:t>
                </a:r>
                <a:r>
                  <a:rPr lang="nl-BE" sz="2000" dirty="0" smtClean="0">
                    <a:hlinkClick r:id="rId2"/>
                  </a:rPr>
                  <a:t>/</a:t>
                </a:r>
                <a:r>
                  <a:rPr lang="nl-BE" sz="2000" dirty="0" smtClean="0"/>
                  <a:t>              (aanmelden met smartschoolaccount)</a:t>
                </a:r>
              </a:p>
              <a:p>
                <a:endParaRPr lang="nl-BE" sz="2000" b="1" dirty="0"/>
              </a:p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den>
                        </m:f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𝑫𝒇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𝑫𝒈</m:t>
                        </m:r>
                      </m:num>
                      <m:den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nl-BE" sz="2000" dirty="0"/>
              </a:p>
              <a:p>
                <a:endParaRPr lang="nl-BE" sz="2000" b="1" dirty="0" smtClean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zie boek p 108 voor liefhebber</a:t>
                </a:r>
              </a:p>
              <a:p>
                <a:endParaRPr lang="nl-BE" sz="2000" dirty="0"/>
              </a:p>
              <a:p>
                <a:r>
                  <a:rPr lang="nl-BE" sz="2000" b="1" dirty="0" smtClean="0"/>
                  <a:t>Voorbeeld: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nl-BE" sz="20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nl-BE" sz="2000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nl-BE" sz="2000" dirty="0" smtClean="0"/>
                  <a:t>   zie filmpje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nl-BE" sz="2000" b="1" dirty="0" smtClean="0"/>
                  <a:t>Afspraak:</a:t>
                </a:r>
                <a:r>
                  <a:rPr lang="nl-BE" sz="2000" dirty="0" smtClean="0"/>
                  <a:t> De haakjes in de noemer werken we niet verder uit, dit wordt later duidelijk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78" y="1546649"/>
                <a:ext cx="10699954" cy="4608890"/>
              </a:xfrm>
              <a:prstGeom prst="rect">
                <a:avLst/>
              </a:prstGeom>
              <a:blipFill>
                <a:blip r:embed="rId3"/>
                <a:stretch>
                  <a:fillRect l="-627" t="-794" b="-39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084678" y="692696"/>
            <a:ext cx="6019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Speciaal geval quotiëntregel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199456" y="1484784"/>
                <a:ext cx="6864559" cy="311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b="1" dirty="0" smtClean="0"/>
                  <a:t>Rekenregel</a:t>
                </a:r>
                <a:r>
                  <a:rPr lang="nl-BE" sz="2000" dirty="0" smtClean="0"/>
                  <a:t>: </a:t>
                </a:r>
                <a14:m>
                  <m:oMath xmlns:m="http://schemas.openxmlformats.org/officeDocument/2006/math"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nl-BE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d>
                    <m:r>
                      <a:rPr lang="nl-BE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𝑫𝒇</m:t>
                        </m:r>
                      </m:num>
                      <m:den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l-BE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nl-BE" sz="2000" b="1" dirty="0" smtClean="0"/>
              </a:p>
              <a:p>
                <a:endParaRPr lang="nl-BE" sz="2000" b="1" dirty="0"/>
              </a:p>
              <a:p>
                <a:r>
                  <a:rPr lang="nl-BE" sz="2000" b="1" dirty="0" smtClean="0"/>
                  <a:t>Bewijs</a:t>
                </a:r>
                <a:r>
                  <a:rPr lang="nl-BE" sz="2000" dirty="0" smtClean="0"/>
                  <a:t>: voor liefhebber zie boek p 109  (zie gevolg)</a:t>
                </a:r>
                <a:endParaRPr lang="nl-BE" sz="2000" dirty="0"/>
              </a:p>
              <a:p>
                <a:endParaRPr lang="nl-BE" sz="2000" b="1" dirty="0" smtClean="0"/>
              </a:p>
              <a:p>
                <a:r>
                  <a:rPr lang="nl-BE" sz="2000" b="1" dirty="0" smtClean="0"/>
                  <a:t>Voorbeeld:</a:t>
                </a:r>
                <a14:m>
                  <m:oMath xmlns:m="http://schemas.openxmlformats.org/officeDocument/2006/math">
                    <m:r>
                      <a:rPr lang="nl-BE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nl-BE" sz="20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nl-BE" sz="2000" b="0" dirty="0" smtClean="0"/>
              </a:p>
              <a:p>
                <a:endParaRPr lang="nl-BE" sz="2000" dirty="0" smtClean="0"/>
              </a:p>
              <a:p>
                <a:r>
                  <a:rPr lang="nl-BE" sz="2000" dirty="0" smtClean="0"/>
                  <a:t>Zie filmpje van quotiëntregel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484784"/>
                <a:ext cx="6864559" cy="3110339"/>
              </a:xfrm>
              <a:prstGeom prst="rect">
                <a:avLst/>
              </a:prstGeom>
              <a:blipFill>
                <a:blip r:embed="rId2"/>
                <a:stretch>
                  <a:fillRect l="-977" b="-274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9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Props1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DBE287E-A42D-4BF0-BAAA-CA39D4B32C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5d50ec6-4f68-42b2-af89-bec3c735f1b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1561</TotalTime>
  <Words>2050</Words>
  <Application>Microsoft Office PowerPoint</Application>
  <PresentationFormat>Breedbeeld</PresentationFormat>
  <Paragraphs>190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Wingdings</vt:lpstr>
      <vt:lpstr>Powerpoint_GO!</vt:lpstr>
      <vt:lpstr>Hoofdstuk 8: Afgeleiden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Oefeningen</vt:lpstr>
      <vt:lpstr>PowerPoint-presentatie</vt:lpstr>
      <vt:lpstr>PowerPoint-presentatie</vt:lpstr>
      <vt:lpstr>PowerPoint-presentatie</vt:lpstr>
      <vt:lpstr>Oefening</vt:lpstr>
      <vt:lpstr>PowerPoint-presentatie</vt:lpstr>
      <vt:lpstr>PowerPoint-presentatie</vt:lpstr>
      <vt:lpstr>PowerPoint-presentatie</vt:lpstr>
      <vt:lpstr>Oefeningen</vt:lpstr>
      <vt:lpstr>PowerPoint-presentatie</vt:lpstr>
      <vt:lpstr>Oefeningen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christine landtmeters</dc:creator>
  <cp:lastModifiedBy>christine landtmeters</cp:lastModifiedBy>
  <cp:revision>342</cp:revision>
  <dcterms:created xsi:type="dcterms:W3CDTF">2020-04-20T07:29:10Z</dcterms:created>
  <dcterms:modified xsi:type="dcterms:W3CDTF">2020-06-08T09:28:14Z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