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262" r:id="rId6"/>
    <p:sldId id="263" r:id="rId7"/>
    <p:sldId id="264" r:id="rId8"/>
    <p:sldId id="269" r:id="rId9"/>
    <p:sldId id="267" r:id="rId10"/>
    <p:sldId id="268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91" d="100"/>
          <a:sy n="91" d="100"/>
        </p:scale>
        <p:origin x="10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5D70D-6E48-44E0-9ED7-24905F8C619D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A652E-1018-41A6-9D27-2A25F78180D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303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C1EC0-DC59-4308-A446-128A64AE89F7}" type="datetimeFigureOut">
              <a:rPr lang="nl-NL" smtClean="0"/>
              <a:pPr/>
              <a:t>20-2-2020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A2D1C-34BD-4A08-9AFD-C8C00F0012D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66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294" y="3429001"/>
            <a:ext cx="11041412" cy="1080138"/>
          </a:xfrm>
        </p:spPr>
        <p:txBody>
          <a:bodyPr>
            <a:normAutofit/>
          </a:bodyPr>
          <a:lstStyle>
            <a:lvl1pPr algn="ctr">
              <a:defRPr sz="4800" cap="all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5" name="Tijdelijke aanduiding voor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CD95-02FC-4D82-8C3F-8D2F7A1C24C0}" type="datetime1">
              <a:rPr lang="nl-NL" smtClean="0"/>
              <a:t>20-2-2020</a:t>
            </a:fld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52" y="570427"/>
            <a:ext cx="3893096" cy="1260161"/>
          </a:xfrm>
          <a:prstGeom prst="rect">
            <a:avLst/>
          </a:prstGeom>
        </p:spPr>
      </p:pic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1828800" y="4689161"/>
            <a:ext cx="8534400" cy="10801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grpSp>
        <p:nvGrpSpPr>
          <p:cNvPr id="3" name="Groep 2"/>
          <p:cNvGrpSpPr/>
          <p:nvPr userDrawn="1"/>
        </p:nvGrpSpPr>
        <p:grpSpPr>
          <a:xfrm rot="10591914">
            <a:off x="-1285943" y="-398615"/>
            <a:ext cx="12985505" cy="2952216"/>
            <a:chOff x="269685" y="6178021"/>
            <a:chExt cx="12091011" cy="2285265"/>
          </a:xfrm>
        </p:grpSpPr>
        <p:sp>
          <p:nvSpPr>
            <p:cNvPr id="9" name="Vrije vorm 8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" name="Vrije vorm 9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294" y="368610"/>
            <a:ext cx="5280675" cy="3060391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20F-A3CF-4261-9052-78EEF9986520}" type="datetime1">
              <a:rPr lang="nl-NL" smtClean="0"/>
              <a:t>20-2-2020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5" name="Tijdelijke aanduiding voor afbeelding 14"/>
          <p:cNvSpPr>
            <a:spLocks noGrp="1" noChangeAspect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15"/>
          </p:nvPr>
        </p:nvSpPr>
        <p:spPr>
          <a:xfrm>
            <a:off x="575294" y="3609023"/>
            <a:ext cx="5280675" cy="252032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grpSp>
        <p:nvGrpSpPr>
          <p:cNvPr id="8" name="Groep 7"/>
          <p:cNvGrpSpPr/>
          <p:nvPr userDrawn="1"/>
        </p:nvGrpSpPr>
        <p:grpSpPr>
          <a:xfrm rot="10591914">
            <a:off x="-6932052" y="-141378"/>
            <a:ext cx="12985505" cy="2952216"/>
            <a:chOff x="269685" y="6178021"/>
            <a:chExt cx="12091011" cy="2285265"/>
          </a:xfrm>
        </p:grpSpPr>
        <p:sp>
          <p:nvSpPr>
            <p:cNvPr id="12" name="Vrije vorm 11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3" name="Vrije vorm 12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38" y="6292906"/>
            <a:ext cx="1607918" cy="5204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31" y="368610"/>
            <a:ext cx="5280675" cy="3060391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20F-A3CF-4261-9052-78EEF9986520}" type="datetime1">
              <a:rPr lang="nl-NL" smtClean="0"/>
              <a:t>20-2-2020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Tijdelijke aanduiding voor afbeelding 14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15"/>
          </p:nvPr>
        </p:nvSpPr>
        <p:spPr>
          <a:xfrm>
            <a:off x="6336031" y="3609023"/>
            <a:ext cx="5280675" cy="252032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511681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D3D4-8BC7-463E-ACA5-009F469C3503}" type="datetime1">
              <a:rPr lang="nl-NL" smtClean="0"/>
              <a:t>20-2-2020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2"/>
          <p:cNvSpPr>
            <a:spLocks noGrp="1"/>
          </p:cNvSpPr>
          <p:nvPr>
            <p:ph idx="1"/>
          </p:nvPr>
        </p:nvSpPr>
        <p:spPr>
          <a:xfrm>
            <a:off x="575295" y="1448748"/>
            <a:ext cx="11041411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61E0-97EA-4838-91B3-D7D28BC13232}" type="datetime1">
              <a:rPr lang="nl-NL" smtClean="0"/>
              <a:t>20-2-2020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tekst 2"/>
          <p:cNvSpPr>
            <a:spLocks noGrp="1"/>
          </p:cNvSpPr>
          <p:nvPr>
            <p:ph idx="1"/>
          </p:nvPr>
        </p:nvSpPr>
        <p:spPr>
          <a:xfrm>
            <a:off x="575295" y="1448748"/>
            <a:ext cx="5448697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2" name="Tijdelijke aanduiding voor tekst 2"/>
          <p:cNvSpPr>
            <a:spLocks noGrp="1"/>
          </p:cNvSpPr>
          <p:nvPr>
            <p:ph idx="13"/>
          </p:nvPr>
        </p:nvSpPr>
        <p:spPr>
          <a:xfrm>
            <a:off x="6384032" y="1448748"/>
            <a:ext cx="5448697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296" y="1268725"/>
            <a:ext cx="5280675" cy="906151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 noChangeAspect="1"/>
          </p:cNvSpPr>
          <p:nvPr>
            <p:ph sz="half" idx="2"/>
          </p:nvPr>
        </p:nvSpPr>
        <p:spPr>
          <a:xfrm>
            <a:off x="575296" y="2174875"/>
            <a:ext cx="5280675" cy="3954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36031" y="1268725"/>
            <a:ext cx="5280675" cy="90615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 noChangeAspect="1"/>
          </p:cNvSpPr>
          <p:nvPr>
            <p:ph sz="quarter" idx="4"/>
          </p:nvPr>
        </p:nvSpPr>
        <p:spPr>
          <a:xfrm>
            <a:off x="6336031" y="2174875"/>
            <a:ext cx="5280675" cy="3954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675F-0F64-4804-B1BC-5CBB8E96E14D}" type="datetime1">
              <a:rPr lang="nl-NL" smtClean="0"/>
              <a:t>20-2-2020</a:t>
            </a:fld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75294" y="5517232"/>
            <a:ext cx="11041412" cy="468098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66C7-1830-4B84-9372-25BF49ACDD52}" type="datetime1">
              <a:rPr lang="nl-NL" smtClean="0"/>
              <a:t>20-2-2020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31064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3142-3361-4DEF-942E-E71DC43D24ED}" type="datetime1">
              <a:rPr lang="nl-NL" smtClean="0"/>
              <a:t>20-2-2020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dig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2AA11A5-7EA5-4D57-A9CB-F52F928ED025}" type="datetime1">
              <a:rPr lang="nl-NL" smtClean="0"/>
              <a:t>20-2-2020</a:t>
            </a:fld>
            <a:endParaRPr lang="nl-NL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5294" y="1"/>
            <a:ext cx="11041412" cy="123761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295" y="1448748"/>
            <a:ext cx="11041411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2"/>
          </p:nvPr>
        </p:nvSpPr>
        <p:spPr>
          <a:xfrm>
            <a:off x="10176521" y="6408001"/>
            <a:ext cx="1440184" cy="1800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0AEBD06F-55B8-4A1F-BC04-69139D6D1E9D}" type="datetime1">
              <a:rPr lang="nl-NL" smtClean="0"/>
              <a:t>20-2-2020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4655817" y="6588001"/>
            <a:ext cx="5280673" cy="1800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10176521" y="6588001"/>
            <a:ext cx="1440184" cy="1765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CAF61F08-5B5D-4F5B-9F92-8A0E73C5D00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38" y="6292906"/>
            <a:ext cx="1607918" cy="520470"/>
          </a:xfrm>
          <a:prstGeom prst="rect">
            <a:avLst/>
          </a:prstGeom>
        </p:spPr>
      </p:pic>
      <p:grpSp>
        <p:nvGrpSpPr>
          <p:cNvPr id="22" name="Groep 21"/>
          <p:cNvGrpSpPr/>
          <p:nvPr userDrawn="1"/>
        </p:nvGrpSpPr>
        <p:grpSpPr>
          <a:xfrm rot="180000">
            <a:off x="530971" y="6403698"/>
            <a:ext cx="12985505" cy="2952216"/>
            <a:chOff x="269685" y="6178021"/>
            <a:chExt cx="12091011" cy="2285265"/>
          </a:xfrm>
        </p:grpSpPr>
        <p:sp>
          <p:nvSpPr>
            <p:cNvPr id="23" name="Vrije vorm 22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24" name="Vrije vorm 23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4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SzPct val="75000"/>
        <a:buFontTx/>
        <a:buBlip>
          <a:blip r:embed="rId12"/>
        </a:buBlip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2300" indent="-287338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1700" indent="-287338" algn="l" defTabSz="914400" rtl="0" eaLnBrk="1" latinLnBrk="0" hangingPunct="1">
        <a:spcBef>
          <a:spcPct val="20000"/>
        </a:spcBef>
        <a:buClr>
          <a:schemeClr val="accent3"/>
        </a:buClr>
        <a:buSzPct val="75000"/>
        <a:buFont typeface="Wingdings" panose="05000000000000000000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57300" indent="-287338" algn="l" defTabSz="914400" rtl="0" eaLnBrk="1" latinLnBrk="0" hangingPunct="1">
        <a:spcBef>
          <a:spcPct val="20000"/>
        </a:spcBef>
        <a:buFont typeface="Symbol" pitchFamily="18" charset="2"/>
        <a:buChar char="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24000" indent="-287338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Optellingsformules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 smtClean="0"/>
                  <a:t>Voorbeeld:</a:t>
                </a:r>
              </a:p>
              <a:p>
                <a:pPr marL="0" indent="0">
                  <a:buNone/>
                </a:pPr>
                <a:r>
                  <a:rPr lang="nl-BE" dirty="0" err="1"/>
                  <a:t>c</a:t>
                </a:r>
                <a:r>
                  <a:rPr lang="nl-BE" dirty="0" err="1" smtClean="0"/>
                  <a:t>os</a:t>
                </a:r>
                <a:r>
                  <a:rPr lang="nl-BE" dirty="0" smtClean="0"/>
                  <a:t> (15°) = 0,9659258263… = </a:t>
                </a:r>
                <a:r>
                  <a:rPr lang="nl-BE" dirty="0" err="1" smtClean="0"/>
                  <a:t>cos</a:t>
                </a:r>
                <a:r>
                  <a:rPr lang="nl-BE" dirty="0" smtClean="0"/>
                  <a:t>(45°- 30°)</a:t>
                </a:r>
              </a:p>
              <a:p>
                <a:pPr marL="0" indent="0">
                  <a:buNone/>
                </a:pPr>
                <a:r>
                  <a:rPr lang="nl-BE" dirty="0" err="1"/>
                  <a:t>c</a:t>
                </a:r>
                <a:r>
                  <a:rPr lang="nl-BE" dirty="0" err="1" smtClean="0"/>
                  <a:t>os</a:t>
                </a:r>
                <a:r>
                  <a:rPr lang="nl-BE" dirty="0" smtClean="0"/>
                  <a:t> (45°)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r>
                  <a:rPr lang="nl-BE" dirty="0" err="1" smtClean="0"/>
                  <a:t>cos</a:t>
                </a:r>
                <a:r>
                  <a:rPr lang="nl-BE" dirty="0" smtClean="0"/>
                  <a:t> (30°)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r>
                  <a:rPr lang="nl-BE" dirty="0" err="1" smtClean="0"/>
                  <a:t>cos</a:t>
                </a:r>
                <a:r>
                  <a:rPr lang="nl-BE" dirty="0" smtClean="0"/>
                  <a:t> (45°) - </a:t>
                </a:r>
                <a:r>
                  <a:rPr lang="nl-BE" dirty="0" err="1" smtClean="0"/>
                  <a:t>cos</a:t>
                </a:r>
                <a:r>
                  <a:rPr lang="nl-BE" dirty="0" smtClean="0"/>
                  <a:t> (30°)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b="0" i="0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nl-B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nl-BE" dirty="0" smtClean="0"/>
                  <a:t> = -1,589186226…</a:t>
                </a:r>
              </a:p>
              <a:p>
                <a:pPr marL="0" indent="0">
                  <a:buNone/>
                </a:pPr>
                <a:r>
                  <a:rPr lang="nl-BE" dirty="0" smtClean="0"/>
                  <a:t>Besluit: </a:t>
                </a:r>
                <a:r>
                  <a:rPr lang="nl-BE" dirty="0" err="1" smtClean="0"/>
                  <a:t>cos</a:t>
                </a:r>
                <a:r>
                  <a:rPr lang="nl-BE" dirty="0" smtClean="0"/>
                  <a:t> (</a:t>
                </a:r>
                <a:r>
                  <a:rPr lang="el-GR" dirty="0" smtClean="0"/>
                  <a:t>α</a:t>
                </a:r>
                <a:r>
                  <a:rPr lang="nl-BE" dirty="0" smtClean="0"/>
                  <a:t> - </a:t>
                </a:r>
                <a:r>
                  <a:rPr lang="el-GR" dirty="0" smtClean="0"/>
                  <a:t>β</a:t>
                </a:r>
                <a:r>
                  <a:rPr lang="nl-BE" dirty="0" smtClean="0"/>
                  <a:t>) </a:t>
                </a:r>
                <a14:m>
                  <m:oMath xmlns:m="http://schemas.openxmlformats.org/officeDocument/2006/math">
                    <m:r>
                      <a:rPr lang="nl-B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nl-BE" dirty="0" smtClean="0"/>
                  <a:t> </a:t>
                </a:r>
                <a:r>
                  <a:rPr lang="nl-BE" dirty="0" err="1" smtClean="0"/>
                  <a:t>cos</a:t>
                </a:r>
                <a:r>
                  <a:rPr lang="el-GR" dirty="0"/>
                  <a:t> </a:t>
                </a:r>
                <a:r>
                  <a:rPr lang="el-GR" dirty="0" smtClean="0"/>
                  <a:t>α</a:t>
                </a:r>
                <a:r>
                  <a:rPr lang="nl-BE" dirty="0" smtClean="0"/>
                  <a:t> - </a:t>
                </a:r>
                <a:r>
                  <a:rPr lang="nl-BE" dirty="0" err="1" smtClean="0"/>
                  <a:t>cos</a:t>
                </a:r>
                <a:r>
                  <a:rPr lang="nl-BE" dirty="0" smtClean="0"/>
                  <a:t> </a:t>
                </a:r>
                <a:r>
                  <a:rPr lang="el-GR" dirty="0" smtClean="0"/>
                  <a:t>β</a:t>
                </a:r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08" t="-1695" b="-156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873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Afstandsformule</a:t>
            </a:r>
            <a:endParaRPr lang="nl-BE" dirty="0"/>
          </a:p>
        </p:txBody>
      </p:sp>
      <p:pic>
        <p:nvPicPr>
          <p:cNvPr id="11" name="Tijdelijke aanduiding voor inhoud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98" y="1542415"/>
            <a:ext cx="3967134" cy="3162413"/>
          </a:xfrm>
        </p:spPr>
      </p:pic>
      <p:sp>
        <p:nvSpPr>
          <p:cNvPr id="4" name="Tijdelijke aanduiding voor inhoud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nl-NL" altLang="nl-BE" sz="2800" dirty="0" smtClean="0">
                <a:solidFill>
                  <a:schemeClr val="tx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P(x</a:t>
            </a:r>
            <a:r>
              <a:rPr lang="nl-NL" altLang="nl-BE" sz="2800" baseline="-30000" dirty="0" smtClean="0">
                <a:solidFill>
                  <a:schemeClr val="tx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1</a:t>
            </a:r>
            <a:r>
              <a:rPr lang="nl-NL" altLang="nl-BE" sz="2800" dirty="0" smtClean="0">
                <a:solidFill>
                  <a:schemeClr val="tx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,y</a:t>
            </a:r>
            <a:r>
              <a:rPr lang="nl-NL" altLang="nl-BE" sz="2800" baseline="-30000" dirty="0" smtClean="0">
                <a:solidFill>
                  <a:schemeClr val="tx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1</a:t>
            </a:r>
            <a:r>
              <a:rPr lang="nl-NL" altLang="nl-BE" sz="2800" dirty="0">
                <a:solidFill>
                  <a:schemeClr val="tx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) en </a:t>
            </a:r>
            <a:r>
              <a:rPr lang="nl-NL" altLang="nl-BE" sz="2800" dirty="0" smtClean="0">
                <a:solidFill>
                  <a:schemeClr val="tx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Q(x</a:t>
            </a:r>
            <a:r>
              <a:rPr lang="nl-NL" altLang="nl-BE" sz="2800" baseline="-30000" dirty="0" smtClean="0">
                <a:solidFill>
                  <a:schemeClr val="tx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2</a:t>
            </a:r>
            <a:r>
              <a:rPr lang="nl-NL" altLang="nl-BE" sz="2800" dirty="0" smtClean="0">
                <a:solidFill>
                  <a:schemeClr val="tx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,y</a:t>
            </a:r>
            <a:r>
              <a:rPr lang="nl-NL" altLang="nl-BE" sz="2800" baseline="-30000" dirty="0" smtClean="0">
                <a:solidFill>
                  <a:schemeClr val="tx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2</a:t>
            </a:r>
            <a:r>
              <a:rPr lang="nl-NL" altLang="nl-BE" sz="2800" dirty="0">
                <a:solidFill>
                  <a:schemeClr val="tx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)</a:t>
            </a:r>
            <a:endParaRPr lang="nl-BE" altLang="nl-BE" sz="2800" dirty="0">
              <a:solidFill>
                <a:schemeClr val="tx1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019434"/>
              </p:ext>
            </p:extLst>
          </p:nvPr>
        </p:nvGraphicFramePr>
        <p:xfrm>
          <a:off x="6400800" y="2132856"/>
          <a:ext cx="33528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4" imgW="1574640" imgH="583920" progId="Equation.DSMT4">
                  <p:embed/>
                </p:oleObj>
              </mc:Choice>
              <mc:Fallback>
                <p:oleObj name="Equation" r:id="rId4" imgW="1574640" imgH="5839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132856"/>
                        <a:ext cx="3352800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kstvak 2"/>
          <p:cNvSpPr txBox="1"/>
          <p:nvPr/>
        </p:nvSpPr>
        <p:spPr>
          <a:xfrm>
            <a:off x="2276228" y="3140968"/>
            <a:ext cx="79543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x</a:t>
            </a:r>
            <a:r>
              <a:rPr lang="nl-BE" baseline="-25000" dirty="0" smtClean="0"/>
              <a:t>2</a:t>
            </a:r>
            <a:r>
              <a:rPr lang="nl-BE" dirty="0" smtClean="0"/>
              <a:t>- x</a:t>
            </a:r>
            <a:r>
              <a:rPr lang="nl-BE" baseline="-25000" dirty="0" smtClean="0"/>
              <a:t>1</a:t>
            </a:r>
            <a:endParaRPr lang="nl-BE" baseline="-25000" dirty="0"/>
          </a:p>
        </p:txBody>
      </p:sp>
    </p:spTree>
    <p:extLst>
      <p:ext uri="{BB962C8B-B14F-4D97-AF65-F5344CB8AC3E}">
        <p14:creationId xmlns:p14="http://schemas.microsoft.com/office/powerpoint/2010/main" val="2837795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Bewijs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196752"/>
            <a:ext cx="4965991" cy="4679950"/>
          </a:xfrm>
        </p:spPr>
      </p:pic>
      <p:sp>
        <p:nvSpPr>
          <p:cNvPr id="4" name="Tijdelijke aanduiding voor inhoud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is beeldpunt van </a:t>
            </a:r>
            <a:r>
              <a:rPr lang="el-GR" dirty="0">
                <a:solidFill>
                  <a:schemeClr val="accent4"/>
                </a:solidFill>
              </a:rPr>
              <a:t>α</a:t>
            </a:r>
            <a:endParaRPr lang="nl-BE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Co(A) = (</a:t>
            </a:r>
            <a:r>
              <a:rPr lang="nl-BE" dirty="0" err="1" smtClean="0"/>
              <a:t>cos</a:t>
            </a:r>
            <a:r>
              <a:rPr lang="el-GR" dirty="0" smtClean="0"/>
              <a:t>α</a:t>
            </a:r>
            <a:r>
              <a:rPr lang="nl-BE" dirty="0" smtClean="0"/>
              <a:t>, </a:t>
            </a:r>
            <a:r>
              <a:rPr lang="nl-BE" dirty="0" err="1" smtClean="0"/>
              <a:t>sin</a:t>
            </a:r>
            <a:r>
              <a:rPr lang="el-GR" dirty="0" smtClean="0"/>
              <a:t>α</a:t>
            </a:r>
            <a:r>
              <a:rPr lang="nl-BE" dirty="0" smtClean="0"/>
              <a:t>)</a:t>
            </a:r>
          </a:p>
          <a:p>
            <a:r>
              <a:rPr lang="nl-BE" dirty="0" smtClean="0"/>
              <a:t>B is het beeldpunt van </a:t>
            </a:r>
            <a:r>
              <a:rPr lang="el-GR" dirty="0">
                <a:solidFill>
                  <a:srgbClr val="92D050"/>
                </a:solidFill>
              </a:rPr>
              <a:t>β</a:t>
            </a:r>
            <a:r>
              <a:rPr lang="el-GR" dirty="0"/>
              <a:t> </a:t>
            </a:r>
            <a:r>
              <a:rPr lang="nl-BE" dirty="0"/>
              <a:t>	</a:t>
            </a:r>
            <a:r>
              <a:rPr lang="nl-BE" dirty="0" smtClean="0"/>
              <a:t>Co(B</a:t>
            </a:r>
            <a:r>
              <a:rPr lang="nl-BE" dirty="0"/>
              <a:t>) </a:t>
            </a:r>
            <a:r>
              <a:rPr lang="nl-BE" dirty="0" smtClean="0"/>
              <a:t>= (</a:t>
            </a:r>
            <a:r>
              <a:rPr lang="nl-BE" dirty="0" err="1" smtClean="0"/>
              <a:t>cos</a:t>
            </a:r>
            <a:r>
              <a:rPr lang="el-GR" dirty="0" smtClean="0"/>
              <a:t>β</a:t>
            </a:r>
            <a:r>
              <a:rPr lang="nl-BE" dirty="0" smtClean="0"/>
              <a:t>, </a:t>
            </a:r>
            <a:r>
              <a:rPr lang="nl-BE" dirty="0" err="1" smtClean="0"/>
              <a:t>sin</a:t>
            </a:r>
            <a:r>
              <a:rPr lang="el-GR" dirty="0" smtClean="0"/>
              <a:t>β</a:t>
            </a:r>
            <a:r>
              <a:rPr lang="nl-BE" dirty="0" smtClean="0"/>
              <a:t>)</a:t>
            </a:r>
            <a:endParaRPr lang="nl-BE" dirty="0"/>
          </a:p>
          <a:p>
            <a:r>
              <a:rPr lang="nl-BE" dirty="0" smtClean="0"/>
              <a:t>P is het beeldpunt van </a:t>
            </a:r>
            <a:r>
              <a:rPr lang="el-G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α</a:t>
            </a:r>
            <a:r>
              <a:rPr lang="nl-B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l-G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β</a:t>
            </a:r>
            <a:endParaRPr lang="nl-BE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nl-BE" dirty="0" smtClean="0"/>
              <a:t>	Co(P</a:t>
            </a:r>
            <a:r>
              <a:rPr lang="nl-BE" dirty="0"/>
              <a:t>) = (</a:t>
            </a:r>
            <a:r>
              <a:rPr lang="nl-BE" dirty="0" err="1"/>
              <a:t>cos</a:t>
            </a:r>
            <a:r>
              <a:rPr lang="nl-BE" dirty="0"/>
              <a:t>(</a:t>
            </a:r>
            <a:r>
              <a:rPr lang="el-GR" dirty="0"/>
              <a:t>α</a:t>
            </a:r>
            <a:r>
              <a:rPr lang="nl-BE" dirty="0"/>
              <a:t>-</a:t>
            </a:r>
            <a:r>
              <a:rPr lang="el-GR" dirty="0"/>
              <a:t>β</a:t>
            </a:r>
            <a:r>
              <a:rPr lang="nl-BE" dirty="0"/>
              <a:t>),</a:t>
            </a:r>
            <a:r>
              <a:rPr lang="nl-BE" dirty="0" err="1"/>
              <a:t>sin</a:t>
            </a:r>
            <a:r>
              <a:rPr lang="nl-BE" dirty="0"/>
              <a:t>(</a:t>
            </a:r>
            <a:r>
              <a:rPr lang="el-GR" dirty="0"/>
              <a:t>α</a:t>
            </a:r>
            <a:r>
              <a:rPr lang="nl-BE" dirty="0"/>
              <a:t>-</a:t>
            </a:r>
            <a:r>
              <a:rPr lang="el-GR" dirty="0"/>
              <a:t>β</a:t>
            </a:r>
            <a:r>
              <a:rPr lang="nl-BE" dirty="0"/>
              <a:t>))</a:t>
            </a:r>
          </a:p>
          <a:p>
            <a:r>
              <a:rPr lang="nl-BE" dirty="0" smtClean="0"/>
              <a:t>Co(Q) = (1,0)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3935760" y="1556792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smtClean="0"/>
              <a:t>B</a:t>
            </a:r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5015880" y="3270962"/>
            <a:ext cx="3600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/>
              <a:t>Q</a:t>
            </a:r>
          </a:p>
        </p:txBody>
      </p:sp>
      <p:cxnSp>
        <p:nvCxnSpPr>
          <p:cNvPr id="9" name="Rechte verbindingslijn 8"/>
          <p:cNvCxnSpPr/>
          <p:nvPr/>
        </p:nvCxnSpPr>
        <p:spPr>
          <a:xfrm flipH="1" flipV="1">
            <a:off x="2541922" y="1883025"/>
            <a:ext cx="529742" cy="1814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al 13"/>
          <p:cNvSpPr/>
          <p:nvPr/>
        </p:nvSpPr>
        <p:spPr>
          <a:xfrm flipH="1" flipV="1">
            <a:off x="2495599" y="1772816"/>
            <a:ext cx="144017" cy="1440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2264223" y="151369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16" name="Boog 15"/>
          <p:cNvSpPr/>
          <p:nvPr/>
        </p:nvSpPr>
        <p:spPr>
          <a:xfrm>
            <a:off x="2783632" y="3429000"/>
            <a:ext cx="504056" cy="529109"/>
          </a:xfrm>
          <a:prstGeom prst="arc">
            <a:avLst>
              <a:gd name="adj1" fmla="val 15644301"/>
              <a:gd name="adj2" fmla="val 20962587"/>
            </a:avLst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Boog 22"/>
          <p:cNvSpPr/>
          <p:nvPr/>
        </p:nvSpPr>
        <p:spPr>
          <a:xfrm>
            <a:off x="2783632" y="3140968"/>
            <a:ext cx="504056" cy="288032"/>
          </a:xfrm>
          <a:prstGeom prst="arc">
            <a:avLst>
              <a:gd name="adj1" fmla="val 13020899"/>
              <a:gd name="adj2" fmla="val 21065356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" name="Rechte verbindingslijn 24"/>
          <p:cNvCxnSpPr/>
          <p:nvPr/>
        </p:nvCxnSpPr>
        <p:spPr>
          <a:xfrm flipV="1">
            <a:off x="3071664" y="2187923"/>
            <a:ext cx="1762003" cy="14523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/>
          <p:cNvSpPr txBox="1"/>
          <p:nvPr/>
        </p:nvSpPr>
        <p:spPr>
          <a:xfrm>
            <a:off x="4439815" y="2195572"/>
            <a:ext cx="28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P</a:t>
            </a:r>
            <a:endParaRPr lang="nl-BE" dirty="0"/>
          </a:p>
        </p:txBody>
      </p:sp>
      <p:sp>
        <p:nvSpPr>
          <p:cNvPr id="33" name="Boog 32"/>
          <p:cNvSpPr/>
          <p:nvPr/>
        </p:nvSpPr>
        <p:spPr>
          <a:xfrm rot="3294663">
            <a:off x="3180036" y="3357972"/>
            <a:ext cx="504056" cy="288032"/>
          </a:xfrm>
          <a:prstGeom prst="arc">
            <a:avLst>
              <a:gd name="adj1" fmla="val 13020899"/>
              <a:gd name="adj2" fmla="val 21065356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Tekstvak 34"/>
          <p:cNvSpPr txBox="1"/>
          <p:nvPr/>
        </p:nvSpPr>
        <p:spPr>
          <a:xfrm>
            <a:off x="4833667" y="2564904"/>
            <a:ext cx="1822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36" name="Tekstvak 35"/>
          <p:cNvSpPr txBox="1"/>
          <p:nvPr/>
        </p:nvSpPr>
        <p:spPr>
          <a:xfrm>
            <a:off x="3287688" y="2348880"/>
            <a:ext cx="2160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37" name="Tekstvak 36"/>
          <p:cNvSpPr txBox="1"/>
          <p:nvPr/>
        </p:nvSpPr>
        <p:spPr>
          <a:xfrm>
            <a:off x="4223792" y="3697967"/>
            <a:ext cx="216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5603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Bewijs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07" y="1237616"/>
            <a:ext cx="4965991" cy="46799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jdelijke aanduiding voor inhoud 3"/>
              <p:cNvSpPr>
                <a:spLocks noGrp="1"/>
              </p:cNvSpPr>
              <p:nvPr>
                <p:ph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l-BE" dirty="0" smtClean="0">
                    <a:sym typeface="Symbol" panose="05050102010706020507" pitchFamily="18" charset="2"/>
                  </a:rPr>
                  <a:t>|AB|=|PQ| want</a:t>
                </a:r>
              </a:p>
              <a:p>
                <a:pPr marL="0" indent="0">
                  <a:buNone/>
                </a:pPr>
                <a:r>
                  <a:rPr lang="nl-BE" dirty="0" smtClean="0">
                    <a:sym typeface="Symbol" panose="05050102010706020507" pitchFamily="18" charset="2"/>
                  </a:rPr>
                  <a:t></a:t>
                </a:r>
                <a:r>
                  <a:rPr lang="nl-BE" dirty="0">
                    <a:sym typeface="Symbol" panose="05050102010706020507" pitchFamily="18" charset="2"/>
                  </a:rPr>
                  <a:t>ABO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≅</m:t>
                    </m:r>
                  </m:oMath>
                </a14:m>
                <a:r>
                  <a:rPr lang="nl-BE" dirty="0">
                    <a:sym typeface="Symbol" panose="05050102010706020507" pitchFamily="18" charset="2"/>
                  </a:rPr>
                  <a:t> PQO</a:t>
                </a:r>
              </a:p>
              <a:p>
                <a:r>
                  <a:rPr lang="nl-BE" dirty="0">
                    <a:sym typeface="Symbol" panose="05050102010706020507" pitchFamily="18" charset="2"/>
                  </a:rPr>
                  <a:t> |AO|=|PO|= 1</a:t>
                </a:r>
              </a:p>
              <a:p>
                <a:r>
                  <a:rPr lang="nl-BE" dirty="0">
                    <a:sym typeface="Symbol" panose="05050102010706020507" pitchFamily="18" charset="2"/>
                  </a:rPr>
                  <a:t>|BO|=|QO|= 1</a:t>
                </a:r>
              </a:p>
              <a:p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acc>
                      <m:accPr>
                        <m:chr m:val="̂"/>
                        <m:ctrlPr>
                          <a:rPr lang="nl-BE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nl-BE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𝑂</m:t>
                        </m:r>
                      </m:e>
                    </m:acc>
                    <m:r>
                      <a:rPr lang="nl-BE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nl-BE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nl-BE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P</m:t>
                    </m:r>
                    <m:acc>
                      <m:accPr>
                        <m:chr m:val="̂"/>
                        <m:ctrlPr>
                          <a:rPr lang="nl-BE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nl-BE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𝑂</m:t>
                        </m:r>
                      </m:e>
                    </m:acc>
                    <m:r>
                      <a:rPr lang="nl-BE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lang="nl-BE" dirty="0"/>
                  <a:t> = </a:t>
                </a:r>
                <a:r>
                  <a:rPr lang="el-GR" dirty="0"/>
                  <a:t>α</a:t>
                </a:r>
                <a:r>
                  <a:rPr lang="nl-BE" dirty="0"/>
                  <a:t>-</a:t>
                </a:r>
                <a:r>
                  <a:rPr lang="el-GR" dirty="0"/>
                  <a:t>β</a:t>
                </a:r>
                <a:endParaRPr lang="nl-BE" dirty="0"/>
              </a:p>
              <a:p>
                <a:pPr marL="0" indent="0">
                  <a:buNone/>
                </a:pPr>
                <a:endParaRPr lang="nl-BE" dirty="0" smtClean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" name="Tijdelijke aanduiding voor inhoud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4474" t="-169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3935760" y="1556792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smtClean="0"/>
              <a:t>B</a:t>
            </a:r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5015880" y="3270962"/>
            <a:ext cx="3600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/>
              <a:t>Q</a:t>
            </a:r>
          </a:p>
        </p:txBody>
      </p:sp>
      <p:cxnSp>
        <p:nvCxnSpPr>
          <p:cNvPr id="9" name="Rechte verbindingslijn 8"/>
          <p:cNvCxnSpPr/>
          <p:nvPr/>
        </p:nvCxnSpPr>
        <p:spPr>
          <a:xfrm flipH="1" flipV="1">
            <a:off x="2541922" y="1883025"/>
            <a:ext cx="529742" cy="1814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al 13"/>
          <p:cNvSpPr/>
          <p:nvPr/>
        </p:nvSpPr>
        <p:spPr>
          <a:xfrm flipH="1" flipV="1">
            <a:off x="2495599" y="1772816"/>
            <a:ext cx="144017" cy="1440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2264223" y="151369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16" name="Boog 15"/>
          <p:cNvSpPr/>
          <p:nvPr/>
        </p:nvSpPr>
        <p:spPr>
          <a:xfrm>
            <a:off x="2783632" y="3429000"/>
            <a:ext cx="504056" cy="529109"/>
          </a:xfrm>
          <a:prstGeom prst="arc">
            <a:avLst>
              <a:gd name="adj1" fmla="val 15644301"/>
              <a:gd name="adj2" fmla="val 0"/>
            </a:avLst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Boog 22"/>
          <p:cNvSpPr/>
          <p:nvPr/>
        </p:nvSpPr>
        <p:spPr>
          <a:xfrm>
            <a:off x="2783632" y="3140968"/>
            <a:ext cx="504056" cy="288032"/>
          </a:xfrm>
          <a:prstGeom prst="arc">
            <a:avLst>
              <a:gd name="adj1" fmla="val 13020899"/>
              <a:gd name="adj2" fmla="val 21065356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" name="Rechte verbindingslijn 24"/>
          <p:cNvCxnSpPr/>
          <p:nvPr/>
        </p:nvCxnSpPr>
        <p:spPr>
          <a:xfrm flipV="1">
            <a:off x="3071664" y="2187923"/>
            <a:ext cx="1762003" cy="14523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/>
          <p:cNvSpPr txBox="1"/>
          <p:nvPr/>
        </p:nvSpPr>
        <p:spPr>
          <a:xfrm>
            <a:off x="4386654" y="2112588"/>
            <a:ext cx="28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P</a:t>
            </a:r>
            <a:endParaRPr lang="nl-BE" dirty="0"/>
          </a:p>
        </p:txBody>
      </p:sp>
      <p:sp>
        <p:nvSpPr>
          <p:cNvPr id="33" name="Boog 32"/>
          <p:cNvSpPr/>
          <p:nvPr/>
        </p:nvSpPr>
        <p:spPr>
          <a:xfrm rot="3294663">
            <a:off x="3180036" y="3357972"/>
            <a:ext cx="504056" cy="288032"/>
          </a:xfrm>
          <a:prstGeom prst="arc">
            <a:avLst>
              <a:gd name="adj1" fmla="val 13020899"/>
              <a:gd name="adj2" fmla="val 21065356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567608" y="1844824"/>
            <a:ext cx="1383505" cy="1759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>
            <a:stCxn id="31" idx="2"/>
          </p:cNvCxnSpPr>
          <p:nvPr/>
        </p:nvCxnSpPr>
        <p:spPr>
          <a:xfrm>
            <a:off x="4530671" y="2481920"/>
            <a:ext cx="413201" cy="12160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5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Afstand op 2 manieren</a:t>
            </a:r>
            <a:endParaRPr lang="nl-BE" dirty="0"/>
          </a:p>
        </p:txBody>
      </p:sp>
      <p:graphicFrame>
        <p:nvGraphicFramePr>
          <p:cNvPr id="5" name="Tijdelijke aanduiding voor inhoud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896665"/>
              </p:ext>
            </p:extLst>
          </p:nvPr>
        </p:nvGraphicFramePr>
        <p:xfrm>
          <a:off x="2724150" y="1208088"/>
          <a:ext cx="47513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Equation" r:id="rId3" imgW="4228920" imgH="304560" progId="Equation.DSMT4">
                  <p:embed/>
                </p:oleObj>
              </mc:Choice>
              <mc:Fallback>
                <p:oleObj name="Equation" r:id="rId3" imgW="4228920" imgH="30456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208088"/>
                        <a:ext cx="4751388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ijdelijke aanduiding voor inhoud 4"/>
          <p:cNvGraphicFramePr>
            <a:graphicFrameLocks noGrp="1" noChangeAspect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33511595"/>
              </p:ext>
            </p:extLst>
          </p:nvPr>
        </p:nvGraphicFramePr>
        <p:xfrm>
          <a:off x="6837363" y="1971675"/>
          <a:ext cx="40909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Equation" r:id="rId5" imgW="2743200" imgH="279360" progId="Equation.DSMT4">
                  <p:embed/>
                </p:oleObj>
              </mc:Choice>
              <mc:Fallback>
                <p:oleObj name="Equation" r:id="rId5" imgW="2743200" imgH="279360" progId="Equation.DSMT4">
                  <p:embed/>
                  <p:pic>
                    <p:nvPicPr>
                      <p:cNvPr id="5" name="Tijdelijke aanduiding voor inhoud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1971675"/>
                        <a:ext cx="4090987" cy="415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ijdelijke aanduiding voor inhoud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198170"/>
              </p:ext>
            </p:extLst>
          </p:nvPr>
        </p:nvGraphicFramePr>
        <p:xfrm>
          <a:off x="1566861" y="4757093"/>
          <a:ext cx="574198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Equation" r:id="rId7" imgW="2857320" imgH="190440" progId="Equation.DSMT4">
                  <p:embed/>
                </p:oleObj>
              </mc:Choice>
              <mc:Fallback>
                <p:oleObj name="Equation" r:id="rId7" imgW="2857320" imgH="190440" progId="Equation.DSMT4">
                  <p:embed/>
                  <p:pic>
                    <p:nvPicPr>
                      <p:cNvPr id="6" name="Tijdelijke aanduiding voor inhoud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1" y="4757093"/>
                        <a:ext cx="5741987" cy="382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ijdelijke aanduiding voor inhoud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714331"/>
              </p:ext>
            </p:extLst>
          </p:nvPr>
        </p:nvGraphicFramePr>
        <p:xfrm>
          <a:off x="2261664" y="5443574"/>
          <a:ext cx="44418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" name="Equation" r:id="rId9" imgW="2209680" imgH="190440" progId="Equation.DSMT4">
                  <p:embed/>
                </p:oleObj>
              </mc:Choice>
              <mc:Fallback>
                <p:oleObj name="Equation" r:id="rId9" imgW="2209680" imgH="190440" progId="Equation.DSMT4">
                  <p:embed/>
                  <p:pic>
                    <p:nvPicPr>
                      <p:cNvPr id="8" name="Tijdelijke aanduiding voor inhoud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664" y="5443574"/>
                        <a:ext cx="4441825" cy="3825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ijdelijke aanduiding voor inhoud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824577"/>
              </p:ext>
            </p:extLst>
          </p:nvPr>
        </p:nvGraphicFramePr>
        <p:xfrm>
          <a:off x="263525" y="1957388"/>
          <a:ext cx="40386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" name="Equation" r:id="rId11" imgW="2539800" imgH="241200" progId="Equation.DSMT4">
                  <p:embed/>
                </p:oleObj>
              </mc:Choice>
              <mc:Fallback>
                <p:oleObj name="Equation" r:id="rId11" imgW="2539800" imgH="241200" progId="Equation.DSMT4">
                  <p:embed/>
                  <p:pic>
                    <p:nvPicPr>
                      <p:cNvPr id="5" name="Tijdelijke aanduiding voor inhoud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957388"/>
                        <a:ext cx="4038600" cy="382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ijdelijke aanduiding voor inhoud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849346"/>
              </p:ext>
            </p:extLst>
          </p:nvPr>
        </p:nvGraphicFramePr>
        <p:xfrm>
          <a:off x="354013" y="2754497"/>
          <a:ext cx="57372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" name="Equation" r:id="rId13" imgW="3606480" imgH="190440" progId="Equation.DSMT4">
                  <p:embed/>
                </p:oleObj>
              </mc:Choice>
              <mc:Fallback>
                <p:oleObj name="Equation" r:id="rId13" imgW="3606480" imgH="190440" progId="Equation.DSMT4">
                  <p:embed/>
                  <p:pic>
                    <p:nvPicPr>
                      <p:cNvPr id="12" name="Tijdelijke aanduiding voor inhoud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2754497"/>
                        <a:ext cx="5737225" cy="301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Tijdelijke aanduiding voor inhoud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13982"/>
              </p:ext>
            </p:extLst>
          </p:nvPr>
        </p:nvGraphicFramePr>
        <p:xfrm>
          <a:off x="382840" y="3391544"/>
          <a:ext cx="309086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3" name="Equation" r:id="rId15" imgW="1942920" imgH="190440" progId="Equation.DSMT4">
                  <p:embed/>
                </p:oleObj>
              </mc:Choice>
              <mc:Fallback>
                <p:oleObj name="Equation" r:id="rId15" imgW="1942920" imgH="190440" progId="Equation.DSMT4">
                  <p:embed/>
                  <p:pic>
                    <p:nvPicPr>
                      <p:cNvPr id="12" name="Tijdelijke aanduiding voor inhoud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840" y="3391544"/>
                        <a:ext cx="3090863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ijdelijke aanduiding voor inhoud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22486"/>
              </p:ext>
            </p:extLst>
          </p:nvPr>
        </p:nvGraphicFramePr>
        <p:xfrm>
          <a:off x="6837361" y="2659992"/>
          <a:ext cx="5019279" cy="37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" name="Equation" r:id="rId17" imgW="2577960" imgH="190440" progId="Equation.DSMT4">
                  <p:embed/>
                </p:oleObj>
              </mc:Choice>
              <mc:Fallback>
                <p:oleObj name="Equation" r:id="rId17" imgW="2577960" imgH="190440" progId="Equation.DSMT4">
                  <p:embed/>
                  <p:pic>
                    <p:nvPicPr>
                      <p:cNvPr id="6" name="Tijdelijke aanduiding voor inhoud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1" y="2659992"/>
                        <a:ext cx="5019279" cy="370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Tijdelijke aanduiding voor inhoud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013326"/>
              </p:ext>
            </p:extLst>
          </p:nvPr>
        </p:nvGraphicFramePr>
        <p:xfrm>
          <a:off x="6837362" y="3312813"/>
          <a:ext cx="1706910" cy="31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" name="Equation" r:id="rId19" imgW="1041120" imgH="190440" progId="Equation.DSMT4">
                  <p:embed/>
                </p:oleObj>
              </mc:Choice>
              <mc:Fallback>
                <p:oleObj name="Equation" r:id="rId19" imgW="1041120" imgH="190440" progId="Equation.DSMT4">
                  <p:embed/>
                  <p:pic>
                    <p:nvPicPr>
                      <p:cNvPr id="6" name="Tijdelijke aanduiding voor inhoud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2" y="3312813"/>
                        <a:ext cx="1706910" cy="312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Gebogen pijl-omhoog 16"/>
          <p:cNvSpPr/>
          <p:nvPr/>
        </p:nvSpPr>
        <p:spPr>
          <a:xfrm flipH="1" flipV="1">
            <a:off x="6091238" y="3818357"/>
            <a:ext cx="1596702" cy="634843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Pijl-omlaag 18"/>
          <p:cNvSpPr/>
          <p:nvPr/>
        </p:nvSpPr>
        <p:spPr>
          <a:xfrm>
            <a:off x="2724150" y="3818357"/>
            <a:ext cx="275506" cy="76277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kstvak 19"/>
          <p:cNvSpPr txBox="1"/>
          <p:nvPr/>
        </p:nvSpPr>
        <p:spPr>
          <a:xfrm>
            <a:off x="8544272" y="260648"/>
            <a:ext cx="345638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nl-BE" dirty="0"/>
              <a:t>Co(A) = (</a:t>
            </a:r>
            <a:r>
              <a:rPr lang="nl-BE" dirty="0" err="1"/>
              <a:t>cos</a:t>
            </a:r>
            <a:r>
              <a:rPr lang="el-GR" dirty="0"/>
              <a:t>α</a:t>
            </a:r>
            <a:r>
              <a:rPr lang="nl-BE" dirty="0"/>
              <a:t>, </a:t>
            </a:r>
            <a:r>
              <a:rPr lang="nl-BE" dirty="0" err="1"/>
              <a:t>sin</a:t>
            </a:r>
            <a:r>
              <a:rPr lang="el-GR" dirty="0"/>
              <a:t>α</a:t>
            </a:r>
            <a:r>
              <a:rPr lang="nl-BE" dirty="0"/>
              <a:t>)</a:t>
            </a:r>
          </a:p>
        </p:txBody>
      </p:sp>
      <p:sp>
        <p:nvSpPr>
          <p:cNvPr id="21" name="Rechthoek 20"/>
          <p:cNvSpPr/>
          <p:nvPr/>
        </p:nvSpPr>
        <p:spPr>
          <a:xfrm>
            <a:off x="8544272" y="629980"/>
            <a:ext cx="1987724" cy="3693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r>
              <a:rPr lang="nl-BE" dirty="0"/>
              <a:t>Co(B) = (</a:t>
            </a:r>
            <a:r>
              <a:rPr lang="nl-BE" dirty="0" err="1"/>
              <a:t>cos</a:t>
            </a:r>
            <a:r>
              <a:rPr lang="el-GR" dirty="0"/>
              <a:t>β</a:t>
            </a:r>
            <a:r>
              <a:rPr lang="nl-BE" dirty="0"/>
              <a:t>, </a:t>
            </a:r>
            <a:r>
              <a:rPr lang="nl-BE" dirty="0" err="1"/>
              <a:t>sin</a:t>
            </a:r>
            <a:r>
              <a:rPr lang="el-GR" dirty="0"/>
              <a:t>β</a:t>
            </a:r>
            <a:r>
              <a:rPr lang="nl-BE" dirty="0"/>
              <a:t>)</a:t>
            </a:r>
          </a:p>
        </p:txBody>
      </p:sp>
      <p:sp>
        <p:nvSpPr>
          <p:cNvPr id="22" name="Rechthoek 21"/>
          <p:cNvSpPr/>
          <p:nvPr/>
        </p:nvSpPr>
        <p:spPr>
          <a:xfrm>
            <a:off x="8544272" y="984122"/>
            <a:ext cx="2614498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nl-BE" dirty="0"/>
              <a:t>Co(P) = (</a:t>
            </a:r>
            <a:r>
              <a:rPr lang="nl-BE" dirty="0" err="1"/>
              <a:t>cos</a:t>
            </a:r>
            <a:r>
              <a:rPr lang="nl-BE" dirty="0"/>
              <a:t>(</a:t>
            </a:r>
            <a:r>
              <a:rPr lang="el-GR" dirty="0"/>
              <a:t>α</a:t>
            </a:r>
            <a:r>
              <a:rPr lang="nl-BE" dirty="0"/>
              <a:t>-</a:t>
            </a:r>
            <a:r>
              <a:rPr lang="el-GR" dirty="0"/>
              <a:t>β</a:t>
            </a:r>
            <a:r>
              <a:rPr lang="nl-BE" dirty="0"/>
              <a:t>),</a:t>
            </a:r>
            <a:r>
              <a:rPr lang="nl-BE" dirty="0" err="1"/>
              <a:t>sin</a:t>
            </a:r>
            <a:r>
              <a:rPr lang="nl-BE" dirty="0"/>
              <a:t>(</a:t>
            </a:r>
            <a:r>
              <a:rPr lang="el-GR" dirty="0"/>
              <a:t>α</a:t>
            </a:r>
            <a:r>
              <a:rPr lang="nl-BE" dirty="0"/>
              <a:t>-</a:t>
            </a:r>
            <a:r>
              <a:rPr lang="el-GR" dirty="0"/>
              <a:t>β</a:t>
            </a:r>
            <a:r>
              <a:rPr lang="nl-BE" dirty="0"/>
              <a:t>))</a:t>
            </a:r>
          </a:p>
        </p:txBody>
      </p:sp>
      <p:sp>
        <p:nvSpPr>
          <p:cNvPr id="23" name="Rechthoek 22"/>
          <p:cNvSpPr/>
          <p:nvPr/>
        </p:nvSpPr>
        <p:spPr>
          <a:xfrm>
            <a:off x="8544272" y="1324526"/>
            <a:ext cx="1383905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nl-BE" dirty="0"/>
              <a:t>Co(Q) = (1,0)</a:t>
            </a:r>
          </a:p>
        </p:txBody>
      </p:sp>
    </p:spTree>
    <p:extLst>
      <p:ext uri="{BB962C8B-B14F-4D97-AF65-F5344CB8AC3E}">
        <p14:creationId xmlns:p14="http://schemas.microsoft.com/office/powerpoint/2010/main" val="2945068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 err="1" smtClean="0"/>
                  <a:t>cos</a:t>
                </a:r>
                <a:r>
                  <a:rPr lang="nl-BE" dirty="0" smtClean="0"/>
                  <a:t> 15°= </a:t>
                </a:r>
                <a:r>
                  <a:rPr lang="nl-BE" dirty="0" err="1" smtClean="0"/>
                  <a:t>cos</a:t>
                </a:r>
                <a:r>
                  <a:rPr lang="nl-BE" dirty="0" smtClean="0"/>
                  <a:t> (45°-30°)</a:t>
                </a:r>
              </a:p>
              <a:p>
                <a:pPr marL="0" indent="0">
                  <a:buNone/>
                </a:pPr>
                <a:r>
                  <a:rPr lang="nl-BE" dirty="0" smtClean="0"/>
                  <a:t>	= </a:t>
                </a:r>
                <a:r>
                  <a:rPr lang="nl-BE" dirty="0" err="1" smtClean="0"/>
                  <a:t>cos</a:t>
                </a:r>
                <a:r>
                  <a:rPr lang="nl-BE" dirty="0" smtClean="0"/>
                  <a:t> 45°.cos 30° + </a:t>
                </a:r>
                <a:r>
                  <a:rPr lang="nl-BE" dirty="0" err="1" smtClean="0"/>
                  <a:t>sin</a:t>
                </a:r>
                <a:r>
                  <a:rPr lang="nl-BE" dirty="0" smtClean="0"/>
                  <a:t> 45°.sin30°</a:t>
                </a:r>
              </a:p>
              <a:p>
                <a:pPr marL="0" indent="0">
                  <a:buNone/>
                </a:pPr>
                <a:r>
                  <a:rPr lang="nl-BE" dirty="0"/>
                  <a:t>	</a:t>
                </a:r>
                <a:r>
                  <a:rPr lang="nl-BE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b="0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r>
                  <a:rPr lang="nl-BE" dirty="0"/>
                  <a:t>	</a:t>
                </a:r>
                <a:r>
                  <a:rPr lang="nl-BE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nl-BE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r>
                  <a:rPr lang="nl-BE" dirty="0"/>
                  <a:t>	</a:t>
                </a:r>
                <a:r>
                  <a:rPr lang="nl-BE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nl-BE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nl-BE" dirty="0" smtClean="0"/>
              </a:p>
              <a:p>
                <a:pPr marL="0" indent="0">
                  <a:buNone/>
                </a:pPr>
                <a:r>
                  <a:rPr lang="nl-BE" dirty="0"/>
                  <a:t>	</a:t>
                </a:r>
                <a:r>
                  <a:rPr lang="nl-BE" dirty="0" smtClean="0"/>
                  <a:t>= 0,9659258263…</a:t>
                </a:r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95" b="-156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332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_GO!">
  <a:themeElements>
    <a:clrScheme name="GO!">
      <a:dk1>
        <a:sysClr val="windowText" lastClr="000000"/>
      </a:dk1>
      <a:lt1>
        <a:sysClr val="window" lastClr="FFFFFF"/>
      </a:lt1>
      <a:dk2>
        <a:srgbClr val="C3004A"/>
      </a:dk2>
      <a:lt2>
        <a:srgbClr val="C8C8C8"/>
      </a:lt2>
      <a:accent1>
        <a:srgbClr val="00B3D5"/>
      </a:accent1>
      <a:accent2>
        <a:srgbClr val="F08800"/>
      </a:accent2>
      <a:accent3>
        <a:srgbClr val="A9B905"/>
      </a:accent3>
      <a:accent4>
        <a:srgbClr val="C3004A"/>
      </a:accent4>
      <a:accent5>
        <a:srgbClr val="C8C8C8"/>
      </a:accent5>
      <a:accent6>
        <a:srgbClr val="737373"/>
      </a:accent6>
      <a:hlink>
        <a:srgbClr val="0000FF"/>
      </a:hlink>
      <a:folHlink>
        <a:srgbClr val="800080"/>
      </a:folHlink>
    </a:clrScheme>
    <a:fontScheme name="GO!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.pptx" id="{B5E749A2-D560-4101-9845-7F4F5BA3ABF0}" vid="{8CBD4C81-8861-476A-A8DF-9C0D61DBE14A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5edcdd67-fc9d-49c3-bb9e-68c8dc6df091" ContentTypeId="0x0101004F68F29EB5C0584E8441CCD89310A7A7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GO Document" ma:contentTypeID="0x0101004F68F29EB5C0584E8441CCD89310A7A700A62A11C2DA11994F855ADBD31EEB0B80" ma:contentTypeVersion="35" ma:contentTypeDescription="" ma:contentTypeScope="" ma:versionID="6390ba2f4df7d93663b35bef6036eec6">
  <xsd:schema xmlns:xsd="http://www.w3.org/2001/XMLSchema" xmlns:xs="http://www.w3.org/2001/XMLSchema" xmlns:p="http://schemas.microsoft.com/office/2006/metadata/properties" xmlns:ns2="a5d50ec6-4f68-42b2-af89-bec3c735f1b3" targetNamespace="http://schemas.microsoft.com/office/2006/metadata/properties" ma:root="true" ma:fieldsID="85ef6543aa613eded42f17ea0c83f219" ns2:_="">
    <xsd:import namespace="a5d50ec6-4f68-42b2-af89-bec3c735f1b3"/>
    <xsd:element name="properties">
      <xsd:complexType>
        <xsd:sequence>
          <xsd:element name="documentManagement">
            <xsd:complexType>
              <xsd:all>
                <xsd:element ref="ns2:GO_Subtitel" minOccurs="0"/>
                <xsd:element ref="ns2:fadaf9bd48504e53b37da21d4e02ac2d" minOccurs="0"/>
                <xsd:element ref="ns2:TaxCatchAll" minOccurs="0"/>
                <xsd:element ref="ns2:TaxCatchAllLabel" minOccurs="0"/>
                <xsd:element ref="ns2:h9b93e72e5794087a8c6a707504e94d4" minOccurs="0"/>
                <xsd:element ref="ns2:o8f5c290772241a4a8574faf3eed473a" minOccurs="0"/>
                <xsd:element ref="ns2:GO_Gepubliceerd" minOccurs="0"/>
                <xsd:element ref="ns2:GO_Sorterings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50ec6-4f68-42b2-af89-bec3c735f1b3" elementFormDefault="qualified">
    <xsd:import namespace="http://schemas.microsoft.com/office/2006/documentManagement/types"/>
    <xsd:import namespace="http://schemas.microsoft.com/office/infopath/2007/PartnerControls"/>
    <xsd:element name="GO_Subtitel" ma:index="2" nillable="true" ma:displayName="Subtitel" ma:internalName="GO_Subtitel">
      <xsd:simpleType>
        <xsd:restriction base="dms:Text">
          <xsd:maxLength value="255"/>
        </xsd:restriction>
      </xsd:simpleType>
    </xsd:element>
    <xsd:element name="fadaf9bd48504e53b37da21d4e02ac2d" ma:index="6" nillable="true" ma:taxonomy="true" ma:internalName="fadaf9bd48504e53b37da21d4e02ac2d" ma:taxonomyFieldName="GO_TonenOp" ma:displayName="Tonen op" ma:default="" ma:fieldId="{fadaf9bd-4850-4e53-b37d-a21d4e02ac2d}" ma:taxonomyMulti="true" ma:sspId="5edcdd67-fc9d-49c3-bb9e-68c8dc6df091" ma:termSetId="e54d5be3-7b0f-4b42-a807-cb0fbac917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7" nillable="true" ma:displayName="Taxonomy Catch All Column" ma:hidden="true" ma:list="{e44a15c0-6584-4a1c-8085-964e349e0195}" ma:internalName="TaxCatchAll" ma:showField="CatchAllData" ma:web="e7c6409d-2d7f-4d17-8d14-58435df08a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e44a15c0-6584-4a1c-8085-964e349e0195}" ma:internalName="TaxCatchAllLabel" ma:readOnly="true" ma:showField="CatchAllDataLabel" ma:web="e7c6409d-2d7f-4d17-8d14-58435df08a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9b93e72e5794087a8c6a707504e94d4" ma:index="13" nillable="true" ma:taxonomy="true" ma:internalName="h9b93e72e5794087a8c6a707504e94d4" ma:taxonomyFieldName="GO_Thema2" ma:displayName="Thema" ma:default="" ma:fieldId="{19b93e72-e579-4087-a8c6-a707504e94d4}" ma:taxonomyMulti="true" ma:sspId="5edcdd67-fc9d-49c3-bb9e-68c8dc6df091" ma:termSetId="f4861e71-693b-4a94-84d0-465f3af073b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8f5c290772241a4a8574faf3eed473a" ma:index="15" nillable="true" ma:taxonomy="true" ma:internalName="o8f5c290772241a4a8574faf3eed473a" ma:taxonomyFieldName="GO_Onderwijsniveau2" ma:displayName="Onderwijsniveau" ma:default="" ma:fieldId="{88f5c290-7722-41a4-a857-4faf3eed473a}" ma:taxonomyMulti="true" ma:sspId="5edcdd67-fc9d-49c3-bb9e-68c8dc6df091" ma:termSetId="f0da6606-5531-4ef5-98f9-009710f538f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O_Gepubliceerd" ma:index="17" nillable="true" ma:displayName="GO_Gepubliceerd" ma:default="1" ma:internalName="GO_Gepubliceerd" ma:readOnly="false">
      <xsd:simpleType>
        <xsd:restriction base="dms:Boolean"/>
      </xsd:simpleType>
    </xsd:element>
    <xsd:element name="GO_SorteringsDatum" ma:index="18" nillable="true" ma:displayName="Sorteringsdatum" ma:format="DateTime" ma:internalName="GO_Sorterings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b93e72e5794087a8c6a707504e94d4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Over GO!</TermName>
          <TermId xmlns="http://schemas.microsoft.com/office/infopath/2007/PartnerControls">ce4ef47a-ee33-4e7b-92e8-fc2613c6f28e</TermId>
        </TermInfo>
      </Terms>
    </h9b93e72e5794087a8c6a707504e94d4>
    <GO_SorteringsDatum xmlns="a5d50ec6-4f68-42b2-af89-bec3c735f1b3" xsi:nil="true"/>
    <GO_Subtitel xmlns="a5d50ec6-4f68-42b2-af89-bec3c735f1b3" xsi:nil="true"/>
    <o8f5c290772241a4a8574faf3eed473a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Basisonderwijs</TermName>
          <TermId xmlns="http://schemas.microsoft.com/office/infopath/2007/PartnerControls">3b8ad038-521d-48c3-b44e-df4706774640</TermId>
        </TermInfo>
        <TermInfo xmlns="http://schemas.microsoft.com/office/infopath/2007/PartnerControls">
          <TermName xmlns="http://schemas.microsoft.com/office/infopath/2007/PartnerControls">Buitengewoon onderwijs</TermName>
          <TermId xmlns="http://schemas.microsoft.com/office/infopath/2007/PartnerControls">e29d20d1-2569-4d77-8565-a6306c34a761</TermId>
        </TermInfo>
        <TermInfo xmlns="http://schemas.microsoft.com/office/infopath/2007/PartnerControls">
          <TermName xmlns="http://schemas.microsoft.com/office/infopath/2007/PartnerControls">CLB</TermName>
          <TermId xmlns="http://schemas.microsoft.com/office/infopath/2007/PartnerControls">dab5612f-c15f-4cef-a185-32788ddad283</TermId>
        </TermInfo>
        <TermInfo xmlns="http://schemas.microsoft.com/office/infopath/2007/PartnerControls">
          <TermName xmlns="http://schemas.microsoft.com/office/infopath/2007/PartnerControls">Deeltijds kunstonderwijs</TermName>
          <TermId xmlns="http://schemas.microsoft.com/office/infopath/2007/PartnerControls">992f05e6-8704-48c8-a5b7-a80e86c2fbbf</TermId>
        </TermInfo>
        <TermInfo xmlns="http://schemas.microsoft.com/office/infopath/2007/PartnerControls">
          <TermName xmlns="http://schemas.microsoft.com/office/infopath/2007/PartnerControls">Internaten</TermName>
          <TermId xmlns="http://schemas.microsoft.com/office/infopath/2007/PartnerControls">8b3e007c-c1a7-4e4b-8b27-497fed62a463</TermId>
        </TermInfo>
        <TermInfo xmlns="http://schemas.microsoft.com/office/infopath/2007/PartnerControls">
          <TermName xmlns="http://schemas.microsoft.com/office/infopath/2007/PartnerControls">Kinderopvang</TermName>
          <TermId xmlns="http://schemas.microsoft.com/office/infopath/2007/PartnerControls">5e6a8cbb-30a3-4967-97f4-3da479423780</TermId>
        </TermInfo>
        <TermInfo xmlns="http://schemas.microsoft.com/office/infopath/2007/PartnerControls">
          <TermName xmlns="http://schemas.microsoft.com/office/infopath/2007/PartnerControls">Secundair onderwijs</TermName>
          <TermId xmlns="http://schemas.microsoft.com/office/infopath/2007/PartnerControls">df004da1-017a-43ed-8e6c-a117353145fe</TermId>
        </TermInfo>
        <TermInfo xmlns="http://schemas.microsoft.com/office/infopath/2007/PartnerControls">
          <TermName xmlns="http://schemas.microsoft.com/office/infopath/2007/PartnerControls">Volwassenenonderwijs</TermName>
          <TermId xmlns="http://schemas.microsoft.com/office/infopath/2007/PartnerControls">cf1e31b4-1776-40e3-b71a-0ca01ad59108</TermId>
        </TermInfo>
      </Terms>
    </o8f5c290772241a4a8574faf3eed473a>
    <GO_Gepubliceerd xmlns="a5d50ec6-4f68-42b2-af89-bec3c735f1b3">true</GO_Gepubliceerd>
    <fadaf9bd48504e53b37da21d4e02ac2d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Powerpointsjabloon</TermName>
          <TermId xmlns="http://schemas.microsoft.com/office/infopath/2007/PartnerControls">3bd0c695-221f-45fc-875f-d7e9c737ea08</TermId>
        </TermInfo>
      </Terms>
    </fadaf9bd48504e53b37da21d4e02ac2d>
    <TaxCatchAll xmlns="a5d50ec6-4f68-42b2-af89-bec3c735f1b3">
      <Value>864</Value>
      <Value>846</Value>
      <Value>862</Value>
      <Value>333</Value>
      <Value>847</Value>
      <Value>874</Value>
      <Value>873</Value>
      <Value>872</Value>
      <Value>871</Value>
      <Value>870</Value>
    </TaxCatchAl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806AF0-0323-456F-BAB2-260A9189B3B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82D35B9-8C2B-429F-B9B8-1D55D0F97C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d50ec6-4f68-42b2-af89-bec3c735f1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BE287E-A42D-4BF0-BAAA-CA39D4B32C3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5d50ec6-4f68-42b2-af89-bec3c735f1b3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30965D0-A2FD-46CF-8D31-E7F750DAE5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Powerpoint-sjabloon</Template>
  <TotalTime>162</TotalTime>
  <Words>346</Words>
  <Application>Microsoft Office PowerPoint</Application>
  <PresentationFormat>Breedbeeld</PresentationFormat>
  <Paragraphs>43</Paragraphs>
  <Slides>6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Powerpoint_GO!</vt:lpstr>
      <vt:lpstr>Equation</vt:lpstr>
      <vt:lpstr>Optellingsformules</vt:lpstr>
      <vt:lpstr>Afstandsformule</vt:lpstr>
      <vt:lpstr>Bewijs</vt:lpstr>
      <vt:lpstr>Bewijs</vt:lpstr>
      <vt:lpstr>Afstand op 2 manieren</vt:lpstr>
      <vt:lpstr>Voorbeeld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wiskunde</dc:title>
  <dc:creator>christine landtmeters</dc:creator>
  <cp:lastModifiedBy>christine landtmeters</cp:lastModifiedBy>
  <cp:revision>54</cp:revision>
  <dcterms:created xsi:type="dcterms:W3CDTF">2020-02-16T14:07:33Z</dcterms:created>
  <dcterms:modified xsi:type="dcterms:W3CDTF">2020-02-20T13:22:56Z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0x0101004F68F29EB5C0584E8441CCD89310A7A700A62A11C2DA11994F855ADBD31EEB0B80</vt:lpwstr>
  </property>
  <property fmtid="{D5CDD505-2E9C-101B-9397-08002B2CF9AE}" pid="3" name="GO_Thema2">
    <vt:lpwstr>846;#Over GO!|ce4ef47a-ee33-4e7b-92e8-fc2613c6f28e</vt:lpwstr>
  </property>
  <property fmtid="{D5CDD505-2E9C-101B-9397-08002B2CF9AE}" pid="4" name="GO_TonenOp">
    <vt:lpwstr>333;#Powerpointsjabloon|3bd0c695-221f-45fc-875f-d7e9c737ea08</vt:lpwstr>
  </property>
  <property fmtid="{D5CDD505-2E9C-101B-9397-08002B2CF9AE}" pid="5" name="GO_Onderwijsniveau2">
    <vt:lpwstr>870;#Basisonderwijs|3b8ad038-521d-48c3-b44e-df4706774640;#871;#Buitengewoon onderwijs|e29d20d1-2569-4d77-8565-a6306c34a761;#864;#CLB|dab5612f-c15f-4cef-a185-32788ddad283;#872;#Deeltijds kunstonderwijs|992f05e6-8704-48c8-a5b7-a80e86c2fbbf;#873;#Internaten|</vt:lpwstr>
  </property>
</Properties>
</file>