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89" r:id="rId2"/>
    <p:sldId id="299" r:id="rId3"/>
    <p:sldId id="306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21" r:id="rId12"/>
    <p:sldId id="316" r:id="rId13"/>
    <p:sldId id="317" r:id="rId14"/>
    <p:sldId id="318" r:id="rId15"/>
    <p:sldId id="319" r:id="rId16"/>
    <p:sldId id="320" r:id="rId17"/>
    <p:sldId id="322" r:id="rId18"/>
    <p:sldId id="323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3" r:id="rId27"/>
    <p:sldId id="332" r:id="rId28"/>
    <p:sldId id="334" r:id="rId29"/>
    <p:sldId id="335" r:id="rId30"/>
    <p:sldId id="336" r:id="rId31"/>
    <p:sldId id="337" r:id="rId32"/>
    <p:sldId id="338" r:id="rId33"/>
    <p:sldId id="339" r:id="rId34"/>
    <p:sldId id="34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A4530C6-E315-4AD2-8D84-81B3D70E3E9B}">
          <p14:sldIdLst>
            <p14:sldId id="289"/>
            <p14:sldId id="299"/>
            <p14:sldId id="306"/>
            <p14:sldId id="309"/>
            <p14:sldId id="310"/>
            <p14:sldId id="311"/>
            <p14:sldId id="312"/>
            <p14:sldId id="313"/>
            <p14:sldId id="314"/>
            <p14:sldId id="315"/>
            <p14:sldId id="321"/>
            <p14:sldId id="316"/>
            <p14:sldId id="317"/>
            <p14:sldId id="318"/>
            <p14:sldId id="319"/>
            <p14:sldId id="320"/>
            <p14:sldId id="322"/>
            <p14:sldId id="323"/>
            <p14:sldId id="325"/>
            <p14:sldId id="326"/>
            <p14:sldId id="327"/>
            <p14:sldId id="328"/>
            <p14:sldId id="329"/>
            <p14:sldId id="330"/>
            <p14:sldId id="331"/>
            <p14:sldId id="333"/>
            <p14:sldId id="332"/>
            <p14:sldId id="334"/>
            <p14:sldId id="335"/>
            <p14:sldId id="336"/>
            <p14:sldId id="337"/>
            <p14:sldId id="338"/>
            <p14:sldId id="339"/>
            <p14:sldId id="34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ah Woodruff" initials="SW" lastIdx="0" clrIdx="0">
    <p:extLst>
      <p:ext uri="{19B8F6BF-5375-455C-9EA6-DF929625EA0E}">
        <p15:presenceInfo xmlns:p15="http://schemas.microsoft.com/office/powerpoint/2012/main" userId="6f7998a7bdc714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5" autoAdjust="0"/>
    <p:restoredTop sz="94660"/>
  </p:normalViewPr>
  <p:slideViewPr>
    <p:cSldViewPr snapToGrid="0">
      <p:cViewPr varScale="1">
        <p:scale>
          <a:sx n="46" d="100"/>
          <a:sy n="46" d="100"/>
        </p:scale>
        <p:origin x="4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5610D-2164-49A5-AD3D-2AB3455AE964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13642-6396-41B3-B3DC-63E539858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1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96E2-FFD5-4468-85E6-5546C8011636}" type="datetimeFigureOut">
              <a:rPr lang="en-US" smtClean="0"/>
              <a:t>11/24/2015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65BE-BD2B-4ADA-802E-1D1E6FC86D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207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96E2-FFD5-4468-85E6-5546C8011636}" type="datetimeFigureOut">
              <a:rPr lang="en-US" smtClean="0"/>
              <a:t>11/24/2015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65BE-BD2B-4ADA-802E-1D1E6FC86D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662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96E2-FFD5-4468-85E6-5546C8011636}" type="datetimeFigureOut">
              <a:rPr lang="en-US" smtClean="0"/>
              <a:t>11/24/2015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65BE-BD2B-4ADA-802E-1D1E6FC86D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1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96E2-FFD5-4468-85E6-5546C8011636}" type="datetimeFigureOut">
              <a:rPr lang="en-US" smtClean="0"/>
              <a:t>11/24/2015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65BE-BD2B-4ADA-802E-1D1E6FC86D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73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96E2-FFD5-4468-85E6-5546C8011636}" type="datetimeFigureOut">
              <a:rPr lang="en-US" smtClean="0"/>
              <a:t>11/24/2015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65BE-BD2B-4ADA-802E-1D1E6FC86D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156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96E2-FFD5-4468-85E6-5546C8011636}" type="datetimeFigureOut">
              <a:rPr lang="en-US" smtClean="0"/>
              <a:t>11/24/2015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65BE-BD2B-4ADA-802E-1D1E6FC86D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6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96E2-FFD5-4468-85E6-5546C8011636}" type="datetimeFigureOut">
              <a:rPr lang="en-US" smtClean="0"/>
              <a:t>11/24/2015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65BE-BD2B-4ADA-802E-1D1E6FC86D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713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96E2-FFD5-4468-85E6-5546C8011636}" type="datetimeFigureOut">
              <a:rPr lang="en-US" smtClean="0"/>
              <a:t>11/24/2015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65BE-BD2B-4ADA-802E-1D1E6FC86D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203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96E2-FFD5-4468-85E6-5546C8011636}" type="datetimeFigureOut">
              <a:rPr lang="en-US" smtClean="0"/>
              <a:t>11/24/2015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65BE-BD2B-4ADA-802E-1D1E6FC86D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097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96E2-FFD5-4468-85E6-5546C8011636}" type="datetimeFigureOut">
              <a:rPr lang="en-US" smtClean="0"/>
              <a:t>11/24/2015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65BE-BD2B-4ADA-802E-1D1E6FC86D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11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96E2-FFD5-4468-85E6-5546C8011636}" type="datetimeFigureOut">
              <a:rPr lang="en-US" smtClean="0"/>
              <a:t>11/24/2015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65BE-BD2B-4ADA-802E-1D1E6FC86D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047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496E2-FFD5-4468-85E6-5546C8011636}" type="datetimeFigureOut">
              <a:rPr lang="en-US" smtClean="0"/>
              <a:t>11/24/2015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565BE-BD2B-4ADA-802E-1D1E6FC86D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697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UMUC G-Quadruplex 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Working Group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Presentation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7DE3148-19F8-4F8A-979C-27C53F94C104}" type="datetimeFigureOut">
              <a:rPr lang="en-US" smtClean="0"/>
              <a:pPr/>
              <a:t>11/24/2015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UMUC G-Quadraplex Identification Working Group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560" y="3383280"/>
            <a:ext cx="2796408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87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325563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 to enhance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GFinder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regex pattern to identify all relevant candidate G-quadruplex sequences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838200" y="1571223"/>
            <a:ext cx="7923028" cy="460574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Expansion of limit of found nucleotides between guanines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(loop for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G-quadruplex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motif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]{3,}\\w{1,30}){3,}[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]{3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,}</a:t>
            </a:r>
          </a:p>
          <a:p>
            <a:pPr marL="457200" lvl="1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55 candidate sequences within the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pNRC100Plasmid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NRC-1</a:t>
            </a:r>
          </a:p>
          <a:p>
            <a:pPr marL="457200" lvl="1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fine tuning of pattern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looping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]{3,}\\w{1,30}){2,}[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]{3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,}</a:t>
            </a:r>
          </a:p>
          <a:p>
            <a:pPr marL="457200" lvl="1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 138 candidate sequences within the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pNRC100Plasmid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NRC-1</a:t>
            </a:r>
            <a:endParaRPr lang="en-US" dirty="0" smtClean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7DE3148-19F8-4F8A-979C-27C53F94C104}" type="datetimeFigureOut">
              <a:rPr lang="en-US" smtClean="0"/>
              <a:pPr/>
              <a:t>11/24/2015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UMUC G-Quadraplex Identification Working Group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10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560" y="3383280"/>
            <a:ext cx="2796408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47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 of Code for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GFinder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7DE3148-19F8-4F8A-979C-27C53F94C104}" type="datetimeFigureOut">
              <a:rPr lang="en-US" smtClean="0"/>
              <a:pPr/>
              <a:t>11/24/2015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UMUC G-Quadraplex Identification Working Group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11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560" y="3383280"/>
            <a:ext cx="2796408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17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GFINDER Code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7DE3148-19F8-4F8A-979C-27C53F94C104}" type="datetimeFigureOut">
              <a:rPr lang="en-US" smtClean="0"/>
              <a:pPr/>
              <a:t>11/24/2015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UMUC G-Quadraplex Identification Working Group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69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GFinder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Code- regular expression component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87" y="1368716"/>
            <a:ext cx="10959921" cy="4914833"/>
          </a:xfrm>
        </p:spPr>
      </p:pic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7DE3148-19F8-4F8A-979C-27C53F94C104}" type="datetimeFigureOut">
              <a:rPr lang="en-US" smtClean="0"/>
              <a:pPr/>
              <a:t>11/24/2015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UMUC G-Quadraplex Identification Working Group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02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GFinder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Code- BLAST search component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61985"/>
            <a:ext cx="10671220" cy="4910026"/>
          </a:xfrm>
        </p:spPr>
      </p:pic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7DE3148-19F8-4F8A-979C-27C53F94C104}" type="datetimeFigureOut">
              <a:rPr lang="en-US" smtClean="0"/>
              <a:pPr/>
              <a:t>11/24/2015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UMUC G-Quadraplex Identification Working Group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9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GFinder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Code- BLAST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earch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rrors/Issues with search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66" y="1374863"/>
            <a:ext cx="10417934" cy="4922905"/>
          </a:xfrm>
        </p:spPr>
      </p:pic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7DE3148-19F8-4F8A-979C-27C53F94C104}" type="datetimeFigureOut">
              <a:rPr lang="en-US" smtClean="0"/>
              <a:pPr/>
              <a:t>11/24/2015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UMUC G-Quadraplex Identification Working Group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03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GFinder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Code - generating output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73" y="1349106"/>
            <a:ext cx="10547797" cy="4910026"/>
          </a:xfrm>
        </p:spPr>
      </p:pic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7DE3148-19F8-4F8A-979C-27C53F94C104}" type="datetimeFigureOut">
              <a:rPr lang="en-US" smtClean="0"/>
              <a:pPr/>
              <a:t>11/24/2015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UMUC G-Quadraplex Identification Working Group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49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Shape 1"/>
          <p:cNvSpPr txBox="1">
            <a:spLocks noChangeArrowheads="1"/>
          </p:cNvSpPr>
          <p:nvPr/>
        </p:nvSpPr>
        <p:spPr bwMode="auto">
          <a:xfrm>
            <a:off x="1047482" y="1275009"/>
            <a:ext cx="9144000" cy="319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9pPr>
          </a:lstStyle>
          <a:p>
            <a:pPr algn="ctr" eaLnBrk="1" hangingPunct="1"/>
            <a:r>
              <a:rPr lang="en-US" altLang="en-US" sz="6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GFinder</a:t>
            </a:r>
            <a:r>
              <a:rPr lang="en-US" altLang="en-US" sz="6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6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Platform:</a:t>
            </a:r>
          </a:p>
          <a:p>
            <a:pPr marL="0" lvl="3" indent="0" algn="ctr" eaLnBrk="1" hangingPunct="1"/>
            <a:r>
              <a:rPr lang="en-US" alt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User Command-Line Interface</a:t>
            </a:r>
          </a:p>
          <a:p>
            <a:pPr algn="ctr" eaLnBrk="1" hangingPunct="1"/>
            <a:endParaRPr lang="en-US" altLang="en-US" sz="1800" dirty="0"/>
          </a:p>
        </p:txBody>
      </p:sp>
      <p:sp>
        <p:nvSpPr>
          <p:cNvPr id="7170" name="TextShape 2"/>
          <p:cNvSpPr txBox="1">
            <a:spLocks noChangeArrowheads="1"/>
          </p:cNvSpPr>
          <p:nvPr/>
        </p:nvSpPr>
        <p:spPr bwMode="auto">
          <a:xfrm>
            <a:off x="2477037" y="3365903"/>
            <a:ext cx="9144000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9pPr>
          </a:lstStyle>
          <a:p>
            <a:pPr lvl="3" eaLnBrk="1" hangingPunct="1"/>
            <a:endParaRPr lang="en-US" altLang="en-US" sz="1800" dirty="0"/>
          </a:p>
        </p:txBody>
      </p:sp>
      <p:pic>
        <p:nvPicPr>
          <p:cNvPr id="717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1925" y="3382963"/>
            <a:ext cx="2797175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7DE3148-19F8-4F8A-979C-27C53F94C104}" type="datetimeFigureOut">
              <a:rPr lang="en-US" smtClean="0"/>
              <a:pPr/>
              <a:t>11/24/2015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UMUC G-Quadraplex Identification Working Group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647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Shape 1"/>
          <p:cNvSpPr txBox="1">
            <a:spLocks noChangeArrowheads="1"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Pre-installation </a:t>
            </a:r>
            <a:r>
              <a:rPr lang="en-US" altLang="en-US" sz="1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checklist and Installation 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838200" y="1825625"/>
            <a:ext cx="10515600" cy="3617913"/>
          </a:xfrm>
          <a:prstGeom prst="rect">
            <a:avLst/>
          </a:prstGeom>
        </p:spPr>
        <p:txBody>
          <a:bodyPr/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recent Java SE Development Kit (ie. JDK 8) must be installed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a folder for GFinder (for ie. GFinder_Folder) 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that your high-speed internet connection has a consistent bandwidth 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an accessible Command-line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Terminal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GFinder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is packaged as an executable .jar file called “GFinder.jar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Upon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download, place the GFinder.jar file into the designated folder 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GFinder_Folder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400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dirty="0">
              <a:latin typeface="+mn-lt"/>
              <a:ea typeface="+mn-ea"/>
            </a:endParaRP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dirty="0">
              <a:latin typeface="+mn-lt"/>
              <a:ea typeface="+mn-ea"/>
            </a:endParaRPr>
          </a:p>
        </p:txBody>
      </p:sp>
      <p:sp>
        <p:nvSpPr>
          <p:cNvPr id="8196" name="TextShape 4"/>
          <p:cNvSpPr txBox="1">
            <a:spLocks noChangeArrowheads="1"/>
          </p:cNvSpPr>
          <p:nvPr/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8B8B8B"/>
                </a:solidFill>
                <a:latin typeface="Times New Roman" panose="02020603050405020304" pitchFamily="18" charset="0"/>
              </a:rPr>
              <a:t>UMUC G-Quadraplex Identification Working Group</a:t>
            </a:r>
            <a:endParaRPr lang="en-US" altLang="en-US" sz="1800"/>
          </a:p>
        </p:txBody>
      </p:sp>
      <p:sp>
        <p:nvSpPr>
          <p:cNvPr id="8197" name="TextShape 5"/>
          <p:cNvSpPr txBox="1">
            <a:spLocks noChangeArrowheads="1"/>
          </p:cNvSpPr>
          <p:nvPr/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9pPr>
          </a:lstStyle>
          <a:p>
            <a:pPr algn="r" eaLnBrk="1" hangingPunct="1"/>
            <a:r>
              <a:rPr lang="en-US" altLang="en-US" sz="1200" dirty="0" smtClean="0">
                <a:solidFill>
                  <a:srgbClr val="8B8B8B"/>
                </a:solidFill>
                <a:latin typeface="Times New Roman" panose="02020603050405020304" pitchFamily="18" charset="0"/>
              </a:rPr>
              <a:t>18</a:t>
            </a:r>
            <a:endParaRPr lang="en-US" altLang="en-US" sz="1800" dirty="0"/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038" y="4006850"/>
            <a:ext cx="2405062" cy="221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7DE3148-19F8-4F8A-979C-27C53F94C104}" type="datetimeFigureOut">
              <a:rPr lang="en-US" smtClean="0"/>
              <a:pPr/>
              <a:t>11/24/2015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5369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Shape 1"/>
          <p:cNvSpPr txBox="1">
            <a:spLocks noChangeArrowheads="1"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Deploying </a:t>
            </a:r>
            <a:r>
              <a:rPr lang="en-US" altLang="en-US" sz="1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GFinder</a:t>
            </a:r>
            <a:endParaRPr lang="en-US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1006475" y="1554163"/>
            <a:ext cx="10515600" cy="4351337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"/>
              <a:defRPr/>
            </a:pPr>
            <a:endParaRPr lang="en-US" dirty="0">
              <a:latin typeface="+mn-lt"/>
              <a:ea typeface="+mn-ea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Upon correct installation of GFinder, the user can operate the command-line interface by: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fontAlgn="auto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the terminal environment to the directory containing the executable .jar, using the following command: </a:t>
            </a:r>
          </a:p>
          <a:p>
            <a:pPr marL="1371600" lvl="2" indent="-457200" fontAlgn="auto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lvl="2"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	Windows 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	cd </a:t>
            </a:r>
            <a:r>
              <a:rPr lang="sv-S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C:\</a:t>
            </a:r>
            <a:r>
              <a:rPr lang="sv-S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Users\</a:t>
            </a:r>
            <a:r>
              <a:rPr lang="sv-SE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sv-S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\Documents\GFinder_Folder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endParaRPr lang="sv-S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lvl="2">
              <a:buSzPct val="100000"/>
              <a:defRPr/>
            </a:pPr>
            <a:r>
              <a:rPr lang="sv-S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UNIX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	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cd /Users/username/Documents/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GFinder_Folder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lvl="2"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lvl="2"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**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Note: the exact folder path can be found by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right-clicking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into the properties of the folder</a:t>
            </a:r>
          </a:p>
        </p:txBody>
      </p:sp>
      <p:sp>
        <p:nvSpPr>
          <p:cNvPr id="10244" name="TextShape 4"/>
          <p:cNvSpPr txBox="1">
            <a:spLocks noChangeArrowheads="1"/>
          </p:cNvSpPr>
          <p:nvPr/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8B8B8B"/>
                </a:solidFill>
                <a:latin typeface="Times New Roman" panose="02020603050405020304" pitchFamily="18" charset="0"/>
              </a:rPr>
              <a:t>UMUC G-Quadraplex Identification Working Group</a:t>
            </a:r>
            <a:endParaRPr lang="en-US" altLang="en-US" sz="1800"/>
          </a:p>
        </p:txBody>
      </p:sp>
      <p:sp>
        <p:nvSpPr>
          <p:cNvPr id="10245" name="TextShape 5"/>
          <p:cNvSpPr txBox="1">
            <a:spLocks noChangeArrowheads="1"/>
          </p:cNvSpPr>
          <p:nvPr/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9pPr>
          </a:lstStyle>
          <a:p>
            <a:pPr algn="r" eaLnBrk="1" hangingPunct="1"/>
            <a:r>
              <a:rPr lang="en-US" altLang="en-US" sz="1200" dirty="0" smtClean="0">
                <a:solidFill>
                  <a:srgbClr val="8B8B8B"/>
                </a:solidFill>
                <a:latin typeface="Times New Roman" panose="02020603050405020304" pitchFamily="18" charset="0"/>
              </a:rPr>
              <a:t>19</a:t>
            </a:r>
            <a:endParaRPr lang="en-US" altLang="en-US" sz="1800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7DE3148-19F8-4F8A-979C-27C53F94C104}" type="datetimeFigureOut">
              <a:rPr lang="en-US" smtClean="0"/>
              <a:pPr/>
              <a:t>11/24/2015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4732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7DE3148-19F8-4F8A-979C-27C53F94C104}" type="datetimeFigureOut">
              <a:rPr lang="en-US" smtClean="0"/>
              <a:pPr/>
              <a:t>11/24/2015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UMUC G-Quadraplex Identification Working Group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2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560" y="3383280"/>
            <a:ext cx="2796408" cy="283464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61055" y="628763"/>
            <a:ext cx="805036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GFinder</a:t>
            </a: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and </a:t>
            </a:r>
            <a:r>
              <a:rPr lang="en-US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Halobacterium</a:t>
            </a: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salinarum</a:t>
            </a: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 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Times New Roman" panose="02020603050405020304" pitchFamily="18" charset="0"/>
              </a:rPr>
              <a:t>Defining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of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Halobacterium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salinarum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ability to resist radiation with continued growth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a model of robust DNA repair being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possible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salinarum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have high G-C content in their genome creating favorable conditions for presence of G-quadruplex-forming sequences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 - Create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GFinder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tool to: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Halobacterium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sp. NRC-1 for candidate G-quadruplex sequences</a:t>
            </a:r>
          </a:p>
          <a:p>
            <a:pPr lvl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candidate sequences in BLAST search to look for placement in currently identified genes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roduce searchable, sortable output of results</a:t>
            </a:r>
          </a:p>
          <a:p>
            <a:pPr lvl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7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Shape 1"/>
          <p:cNvSpPr txBox="1">
            <a:spLocks noChangeArrowheads="1"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Deploying </a:t>
            </a:r>
            <a:r>
              <a:rPr lang="en-US" altLang="en-US" sz="1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GFinder</a:t>
            </a:r>
            <a:r>
              <a:rPr lang="en-US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cont.)</a:t>
            </a:r>
            <a:endParaRPr lang="en-US" altLang="en-US" sz="1800" dirty="0"/>
          </a:p>
        </p:txBody>
      </p:sp>
      <p:sp>
        <p:nvSpPr>
          <p:cNvPr id="11266" name="TextShape 2"/>
          <p:cNvSpPr txBox="1">
            <a:spLocks noChangeArrowheads="1"/>
          </p:cNvSpPr>
          <p:nvPr/>
        </p:nvSpPr>
        <p:spPr bwMode="auto">
          <a:xfrm>
            <a:off x="1006475" y="1554163"/>
            <a:ext cx="10515600" cy="456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9pPr>
          </a:lstStyle>
          <a:p>
            <a:pPr eaLnBrk="1" hangingPunct="1">
              <a:buSzPct val="100000"/>
            </a:pPr>
            <a:endParaRPr lang="en-US" altLang="en-US" dirty="0"/>
          </a:p>
          <a:p>
            <a:pPr lvl="1" eaLnBrk="1" hangingPunct="1">
              <a:buSzPct val="100000"/>
            </a:pPr>
            <a:endParaRPr lang="en-US" alt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 eaLnBrk="1" hangingPunct="1">
              <a:buSzPct val="100000"/>
            </a:pPr>
            <a:endParaRPr lang="en-US" alt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 eaLnBrk="1" hangingPunct="1">
              <a:buSzPct val="100000"/>
            </a:pPr>
            <a:endParaRPr lang="en-US" alt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 eaLnBrk="1" hangingPunct="1">
              <a:buSzPct val="100000"/>
            </a:pPr>
            <a:endParaRPr lang="en-US" alt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 eaLnBrk="1" hangingPunct="1">
              <a:buSzPct val="100000"/>
            </a:pPr>
            <a:endParaRPr lang="en-US" alt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 eaLnBrk="1" hangingPunct="1">
              <a:buSzPct val="100000"/>
            </a:pPr>
            <a:endParaRPr lang="en-US" alt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 eaLnBrk="1" hangingPunct="1">
              <a:buSzPct val="100000"/>
            </a:pPr>
            <a:endParaRPr lang="en-US" alt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 eaLnBrk="1" hangingPunct="1">
              <a:buSzPct val="100000"/>
            </a:pPr>
            <a:endParaRPr lang="en-US" alt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 eaLnBrk="1" hangingPunct="1">
              <a:buSzPct val="100000"/>
            </a:pPr>
            <a:endParaRPr lang="en-US" alt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 eaLnBrk="1" hangingPunct="1">
              <a:buSzPct val="100000"/>
            </a:pPr>
            <a:endParaRPr lang="en-US" alt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342900" indent="-342900" eaLnBrk="1" hangingPunct="1">
              <a:buSzPct val="100000"/>
              <a:buFont typeface="Arial" panose="020B0604020202020204" pitchFamily="34" charset="0"/>
              <a:buChar char="•"/>
            </a:pP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Changing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directory for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GFinder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via Command-line Terminal </a:t>
            </a:r>
          </a:p>
        </p:txBody>
      </p:sp>
      <p:sp>
        <p:nvSpPr>
          <p:cNvPr id="11268" name="TextShape 4"/>
          <p:cNvSpPr txBox="1">
            <a:spLocks noChangeArrowheads="1"/>
          </p:cNvSpPr>
          <p:nvPr/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8B8B8B"/>
                </a:solidFill>
                <a:latin typeface="Times New Roman" panose="02020603050405020304" pitchFamily="18" charset="0"/>
              </a:rPr>
              <a:t>UMUC G-Quadraplex Identification Working Group</a:t>
            </a:r>
            <a:endParaRPr lang="en-US" altLang="en-US" sz="1800"/>
          </a:p>
        </p:txBody>
      </p:sp>
      <p:sp>
        <p:nvSpPr>
          <p:cNvPr id="11269" name="TextShape 5"/>
          <p:cNvSpPr txBox="1">
            <a:spLocks noChangeArrowheads="1"/>
          </p:cNvSpPr>
          <p:nvPr/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9pPr>
          </a:lstStyle>
          <a:p>
            <a:pPr algn="r" eaLnBrk="1" hangingPunct="1"/>
            <a:r>
              <a:rPr lang="en-US" altLang="en-US" sz="1200" dirty="0" smtClean="0">
                <a:solidFill>
                  <a:srgbClr val="8B8B8B"/>
                </a:solidFill>
                <a:latin typeface="Times New Roman" panose="02020603050405020304" pitchFamily="18" charset="0"/>
              </a:rPr>
              <a:t>20</a:t>
            </a:r>
            <a:endParaRPr lang="en-US" altLang="en-US" sz="1800" dirty="0"/>
          </a:p>
        </p:txBody>
      </p:sp>
      <p:pic>
        <p:nvPicPr>
          <p:cNvPr id="11270" name="Picture 2" descr="CD_for_GFin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1628775"/>
            <a:ext cx="6257925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7DE3148-19F8-4F8A-979C-27C53F94C104}" type="datetimeFigureOut">
              <a:rPr lang="en-US" smtClean="0"/>
              <a:pPr/>
              <a:t>11/24/2015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2541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Shape 1"/>
          <p:cNvSpPr txBox="1">
            <a:spLocks noChangeArrowheads="1"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Deploying </a:t>
            </a:r>
            <a:r>
              <a:rPr lang="en-US" altLang="en-US" sz="1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GFinder</a:t>
            </a:r>
            <a:r>
              <a:rPr lang="en-US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cont.)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1006475" y="1554163"/>
            <a:ext cx="10515600" cy="4351337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endParaRPr lang="en-US" sz="2400" dirty="0">
              <a:latin typeface="+mn-lt"/>
              <a:ea typeface="+mn-ea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dirty="0" smtClean="0">
                <a:latin typeface="+mn-lt"/>
                <a:ea typeface="+mn-ea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Executing the GFinder, using the following command : </a:t>
            </a:r>
          </a:p>
          <a:p>
            <a:pPr marL="914400" lvl="1" indent="-457200" fontAlgn="auto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 startAt="2"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	Windows 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	</a:t>
            </a:r>
            <a:r>
              <a:rPr lang="hr-H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java -jar </a:t>
            </a:r>
            <a:r>
              <a:rPr lang="hr-H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GFinder.jar</a:t>
            </a:r>
            <a:endParaRPr lang="en-US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lvl="1">
              <a:buSzPct val="100000"/>
              <a:defRPr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UNIX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	</a:t>
            </a:r>
            <a:r>
              <a:rPr lang="hr-H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java -jar </a:t>
            </a:r>
            <a:r>
              <a:rPr lang="hr-H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GFinder.jar</a:t>
            </a:r>
            <a:endParaRPr lang="en-US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lvl="1">
              <a:buSzPct val="100000"/>
              <a:defRPr/>
            </a:pP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lvl="1">
              <a:buSzPct val="100000"/>
              <a:defRPr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		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OR</a:t>
            </a:r>
          </a:p>
          <a:p>
            <a:pPr lvl="1">
              <a:buSzPct val="100000"/>
              <a:defRPr/>
            </a:pP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lvl="1">
              <a:buSzPct val="100000"/>
              <a:defRPr/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	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Enable double-click execution (step-by-step instructions reviewed next)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							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					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					</a:t>
            </a:r>
            <a:endParaRPr lang="en-US" sz="2400" dirty="0">
              <a:solidFill>
                <a:srgbClr val="FF0000"/>
              </a:solidFill>
              <a:latin typeface="+mn-lt"/>
              <a:ea typeface="+mn-ea"/>
              <a:sym typeface="Wingdings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endParaRPr lang="en-US" sz="2400" dirty="0">
              <a:solidFill>
                <a:srgbClr val="FF0000"/>
              </a:solidFill>
              <a:latin typeface="+mn-lt"/>
              <a:ea typeface="+mn-ea"/>
              <a:sym typeface="Wingdings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endParaRPr lang="en-US" sz="2400" dirty="0">
              <a:solidFill>
                <a:srgbClr val="FF0000"/>
              </a:solidFill>
              <a:latin typeface="+mn-lt"/>
              <a:ea typeface="+mn-ea"/>
              <a:sym typeface="Wingdings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endParaRPr lang="en-US" sz="2400" dirty="0">
              <a:solidFill>
                <a:srgbClr val="FF0000"/>
              </a:solidFill>
              <a:latin typeface="+mn-lt"/>
              <a:ea typeface="+mn-ea"/>
              <a:sym typeface="Wingdings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endParaRPr lang="en-US" sz="2400" dirty="0">
              <a:solidFill>
                <a:srgbClr val="FF0000"/>
              </a:solidFill>
              <a:latin typeface="+mn-lt"/>
              <a:ea typeface="+mn-ea"/>
              <a:sym typeface="Wingdings"/>
            </a:endParaRPr>
          </a:p>
        </p:txBody>
      </p:sp>
      <p:sp>
        <p:nvSpPr>
          <p:cNvPr id="12292" name="TextShape 4"/>
          <p:cNvSpPr txBox="1">
            <a:spLocks noChangeArrowheads="1"/>
          </p:cNvSpPr>
          <p:nvPr/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8B8B8B"/>
                </a:solidFill>
                <a:latin typeface="Times New Roman" panose="02020603050405020304" pitchFamily="18" charset="0"/>
              </a:rPr>
              <a:t>UMUC G-Quadraplex Identification Working Group</a:t>
            </a:r>
            <a:endParaRPr lang="en-US" altLang="en-US" sz="1800"/>
          </a:p>
        </p:txBody>
      </p:sp>
      <p:sp>
        <p:nvSpPr>
          <p:cNvPr id="12293" name="TextShape 5"/>
          <p:cNvSpPr txBox="1">
            <a:spLocks noChangeArrowheads="1"/>
          </p:cNvSpPr>
          <p:nvPr/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9pPr>
          </a:lstStyle>
          <a:p>
            <a:pPr algn="r" eaLnBrk="1" hangingPunct="1"/>
            <a:r>
              <a:rPr lang="en-US" altLang="en-US" sz="1200" dirty="0" smtClean="0">
                <a:solidFill>
                  <a:srgbClr val="8B8B8B"/>
                </a:solidFill>
                <a:latin typeface="Times New Roman" panose="02020603050405020304" pitchFamily="18" charset="0"/>
              </a:rPr>
              <a:t>21</a:t>
            </a:r>
            <a:endParaRPr lang="en-US" altLang="en-US" sz="1800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7DE3148-19F8-4F8A-979C-27C53F94C104}" type="datetimeFigureOut">
              <a:rPr lang="en-US" smtClean="0"/>
              <a:pPr/>
              <a:t>11/24/2015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5243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Shape 1"/>
          <p:cNvSpPr txBox="1">
            <a:spLocks noChangeArrowheads="1"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Deploying </a:t>
            </a:r>
            <a:r>
              <a:rPr lang="en-US" altLang="en-US" sz="1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GFinder</a:t>
            </a:r>
            <a:r>
              <a:rPr lang="en-US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(continued)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1006475" y="1554163"/>
            <a:ext cx="10199688" cy="4024312"/>
          </a:xfrm>
          <a:prstGeom prst="rect">
            <a:avLst/>
          </a:prstGeom>
        </p:spPr>
        <p:txBody>
          <a:bodyPr/>
          <a:lstStyle/>
          <a:p>
            <a:pPr lvl="1"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endParaRPr lang="en-US" sz="2400" dirty="0">
              <a:solidFill>
                <a:srgbClr val="FF0000"/>
              </a:solidFill>
              <a:latin typeface="+mn-lt"/>
              <a:ea typeface="+mn-ea"/>
              <a:sym typeface="Wingdings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endParaRPr lang="en-US" sz="2400" dirty="0">
              <a:solidFill>
                <a:srgbClr val="FF0000"/>
              </a:solidFill>
              <a:latin typeface="+mn-lt"/>
              <a:ea typeface="+mn-ea"/>
              <a:sym typeface="Wingdings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endParaRPr lang="en-US" sz="2400" dirty="0">
              <a:solidFill>
                <a:srgbClr val="FF0000"/>
              </a:solidFill>
              <a:latin typeface="+mn-lt"/>
              <a:ea typeface="+mn-ea"/>
              <a:sym typeface="Wingdings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endParaRPr lang="en-US" sz="2400" dirty="0">
              <a:solidFill>
                <a:srgbClr val="FF0000"/>
              </a:solidFill>
              <a:latin typeface="+mn-lt"/>
              <a:ea typeface="+mn-ea"/>
              <a:sym typeface="Wingdings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endParaRPr lang="en-US" sz="2400" dirty="0">
              <a:solidFill>
                <a:srgbClr val="FF0000"/>
              </a:solidFill>
              <a:latin typeface="+mn-lt"/>
              <a:ea typeface="+mn-ea"/>
              <a:sym typeface="Wingdings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endParaRPr lang="en-US" sz="2400" dirty="0">
              <a:solidFill>
                <a:srgbClr val="FF0000"/>
              </a:solidFill>
              <a:latin typeface="+mn-lt"/>
              <a:ea typeface="+mn-ea"/>
              <a:sym typeface="Wingdings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endParaRPr lang="en-US" sz="2400" dirty="0">
              <a:solidFill>
                <a:srgbClr val="FF0000"/>
              </a:solidFill>
              <a:latin typeface="+mn-lt"/>
              <a:ea typeface="+mn-ea"/>
              <a:sym typeface="Wingdings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endParaRPr lang="en-US" sz="2400" dirty="0">
              <a:solidFill>
                <a:srgbClr val="FF0000"/>
              </a:solidFill>
              <a:latin typeface="+mn-lt"/>
              <a:ea typeface="+mn-ea"/>
              <a:sym typeface="Wingdings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endParaRPr lang="en-US" sz="2400" dirty="0">
              <a:solidFill>
                <a:srgbClr val="FF0000"/>
              </a:solidFill>
              <a:latin typeface="+mn-lt"/>
              <a:ea typeface="+mn-ea"/>
              <a:sym typeface="Wingdings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endParaRPr lang="en-US" sz="2400" dirty="0">
              <a:solidFill>
                <a:srgbClr val="FF0000"/>
              </a:solidFill>
              <a:latin typeface="+mn-lt"/>
              <a:ea typeface="+mn-ea"/>
              <a:sym typeface="Wingdings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endParaRPr lang="en-US" sz="2400" dirty="0">
              <a:solidFill>
                <a:srgbClr val="FF0000"/>
              </a:solidFill>
              <a:latin typeface="+mn-lt"/>
              <a:ea typeface="+mn-ea"/>
              <a:sym typeface="Wingdings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endParaRPr lang="en-US" sz="2400" dirty="0">
              <a:solidFill>
                <a:srgbClr val="FF0000"/>
              </a:solidFill>
              <a:latin typeface="+mn-lt"/>
              <a:ea typeface="+mn-ea"/>
              <a:sym typeface="Wingding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r>
              <a:rPr lang="en-US" sz="2400" dirty="0">
                <a:latin typeface="+mn-lt"/>
                <a:ea typeface="+mn-ea"/>
                <a:sym typeface="Wingdings"/>
              </a:rPr>
              <a:t>			</a:t>
            </a:r>
            <a:endParaRPr lang="en-US" sz="1600" dirty="0">
              <a:latin typeface="+mn-lt"/>
              <a:ea typeface="+mn-ea"/>
              <a:sym typeface="Wingdings"/>
            </a:endParaRPr>
          </a:p>
        </p:txBody>
      </p:sp>
      <p:sp>
        <p:nvSpPr>
          <p:cNvPr id="13316" name="TextShape 4"/>
          <p:cNvSpPr txBox="1">
            <a:spLocks noChangeArrowheads="1"/>
          </p:cNvSpPr>
          <p:nvPr/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8B8B8B"/>
                </a:solidFill>
                <a:latin typeface="Times New Roman" panose="02020603050405020304" pitchFamily="18" charset="0"/>
              </a:rPr>
              <a:t>UMUC G-Quadraplex Identification Working Group</a:t>
            </a:r>
            <a:endParaRPr lang="en-US" altLang="en-US" sz="1800"/>
          </a:p>
        </p:txBody>
      </p:sp>
      <p:sp>
        <p:nvSpPr>
          <p:cNvPr id="13317" name="TextShape 5"/>
          <p:cNvSpPr txBox="1">
            <a:spLocks noChangeArrowheads="1"/>
          </p:cNvSpPr>
          <p:nvPr/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9pPr>
          </a:lstStyle>
          <a:p>
            <a:pPr algn="r" eaLnBrk="1" hangingPunct="1"/>
            <a:r>
              <a:rPr lang="en-US" altLang="en-US" sz="1200" dirty="0" smtClean="0">
                <a:solidFill>
                  <a:srgbClr val="8B8B8B"/>
                </a:solidFill>
                <a:latin typeface="Times New Roman" panose="02020603050405020304" pitchFamily="18" charset="0"/>
              </a:rPr>
              <a:t>22</a:t>
            </a:r>
            <a:endParaRPr lang="en-US" altLang="en-US" sz="1800" dirty="0"/>
          </a:p>
        </p:txBody>
      </p:sp>
      <p:pic>
        <p:nvPicPr>
          <p:cNvPr id="13318" name="Picture 1" descr="DoubleClick_GFin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1690688"/>
            <a:ext cx="7346950" cy="422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7DE3148-19F8-4F8A-979C-27C53F94C104}" type="datetimeFigureOut">
              <a:rPr lang="en-US" smtClean="0"/>
              <a:pPr/>
              <a:t>11/24/2015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5568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Shape 1"/>
          <p:cNvSpPr txBox="1">
            <a:spLocks noChangeArrowheads="1"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Deploying </a:t>
            </a:r>
            <a:r>
              <a:rPr lang="en-US" altLang="en-US" sz="1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GFinder</a:t>
            </a:r>
            <a:r>
              <a:rPr lang="en-US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(continued)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58" name="TextShape 2"/>
          <p:cNvSpPr txBox="1">
            <a:spLocks noChangeArrowheads="1"/>
          </p:cNvSpPr>
          <p:nvPr/>
        </p:nvSpPr>
        <p:spPr bwMode="auto">
          <a:xfrm>
            <a:off x="1006475" y="1554163"/>
            <a:ext cx="10515600" cy="387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marL="914400" lvl="1" indent="-457200">
              <a:buSzPct val="100000"/>
              <a:buFont typeface="+mj-lt"/>
              <a:buAutoNum type="arabicPeriod" startAt="3"/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Running the GFinder Interface</a:t>
            </a:r>
          </a:p>
          <a:p>
            <a:pPr lvl="1">
              <a:buSzPct val="100000"/>
              <a:defRPr/>
            </a:pPr>
            <a:endParaRPr lang="en-US" sz="2400" dirty="0" smtClean="0">
              <a:solidFill>
                <a:srgbClr val="FF0000"/>
              </a:solidFill>
              <a:ea typeface="ＭＳ Ｐゴシック" charset="0"/>
              <a:sym typeface="Wingdings" charset="0"/>
            </a:endParaRPr>
          </a:p>
          <a:p>
            <a:pPr lvl="1">
              <a:buSzPct val="100000"/>
              <a:defRPr/>
            </a:pPr>
            <a:endParaRPr lang="en-US" sz="2400" dirty="0" smtClean="0">
              <a:solidFill>
                <a:srgbClr val="FF0000"/>
              </a:solidFill>
              <a:ea typeface="ＭＳ Ｐゴシック" charset="0"/>
              <a:sym typeface="Wingdings" charset="0"/>
            </a:endParaRPr>
          </a:p>
          <a:p>
            <a:pPr lvl="1">
              <a:buSzPct val="100000"/>
              <a:defRPr/>
            </a:pPr>
            <a:endParaRPr lang="en-US" sz="2400" dirty="0" smtClean="0">
              <a:solidFill>
                <a:srgbClr val="FF0000"/>
              </a:solidFill>
              <a:ea typeface="ＭＳ Ｐゴシック" charset="0"/>
              <a:sym typeface="Wingdings" charset="0"/>
            </a:endParaRPr>
          </a:p>
          <a:p>
            <a:pPr lvl="1">
              <a:buSzPct val="100000"/>
              <a:defRPr/>
            </a:pPr>
            <a:endParaRPr lang="en-US" sz="2400" dirty="0" smtClean="0">
              <a:solidFill>
                <a:srgbClr val="FF0000"/>
              </a:solidFill>
              <a:ea typeface="ＭＳ Ｐゴシック" charset="0"/>
              <a:sym typeface="Wingdings" charset="0"/>
            </a:endParaRPr>
          </a:p>
          <a:p>
            <a:pPr lvl="1">
              <a:buSzPct val="100000"/>
              <a:defRPr/>
            </a:pPr>
            <a:endParaRPr lang="en-US" sz="2400" dirty="0" smtClean="0">
              <a:solidFill>
                <a:srgbClr val="FF0000"/>
              </a:solidFill>
              <a:ea typeface="ＭＳ Ｐゴシック" charset="0"/>
              <a:sym typeface="Wingdings" charset="0"/>
            </a:endParaRPr>
          </a:p>
          <a:p>
            <a:pPr lvl="1">
              <a:buSzPct val="100000"/>
              <a:defRPr/>
            </a:pPr>
            <a:endParaRPr lang="en-US" sz="2400" dirty="0" smtClean="0">
              <a:solidFill>
                <a:srgbClr val="FF0000"/>
              </a:solidFill>
              <a:ea typeface="ＭＳ Ｐゴシック" charset="0"/>
              <a:sym typeface="Wingdings" charset="0"/>
            </a:endParaRPr>
          </a:p>
          <a:p>
            <a:pPr>
              <a:buSzPct val="100000"/>
              <a:defRPr/>
            </a:pPr>
            <a:endParaRPr lang="en-US" sz="2400" dirty="0" smtClean="0">
              <a:solidFill>
                <a:srgbClr val="FF0000"/>
              </a:solidFill>
              <a:sym typeface="Wingdings" charset="0"/>
            </a:endParaRPr>
          </a:p>
          <a:p>
            <a:pPr>
              <a:buSzPct val="100000"/>
              <a:defRPr/>
            </a:pPr>
            <a:endParaRPr lang="en-US" sz="2400" dirty="0" smtClean="0">
              <a:solidFill>
                <a:srgbClr val="FF0000"/>
              </a:solidFill>
              <a:sym typeface="Wingdings" charset="0"/>
            </a:endParaRPr>
          </a:p>
          <a:p>
            <a:pPr>
              <a:buSzPct val="100000"/>
              <a:defRPr/>
            </a:pPr>
            <a:endParaRPr lang="en-US" sz="2400" dirty="0" smtClean="0">
              <a:solidFill>
                <a:srgbClr val="FF0000"/>
              </a:solidFill>
              <a:sym typeface="Wingdings" charset="0"/>
            </a:endParaRPr>
          </a:p>
          <a:p>
            <a:pPr>
              <a:buSzPct val="100000"/>
              <a:defRPr/>
            </a:pPr>
            <a:r>
              <a:rPr lang="en-US" sz="2400" dirty="0" smtClean="0">
                <a:solidFill>
                  <a:srgbClr val="FF0000"/>
                </a:solidFill>
                <a:sym typeface="Wingdings" charset="0"/>
              </a:rPr>
              <a:t>     </a:t>
            </a:r>
            <a:r>
              <a:rPr lang="en-US" sz="2400" dirty="0" smtClean="0">
                <a:sym typeface="Wingdings" charset="0"/>
              </a:rPr>
              <a:t>		      </a:t>
            </a:r>
            <a:endParaRPr lang="en-US" sz="1600" dirty="0">
              <a:sym typeface="Wingdings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charset="0"/>
              </a:rPr>
              <a:t>Welcome Screen to GFinder via Command-line Terminal</a:t>
            </a:r>
          </a:p>
        </p:txBody>
      </p:sp>
      <p:sp>
        <p:nvSpPr>
          <p:cNvPr id="14340" name="TextShape 4"/>
          <p:cNvSpPr txBox="1">
            <a:spLocks noChangeArrowheads="1"/>
          </p:cNvSpPr>
          <p:nvPr/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8B8B8B"/>
                </a:solidFill>
                <a:latin typeface="Times New Roman" panose="02020603050405020304" pitchFamily="18" charset="0"/>
              </a:rPr>
              <a:t>UMUC G-Quadraplex Identification Working Group</a:t>
            </a:r>
            <a:endParaRPr lang="en-US" altLang="en-US" sz="1800"/>
          </a:p>
        </p:txBody>
      </p:sp>
      <p:sp>
        <p:nvSpPr>
          <p:cNvPr id="14341" name="TextShape 5"/>
          <p:cNvSpPr txBox="1">
            <a:spLocks noChangeArrowheads="1"/>
          </p:cNvSpPr>
          <p:nvPr/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9pPr>
          </a:lstStyle>
          <a:p>
            <a:pPr algn="r" eaLnBrk="1" hangingPunct="1"/>
            <a:r>
              <a:rPr lang="en-US" altLang="en-US" sz="1200" dirty="0" smtClean="0">
                <a:solidFill>
                  <a:srgbClr val="8B8B8B"/>
                </a:solidFill>
                <a:latin typeface="Times New Roman" panose="02020603050405020304" pitchFamily="18" charset="0"/>
              </a:rPr>
              <a:t>23</a:t>
            </a:r>
            <a:endParaRPr lang="en-US" altLang="en-US" sz="1800" dirty="0"/>
          </a:p>
        </p:txBody>
      </p:sp>
      <p:pic>
        <p:nvPicPr>
          <p:cNvPr id="14342" name="Picture 1" descr="Run_GFinder_J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713" y="2424113"/>
            <a:ext cx="7150100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7DE3148-19F8-4F8A-979C-27C53F94C104}" type="datetimeFigureOut">
              <a:rPr lang="en-US" smtClean="0"/>
              <a:pPr/>
              <a:t>11/24/2015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201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Shape 1"/>
          <p:cNvSpPr txBox="1">
            <a:spLocks noChangeArrowheads="1"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9pPr>
          </a:lstStyle>
          <a:p>
            <a:pPr algn="ctr" eaLnBrk="1" hangingPunct="1"/>
            <a:r>
              <a:rPr lang="en-US" altLang="en-US" sz="5400" b="1" dirty="0">
                <a:solidFill>
                  <a:srgbClr val="000000"/>
                </a:solidFill>
                <a:latin typeface="Calibri Light" panose="020F0302020204030204" pitchFamily="34" charset="0"/>
              </a:rPr>
              <a:t>Deploying </a:t>
            </a:r>
            <a:r>
              <a:rPr lang="en-US" altLang="en-US" sz="5400" b="1" dirty="0" err="1">
                <a:solidFill>
                  <a:srgbClr val="000000"/>
                </a:solidFill>
                <a:latin typeface="Calibri Light" panose="020F0302020204030204" pitchFamily="34" charset="0"/>
              </a:rPr>
              <a:t>GFinder</a:t>
            </a:r>
            <a:r>
              <a:rPr lang="en-US" altLang="en-US" sz="5400" b="1" dirty="0">
                <a:solidFill>
                  <a:srgbClr val="000000"/>
                </a:solidFill>
                <a:latin typeface="Calibri Light" panose="020F0302020204030204" pitchFamily="34" charset="0"/>
              </a:rPr>
              <a:t> (continued)</a:t>
            </a:r>
            <a:endParaRPr lang="en-US" altLang="en-US" sz="1800" dirty="0"/>
          </a:p>
        </p:txBody>
      </p:sp>
      <p:sp>
        <p:nvSpPr>
          <p:cNvPr id="15362" name="TextShape 2"/>
          <p:cNvSpPr txBox="1">
            <a:spLocks noChangeArrowheads="1"/>
          </p:cNvSpPr>
          <p:nvPr/>
        </p:nvSpPr>
        <p:spPr bwMode="auto">
          <a:xfrm>
            <a:off x="1006475" y="1554163"/>
            <a:ext cx="10515600" cy="456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9pPr>
          </a:lstStyle>
          <a:p>
            <a:pPr eaLnBrk="1" hangingPunct="1">
              <a:buSzPct val="100000"/>
            </a:pPr>
            <a:endParaRPr lang="en-US" altLang="en-US"/>
          </a:p>
          <a:p>
            <a:pPr lvl="1" eaLnBrk="1" hangingPunct="1">
              <a:buSzPct val="100000"/>
            </a:pPr>
            <a:endParaRPr lang="en-US" altLang="en-US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 eaLnBrk="1" hangingPunct="1">
              <a:buSzPct val="100000"/>
            </a:pPr>
            <a:endParaRPr lang="en-US" altLang="en-US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 eaLnBrk="1" hangingPunct="1">
              <a:buSzPct val="100000"/>
            </a:pPr>
            <a:endParaRPr lang="en-US" altLang="en-US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 eaLnBrk="1" hangingPunct="1">
              <a:buSzPct val="100000"/>
            </a:pPr>
            <a:endParaRPr lang="en-US" altLang="en-US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 eaLnBrk="1" hangingPunct="1">
              <a:buSzPct val="100000"/>
            </a:pPr>
            <a:endParaRPr lang="en-US" altLang="en-US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 eaLnBrk="1" hangingPunct="1">
              <a:buSzPct val="100000"/>
            </a:pPr>
            <a:endParaRPr lang="en-US" altLang="en-US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 eaLnBrk="1" hangingPunct="1">
              <a:buSzPct val="100000"/>
            </a:pPr>
            <a:endParaRPr lang="en-US" altLang="en-US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eaLnBrk="1" hangingPunct="1">
              <a:buSzPct val="100000"/>
            </a:pPr>
            <a:endParaRPr lang="en-US" altLang="en-US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eaLnBrk="1" hangingPunct="1">
              <a:buSzPct val="100000"/>
            </a:pPr>
            <a:r>
              <a:rPr lang="en-US" altLang="en-US">
                <a:solidFill>
                  <a:srgbClr val="FF0000"/>
                </a:solidFill>
                <a:sym typeface="Wingdings" panose="05000000000000000000" pitchFamily="2" charset="2"/>
              </a:rPr>
              <a:t>     </a:t>
            </a:r>
            <a:r>
              <a:rPr lang="en-US" altLang="en-US">
                <a:sym typeface="Wingdings" panose="05000000000000000000" pitchFamily="2" charset="2"/>
              </a:rPr>
              <a:t>		     </a:t>
            </a:r>
          </a:p>
          <a:p>
            <a:pPr eaLnBrk="1" hangingPunct="1">
              <a:buSzPct val="100000"/>
            </a:pPr>
            <a:r>
              <a:rPr lang="en-US" altLang="en-US">
                <a:sym typeface="Wingdings" panose="05000000000000000000" pitchFamily="2" charset="2"/>
              </a:rPr>
              <a:t> 				  </a:t>
            </a:r>
          </a:p>
          <a:p>
            <a:pPr eaLnBrk="1" hangingPunct="1">
              <a:buSzPct val="100000"/>
            </a:pPr>
            <a:endParaRPr lang="en-US" altLang="en-US">
              <a:sym typeface="Wingdings" panose="05000000000000000000" pitchFamily="2" charset="2"/>
            </a:endParaRPr>
          </a:p>
          <a:p>
            <a:pPr eaLnBrk="1" hangingPunct="1">
              <a:buSzPct val="100000"/>
            </a:pPr>
            <a:r>
              <a:rPr lang="en-US" altLang="en-US">
                <a:sym typeface="Wingdings" panose="05000000000000000000" pitchFamily="2" charset="2"/>
              </a:rPr>
              <a:t>			  </a:t>
            </a:r>
            <a:r>
              <a:rPr lang="en-US" altLang="en-US" sz="1600">
                <a:sym typeface="Wingdings" panose="05000000000000000000" pitchFamily="2" charset="2"/>
              </a:rPr>
              <a:t>Fig. 4 User-inputs for GFinder via Command-line Terminal </a:t>
            </a:r>
          </a:p>
        </p:txBody>
      </p:sp>
      <p:sp>
        <p:nvSpPr>
          <p:cNvPr id="15364" name="TextShape 4"/>
          <p:cNvSpPr txBox="1">
            <a:spLocks noChangeArrowheads="1"/>
          </p:cNvSpPr>
          <p:nvPr/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8B8B8B"/>
                </a:solidFill>
                <a:latin typeface="Times New Roman" panose="02020603050405020304" pitchFamily="18" charset="0"/>
              </a:rPr>
              <a:t>UMUC G-Quadraplex Identification Working Group</a:t>
            </a:r>
            <a:endParaRPr lang="en-US" altLang="en-US" sz="1800"/>
          </a:p>
        </p:txBody>
      </p:sp>
      <p:sp>
        <p:nvSpPr>
          <p:cNvPr id="15365" name="TextShape 5"/>
          <p:cNvSpPr txBox="1">
            <a:spLocks noChangeArrowheads="1"/>
          </p:cNvSpPr>
          <p:nvPr/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9pPr>
          </a:lstStyle>
          <a:p>
            <a:pPr algn="r" eaLnBrk="1" hangingPunct="1"/>
            <a:r>
              <a:rPr lang="en-US" altLang="en-US" sz="1200" dirty="0" smtClean="0">
                <a:solidFill>
                  <a:srgbClr val="8B8B8B"/>
                </a:solidFill>
                <a:latin typeface="Times New Roman" panose="02020603050405020304" pitchFamily="18" charset="0"/>
              </a:rPr>
              <a:t>24</a:t>
            </a:r>
            <a:endParaRPr lang="en-US" altLang="en-US" sz="1800" dirty="0"/>
          </a:p>
        </p:txBody>
      </p:sp>
      <p:pic>
        <p:nvPicPr>
          <p:cNvPr id="15366" name="Picture 2" descr="GFinder_welcomeScre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1554163"/>
            <a:ext cx="7318375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>
            <a:spLocks noChangeArrowheads="1"/>
          </p:cNvSpPr>
          <p:nvPr/>
        </p:nvSpPr>
        <p:spPr bwMode="auto">
          <a:xfrm>
            <a:off x="1911350" y="4229100"/>
            <a:ext cx="746125" cy="327025"/>
          </a:xfrm>
          <a:prstGeom prst="rightArrow">
            <a:avLst>
              <a:gd name="adj1" fmla="val 50000"/>
              <a:gd name="adj2" fmla="val 50046"/>
            </a:avLst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368" name="TextBox 4"/>
          <p:cNvSpPr txBox="1">
            <a:spLocks noChangeArrowheads="1"/>
          </p:cNvSpPr>
          <p:nvPr/>
        </p:nvSpPr>
        <p:spPr bwMode="auto">
          <a:xfrm>
            <a:off x="444500" y="4229100"/>
            <a:ext cx="15589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chemeClr val="accent1"/>
                </a:solidFill>
              </a:rPr>
              <a:t>Specify Organism</a:t>
            </a:r>
          </a:p>
        </p:txBody>
      </p:sp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 flipH="1">
            <a:off x="3436938" y="4700588"/>
            <a:ext cx="1531937" cy="127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0" name="TextBox 7"/>
          <p:cNvSpPr txBox="1">
            <a:spLocks noChangeArrowheads="1"/>
          </p:cNvSpPr>
          <p:nvPr/>
        </p:nvSpPr>
        <p:spPr bwMode="auto">
          <a:xfrm>
            <a:off x="4929188" y="4546600"/>
            <a:ext cx="30749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FF0000"/>
                </a:solidFill>
              </a:rPr>
              <a:t>Specify Accession ID</a:t>
            </a:r>
          </a:p>
        </p:txBody>
      </p:sp>
      <p:sp>
        <p:nvSpPr>
          <p:cNvPr id="9" name="Striped Right Arrow 8"/>
          <p:cNvSpPr>
            <a:spLocks/>
          </p:cNvSpPr>
          <p:nvPr/>
        </p:nvSpPr>
        <p:spPr bwMode="auto">
          <a:xfrm rot="10800000">
            <a:off x="2947988" y="5027613"/>
            <a:ext cx="633412" cy="158750"/>
          </a:xfrm>
          <a:custGeom>
            <a:avLst/>
            <a:gdLst>
              <a:gd name="T0" fmla="*/ 0 w 632682"/>
              <a:gd name="T1" fmla="*/ 39712 h 158849"/>
              <a:gd name="T2" fmla="*/ 4964 w 632682"/>
              <a:gd name="T3" fmla="*/ 39712 h 158849"/>
              <a:gd name="T4" fmla="*/ 4964 w 632682"/>
              <a:gd name="T5" fmla="*/ 119137 h 158849"/>
              <a:gd name="T6" fmla="*/ 0 w 632682"/>
              <a:gd name="T7" fmla="*/ 119137 h 158849"/>
              <a:gd name="T8" fmla="*/ 0 w 632682"/>
              <a:gd name="T9" fmla="*/ 39712 h 158849"/>
              <a:gd name="T10" fmla="*/ 9928 w 632682"/>
              <a:gd name="T11" fmla="*/ 39712 h 158849"/>
              <a:gd name="T12" fmla="*/ 19856 w 632682"/>
              <a:gd name="T13" fmla="*/ 39712 h 158849"/>
              <a:gd name="T14" fmla="*/ 19856 w 632682"/>
              <a:gd name="T15" fmla="*/ 119137 h 158849"/>
              <a:gd name="T16" fmla="*/ 9928 w 632682"/>
              <a:gd name="T17" fmla="*/ 119137 h 158849"/>
              <a:gd name="T18" fmla="*/ 9928 w 632682"/>
              <a:gd name="T19" fmla="*/ 39712 h 158849"/>
              <a:gd name="T20" fmla="*/ 24820 w 632682"/>
              <a:gd name="T21" fmla="*/ 39712 h 158849"/>
              <a:gd name="T22" fmla="*/ 553258 w 632682"/>
              <a:gd name="T23" fmla="*/ 39712 h 158849"/>
              <a:gd name="T24" fmla="*/ 553258 w 632682"/>
              <a:gd name="T25" fmla="*/ 0 h 158849"/>
              <a:gd name="T26" fmla="*/ 632682 w 632682"/>
              <a:gd name="T27" fmla="*/ 79425 h 158849"/>
              <a:gd name="T28" fmla="*/ 553258 w 632682"/>
              <a:gd name="T29" fmla="*/ 158849 h 158849"/>
              <a:gd name="T30" fmla="*/ 553258 w 632682"/>
              <a:gd name="T31" fmla="*/ 119137 h 158849"/>
              <a:gd name="T32" fmla="*/ 24820 w 632682"/>
              <a:gd name="T33" fmla="*/ 119137 h 158849"/>
              <a:gd name="T34" fmla="*/ 24820 w 632682"/>
              <a:gd name="T35" fmla="*/ 39712 h 158849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632682" h="158849">
                <a:moveTo>
                  <a:pt x="0" y="39712"/>
                </a:moveTo>
                <a:lnTo>
                  <a:pt x="4964" y="39712"/>
                </a:lnTo>
                <a:lnTo>
                  <a:pt x="4964" y="119137"/>
                </a:lnTo>
                <a:lnTo>
                  <a:pt x="0" y="119137"/>
                </a:lnTo>
                <a:lnTo>
                  <a:pt x="0" y="39712"/>
                </a:lnTo>
                <a:close/>
                <a:moveTo>
                  <a:pt x="9928" y="39712"/>
                </a:moveTo>
                <a:lnTo>
                  <a:pt x="19856" y="39712"/>
                </a:lnTo>
                <a:lnTo>
                  <a:pt x="19856" y="119137"/>
                </a:lnTo>
                <a:lnTo>
                  <a:pt x="9928" y="119137"/>
                </a:lnTo>
                <a:lnTo>
                  <a:pt x="9928" y="39712"/>
                </a:lnTo>
                <a:close/>
                <a:moveTo>
                  <a:pt x="24820" y="39712"/>
                </a:moveTo>
                <a:lnTo>
                  <a:pt x="553258" y="39712"/>
                </a:lnTo>
                <a:lnTo>
                  <a:pt x="553258" y="0"/>
                </a:lnTo>
                <a:lnTo>
                  <a:pt x="632682" y="79425"/>
                </a:lnTo>
                <a:lnTo>
                  <a:pt x="553258" y="158849"/>
                </a:lnTo>
                <a:lnTo>
                  <a:pt x="553258" y="119137"/>
                </a:lnTo>
                <a:lnTo>
                  <a:pt x="24820" y="119137"/>
                </a:lnTo>
                <a:lnTo>
                  <a:pt x="24820" y="39712"/>
                </a:lnTo>
                <a:close/>
              </a:path>
            </a:pathLst>
          </a:custGeom>
          <a:solidFill>
            <a:srgbClr val="FFFF00"/>
          </a:solidFill>
          <a:ln w="9525" cap="flat" cmpd="sng">
            <a:solidFill>
              <a:srgbClr val="4A7EBB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endParaRPr lang="en-US"/>
          </a:p>
        </p:txBody>
      </p:sp>
      <p:sp>
        <p:nvSpPr>
          <p:cNvPr id="15372" name="TextBox 9"/>
          <p:cNvSpPr txBox="1">
            <a:spLocks noChangeArrowheads="1"/>
          </p:cNvSpPr>
          <p:nvPr/>
        </p:nvSpPr>
        <p:spPr bwMode="auto">
          <a:xfrm>
            <a:off x="3581400" y="4935538"/>
            <a:ext cx="2500313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FFFF00"/>
                </a:solidFill>
              </a:rPr>
              <a:t>Specify</a:t>
            </a:r>
            <a:r>
              <a:rPr lang="en-US" altLang="en-US" sz="1100">
                <a:solidFill>
                  <a:srgbClr val="FFFF00"/>
                </a:solidFill>
              </a:rPr>
              <a:t> Candidate Sequence Length (including lengths up to the specified request)</a:t>
            </a:r>
          </a:p>
        </p:txBody>
      </p:sp>
      <p:sp>
        <p:nvSpPr>
          <p:cNvPr id="14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7DE3148-19F8-4F8A-979C-27C53F94C104}" type="datetimeFigureOut">
              <a:rPr lang="en-US" smtClean="0"/>
              <a:pPr/>
              <a:t>11/24/2015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3270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 descr="GFinder_Results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213" y="1554163"/>
            <a:ext cx="72390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TextShape 1"/>
          <p:cNvSpPr txBox="1">
            <a:spLocks noChangeArrowheads="1"/>
          </p:cNvSpPr>
          <p:nvPr/>
        </p:nvSpPr>
        <p:spPr bwMode="auto">
          <a:xfrm>
            <a:off x="838200" y="35224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Deploying </a:t>
            </a:r>
            <a:r>
              <a:rPr lang="en-US" altLang="en-US" sz="1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GFinder</a:t>
            </a:r>
            <a:r>
              <a:rPr lang="en-US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(continued)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800" dirty="0"/>
          </a:p>
        </p:txBody>
      </p:sp>
      <p:sp>
        <p:nvSpPr>
          <p:cNvPr id="16387" name="TextShape 2"/>
          <p:cNvSpPr txBox="1">
            <a:spLocks noChangeArrowheads="1"/>
          </p:cNvSpPr>
          <p:nvPr/>
        </p:nvSpPr>
        <p:spPr bwMode="auto">
          <a:xfrm>
            <a:off x="1006475" y="1554163"/>
            <a:ext cx="10515600" cy="456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9pPr>
          </a:lstStyle>
          <a:p>
            <a:pPr eaLnBrk="1" hangingPunct="1">
              <a:buSzPct val="100000"/>
            </a:pPr>
            <a:endParaRPr lang="en-US" altLang="en-US" dirty="0"/>
          </a:p>
          <a:p>
            <a:pPr lvl="1" eaLnBrk="1" hangingPunct="1">
              <a:buSzPct val="100000"/>
            </a:pPr>
            <a:endParaRPr lang="en-US" alt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 eaLnBrk="1" hangingPunct="1">
              <a:buSzPct val="100000"/>
            </a:pPr>
            <a:endParaRPr lang="en-US" alt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 eaLnBrk="1" hangingPunct="1">
              <a:buSzPct val="100000"/>
            </a:pPr>
            <a:endParaRPr lang="en-US" alt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 eaLnBrk="1" hangingPunct="1">
              <a:buSzPct val="100000"/>
            </a:pPr>
            <a:endParaRPr lang="en-US" alt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 eaLnBrk="1" hangingPunct="1">
              <a:buSzPct val="100000"/>
            </a:pPr>
            <a:endParaRPr lang="en-US" alt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 eaLnBrk="1" hangingPunct="1">
              <a:buSzPct val="100000"/>
            </a:pPr>
            <a:endParaRPr lang="en-US" alt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 eaLnBrk="1" hangingPunct="1">
              <a:buSzPct val="100000"/>
            </a:pPr>
            <a:endParaRPr lang="en-US" alt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eaLnBrk="1" hangingPunct="1">
              <a:buSzPct val="100000"/>
            </a:pPr>
            <a:endParaRPr lang="en-US" alt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eaLnBrk="1" hangingPunct="1">
              <a:buSzPct val="100000"/>
            </a:pPr>
            <a:r>
              <a:rPr lang="en-US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    </a:t>
            </a:r>
            <a:r>
              <a:rPr lang="en-US" altLang="en-US" dirty="0">
                <a:sym typeface="Wingdings" panose="05000000000000000000" pitchFamily="2" charset="2"/>
              </a:rPr>
              <a:t>		     </a:t>
            </a:r>
          </a:p>
          <a:p>
            <a:pPr eaLnBrk="1" hangingPunct="1">
              <a:buSzPct val="100000"/>
            </a:pPr>
            <a:r>
              <a:rPr lang="en-US" altLang="en-US" dirty="0">
                <a:sym typeface="Wingdings" panose="05000000000000000000" pitchFamily="2" charset="2"/>
              </a:rPr>
              <a:t>		</a:t>
            </a:r>
            <a:endParaRPr lang="en-US" altLang="en-US" dirty="0" smtClean="0">
              <a:sym typeface="Wingdings" panose="05000000000000000000" pitchFamily="2" charset="2"/>
            </a:endParaRPr>
          </a:p>
          <a:p>
            <a:pPr marL="285750" indent="-285750" eaLnBrk="1" hangingPunct="1">
              <a:buSzPct val="100000"/>
              <a:buFont typeface="Arial" panose="020B0604020202020204" pitchFamily="34" charset="0"/>
              <a:buChar char="•"/>
            </a:pP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Results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GFinder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via Command-line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Terminal then output to CSV file 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6389" name="TextShape 4"/>
          <p:cNvSpPr txBox="1">
            <a:spLocks noChangeArrowheads="1"/>
          </p:cNvSpPr>
          <p:nvPr/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8B8B8B"/>
                </a:solidFill>
                <a:latin typeface="Times New Roman" panose="02020603050405020304" pitchFamily="18" charset="0"/>
              </a:rPr>
              <a:t>UMUC G-Quadraplex Identification Working Group</a:t>
            </a:r>
            <a:endParaRPr lang="en-US" altLang="en-US" sz="1800"/>
          </a:p>
        </p:txBody>
      </p:sp>
      <p:sp>
        <p:nvSpPr>
          <p:cNvPr id="16390" name="TextShape 5"/>
          <p:cNvSpPr txBox="1">
            <a:spLocks noChangeArrowheads="1"/>
          </p:cNvSpPr>
          <p:nvPr/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9pPr>
          </a:lstStyle>
          <a:p>
            <a:pPr algn="r" eaLnBrk="1" hangingPunct="1"/>
            <a:r>
              <a:rPr lang="en-US" altLang="en-US" sz="1200" dirty="0" smtClean="0">
                <a:solidFill>
                  <a:srgbClr val="8B8B8B"/>
                </a:solidFill>
                <a:latin typeface="Times New Roman" panose="02020603050405020304" pitchFamily="18" charset="0"/>
              </a:rPr>
              <a:t>25</a:t>
            </a:r>
            <a:endParaRPr lang="en-US" altLang="en-US" sz="1800" dirty="0"/>
          </a:p>
        </p:txBody>
      </p:sp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>
            <a:off x="2030413" y="4638675"/>
            <a:ext cx="431800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2" name="TextBox 7"/>
          <p:cNvSpPr txBox="1">
            <a:spLocks noChangeArrowheads="1"/>
          </p:cNvSpPr>
          <p:nvPr/>
        </p:nvSpPr>
        <p:spPr bwMode="auto">
          <a:xfrm>
            <a:off x="141288" y="4443413"/>
            <a:ext cx="1889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FF0000"/>
                </a:solidFill>
              </a:rPr>
              <a:t>Probe hit number and location of hit (bp #)</a:t>
            </a:r>
          </a:p>
        </p:txBody>
      </p:sp>
      <p:sp>
        <p:nvSpPr>
          <p:cNvPr id="9" name="Striped Right Arrow 8"/>
          <p:cNvSpPr>
            <a:spLocks/>
          </p:cNvSpPr>
          <p:nvPr/>
        </p:nvSpPr>
        <p:spPr bwMode="auto">
          <a:xfrm rot="10800000">
            <a:off x="7612063" y="4705350"/>
            <a:ext cx="633412" cy="158750"/>
          </a:xfrm>
          <a:custGeom>
            <a:avLst/>
            <a:gdLst>
              <a:gd name="T0" fmla="*/ 0 w 632682"/>
              <a:gd name="T1" fmla="*/ 39712 h 158849"/>
              <a:gd name="T2" fmla="*/ 4964 w 632682"/>
              <a:gd name="T3" fmla="*/ 39712 h 158849"/>
              <a:gd name="T4" fmla="*/ 4964 w 632682"/>
              <a:gd name="T5" fmla="*/ 119137 h 158849"/>
              <a:gd name="T6" fmla="*/ 0 w 632682"/>
              <a:gd name="T7" fmla="*/ 119137 h 158849"/>
              <a:gd name="T8" fmla="*/ 0 w 632682"/>
              <a:gd name="T9" fmla="*/ 39712 h 158849"/>
              <a:gd name="T10" fmla="*/ 9928 w 632682"/>
              <a:gd name="T11" fmla="*/ 39712 h 158849"/>
              <a:gd name="T12" fmla="*/ 19856 w 632682"/>
              <a:gd name="T13" fmla="*/ 39712 h 158849"/>
              <a:gd name="T14" fmla="*/ 19856 w 632682"/>
              <a:gd name="T15" fmla="*/ 119137 h 158849"/>
              <a:gd name="T16" fmla="*/ 9928 w 632682"/>
              <a:gd name="T17" fmla="*/ 119137 h 158849"/>
              <a:gd name="T18" fmla="*/ 9928 w 632682"/>
              <a:gd name="T19" fmla="*/ 39712 h 158849"/>
              <a:gd name="T20" fmla="*/ 24820 w 632682"/>
              <a:gd name="T21" fmla="*/ 39712 h 158849"/>
              <a:gd name="T22" fmla="*/ 553258 w 632682"/>
              <a:gd name="T23" fmla="*/ 39712 h 158849"/>
              <a:gd name="T24" fmla="*/ 553258 w 632682"/>
              <a:gd name="T25" fmla="*/ 0 h 158849"/>
              <a:gd name="T26" fmla="*/ 632682 w 632682"/>
              <a:gd name="T27" fmla="*/ 79425 h 158849"/>
              <a:gd name="T28" fmla="*/ 553258 w 632682"/>
              <a:gd name="T29" fmla="*/ 158849 h 158849"/>
              <a:gd name="T30" fmla="*/ 553258 w 632682"/>
              <a:gd name="T31" fmla="*/ 119137 h 158849"/>
              <a:gd name="T32" fmla="*/ 24820 w 632682"/>
              <a:gd name="T33" fmla="*/ 119137 h 158849"/>
              <a:gd name="T34" fmla="*/ 24820 w 632682"/>
              <a:gd name="T35" fmla="*/ 39712 h 158849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632682" h="158849">
                <a:moveTo>
                  <a:pt x="0" y="39712"/>
                </a:moveTo>
                <a:lnTo>
                  <a:pt x="4964" y="39712"/>
                </a:lnTo>
                <a:lnTo>
                  <a:pt x="4964" y="119137"/>
                </a:lnTo>
                <a:lnTo>
                  <a:pt x="0" y="119137"/>
                </a:lnTo>
                <a:lnTo>
                  <a:pt x="0" y="39712"/>
                </a:lnTo>
                <a:close/>
                <a:moveTo>
                  <a:pt x="9928" y="39712"/>
                </a:moveTo>
                <a:lnTo>
                  <a:pt x="19856" y="39712"/>
                </a:lnTo>
                <a:lnTo>
                  <a:pt x="19856" y="119137"/>
                </a:lnTo>
                <a:lnTo>
                  <a:pt x="9928" y="119137"/>
                </a:lnTo>
                <a:lnTo>
                  <a:pt x="9928" y="39712"/>
                </a:lnTo>
                <a:close/>
                <a:moveTo>
                  <a:pt x="24820" y="39712"/>
                </a:moveTo>
                <a:lnTo>
                  <a:pt x="553258" y="39712"/>
                </a:lnTo>
                <a:lnTo>
                  <a:pt x="553258" y="0"/>
                </a:lnTo>
                <a:lnTo>
                  <a:pt x="632682" y="79425"/>
                </a:lnTo>
                <a:lnTo>
                  <a:pt x="553258" y="158849"/>
                </a:lnTo>
                <a:lnTo>
                  <a:pt x="553258" y="119137"/>
                </a:lnTo>
                <a:lnTo>
                  <a:pt x="24820" y="119137"/>
                </a:lnTo>
                <a:lnTo>
                  <a:pt x="24820" y="39712"/>
                </a:lnTo>
                <a:close/>
              </a:path>
            </a:pathLst>
          </a:custGeom>
          <a:solidFill>
            <a:srgbClr val="FFFF00"/>
          </a:solidFill>
          <a:ln w="9525" cap="flat" cmpd="sng">
            <a:solidFill>
              <a:srgbClr val="4A7EBB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endParaRPr lang="en-US"/>
          </a:p>
        </p:txBody>
      </p:sp>
      <p:sp>
        <p:nvSpPr>
          <p:cNvPr id="16394" name="TextBox 9"/>
          <p:cNvSpPr txBox="1">
            <a:spLocks noChangeArrowheads="1"/>
          </p:cNvSpPr>
          <p:nvPr/>
        </p:nvSpPr>
        <p:spPr bwMode="auto">
          <a:xfrm>
            <a:off x="8245475" y="4632325"/>
            <a:ext cx="10763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FFFF00"/>
                </a:solidFill>
              </a:rPr>
              <a:t>GC% of hit</a:t>
            </a:r>
            <a:endParaRPr lang="en-US" altLang="en-US" sz="1100">
              <a:solidFill>
                <a:srgbClr val="FFFF00"/>
              </a:solidFill>
            </a:endParaRPr>
          </a:p>
        </p:txBody>
      </p:sp>
      <p:sp>
        <p:nvSpPr>
          <p:cNvPr id="4" name="Right Arrow 3"/>
          <p:cNvSpPr>
            <a:spLocks noChangeArrowheads="1"/>
          </p:cNvSpPr>
          <p:nvPr/>
        </p:nvSpPr>
        <p:spPr bwMode="auto">
          <a:xfrm rot="10800000">
            <a:off x="6572250" y="4283075"/>
            <a:ext cx="746125" cy="328613"/>
          </a:xfrm>
          <a:prstGeom prst="rightArrow">
            <a:avLst>
              <a:gd name="adj1" fmla="val 50000"/>
              <a:gd name="adj2" fmla="val 49804"/>
            </a:avLst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73938" y="4283075"/>
            <a:ext cx="4148137" cy="2778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200" b="1" dirty="0">
                <a:solidFill>
                  <a:schemeClr val="accent1"/>
                </a:solidFill>
                <a:latin typeface="Arial" charset="0"/>
                <a:ea typeface="ＭＳ Ｐゴシック" charset="0"/>
              </a:rPr>
              <a:t>respective genome found and recorded into a text file</a:t>
            </a:r>
          </a:p>
        </p:txBody>
      </p:sp>
      <p:sp>
        <p:nvSpPr>
          <p:cNvPr id="17" name="Left Brace 16"/>
          <p:cNvSpPr>
            <a:spLocks/>
          </p:cNvSpPr>
          <p:nvPr/>
        </p:nvSpPr>
        <p:spPr bwMode="auto">
          <a:xfrm>
            <a:off x="6442075" y="4910138"/>
            <a:ext cx="260350" cy="261937"/>
          </a:xfrm>
          <a:prstGeom prst="leftBrace">
            <a:avLst>
              <a:gd name="adj1" fmla="val 8361"/>
              <a:gd name="adj2" fmla="val 50000"/>
            </a:avLst>
          </a:prstGeom>
          <a:noFill/>
          <a:ln w="38100">
            <a:solidFill>
              <a:srgbClr val="F79646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b="1" dirty="0">
              <a:solidFill>
                <a:srgbClr val="FF8000"/>
              </a:solidFill>
              <a:latin typeface="+mn-lt"/>
              <a:ea typeface="+mn-ea"/>
            </a:endParaRPr>
          </a:p>
        </p:txBody>
      </p:sp>
      <p:sp>
        <p:nvSpPr>
          <p:cNvPr id="16398" name="TextBox 17"/>
          <p:cNvSpPr txBox="1">
            <a:spLocks noChangeArrowheads="1"/>
          </p:cNvSpPr>
          <p:nvPr/>
        </p:nvSpPr>
        <p:spPr bwMode="auto">
          <a:xfrm>
            <a:off x="6572250" y="4864100"/>
            <a:ext cx="2565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FF8000"/>
                </a:solidFill>
              </a:rPr>
              <a:t>Awaiting prospective hits </a:t>
            </a:r>
          </a:p>
        </p:txBody>
      </p:sp>
      <p:sp>
        <p:nvSpPr>
          <p:cNvPr id="16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7DE3148-19F8-4F8A-979C-27C53F94C104}" type="datetimeFigureOut">
              <a:rPr lang="en-US" smtClean="0"/>
              <a:pPr/>
              <a:t>11/24/2015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3746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 of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GFinder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Output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7DE3148-19F8-4F8A-979C-27C53F94C104}" type="datetimeFigureOut">
              <a:rPr lang="en-US" smtClean="0"/>
              <a:pPr/>
              <a:t>11/24/2015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UMUC G-Quadraplex Identification Working Group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26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560" y="3383280"/>
            <a:ext cx="2796408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7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7DE3148-19F8-4F8A-979C-27C53F94C104}" type="datetimeFigureOut">
              <a:rPr lang="en-US" smtClean="0"/>
              <a:pPr/>
              <a:t>11/24/2015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UMUC G-Quadraplex Identification Working Group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27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560" y="3383280"/>
            <a:ext cx="2796408" cy="283464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61055" y="628763"/>
            <a:ext cx="805036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GFinder</a:t>
            </a: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Output</a:t>
            </a: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 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Output produced as a structured CSV file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 A and B: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enumeration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G-quadruplex sequences found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genome as searched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GFinder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C: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sequence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regular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candidate G-quadruplex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D: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location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nucleotide number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E: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calculated G-C content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G-quadruplex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838199" y="4474345"/>
            <a:ext cx="7932313" cy="155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0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7DE3148-19F8-4F8A-979C-27C53F94C104}" type="datetimeFigureOut">
              <a:rPr lang="en-US" smtClean="0"/>
              <a:pPr/>
              <a:t>11/24/2015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UMUC G-Quadraplex Identification Working Group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28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560" y="3383280"/>
            <a:ext cx="2796408" cy="283464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61055" y="628763"/>
            <a:ext cx="805036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GFinder</a:t>
            </a: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Output (cont.)</a:t>
            </a: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 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F (and potentially alternating columns following F):  Column F contains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the BLAST search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identified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being a hit. 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hits found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BLAST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searchthen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appear in columns H, J, L,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etc. (leaves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 available for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on any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hits)</a:t>
            </a:r>
          </a:p>
          <a:p>
            <a:pPr lvl="1"/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G (and potentially alternating columns following G): Column G contains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matching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located in Column F and again corresponds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hit found by the BLAST search. 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hits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descriptions appear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alternating columns such as I, K, M, etc. and correspond to the accession ID located in the prior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381000" y="4671265"/>
            <a:ext cx="8492544" cy="14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44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Bioinformatics Content 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7DE3148-19F8-4F8A-979C-27C53F94C104}" type="datetimeFigureOut">
              <a:rPr lang="en-US" smtClean="0"/>
              <a:pPr/>
              <a:t>11/24/2015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UMUC G-Quadraplex Identification Working Group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29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560" y="3383280"/>
            <a:ext cx="2796408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7DE3148-19F8-4F8A-979C-27C53F94C104}" type="datetimeFigureOut">
              <a:rPr lang="en-US" smtClean="0"/>
              <a:pPr/>
              <a:t>11/24/2015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UMUC G-Quadraplex Identification Working Group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3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560" y="3383280"/>
            <a:ext cx="2796408" cy="283464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61055" y="628763"/>
            <a:ext cx="805036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GFinder</a:t>
            </a: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and </a:t>
            </a:r>
            <a:r>
              <a:rPr lang="en-US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Halobacterium</a:t>
            </a: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salinarum</a:t>
            </a: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(cont.)</a:t>
            </a: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 </a:t>
            </a:r>
            <a:endParaRPr lang="en-US" dirty="0">
              <a:latin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</a:rPr>
              <a:t>G-quadruplexes form in areas where </a:t>
            </a:r>
            <a:r>
              <a:rPr lang="en-US" dirty="0" smtClean="0">
                <a:latin typeface="Times New Roman" panose="02020603050405020304" pitchFamily="18" charset="0"/>
              </a:rPr>
              <a:t>bases </a:t>
            </a:r>
            <a:r>
              <a:rPr lang="en-US" dirty="0">
                <a:latin typeface="Times New Roman" panose="02020603050405020304" pitchFamily="18" charset="0"/>
              </a:rPr>
              <a:t>associate via </a:t>
            </a:r>
            <a:r>
              <a:rPr lang="en-US" dirty="0" err="1">
                <a:latin typeface="Times New Roman" panose="02020603050405020304" pitchFamily="18" charset="0"/>
              </a:rPr>
              <a:t>Hoogsteen</a:t>
            </a:r>
            <a:r>
              <a:rPr lang="en-US" dirty="0">
                <a:latin typeface="Times New Roman" panose="02020603050405020304" pitchFamily="18" charset="0"/>
              </a:rPr>
              <a:t> hydrogen bonding </a:t>
            </a:r>
            <a:r>
              <a:rPr lang="en-US" dirty="0" smtClean="0">
                <a:latin typeface="Times New Roman" panose="02020603050405020304" pitchFamily="18" charset="0"/>
              </a:rPr>
              <a:t>-&gt; form </a:t>
            </a:r>
            <a:r>
              <a:rPr lang="en-US" dirty="0">
                <a:latin typeface="Times New Roman" panose="02020603050405020304" pitchFamily="18" charset="0"/>
              </a:rPr>
              <a:t>planes that </a:t>
            </a:r>
            <a:r>
              <a:rPr lang="en-US" dirty="0" smtClean="0">
                <a:latin typeface="Times New Roman" panose="02020603050405020304" pitchFamily="18" charset="0"/>
              </a:rPr>
              <a:t>stack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>
              <a:latin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Times New Roman" panose="02020603050405020304" pitchFamily="18" charset="0"/>
              </a:rPr>
              <a:t>Prioritize search parameters and flexibility in </a:t>
            </a:r>
            <a:r>
              <a:rPr lang="en-US" dirty="0" err="1" smtClean="0">
                <a:latin typeface="Times New Roman" panose="02020603050405020304" pitchFamily="18" charset="0"/>
              </a:rPr>
              <a:t>GFinder</a:t>
            </a:r>
            <a:r>
              <a:rPr lang="en-US" dirty="0" smtClean="0">
                <a:latin typeface="Times New Roman" panose="02020603050405020304" pitchFamily="18" charset="0"/>
              </a:rPr>
              <a:t> to extend capabilities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>
              <a:latin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dirty="0" smtClean="0">
                <a:latin typeface="Times New Roman" panose="02020603050405020304" pitchFamily="18" charset="0"/>
              </a:rPr>
              <a:t>G-quadruplex loop lengths have been found to be as short as 5, as long as 30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endParaRPr lang="en-US" dirty="0">
              <a:latin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dirty="0" smtClean="0">
                <a:latin typeface="Times New Roman" panose="02020603050405020304" pitchFamily="18" charset="0"/>
              </a:rPr>
              <a:t>Initial project task is for NRC-1, but other genomes are of interest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endParaRPr lang="en-US" dirty="0">
              <a:latin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dirty="0" smtClean="0">
                <a:latin typeface="Times New Roman" panose="02020603050405020304" pitchFamily="18" charset="0"/>
              </a:rPr>
              <a:t>Initial task is to BLAST against same genome, but might want another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>
              <a:latin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err="1" smtClean="0">
                <a:latin typeface="Times New Roman" panose="02020603050405020304" pitchFamily="18" charset="0"/>
              </a:rPr>
              <a:t>GFinder</a:t>
            </a:r>
            <a:r>
              <a:rPr lang="en-US" dirty="0" smtClean="0">
                <a:latin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</a:rPr>
              <a:t>tool </a:t>
            </a:r>
            <a:r>
              <a:rPr lang="en-US" dirty="0" smtClean="0">
                <a:latin typeface="Times New Roman" panose="02020603050405020304" pitchFamily="18" charset="0"/>
              </a:rPr>
              <a:t>accepts user inputs to determine genome in which to identify candidates, length of loop, genome to be BLAST searched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>
              <a:latin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Times New Roman" panose="02020603050405020304" pitchFamily="18" charset="0"/>
              </a:rPr>
              <a:t>Final output contains information on candidate G-quadruplex sequences as well as information on putative hits</a:t>
            </a:r>
          </a:p>
          <a:p>
            <a:pPr lvl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17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7DE3148-19F8-4F8A-979C-27C53F94C104}" type="datetimeFigureOut">
              <a:rPr lang="en-US" smtClean="0"/>
              <a:pPr/>
              <a:t>11/24/2015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UMUC G-Quadraplex Identification Working Group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30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560" y="3383280"/>
            <a:ext cx="2796408" cy="283464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61055" y="628763"/>
            <a:ext cx="805036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Enhancing Bioinformatics Content in the APS </a:t>
            </a: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Program</a:t>
            </a:r>
          </a:p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 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SDSM&amp;T’s applied biological science degree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looking to expand extent of its bioinformatics content for its students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Role of the discipline in research is recognized as a priority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Already have one course as part of degree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In full production use since February 2000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G-Quadruplex Identification Working Group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spent time discussing options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Structure of course also allowed opportunity to engage full class of students in project-specific discussion questions so this was posed to all to gather feedback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62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7DE3148-19F8-4F8A-979C-27C53F94C104}" type="datetimeFigureOut">
              <a:rPr lang="en-US" smtClean="0"/>
              <a:pPr/>
              <a:t>11/24/2015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UMUC G-Quadraplex Identification Working Group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31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560" y="3383280"/>
            <a:ext cx="2796408" cy="283464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61055" y="628763"/>
            <a:ext cx="805036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Enhancing Bioinformatics Content in the APS </a:t>
            </a: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Program (cont.)</a:t>
            </a:r>
          </a:p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 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obust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internship and co-operative learning program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already in place, but students may lack technical skills valued by companies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u="sng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Suggestion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establishing opportunities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ask companies to name top two desired technical skills. Create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combined lists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allow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students to incorporate an independent research project on one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 of a course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taken in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semester or year prior to that working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experience.</a:t>
            </a:r>
          </a:p>
          <a:p>
            <a:pPr lvl="1"/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Expand use of analytical tools within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existing laboratory courses to include an increased amount of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applied work being done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Suggestion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Make working with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NCBI tools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a component of existing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class or have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students analyze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image-based data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produced by projects at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SDSM&amp;T.  Exercises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could be designed around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masked yet published data so comparisons could be made at end of assignment/exercise.</a:t>
            </a: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76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7DE3148-19F8-4F8A-979C-27C53F94C104}" type="datetimeFigureOut">
              <a:rPr lang="en-US" smtClean="0"/>
              <a:pPr/>
              <a:t>11/24/2015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UMUC G-Quadraplex Identification Working Group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32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560" y="3383280"/>
            <a:ext cx="2796408" cy="283464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61055" y="628763"/>
            <a:ext cx="805036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Enhancing Bioinformatics Content in the APS </a:t>
            </a: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Program (cont.)</a:t>
            </a:r>
          </a:p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 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Bioinformaticians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often prioritize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Linux, but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the ability to use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it is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often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picked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up independently or on the job rather than in school.  </a:t>
            </a:r>
            <a:endParaRPr lang="en-US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u="sng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Suggestion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Collaborate with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CS department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to have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professor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or teaching assistant oversee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execution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of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existing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project requirement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to be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done in Linux specifically. </a:t>
            </a:r>
            <a:endParaRPr lang="en-US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/>
            <a:endParaRPr lang="en-US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Is any current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faculty member working in the applied biological science degree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already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familiar enough with Linux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?</a:t>
            </a:r>
            <a:endParaRPr lang="en-US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Increase working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familiarity with at least some of the multiple programming platforms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used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in bioinformatics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as many are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open source or are freely available </a:t>
            </a:r>
            <a:endParaRPr lang="en-US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u="sng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Suggestion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For any type of data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analysis or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calculating, incorporate use of R, Perl, SAS or other applicable software/language.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M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ight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start as an extra credit offering while faculty also gains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familiarity.  Possibly utilize a CS TA to support current faculty?</a:t>
            </a: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37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7DE3148-19F8-4F8A-979C-27C53F94C104}" type="datetimeFigureOut">
              <a:rPr lang="en-US" smtClean="0"/>
              <a:pPr/>
              <a:t>11/24/2015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UMUC G-Quadraplex Identification Working Group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33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560" y="3383280"/>
            <a:ext cx="2796408" cy="283464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61055" y="628763"/>
            <a:ext cx="805036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Enhancing Bioinformatics Content in the APS </a:t>
            </a: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Program (cont.)</a:t>
            </a:r>
          </a:p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 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Collaborate with other universities to provide access to wider array of course offerings, potentially as upper level electives, without having to do course development in-house.  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u="sng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Suggestion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Strong offerings at South Dakota State University.  Other schools including UNC-CH, NYU, BU, GWU (even UMD!) would provide good options if a cross-collaborative arrangement could be made. </a:t>
            </a:r>
          </a:p>
          <a:p>
            <a:pPr lvl="1"/>
            <a:endParaRPr lang="en-US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Partnering school likely to be interested in applied content of current program.</a:t>
            </a:r>
            <a:endParaRPr lang="en-US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33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7DE3148-19F8-4F8A-979C-27C53F94C104}" type="datetimeFigureOut">
              <a:rPr lang="en-US" smtClean="0"/>
              <a:pPr/>
              <a:t>11/24/2015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UMUC G-Quadraplex Identification Working Group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34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560" y="3383280"/>
            <a:ext cx="2796408" cy="283464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61055" y="628763"/>
            <a:ext cx="8050369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THANK YOU </a:t>
            </a:r>
          </a:p>
          <a:p>
            <a:pPr lvl="1" algn="ctr"/>
            <a:r>
              <a:rPr lang="en-US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the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G-Quadruplex 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Group!</a:t>
            </a:r>
          </a:p>
          <a:p>
            <a:pPr lvl="1" algn="ctr"/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Please feel free to be in touch with questions about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GFinder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ctr"/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26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NCBIFetch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Final Configurations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Subtitle 2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7DE3148-19F8-4F8A-979C-27C53F94C104}" type="datetimeFigureOut">
              <a:rPr lang="en-US" smtClean="0"/>
              <a:pPr/>
              <a:t>11/24/2015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UMUC G-Quadraplex Identification Working Group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4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560" y="3383280"/>
            <a:ext cx="2796408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06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1211687" y="558612"/>
            <a:ext cx="8008088" cy="5659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NCBI Fetch</a:t>
            </a:r>
          </a:p>
          <a:p>
            <a:pPr marL="0" indent="0">
              <a:buNone/>
            </a:pP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NCBIFetch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BioJava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external source</a:t>
            </a:r>
          </a:p>
          <a:p>
            <a:pPr lvl="1"/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it work ?</a:t>
            </a:r>
          </a:p>
          <a:p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Wrapper objects and methods from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BioJava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package</a:t>
            </a:r>
          </a:p>
          <a:p>
            <a:pPr marL="457200" lvl="1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was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NCBIFetch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used?</a:t>
            </a:r>
          </a:p>
          <a:p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 approach to retrieve sequences from  NCBI and to write them in a readable file to our program.</a:t>
            </a:r>
          </a:p>
          <a:p>
            <a:pPr lvl="1"/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BioJava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methods are specific to  bioinformatics processes.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7DE3148-19F8-4F8A-979C-27C53F94C104}" type="datetimeFigureOut">
              <a:rPr lang="en-US" smtClean="0"/>
              <a:pPr/>
              <a:t>11/24/2015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UMUC G-Quadraplex Identification Working Group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5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560" y="3383280"/>
            <a:ext cx="2796408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Accession numbers for user input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581247" y="1866581"/>
            <a:ext cx="9052150" cy="4250883"/>
          </a:xfrm>
        </p:spPr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Accession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numbers used in testing and deployment of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GFinder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AE004437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Halobacterium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sp. NRC-1, complete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genome</a:t>
            </a:r>
          </a:p>
          <a:p>
            <a:pPr marL="457200" lvl="1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AE004438 -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Halobacterium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sp. NRC-1 plasmid pNRC200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AF016485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Halobacterium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sp. NRC-1 plasmid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pNRC100 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7DE3148-19F8-4F8A-979C-27C53F94C104}" type="datetimeFigureOut">
              <a:rPr lang="en-US" smtClean="0"/>
              <a:pPr/>
              <a:t>11/24/2015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UMUC G-Quadraplex Identification Working Group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6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560" y="3383280"/>
            <a:ext cx="2796408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4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NCBIFetch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Syntax for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GFinder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27" y="1990196"/>
            <a:ext cx="7916756" cy="4027832"/>
          </a:xfrm>
        </p:spPr>
      </p:pic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7DE3148-19F8-4F8A-979C-27C53F94C104}" type="datetimeFigureOut">
              <a:rPr lang="en-US" smtClean="0"/>
              <a:pPr/>
              <a:t>11/24/2015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UMUC G-Quadraplex Identification Working Group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7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560" y="3383280"/>
            <a:ext cx="2796408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96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 of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RegEx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GFinder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7DE3148-19F8-4F8A-979C-27C53F94C104}" type="datetimeFigureOut">
              <a:rPr lang="en-US" smtClean="0"/>
              <a:pPr/>
              <a:t>11/24/2015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UMUC G-Quadraplex Identification Working Group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8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560" y="3383280"/>
            <a:ext cx="2796408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83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RegEx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pattern for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GFinder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838200" y="2062715"/>
            <a:ext cx="9155806" cy="4114247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Default </a:t>
            </a: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G-quadruples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algorithm</a:t>
            </a: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G&gt;/=3Nx G&gt;/=3Nx G&gt;/=3Nx G&gt;/=</a:t>
            </a: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3Nx</a:t>
            </a:r>
          </a:p>
          <a:p>
            <a:pPr marL="457200" lvl="1" indent="0">
              <a:buNone/>
            </a:pP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Initial </a:t>
            </a:r>
            <a:r>
              <a:rPr lang="en-US" sz="1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GFinder</a:t>
            </a: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regex pattern</a:t>
            </a: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([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gG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]{3,}\\w{1,7}){3,}[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gG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]{3,} </a:t>
            </a:r>
            <a:endParaRPr lang="en-US" sz="18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Identified 3 candidate sequences within the </a:t>
            </a:r>
            <a:r>
              <a:rPr lang="en-US" alt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pNRC100Plasmid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of </a:t>
            </a: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NRC-1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 smtClean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 smtClean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7DE3148-19F8-4F8A-979C-27C53F94C104}" type="datetimeFigureOut">
              <a:rPr lang="en-US" smtClean="0"/>
              <a:pPr/>
              <a:t>11/24/2015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UMUC G-Quadraplex Identification Working Group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9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560" y="3383280"/>
            <a:ext cx="2796408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9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797</Words>
  <Application>Microsoft Office PowerPoint</Application>
  <PresentationFormat>Widescreen</PresentationFormat>
  <Paragraphs>380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ＭＳ Ｐゴシック</vt:lpstr>
      <vt:lpstr>Arial</vt:lpstr>
      <vt:lpstr>Calibri</vt:lpstr>
      <vt:lpstr>Calibri Light</vt:lpstr>
      <vt:lpstr>DejaVu Sans</vt:lpstr>
      <vt:lpstr>StarSymbol</vt:lpstr>
      <vt:lpstr>Symbol</vt:lpstr>
      <vt:lpstr>Times New Roman</vt:lpstr>
      <vt:lpstr>Wingdings</vt:lpstr>
      <vt:lpstr>Office Theme</vt:lpstr>
      <vt:lpstr>UMUC G-Quadruplex  Identification Working Group</vt:lpstr>
      <vt:lpstr>PowerPoint Presentation</vt:lpstr>
      <vt:lpstr>PowerPoint Presentation</vt:lpstr>
      <vt:lpstr>NCBIFetch and Final Configurations</vt:lpstr>
      <vt:lpstr>PowerPoint Presentation</vt:lpstr>
      <vt:lpstr>Accession numbers for user input</vt:lpstr>
      <vt:lpstr>NCBIFetch Syntax for GFinder</vt:lpstr>
      <vt:lpstr>Evolution of RegEx for GFinder</vt:lpstr>
      <vt:lpstr>Initial RegEx pattern for GFinder</vt:lpstr>
      <vt:lpstr>Methods to enhance GFinder regex pattern to identify all relevant candidate G-quadruplex sequences</vt:lpstr>
      <vt:lpstr>Review of Code for GFinder</vt:lpstr>
      <vt:lpstr>The GFINDER Code</vt:lpstr>
      <vt:lpstr>GFinder Code- regular expression component</vt:lpstr>
      <vt:lpstr>GFinder Code- BLAST search component</vt:lpstr>
      <vt:lpstr>GFinder Code- BLAST search errors/Issues with search</vt:lpstr>
      <vt:lpstr>GFinder Code - generating output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Review of GFinder Output</vt:lpstr>
      <vt:lpstr>PowerPoint Presentation</vt:lpstr>
      <vt:lpstr>PowerPoint Presentation</vt:lpstr>
      <vt:lpstr>Enhancing Bioinformatics Content in the APS Program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Woodruff</dc:creator>
  <cp:lastModifiedBy>Tiffany Younger</cp:lastModifiedBy>
  <cp:revision>76</cp:revision>
  <dcterms:created xsi:type="dcterms:W3CDTF">2015-09-27T00:24:33Z</dcterms:created>
  <dcterms:modified xsi:type="dcterms:W3CDTF">2015-11-24T17:22:04Z</dcterms:modified>
</cp:coreProperties>
</file>