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99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1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39" r:id="rId34"/>
    <p:sldId id="3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530C6-E315-4AD2-8D84-81B3D70E3E9B}">
          <p14:sldIdLst>
            <p14:sldId id="289"/>
            <p14:sldId id="299"/>
            <p14:sldId id="306"/>
            <p14:sldId id="309"/>
            <p14:sldId id="310"/>
            <p14:sldId id="311"/>
            <p14:sldId id="312"/>
            <p14:sldId id="313"/>
            <p14:sldId id="314"/>
            <p14:sldId id="315"/>
            <p14:sldId id="321"/>
            <p14:sldId id="316"/>
            <p14:sldId id="317"/>
            <p14:sldId id="318"/>
            <p14:sldId id="319"/>
            <p14:sldId id="320"/>
            <p14:sldId id="322"/>
            <p14:sldId id="323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Woodruff" initials="SW" lastIdx="0" clrIdx="0">
    <p:extLst>
      <p:ext uri="{19B8F6BF-5375-455C-9EA6-DF929625EA0E}">
        <p15:presenceInfo xmlns:p15="http://schemas.microsoft.com/office/powerpoint/2012/main" userId="6f7998a7bdc71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5610D-2164-49A5-AD3D-2AB3455AE964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3642-6396-41B3-B3DC-63E53985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0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6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96E2-FFD5-4468-85E6-5546C8011636}" type="datetimeFigureOut">
              <a:rPr lang="en-US" smtClean="0"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65BE-BD2B-4ADA-802E-1D1E6FC86D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UMUC G-Quadruplex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Working Group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enhance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regex pattern to identify all relevant candidate G-quadruplex sequences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1571223"/>
            <a:ext cx="7923028" cy="46057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limit of found nucleotides between guanines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(loop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]{3,}\\w{1,30}){3,}[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55 candidate sequences within 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pNRC100Plasmid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NRC-1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fine tuning of pattern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]{3,}\\w{1,30}){2,}[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]{3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,}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 138 candidate sequences within the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pNRC100Plasmid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NRC-1</a:t>
            </a:r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Code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GFINDER Code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regular expression component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7" y="1368716"/>
            <a:ext cx="10959921" cy="4914833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BLAST search component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985"/>
            <a:ext cx="10671220" cy="4910026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Code- BLAST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earch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rrors/Issues with search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6" y="1374863"/>
            <a:ext cx="10417934" cy="4922905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- generating output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349106"/>
            <a:ext cx="10547797" cy="4910026"/>
          </a:xfrm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Shape 1"/>
          <p:cNvSpPr txBox="1">
            <a:spLocks noChangeArrowheads="1"/>
          </p:cNvSpPr>
          <p:nvPr/>
        </p:nvSpPr>
        <p:spPr bwMode="auto">
          <a:xfrm>
            <a:off x="1047482" y="1275009"/>
            <a:ext cx="9144000" cy="319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6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6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6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</a:p>
          <a:p>
            <a:pPr marL="0" lvl="3" indent="0" algn="ctr" eaLnBrk="1" hangingPunct="1"/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User Command-Line Interface</a:t>
            </a:r>
          </a:p>
          <a:p>
            <a:pPr algn="ctr" eaLnBrk="1" hangingPunct="1"/>
            <a:endParaRPr lang="en-US" altLang="en-US" sz="1800" dirty="0"/>
          </a:p>
        </p:txBody>
      </p:sp>
      <p:sp>
        <p:nvSpPr>
          <p:cNvPr id="7170" name="TextShape 2"/>
          <p:cNvSpPr txBox="1">
            <a:spLocks noChangeArrowheads="1"/>
          </p:cNvSpPr>
          <p:nvPr/>
        </p:nvSpPr>
        <p:spPr bwMode="auto">
          <a:xfrm>
            <a:off x="2477037" y="3365903"/>
            <a:ext cx="9144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lvl="3" eaLnBrk="1" hangingPunct="1"/>
            <a:endParaRPr lang="en-US" altLang="en-US" sz="1800" dirty="0"/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3382963"/>
            <a:ext cx="27971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647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Pre-installation 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and Installation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200" y="1825625"/>
            <a:ext cx="10515600" cy="3617913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 Java SE Development Kit (ie. JDK 8) must be installed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folder for GFinder (for ie. GFinder_Folder)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your high-speed internet connection has a consistent bandwidth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accessible Command-line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packaged as an executable .jar file called “GFinder.jar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place the GFinder.jar file into the designated folder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GFinder_Folder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</p:txBody>
      </p:sp>
      <p:sp>
        <p:nvSpPr>
          <p:cNvPr id="8196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8197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18</a:t>
            </a:r>
            <a:endParaRPr lang="en-US" altLang="en-US" sz="18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4006850"/>
            <a:ext cx="2405062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36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515600" cy="435133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"/>
              <a:defRPr/>
            </a:pPr>
            <a:endParaRPr lang="en-US" dirty="0">
              <a:latin typeface="+mn-lt"/>
              <a:ea typeface="+mn-ea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correct installation of GFinder, the user can operate the command-line interface by: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terminal environment to the directory containing the executable .jar, using the following command: </a:t>
            </a:r>
          </a:p>
          <a:p>
            <a:pPr marL="1371600" lvl="2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Windows 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cd </a:t>
            </a:r>
            <a:r>
              <a:rPr lang="sv-S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Users\</a:t>
            </a:r>
            <a:r>
              <a:rPr lang="sv-SE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\Documents\GFinder_Folder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sv-S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>
              <a:buSzPct val="100000"/>
              <a:defRPr/>
            </a:pPr>
            <a:r>
              <a:rPr lang="sv-S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cd /Users/username/Documents/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GFinder_Folder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 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**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Note: the exact folder path can be found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right-clicking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into the properties of the folder</a:t>
            </a:r>
          </a:p>
        </p:txBody>
      </p:sp>
      <p:sp>
        <p:nvSpPr>
          <p:cNvPr id="10244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0245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19</a:t>
            </a:r>
            <a:endParaRPr lang="en-US" altLang="en-US" sz="180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73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Halobacterium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salinarum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Defining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salinarum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ability to resist radiation with continued growth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 model of robust DNA repair being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salinarum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high G-C content in their genome creating favorable conditions for presence of G-quadruplex-forming sequences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- Create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 to: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for candidate G-quadruplex sequences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candidate sequences in BLAST search to look for placement in currently identified genes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roduce searchable, sortable output of results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en-US" altLang="en-US" sz="1800" dirty="0"/>
          </a:p>
        </p:txBody>
      </p:sp>
      <p:sp>
        <p:nvSpPr>
          <p:cNvPr id="11266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 dirty="0"/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Changing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directory for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GFinder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via Command-line Terminal </a:t>
            </a:r>
          </a:p>
        </p:txBody>
      </p:sp>
      <p:sp>
        <p:nvSpPr>
          <p:cNvPr id="11268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1269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20</a:t>
            </a:r>
            <a:endParaRPr lang="en-US" altLang="en-US" sz="1800" dirty="0"/>
          </a:p>
        </p:txBody>
      </p:sp>
      <p:pic>
        <p:nvPicPr>
          <p:cNvPr id="11270" name="Picture 2" descr="CD_for_GFi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28775"/>
            <a:ext cx="62579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4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515600" cy="435133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latin typeface="+mn-lt"/>
              <a:ea typeface="+mn-ea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smtClean="0">
                <a:latin typeface="+mn-lt"/>
                <a:ea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GFinder, using the following command : 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2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Windows 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</a:t>
            </a:r>
            <a:r>
              <a:rPr lang="hr-H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java -jar </a:t>
            </a:r>
            <a:r>
              <a:rPr lang="hr-H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GFinder.jar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	</a:t>
            </a:r>
            <a:r>
              <a:rPr lang="hr-H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java -jar </a:t>
            </a:r>
            <a:r>
              <a:rPr lang="hr-H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GFinder.jar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OR</a:t>
            </a:r>
          </a:p>
          <a:p>
            <a:pPr lvl="1">
              <a:buSzPct val="100000"/>
              <a:defRPr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>
              <a:buSzPct val="100000"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Enable double-click execution (step-by-step instructions reviewed next)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		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					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</p:txBody>
      </p:sp>
      <p:sp>
        <p:nvSpPr>
          <p:cNvPr id="12292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2293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21</a:t>
            </a:r>
            <a:endParaRPr lang="en-US" altLang="en-US" sz="180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24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06475" y="1554163"/>
            <a:ext cx="10199688" cy="4024312"/>
          </a:xfrm>
          <a:prstGeom prst="rect">
            <a:avLst/>
          </a:prstGeom>
        </p:spPr>
        <p:txBody>
          <a:bodyPr/>
          <a:lstStyle/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sym typeface="Wingding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latin typeface="+mn-lt"/>
                <a:ea typeface="+mn-ea"/>
                <a:sym typeface="Wingdings"/>
              </a:rPr>
              <a:t>			</a:t>
            </a:r>
            <a:endParaRPr lang="en-US" sz="1600" dirty="0">
              <a:latin typeface="+mn-lt"/>
              <a:ea typeface="+mn-ea"/>
              <a:sym typeface="Wingdings"/>
            </a:endParaRPr>
          </a:p>
        </p:txBody>
      </p:sp>
      <p:sp>
        <p:nvSpPr>
          <p:cNvPr id="13316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3317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22</a:t>
            </a:r>
            <a:endParaRPr lang="en-US" altLang="en-US" sz="1800" dirty="0"/>
          </a:p>
        </p:txBody>
      </p:sp>
      <p:pic>
        <p:nvPicPr>
          <p:cNvPr id="13318" name="Picture 1" descr="DoubleClick_GFin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90688"/>
            <a:ext cx="734695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56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914400" lvl="1" indent="-457200">
              <a:buSzPct val="100000"/>
              <a:buFont typeface="+mj-lt"/>
              <a:buAutoNum type="arabicPeriod" startAt="3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GFinder Interface</a:t>
            </a: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 lvl="1">
              <a:buSzPct val="100000"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endParaRPr lang="en-US" sz="2400" dirty="0" smtClean="0">
              <a:solidFill>
                <a:srgbClr val="FF0000"/>
              </a:solidFill>
              <a:sym typeface="Wingdings" charset="0"/>
            </a:endParaRPr>
          </a:p>
          <a:p>
            <a:pPr>
              <a:buSzPct val="100000"/>
              <a:defRPr/>
            </a:pPr>
            <a:r>
              <a:rPr lang="en-US" sz="2400" dirty="0" smtClean="0">
                <a:solidFill>
                  <a:srgbClr val="FF0000"/>
                </a:solidFill>
                <a:sym typeface="Wingdings" charset="0"/>
              </a:rPr>
              <a:t>     </a:t>
            </a:r>
            <a:r>
              <a:rPr lang="en-US" sz="2400" dirty="0" smtClean="0">
                <a:sym typeface="Wingdings" charset="0"/>
              </a:rPr>
              <a:t>		      </a:t>
            </a:r>
            <a:endParaRPr lang="en-US" sz="1600" dirty="0">
              <a:sym typeface="Wingdings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charset="0"/>
              </a:rPr>
              <a:t>Welcome Screen to GFinder via Command-line Terminal</a:t>
            </a:r>
          </a:p>
        </p:txBody>
      </p:sp>
      <p:sp>
        <p:nvSpPr>
          <p:cNvPr id="14340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4341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23</a:t>
            </a:r>
            <a:endParaRPr lang="en-US" altLang="en-US" sz="1800" dirty="0"/>
          </a:p>
        </p:txBody>
      </p:sp>
      <p:pic>
        <p:nvPicPr>
          <p:cNvPr id="14342" name="Picture 1" descr="Run_GFinder_J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2424113"/>
            <a:ext cx="7150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20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Shape 1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ctr" eaLnBrk="1" hangingPunct="1"/>
            <a:r>
              <a:rPr lang="en-US" altLang="en-US" sz="5400" b="1" dirty="0">
                <a:solidFill>
                  <a:srgbClr val="000000"/>
                </a:solidFill>
                <a:latin typeface="Calibri Light" panose="020F0302020204030204" pitchFamily="34" charset="0"/>
              </a:rPr>
              <a:t>Deploying </a:t>
            </a:r>
            <a:r>
              <a:rPr lang="en-US" altLang="en-US" sz="5400" b="1" dirty="0" err="1">
                <a:solidFill>
                  <a:srgbClr val="000000"/>
                </a:solidFill>
                <a:latin typeface="Calibri Light" panose="020F0302020204030204" pitchFamily="34" charset="0"/>
              </a:rPr>
              <a:t>GFinder</a:t>
            </a:r>
            <a:r>
              <a:rPr lang="en-US" altLang="en-US" sz="5400" b="1" dirty="0">
                <a:solidFill>
                  <a:srgbClr val="000000"/>
                </a:solidFill>
                <a:latin typeface="Calibri Light" panose="020F0302020204030204" pitchFamily="34" charset="0"/>
              </a:rPr>
              <a:t> (continued)</a:t>
            </a:r>
            <a:endParaRPr lang="en-US" altLang="en-US" sz="1800" dirty="0"/>
          </a:p>
        </p:txBody>
      </p:sp>
      <p:sp>
        <p:nvSpPr>
          <p:cNvPr id="15362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/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endParaRPr lang="en-US" altLang="en-US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>
                <a:sym typeface="Wingdings" panose="05000000000000000000" pitchFamily="2" charset="2"/>
              </a:rPr>
              <a:t>		     </a:t>
            </a:r>
          </a:p>
          <a:p>
            <a:pPr eaLnBrk="1" hangingPunct="1">
              <a:buSzPct val="100000"/>
            </a:pPr>
            <a:r>
              <a:rPr lang="en-US" altLang="en-US">
                <a:sym typeface="Wingdings" panose="05000000000000000000" pitchFamily="2" charset="2"/>
              </a:rPr>
              <a:t> 				  </a:t>
            </a:r>
          </a:p>
          <a:p>
            <a:pPr eaLnBrk="1" hangingPunct="1">
              <a:buSzPct val="100000"/>
            </a:pP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>
                <a:sym typeface="Wingdings" panose="05000000000000000000" pitchFamily="2" charset="2"/>
              </a:rPr>
              <a:t>			  </a:t>
            </a:r>
            <a:r>
              <a:rPr lang="en-US" altLang="en-US" sz="1600">
                <a:sym typeface="Wingdings" panose="05000000000000000000" pitchFamily="2" charset="2"/>
              </a:rPr>
              <a:t>Fig. 4 User-inputs for GFinder via Command-line Terminal </a:t>
            </a:r>
          </a:p>
        </p:txBody>
      </p:sp>
      <p:sp>
        <p:nvSpPr>
          <p:cNvPr id="15364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5365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24</a:t>
            </a:r>
            <a:endParaRPr lang="en-US" altLang="en-US" sz="1800" dirty="0"/>
          </a:p>
        </p:txBody>
      </p:sp>
      <p:pic>
        <p:nvPicPr>
          <p:cNvPr id="15366" name="Picture 2" descr="GFinder_welcom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554163"/>
            <a:ext cx="73183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1911350" y="4229100"/>
            <a:ext cx="746125" cy="327025"/>
          </a:xfrm>
          <a:prstGeom prst="rightArrow">
            <a:avLst>
              <a:gd name="adj1" fmla="val 50000"/>
              <a:gd name="adj2" fmla="val 50046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68" name="TextBox 4"/>
          <p:cNvSpPr txBox="1">
            <a:spLocks noChangeArrowheads="1"/>
          </p:cNvSpPr>
          <p:nvPr/>
        </p:nvSpPr>
        <p:spPr bwMode="auto">
          <a:xfrm>
            <a:off x="444500" y="4229100"/>
            <a:ext cx="1558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1"/>
                </a:solidFill>
              </a:rPr>
              <a:t>Specify Organism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3436938" y="4700588"/>
            <a:ext cx="1531937" cy="127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4929188" y="4546600"/>
            <a:ext cx="3074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</a:rPr>
              <a:t>Specify Accession ID</a:t>
            </a:r>
          </a:p>
        </p:txBody>
      </p:sp>
      <p:sp>
        <p:nvSpPr>
          <p:cNvPr id="9" name="Striped Right Arrow 8"/>
          <p:cNvSpPr>
            <a:spLocks/>
          </p:cNvSpPr>
          <p:nvPr/>
        </p:nvSpPr>
        <p:spPr bwMode="auto">
          <a:xfrm rot="10800000">
            <a:off x="2947988" y="5027613"/>
            <a:ext cx="633412" cy="158750"/>
          </a:xfrm>
          <a:custGeom>
            <a:avLst/>
            <a:gdLst>
              <a:gd name="T0" fmla="*/ 0 w 632682"/>
              <a:gd name="T1" fmla="*/ 39712 h 158849"/>
              <a:gd name="T2" fmla="*/ 4964 w 632682"/>
              <a:gd name="T3" fmla="*/ 39712 h 158849"/>
              <a:gd name="T4" fmla="*/ 4964 w 632682"/>
              <a:gd name="T5" fmla="*/ 119137 h 158849"/>
              <a:gd name="T6" fmla="*/ 0 w 632682"/>
              <a:gd name="T7" fmla="*/ 119137 h 158849"/>
              <a:gd name="T8" fmla="*/ 0 w 632682"/>
              <a:gd name="T9" fmla="*/ 39712 h 158849"/>
              <a:gd name="T10" fmla="*/ 9928 w 632682"/>
              <a:gd name="T11" fmla="*/ 39712 h 158849"/>
              <a:gd name="T12" fmla="*/ 19856 w 632682"/>
              <a:gd name="T13" fmla="*/ 39712 h 158849"/>
              <a:gd name="T14" fmla="*/ 19856 w 632682"/>
              <a:gd name="T15" fmla="*/ 119137 h 158849"/>
              <a:gd name="T16" fmla="*/ 9928 w 632682"/>
              <a:gd name="T17" fmla="*/ 119137 h 158849"/>
              <a:gd name="T18" fmla="*/ 9928 w 632682"/>
              <a:gd name="T19" fmla="*/ 39712 h 158849"/>
              <a:gd name="T20" fmla="*/ 24820 w 632682"/>
              <a:gd name="T21" fmla="*/ 39712 h 158849"/>
              <a:gd name="T22" fmla="*/ 553258 w 632682"/>
              <a:gd name="T23" fmla="*/ 39712 h 158849"/>
              <a:gd name="T24" fmla="*/ 553258 w 632682"/>
              <a:gd name="T25" fmla="*/ 0 h 158849"/>
              <a:gd name="T26" fmla="*/ 632682 w 632682"/>
              <a:gd name="T27" fmla="*/ 79425 h 158849"/>
              <a:gd name="T28" fmla="*/ 553258 w 632682"/>
              <a:gd name="T29" fmla="*/ 158849 h 158849"/>
              <a:gd name="T30" fmla="*/ 553258 w 632682"/>
              <a:gd name="T31" fmla="*/ 119137 h 158849"/>
              <a:gd name="T32" fmla="*/ 24820 w 632682"/>
              <a:gd name="T33" fmla="*/ 119137 h 158849"/>
              <a:gd name="T34" fmla="*/ 24820 w 632682"/>
              <a:gd name="T35" fmla="*/ 39712 h 15884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2682" h="158849">
                <a:moveTo>
                  <a:pt x="0" y="39712"/>
                </a:moveTo>
                <a:lnTo>
                  <a:pt x="4964" y="39712"/>
                </a:lnTo>
                <a:lnTo>
                  <a:pt x="4964" y="119137"/>
                </a:lnTo>
                <a:lnTo>
                  <a:pt x="0" y="119137"/>
                </a:lnTo>
                <a:lnTo>
                  <a:pt x="0" y="39712"/>
                </a:lnTo>
                <a:close/>
                <a:moveTo>
                  <a:pt x="9928" y="39712"/>
                </a:moveTo>
                <a:lnTo>
                  <a:pt x="19856" y="39712"/>
                </a:lnTo>
                <a:lnTo>
                  <a:pt x="19856" y="119137"/>
                </a:lnTo>
                <a:lnTo>
                  <a:pt x="9928" y="119137"/>
                </a:lnTo>
                <a:lnTo>
                  <a:pt x="9928" y="39712"/>
                </a:lnTo>
                <a:close/>
                <a:moveTo>
                  <a:pt x="24820" y="39712"/>
                </a:moveTo>
                <a:lnTo>
                  <a:pt x="553258" y="39712"/>
                </a:lnTo>
                <a:lnTo>
                  <a:pt x="553258" y="0"/>
                </a:lnTo>
                <a:lnTo>
                  <a:pt x="632682" y="79425"/>
                </a:lnTo>
                <a:lnTo>
                  <a:pt x="553258" y="158849"/>
                </a:lnTo>
                <a:lnTo>
                  <a:pt x="553258" y="119137"/>
                </a:lnTo>
                <a:lnTo>
                  <a:pt x="24820" y="119137"/>
                </a:lnTo>
                <a:lnTo>
                  <a:pt x="24820" y="39712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5372" name="TextBox 9"/>
          <p:cNvSpPr txBox="1">
            <a:spLocks noChangeArrowheads="1"/>
          </p:cNvSpPr>
          <p:nvPr/>
        </p:nvSpPr>
        <p:spPr bwMode="auto">
          <a:xfrm>
            <a:off x="3581400" y="4935538"/>
            <a:ext cx="25003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00"/>
                </a:solidFill>
              </a:rPr>
              <a:t>Specify</a:t>
            </a:r>
            <a:r>
              <a:rPr lang="en-US" altLang="en-US" sz="1100">
                <a:solidFill>
                  <a:srgbClr val="FFFF00"/>
                </a:solidFill>
              </a:rPr>
              <a:t> Candidate Sequence Length (including lengths up to the specified request)</a:t>
            </a:r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7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GFinder_Result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554163"/>
            <a:ext cx="7239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extShape 1"/>
          <p:cNvSpPr txBox="1">
            <a:spLocks noChangeArrowheads="1"/>
          </p:cNvSpPr>
          <p:nvPr/>
        </p:nvSpPr>
        <p:spPr bwMode="auto">
          <a:xfrm>
            <a:off x="838200" y="35224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</a:t>
            </a:r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800" dirty="0"/>
          </a:p>
        </p:txBody>
      </p:sp>
      <p:sp>
        <p:nvSpPr>
          <p:cNvPr id="16387" name="TextShape 2"/>
          <p:cNvSpPr txBox="1">
            <a:spLocks noChangeArrowheads="1"/>
          </p:cNvSpPr>
          <p:nvPr/>
        </p:nvSpPr>
        <p:spPr bwMode="auto">
          <a:xfrm>
            <a:off x="1006475" y="1554163"/>
            <a:ext cx="10515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buSzPct val="100000"/>
            </a:pPr>
            <a:endParaRPr lang="en-US" altLang="en-US" dirty="0"/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endParaRPr lang="en-US" alt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eaLnBrk="1" hangingPunct="1">
              <a:buSzPct val="100000"/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en-US" dirty="0">
                <a:sym typeface="Wingdings" panose="05000000000000000000" pitchFamily="2" charset="2"/>
              </a:rPr>
              <a:t>		     </a:t>
            </a:r>
          </a:p>
          <a:p>
            <a:pPr eaLnBrk="1" hangingPunct="1">
              <a:buSzPct val="100000"/>
            </a:pPr>
            <a:r>
              <a:rPr lang="en-US" altLang="en-US" dirty="0">
                <a:sym typeface="Wingdings" panose="05000000000000000000" pitchFamily="2" charset="2"/>
              </a:rPr>
              <a:t>		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285750" indent="-285750" eaLnBrk="1" hangingPunct="1"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Results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GFinder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via Command-line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Terminal then output to CSV file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89" name="TextShape 4"/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B8B8B"/>
                </a:solidFill>
                <a:latin typeface="Times New Roman" panose="02020603050405020304" pitchFamily="18" charset="0"/>
              </a:rPr>
              <a:t>UMUC G-Quadraplex Identification Working Group</a:t>
            </a:r>
            <a:endParaRPr lang="en-US" altLang="en-US" sz="1800"/>
          </a:p>
        </p:txBody>
      </p:sp>
      <p:sp>
        <p:nvSpPr>
          <p:cNvPr id="16390" name="TextShape 5"/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algn="r" eaLnBrk="1" hangingPunct="1"/>
            <a:r>
              <a:rPr lang="en-US" altLang="en-US" sz="1200" dirty="0" smtClean="0">
                <a:solidFill>
                  <a:srgbClr val="8B8B8B"/>
                </a:solidFill>
                <a:latin typeface="Times New Roman" panose="02020603050405020304" pitchFamily="18" charset="0"/>
              </a:rPr>
              <a:t>25</a:t>
            </a:r>
            <a:endParaRPr lang="en-US" altLang="en-US" sz="1800" dirty="0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030413" y="4638675"/>
            <a:ext cx="4318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141288" y="4443413"/>
            <a:ext cx="1889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0000"/>
                </a:solidFill>
              </a:rPr>
              <a:t>Probe hit number and location of hit (bp #)</a:t>
            </a:r>
          </a:p>
        </p:txBody>
      </p:sp>
      <p:sp>
        <p:nvSpPr>
          <p:cNvPr id="9" name="Striped Right Arrow 8"/>
          <p:cNvSpPr>
            <a:spLocks/>
          </p:cNvSpPr>
          <p:nvPr/>
        </p:nvSpPr>
        <p:spPr bwMode="auto">
          <a:xfrm rot="10800000">
            <a:off x="7612063" y="4705350"/>
            <a:ext cx="633412" cy="158750"/>
          </a:xfrm>
          <a:custGeom>
            <a:avLst/>
            <a:gdLst>
              <a:gd name="T0" fmla="*/ 0 w 632682"/>
              <a:gd name="T1" fmla="*/ 39712 h 158849"/>
              <a:gd name="T2" fmla="*/ 4964 w 632682"/>
              <a:gd name="T3" fmla="*/ 39712 h 158849"/>
              <a:gd name="T4" fmla="*/ 4964 w 632682"/>
              <a:gd name="T5" fmla="*/ 119137 h 158849"/>
              <a:gd name="T6" fmla="*/ 0 w 632682"/>
              <a:gd name="T7" fmla="*/ 119137 h 158849"/>
              <a:gd name="T8" fmla="*/ 0 w 632682"/>
              <a:gd name="T9" fmla="*/ 39712 h 158849"/>
              <a:gd name="T10" fmla="*/ 9928 w 632682"/>
              <a:gd name="T11" fmla="*/ 39712 h 158849"/>
              <a:gd name="T12" fmla="*/ 19856 w 632682"/>
              <a:gd name="T13" fmla="*/ 39712 h 158849"/>
              <a:gd name="T14" fmla="*/ 19856 w 632682"/>
              <a:gd name="T15" fmla="*/ 119137 h 158849"/>
              <a:gd name="T16" fmla="*/ 9928 w 632682"/>
              <a:gd name="T17" fmla="*/ 119137 h 158849"/>
              <a:gd name="T18" fmla="*/ 9928 w 632682"/>
              <a:gd name="T19" fmla="*/ 39712 h 158849"/>
              <a:gd name="T20" fmla="*/ 24820 w 632682"/>
              <a:gd name="T21" fmla="*/ 39712 h 158849"/>
              <a:gd name="T22" fmla="*/ 553258 w 632682"/>
              <a:gd name="T23" fmla="*/ 39712 h 158849"/>
              <a:gd name="T24" fmla="*/ 553258 w 632682"/>
              <a:gd name="T25" fmla="*/ 0 h 158849"/>
              <a:gd name="T26" fmla="*/ 632682 w 632682"/>
              <a:gd name="T27" fmla="*/ 79425 h 158849"/>
              <a:gd name="T28" fmla="*/ 553258 w 632682"/>
              <a:gd name="T29" fmla="*/ 158849 h 158849"/>
              <a:gd name="T30" fmla="*/ 553258 w 632682"/>
              <a:gd name="T31" fmla="*/ 119137 h 158849"/>
              <a:gd name="T32" fmla="*/ 24820 w 632682"/>
              <a:gd name="T33" fmla="*/ 119137 h 158849"/>
              <a:gd name="T34" fmla="*/ 24820 w 632682"/>
              <a:gd name="T35" fmla="*/ 39712 h 15884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2682" h="158849">
                <a:moveTo>
                  <a:pt x="0" y="39712"/>
                </a:moveTo>
                <a:lnTo>
                  <a:pt x="4964" y="39712"/>
                </a:lnTo>
                <a:lnTo>
                  <a:pt x="4964" y="119137"/>
                </a:lnTo>
                <a:lnTo>
                  <a:pt x="0" y="119137"/>
                </a:lnTo>
                <a:lnTo>
                  <a:pt x="0" y="39712"/>
                </a:lnTo>
                <a:close/>
                <a:moveTo>
                  <a:pt x="9928" y="39712"/>
                </a:moveTo>
                <a:lnTo>
                  <a:pt x="19856" y="39712"/>
                </a:lnTo>
                <a:lnTo>
                  <a:pt x="19856" y="119137"/>
                </a:lnTo>
                <a:lnTo>
                  <a:pt x="9928" y="119137"/>
                </a:lnTo>
                <a:lnTo>
                  <a:pt x="9928" y="39712"/>
                </a:lnTo>
                <a:close/>
                <a:moveTo>
                  <a:pt x="24820" y="39712"/>
                </a:moveTo>
                <a:lnTo>
                  <a:pt x="553258" y="39712"/>
                </a:lnTo>
                <a:lnTo>
                  <a:pt x="553258" y="0"/>
                </a:lnTo>
                <a:lnTo>
                  <a:pt x="632682" y="79425"/>
                </a:lnTo>
                <a:lnTo>
                  <a:pt x="553258" y="158849"/>
                </a:lnTo>
                <a:lnTo>
                  <a:pt x="553258" y="119137"/>
                </a:lnTo>
                <a:lnTo>
                  <a:pt x="24820" y="119137"/>
                </a:lnTo>
                <a:lnTo>
                  <a:pt x="24820" y="39712"/>
                </a:ln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rgbClr val="4A7EBB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8245475" y="4632325"/>
            <a:ext cx="10763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00"/>
                </a:solidFill>
              </a:rPr>
              <a:t>GC% of hit</a:t>
            </a:r>
            <a:endParaRPr lang="en-US" altLang="en-US" sz="1100">
              <a:solidFill>
                <a:srgbClr val="FFFF00"/>
              </a:solidFill>
            </a:endParaRPr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 rot="10800000">
            <a:off x="6572250" y="4283075"/>
            <a:ext cx="746125" cy="328613"/>
          </a:xfrm>
          <a:prstGeom prst="rightArrow">
            <a:avLst>
              <a:gd name="adj1" fmla="val 50000"/>
              <a:gd name="adj2" fmla="val 49804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3938" y="4283075"/>
            <a:ext cx="4148137" cy="2778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Arial" charset="0"/>
                <a:ea typeface="ＭＳ Ｐゴシック" charset="0"/>
              </a:rPr>
              <a:t>respective genome found and recorded into a text file</a:t>
            </a:r>
          </a:p>
        </p:txBody>
      </p:sp>
      <p:sp>
        <p:nvSpPr>
          <p:cNvPr id="17" name="Left Brace 16"/>
          <p:cNvSpPr>
            <a:spLocks/>
          </p:cNvSpPr>
          <p:nvPr/>
        </p:nvSpPr>
        <p:spPr bwMode="auto">
          <a:xfrm>
            <a:off x="6442075" y="4910138"/>
            <a:ext cx="260350" cy="261937"/>
          </a:xfrm>
          <a:prstGeom prst="leftBrace">
            <a:avLst>
              <a:gd name="adj1" fmla="val 8361"/>
              <a:gd name="adj2" fmla="val 50000"/>
            </a:avLst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FF8000"/>
              </a:solidFill>
              <a:latin typeface="+mn-lt"/>
              <a:ea typeface="+mn-ea"/>
            </a:endParaRPr>
          </a:p>
        </p:txBody>
      </p:sp>
      <p:sp>
        <p:nvSpPr>
          <p:cNvPr id="16398" name="TextBox 17"/>
          <p:cNvSpPr txBox="1">
            <a:spLocks noChangeArrowheads="1"/>
          </p:cNvSpPr>
          <p:nvPr/>
        </p:nvSpPr>
        <p:spPr bwMode="auto">
          <a:xfrm>
            <a:off x="6572250" y="4864100"/>
            <a:ext cx="256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8000"/>
                </a:solidFill>
              </a:rPr>
              <a:t>Awaiting prospective hits 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4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Output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Output produced as a structured CSV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 and B: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sequences found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 as searched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candidate G-quadruplex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nucleotide number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G-C content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4474345"/>
            <a:ext cx="7932313" cy="15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Output (cont.)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 (and potentially alternating columns following F):  Column F contains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BLAST 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being a hit.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hits found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searchthen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 in columns H, J, 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(leaves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available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hits)</a:t>
            </a:r>
          </a:p>
          <a:p>
            <a:pPr lvl="1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G (and potentially alternating columns following G): Column G contains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matching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located in Column F and again corresponds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found by the BLAST search.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descriptions appear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alternating columns such as I, K, M, etc. and correspond to the accession ID located in the prior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4671265"/>
            <a:ext cx="8492544" cy="14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Bioinformatics Content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29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Halobacterium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salinarum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(cont.)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G-quadruplexes form in areas where </a:t>
            </a:r>
            <a:r>
              <a:rPr lang="en-US" dirty="0" smtClean="0">
                <a:latin typeface="Times New Roman" panose="02020603050405020304" pitchFamily="18" charset="0"/>
              </a:rPr>
              <a:t>bases </a:t>
            </a:r>
            <a:r>
              <a:rPr lang="en-US" dirty="0">
                <a:latin typeface="Times New Roman" panose="02020603050405020304" pitchFamily="18" charset="0"/>
              </a:rPr>
              <a:t>associate via </a:t>
            </a:r>
            <a:r>
              <a:rPr lang="en-US" dirty="0" err="1">
                <a:latin typeface="Times New Roman" panose="02020603050405020304" pitchFamily="18" charset="0"/>
              </a:rPr>
              <a:t>Hoogsteen</a:t>
            </a:r>
            <a:r>
              <a:rPr lang="en-US" dirty="0">
                <a:latin typeface="Times New Roman" panose="02020603050405020304" pitchFamily="18" charset="0"/>
              </a:rPr>
              <a:t> hydrogen bonding </a:t>
            </a:r>
            <a:r>
              <a:rPr lang="en-US" dirty="0" smtClean="0">
                <a:latin typeface="Times New Roman" panose="02020603050405020304" pitchFamily="18" charset="0"/>
              </a:rPr>
              <a:t>-&gt; form </a:t>
            </a:r>
            <a:r>
              <a:rPr lang="en-US" dirty="0">
                <a:latin typeface="Times New Roman" panose="02020603050405020304" pitchFamily="18" charset="0"/>
              </a:rPr>
              <a:t>planes that </a:t>
            </a:r>
            <a:r>
              <a:rPr lang="en-US" dirty="0" smtClean="0">
                <a:latin typeface="Times New Roman" panose="02020603050405020304" pitchFamily="18" charset="0"/>
              </a:rPr>
              <a:t>stack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Prioritize search parameters and flexibility in </a:t>
            </a:r>
            <a:r>
              <a:rPr lang="en-US" dirty="0" err="1" smtClean="0">
                <a:latin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</a:rPr>
              <a:t> to extend capabilities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G-quadruplex loop lengths have been found to be as short as 5, as long as 30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Initial project task is for NRC-1, but other genomes are of interest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Initial task is to BLAST against same genome, but might want another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 smtClean="0">
                <a:latin typeface="Times New Roman" panose="02020603050405020304" pitchFamily="18" charset="0"/>
              </a:rPr>
              <a:t>GFinder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tool </a:t>
            </a:r>
            <a:r>
              <a:rPr lang="en-US" dirty="0" smtClean="0">
                <a:latin typeface="Times New Roman" panose="02020603050405020304" pitchFamily="18" charset="0"/>
              </a:rPr>
              <a:t>accepts user inputs to determine genome in which to identify candidates, length of loop, genome to be BLAST searched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</a:rPr>
              <a:t>Final output contains information on candidate G-quadruplex sequences as well as information on putative hits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SDSM&amp;T’s applied biological science degree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to expand extent of its bioinformatics content for its students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discipline in research is recognized as a priority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one course as part of degree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full production use since February 2000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G-Quadruplex Identification Working Group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spent time discussing options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Structure of course also allowed opportunity to engage full class of students in project-specific discussion questions so this was posed to all to gather feedback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obust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and co-operative learning program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already in place, but students may lack technical skills valued by companies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establishing opportunities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 companies to name top two desired technical skills. Create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combined lists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allow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to incorporate an independent research project on one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of a course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taken 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semester or year prior to that working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experience.</a:t>
            </a: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use of analytical tools within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laboratory courses to include an increased amount of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work being done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Make working with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NCBI tools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 component of existing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class or have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students analyze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image-based data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produced by projects at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SDSM&amp;T.  Exercises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could be designed around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masked yet published data so comparisons could be made at end of assignment/exercise.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Bioinformaticians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often prioritize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Linux, but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ability to use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it is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often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picked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up independently or on the job rather than in school. 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Collaborate with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CS department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to have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professor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or teaching assistant oversee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execution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existing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project requirement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to be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done in Linux specifically.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Is any current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faculty member working in the applied biological science degree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already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familiar enough with Linux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Increase working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familiarity with at least some of the multiple programming platforms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in bioinformatics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as many are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open source or are freely available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For any type of data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analysis or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calculating, incorporate use of R, Perl, SAS or other applicable software/language.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ight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start as an extra credit offering while faculty also gains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familiarity.  Possibly utilize a CS TA to support current faculty?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Bioinformatics Content in the APS 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Program (cont.)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Collaborate with other universities to provide access to wider array of course offerings, potentially as upper level electives, without having to do course development in-house. 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Strong offerings at South Dakota State University.  Other schools including UNC-CH, NYU, BU, GWU (even UMD!) would provide good options if a cross-collaborative arrangement could be made. </a:t>
            </a:r>
          </a:p>
          <a:p>
            <a:pPr lvl="1"/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Partnering school likely to be interested in applied content of current program.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34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61055" y="628763"/>
            <a:ext cx="80503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G-Quadruplex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Group!</a:t>
            </a:r>
          </a:p>
          <a:p>
            <a:pPr lvl="1"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feel free to be in touch with questions about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Final Configurations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211687" y="558612"/>
            <a:ext cx="8008088" cy="565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 Fetch</a:t>
            </a:r>
          </a:p>
          <a:p>
            <a:pPr marL="0" indent="0"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external source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 ?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Wrapper objects and methods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was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used?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approach to retrieve sequences from  NCBI and to write them in a readable file to our program.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BioJava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methods are specific to  bioinformatics processes.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numbers for user input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81247" y="1866581"/>
            <a:ext cx="9052150" cy="4250883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used in testing and deployment of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AE004437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NRC-1, complete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AE004438 -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plasmid pNRC200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AF016485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Halobacterium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sp. NRC-1 plasmid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pNRC100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NCBIFetch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Syntax for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7" y="1990196"/>
            <a:ext cx="7916756" cy="4027832"/>
          </a:xfr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for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GFinder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2062715"/>
            <a:ext cx="9155806" cy="411424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Default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G-quadruples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G&gt;/=3Nx G&gt;/=3Nx G&gt;/=3Nx G&gt;/=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3Nx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 </a:t>
            </a:r>
            <a:r>
              <a:rPr lang="en-US" sz="1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GFinder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regex pattern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]{3,}\\w{1,7}){3,}[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]{3,} </a:t>
            </a:r>
            <a:endParaRPr lang="en-US" sz="1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Identified 3 candidate sequences within the 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pNRC100Plasmid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en-US" sz="1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NRC-1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DE3148-19F8-4F8A-979C-27C53F94C104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UMUC G-Quadraplex Identification Working Group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3383280"/>
            <a:ext cx="279640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797</Words>
  <Application>Microsoft Office PowerPoint</Application>
  <PresentationFormat>Widescreen</PresentationFormat>
  <Paragraphs>380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UMUC G-Quadruplex  Identification Working Group</vt:lpstr>
      <vt:lpstr>PowerPoint Presentation</vt:lpstr>
      <vt:lpstr>PowerPoint Presentation</vt:lpstr>
      <vt:lpstr>NCBIFetch and Final Configurations</vt:lpstr>
      <vt:lpstr>PowerPoint Presentation</vt:lpstr>
      <vt:lpstr>Accession numbers for user input</vt:lpstr>
      <vt:lpstr>NCBIFetch Syntax for GFinder</vt:lpstr>
      <vt:lpstr>Evolution of RegEx for GFinder</vt:lpstr>
      <vt:lpstr>Initial RegEx pattern for GFinder</vt:lpstr>
      <vt:lpstr>Methods to enhance GFinder regex pattern to identify all relevant candidate G-quadruplex sequences</vt:lpstr>
      <vt:lpstr>Review of Code for GFinder</vt:lpstr>
      <vt:lpstr>The GFINDER Code</vt:lpstr>
      <vt:lpstr>GFinder Code- regular expression component</vt:lpstr>
      <vt:lpstr>GFinder Code- BLAST search component</vt:lpstr>
      <vt:lpstr>GFinder Code- BLAST search errors/Issues with search</vt:lpstr>
      <vt:lpstr>GFinder Code - generating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GFinder Output</vt:lpstr>
      <vt:lpstr>PowerPoint Presentation</vt:lpstr>
      <vt:lpstr>PowerPoint Presentation</vt:lpstr>
      <vt:lpstr>Enhancing Bioinformatics Content in the APS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Woodruff</dc:creator>
  <cp:lastModifiedBy>Tiffany Younger</cp:lastModifiedBy>
  <cp:revision>76</cp:revision>
  <dcterms:created xsi:type="dcterms:W3CDTF">2015-09-27T00:24:33Z</dcterms:created>
  <dcterms:modified xsi:type="dcterms:W3CDTF">2015-11-23T04:48:05Z</dcterms:modified>
</cp:coreProperties>
</file>