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38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4776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47836"/>
            <a:ext cx="10363198" cy="1470025"/>
          </a:xfrm>
        </p:spPr>
        <p:txBody>
          <a:bodyPr/>
          <a:p>
            <a:pPr lvl="0">
              <a:defRPr/>
            </a:pPr>
            <a:r>
              <a:rPr lang="ko-KR" altLang="en-US"/>
              <a:t>넷플릭스 영화 추천 알고리즘 원리</a:t>
            </a:r>
            <a:br>
              <a:rPr lang="ko-KR" altLang="en-US"/>
            </a:br>
            <a:r>
              <a:rPr lang="ko-KR" altLang="en-US"/>
              <a:t>(나이브 베이즈 Naive Bayes)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66888" y="1717862"/>
            <a:ext cx="9458224" cy="51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7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사후 확률 업데이트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p>
            <a:pPr lvl="0">
              <a:defRPr/>
            </a:pPr>
            <a:r>
              <a:rPr lang="ko-KR" altLang="en-US"/>
              <a:t>고객이 액션 영화를 좋아할 확률 </a:t>
            </a:r>
            <a:r>
              <a:rPr lang="en-US" altLang="ko-KR"/>
              <a:t>75%</a:t>
            </a:r>
            <a:r>
              <a:rPr lang="ko-KR" altLang="en-US"/>
              <a:t>를 알고 있는 상황에서 고객이 특정 배우가 출연하는 영화를 좋아할 것인지를 다시 업데이트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고객이 추가로 </a:t>
            </a:r>
            <a:r>
              <a:rPr lang="en-US" altLang="ko-KR"/>
              <a:t>10</a:t>
            </a:r>
            <a:r>
              <a:rPr lang="ko-KR" altLang="en-US"/>
              <a:t>편의 영화를 더 보고 </a:t>
            </a:r>
            <a:r>
              <a:rPr lang="en-US" altLang="ko-KR"/>
              <a:t>5</a:t>
            </a:r>
            <a:r>
              <a:rPr lang="ko-KR" altLang="en-US"/>
              <a:t>편의 영화에 좋아요</a:t>
            </a:r>
            <a:r>
              <a:rPr lang="en-US" altLang="ko-KR"/>
              <a:t>.</a:t>
            </a:r>
            <a:r>
              <a:rPr lang="ko-KR" altLang="en-US"/>
              <a:t>그 </a:t>
            </a:r>
            <a:r>
              <a:rPr lang="en-US" altLang="ko-KR"/>
              <a:t>5</a:t>
            </a:r>
            <a:r>
              <a:rPr lang="ko-KR" altLang="en-US"/>
              <a:t>편 중 </a:t>
            </a:r>
            <a:r>
              <a:rPr lang="en-US" altLang="ko-KR"/>
              <a:t>4</a:t>
            </a:r>
            <a:r>
              <a:rPr lang="ko-KR" altLang="en-US"/>
              <a:t>편은 톰 크루즈가 출연하는 영화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4</a:t>
            </a:r>
            <a:r>
              <a:rPr lang="ko-KR" altLang="en-US"/>
              <a:t> </a:t>
            </a:r>
            <a:r>
              <a:rPr lang="en-US" altLang="ko-KR"/>
              <a:t>/5</a:t>
            </a:r>
            <a:r>
              <a:rPr lang="ko-KR" altLang="en-US"/>
              <a:t> </a:t>
            </a: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100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80%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342900" lvl="0" indent="-342900">
              <a:defRPr/>
            </a:pPr>
            <a:r>
              <a:rPr lang="ko-KR" altLang="en-US"/>
              <a:t>싫어요를 누른 </a:t>
            </a:r>
            <a:r>
              <a:rPr lang="en-US" altLang="ko-KR"/>
              <a:t>5</a:t>
            </a:r>
            <a:r>
              <a:rPr lang="ko-KR" altLang="en-US"/>
              <a:t>편 중 </a:t>
            </a:r>
            <a:r>
              <a:rPr lang="en-US" altLang="ko-KR"/>
              <a:t>1</a:t>
            </a:r>
            <a:r>
              <a:rPr lang="ko-KR" altLang="en-US"/>
              <a:t>편은 톰 크루즈가 출연한 영화</a:t>
            </a:r>
            <a:endParaRPr lang="ko-KR" altLang="en-US"/>
          </a:p>
          <a:p>
            <a:pPr marL="742950" lvl="1" indent="-342900">
              <a:defRPr/>
            </a:pPr>
            <a:r>
              <a:rPr lang="en-US" altLang="ko-KR"/>
              <a:t>1/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 </a:t>
            </a: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100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20</a:t>
            </a:r>
            <a:r>
              <a:rPr lang="ko-KR" altLang="en-US"/>
              <a:t> </a:t>
            </a:r>
            <a:r>
              <a:rPr lang="en-US" altLang="ko-KR"/>
              <a:t>%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2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7227793" y="268941"/>
            <a:ext cx="2487709" cy="6320117"/>
            <a:chOff x="6633881" y="291352"/>
            <a:chExt cx="3417798" cy="6320117"/>
          </a:xfrm>
        </p:grpSpPr>
        <p:sp>
          <p:nvSpPr>
            <p:cNvPr id="5" name=""/>
            <p:cNvSpPr/>
            <p:nvPr/>
          </p:nvSpPr>
          <p:spPr>
            <a:xfrm>
              <a:off x="6633881" y="1277471"/>
              <a:ext cx="3417796" cy="53339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톰크루즈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6633882" y="291352"/>
              <a:ext cx="3417797" cy="10531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맑은 고딕"/>
                </a:rPr>
                <a:t>싫어할 확률</a:t>
              </a:r>
  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Calibri"/>
                </a:rPr>
                <a:t>0.25</a:t>
              </a:r>
  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2" name=""/>
          <p:cNvGrpSpPr/>
          <p:nvPr/>
        </p:nvGrpSpPr>
        <p:grpSpPr>
          <a:xfrm rot="0">
            <a:off x="2510113" y="268941"/>
            <a:ext cx="4549592" cy="6320117"/>
            <a:chOff x="2678201" y="291352"/>
            <a:chExt cx="3417798" cy="6320117"/>
          </a:xfrm>
        </p:grpSpPr>
        <p:sp>
          <p:nvSpPr>
            <p:cNvPr id="4" name=""/>
            <p:cNvSpPr/>
            <p:nvPr/>
          </p:nvSpPr>
          <p:spPr>
            <a:xfrm>
              <a:off x="2711821" y="1277471"/>
              <a:ext cx="3384178" cy="5333999"/>
            </a:xfrm>
            <a:prstGeom prst="rect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톰 크루즈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톰 크루즈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톰 크루즈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톰 크루즈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크리스찬 베일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" name=""/>
            <p:cNvSpPr txBox="1"/>
            <p:nvPr/>
          </p:nvSpPr>
          <p:spPr>
            <a:xfrm>
              <a:off x="2678201" y="291352"/>
              <a:ext cx="3417797" cy="10245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맑은 고딕"/>
                </a:rPr>
                <a:t>액션영화를 좋아할 확률</a:t>
              </a:r>
  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Calibri"/>
                </a:rPr>
                <a:t>0.75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8" name=""/>
          <p:cNvSpPr txBox="1"/>
          <p:nvPr/>
        </p:nvSpPr>
        <p:spPr>
          <a:xfrm>
            <a:off x="386587" y="2904956"/>
            <a:ext cx="1832161" cy="104808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rgbClr val="ff0000"/>
                </a:solidFill>
              </a:rPr>
              <a:t>0.8</a:t>
            </a:r>
            <a:endParaRPr lang="en-US" altLang="ko-KR" sz="6300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86587" y="5538954"/>
            <a:ext cx="1832161" cy="105044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chemeClr val="dk1"/>
                </a:solidFill>
              </a:rPr>
              <a:t>0.2</a:t>
            </a:r>
            <a:endParaRPr lang="en-US" altLang="ko-KR" sz="6300" b="1">
              <a:solidFill>
                <a:schemeClr val="dk1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0051677" y="1332825"/>
            <a:ext cx="1832161" cy="104808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rgbClr val="ff0000"/>
                </a:solidFill>
              </a:rPr>
              <a:t>0.2</a:t>
            </a:r>
            <a:endParaRPr lang="en-US" altLang="ko-KR" sz="6300" b="1">
              <a:solidFill>
                <a:srgbClr val="ff0000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0051678" y="3759236"/>
            <a:ext cx="1832161" cy="105010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chemeClr val="dk1"/>
                </a:solidFill>
              </a:rPr>
              <a:t>0.8</a:t>
            </a:r>
            <a:endParaRPr lang="en-US" altLang="ko-KR" sz="6300" b="1">
              <a:solidFill>
                <a:schemeClr val="dk1"/>
              </a:solidFill>
            </a:endParaRPr>
          </a:p>
        </p:txBody>
      </p:sp>
      <p:cxnSp>
        <p:nvCxnSpPr>
          <p:cNvPr id="14" name=""/>
          <p:cNvCxnSpPr/>
          <p:nvPr/>
        </p:nvCxnSpPr>
        <p:spPr>
          <a:xfrm>
            <a:off x="386587" y="5460906"/>
            <a:ext cx="6673117" cy="224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6313939" y="2380913"/>
            <a:ext cx="5541324" cy="2241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8041517" y="2536478"/>
            <a:ext cx="860259" cy="73695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8041516" y="3584565"/>
            <a:ext cx="860259" cy="73695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041518" y="4581889"/>
            <a:ext cx="860259" cy="73695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0800000">
            <a:off x="8041516" y="5538955"/>
            <a:ext cx="860259" cy="7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1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4513153" y="3630706"/>
            <a:ext cx="2070303" cy="2127925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0.2 X 0.25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= 0.05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" name=""/>
          <p:cNvSpPr/>
          <p:nvPr/>
        </p:nvSpPr>
        <p:spPr>
          <a:xfrm>
            <a:off x="749108" y="3630706"/>
            <a:ext cx="2084296" cy="2127925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0.8</a:t>
            </a: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X 0.75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= 0.6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5" name=""/>
          <p:cNvCxnSpPr/>
          <p:nvPr/>
        </p:nvCxnSpPr>
        <p:spPr>
          <a:xfrm>
            <a:off x="554676" y="3429000"/>
            <a:ext cx="602878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2406444" y="963705"/>
            <a:ext cx="2106707" cy="2095500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0.8</a:t>
            </a:r>
            <a:r>
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X 0.75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= 0.6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/>
          <p:nvPr/>
        </p:nvSpPr>
        <p:spPr>
          <a:xfrm>
            <a:off x="3213280" y="4359089"/>
            <a:ext cx="890867" cy="896470"/>
          </a:xfrm>
          <a:prstGeom prst="plus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6740338" y="2711823"/>
            <a:ext cx="1703294" cy="1434353"/>
          </a:xfrm>
          <a:prstGeom prst="mathEqual">
            <a:avLst>
              <a:gd name="adj1" fmla="val 23520"/>
              <a:gd name="adj2" fmla="val 1176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8443632" y="459440"/>
            <a:ext cx="3272117" cy="225238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4000" b="1"/>
              <a:t>0.6 / 0.65 = </a:t>
            </a:r>
            <a:endParaRPr lang="en-US" altLang="ko-KR" sz="4000" b="1"/>
          </a:p>
          <a:p>
            <a:pPr lvl="0" algn="ctr">
              <a:defRPr/>
            </a:pPr>
            <a:r>
              <a:rPr lang="en-US" altLang="ko-KR" sz="4000" b="1"/>
              <a:t>0.923</a:t>
            </a:r>
            <a:endParaRPr lang="en-US" altLang="ko-KR" sz="4000" b="1"/>
          </a:p>
        </p:txBody>
      </p:sp>
      <p:sp>
        <p:nvSpPr>
          <p:cNvPr id="23" name=""/>
          <p:cNvSpPr/>
          <p:nvPr/>
        </p:nvSpPr>
        <p:spPr>
          <a:xfrm>
            <a:off x="9609043" y="3025290"/>
            <a:ext cx="941294" cy="8074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7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443632" y="4146176"/>
            <a:ext cx="3395383" cy="2409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000" b="1"/>
              <a:t>고객이 톰 크루즈가 출연하는 액션영화에 좋아요를 </a:t>
            </a:r>
            <a:endParaRPr lang="ko-KR" altLang="en-US" sz="2000" b="1"/>
          </a:p>
          <a:p>
            <a:pPr lvl="0" algn="ctr">
              <a:defRPr/>
            </a:pPr>
            <a:r>
              <a:rPr lang="ko-KR" altLang="en-US" sz="2000" b="1"/>
              <a:t>누를 확률 </a:t>
            </a:r>
            <a:r>
              <a:rPr lang="en-US" altLang="ko-KR" sz="2000" b="1"/>
              <a:t>=</a:t>
            </a:r>
            <a:r>
              <a:rPr lang="ko-KR" altLang="en-US" sz="2000" b="1"/>
              <a:t> </a:t>
            </a:r>
            <a:r>
              <a:rPr lang="en-US" altLang="ko-KR" sz="2000" b="1"/>
              <a:t>92.3%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155899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사후 확률 업데이트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 algn="ctr">
              <a:buNone/>
              <a:defRPr/>
            </a:pPr>
            <a:r>
              <a:rPr lang="ko-KR" altLang="en-US" b="1"/>
              <a:t>고객이 톰 크루즈가 출연하는 액션영화에 </a:t>
            </a:r>
            <a:endParaRPr lang="ko-KR" altLang="en-US" b="1"/>
          </a:p>
          <a:p>
            <a:pPr marL="0" lvl="0" indent="0" algn="ctr">
              <a:buNone/>
              <a:defRPr/>
            </a:pPr>
            <a:r>
              <a:rPr lang="ko-KR" altLang="en-US" b="1"/>
              <a:t>좋아요를 누를 확률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2442883" y="2879912"/>
            <a:ext cx="7306234" cy="3492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0" b="1"/>
              <a:t>92.3%</a:t>
            </a:r>
            <a:endParaRPr lang="en-US" altLang="ko-KR" sz="20000" b="1"/>
          </a:p>
        </p:txBody>
      </p:sp>
    </p:spTree>
    <p:extLst>
      <p:ext uri="{BB962C8B-B14F-4D97-AF65-F5344CB8AC3E}">
        <p14:creationId xmlns:p14="http://schemas.microsoft.com/office/powerpoint/2010/main" val="79825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Cold Start</a:t>
            </a:r>
            <a:r>
              <a:rPr lang="ko-KR" altLang="en-US"/>
              <a:t> 사전확률 </a:t>
            </a:r>
            <a:r>
              <a:rPr lang="en-US" altLang="ko-KR"/>
              <a:t>50%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50%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신규 고객 어떤 영화를 좋아할지 모름 (Cold Start)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모든 장르의 영화 좋아할 확률 50%, 싫어할 확률 50% (사전확률)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3619499" y="3429000"/>
            <a:ext cx="2476501" cy="3182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600" b="1"/>
              <a:t>좋아하는 영화</a:t>
            </a:r>
            <a:endParaRPr lang="ko-KR" altLang="en-US" sz="2600" b="1"/>
          </a:p>
          <a:p>
            <a:pPr lvl="0" algn="ctr">
              <a:defRPr/>
            </a:pPr>
            <a:r>
              <a:rPr lang="en-US" altLang="ko-KR" sz="2600" b="1"/>
              <a:t>50%</a:t>
            </a:r>
            <a:endParaRPr lang="en-US" altLang="ko-KR" sz="2600" b="1"/>
          </a:p>
        </p:txBody>
      </p:sp>
      <p:sp>
        <p:nvSpPr>
          <p:cNvPr id="5" name=""/>
          <p:cNvSpPr/>
          <p:nvPr/>
        </p:nvSpPr>
        <p:spPr>
          <a:xfrm>
            <a:off x="6745941" y="3429000"/>
            <a:ext cx="2476501" cy="31824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600" b="1"/>
              <a:t>싫어하는 영화</a:t>
            </a:r>
            <a:endParaRPr lang="ko-KR" altLang="en-US" sz="2600" b="1"/>
          </a:p>
          <a:p>
            <a:pPr lvl="0" algn="ctr">
              <a:defRPr/>
            </a:pPr>
            <a:r>
              <a:rPr lang="en-US" altLang="ko-KR" sz="2600" b="1"/>
              <a:t>50%</a:t>
            </a:r>
            <a:endParaRPr lang="en-US" altLang="ko-KR" sz="2600" b="1"/>
          </a:p>
        </p:txBody>
      </p:sp>
    </p:spTree>
    <p:extLst>
      <p:ext uri="{BB962C8B-B14F-4D97-AF65-F5344CB8AC3E}">
        <p14:creationId xmlns:p14="http://schemas.microsoft.com/office/powerpoint/2010/main" val="191466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사후 확률 구하기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고객이 10편의 영화를 보고 5편의 영화에 좋아요를 눌렀는데 그 중 3편이 액션영화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좋아하는 영화 5편중 3편이 액션 3/5 * 100  = 60%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(좋아하는 영화중 60%가 액션)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나머지 5편의 영화에는 싫어요 클릭 그중 1편이 액션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1/5 * 100 = 20% (싫어하는 영화중 20%가 액션)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8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6297704" y="268941"/>
            <a:ext cx="3417797" cy="6320117"/>
            <a:chOff x="6633881" y="291352"/>
            <a:chExt cx="3417797" cy="6320117"/>
          </a:xfrm>
        </p:grpSpPr>
        <p:sp>
          <p:nvSpPr>
            <p:cNvPr id="5" name=""/>
            <p:cNvSpPr/>
            <p:nvPr/>
          </p:nvSpPr>
          <p:spPr>
            <a:xfrm>
              <a:off x="6633881" y="1277471"/>
              <a:ext cx="3417796" cy="53339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액션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드라마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다큐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드라마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스릴러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6633881" y="291352"/>
              <a:ext cx="3417797" cy="10531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맑은 고딕"/>
                </a:rPr>
                <a:t>싫어하는 영화</a:t>
              </a:r>
  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Calibri"/>
                </a:rPr>
                <a:t>0.5</a:t>
              </a:r>
  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2" name=""/>
          <p:cNvGrpSpPr/>
          <p:nvPr/>
        </p:nvGrpSpPr>
        <p:grpSpPr>
          <a:xfrm rot="0">
            <a:off x="2510113" y="268941"/>
            <a:ext cx="3417797" cy="6320117"/>
            <a:chOff x="2678202" y="291352"/>
            <a:chExt cx="3417797" cy="6320117"/>
          </a:xfrm>
        </p:grpSpPr>
        <p:sp>
          <p:nvSpPr>
            <p:cNvPr id="4" name=""/>
            <p:cNvSpPr/>
            <p:nvPr/>
          </p:nvSpPr>
          <p:spPr>
            <a:xfrm>
              <a:off x="2711821" y="1277471"/>
              <a:ext cx="3384178" cy="5333999"/>
            </a:xfrm>
            <a:prstGeom prst="rect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액션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액션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액션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스릴러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호러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" name=""/>
            <p:cNvSpPr txBox="1"/>
            <p:nvPr/>
          </p:nvSpPr>
          <p:spPr>
            <a:xfrm>
              <a:off x="2678202" y="291352"/>
              <a:ext cx="3417797" cy="10245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맑은 고딕"/>
                </a:rPr>
                <a:t>좋아하는 영화</a:t>
              </a:r>
  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Calibri"/>
                </a:rPr>
                <a:t>0.5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8" name=""/>
          <p:cNvSpPr txBox="1"/>
          <p:nvPr/>
        </p:nvSpPr>
        <p:spPr>
          <a:xfrm>
            <a:off x="386587" y="2380913"/>
            <a:ext cx="1832161" cy="104808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rgbClr val="ff0000"/>
                </a:solidFill>
              </a:rPr>
              <a:t>0.6</a:t>
            </a:r>
            <a:endParaRPr lang="en-US" altLang="ko-KR" sz="6300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41764" y="4958266"/>
            <a:ext cx="1832161" cy="105010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chemeClr val="dk1"/>
                </a:solidFill>
              </a:rPr>
              <a:t>0.4</a:t>
            </a:r>
            <a:endParaRPr lang="en-US" altLang="ko-KR" sz="6300" b="1">
              <a:solidFill>
                <a:schemeClr val="dk1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0051677" y="1332825"/>
            <a:ext cx="1832161" cy="104808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rgbClr val="ff0000"/>
                </a:solidFill>
              </a:rPr>
              <a:t>0.2</a:t>
            </a:r>
            <a:endParaRPr lang="en-US" altLang="ko-KR" sz="6300" b="1">
              <a:solidFill>
                <a:srgbClr val="ff0000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0051678" y="3759236"/>
            <a:ext cx="1832161" cy="105010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chemeClr val="dk1"/>
                </a:solidFill>
              </a:rPr>
              <a:t>0.8</a:t>
            </a:r>
            <a:endParaRPr lang="en-US" altLang="ko-KR" sz="6300" b="1">
              <a:solidFill>
                <a:schemeClr val="dk1"/>
              </a:solidFill>
            </a:endParaRPr>
          </a:p>
        </p:txBody>
      </p:sp>
      <p:cxnSp>
        <p:nvCxnSpPr>
          <p:cNvPr id="14" name=""/>
          <p:cNvCxnSpPr/>
          <p:nvPr/>
        </p:nvCxnSpPr>
        <p:spPr>
          <a:xfrm>
            <a:off x="386587" y="4403912"/>
            <a:ext cx="5541324" cy="224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6313939" y="2380913"/>
            <a:ext cx="5541324" cy="2241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1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6297704" y="268941"/>
            <a:ext cx="3417797" cy="6320117"/>
            <a:chOff x="6633881" y="291352"/>
            <a:chExt cx="3417797" cy="6320117"/>
          </a:xfrm>
        </p:grpSpPr>
        <p:sp>
          <p:nvSpPr>
            <p:cNvPr id="5" name=""/>
            <p:cNvSpPr/>
            <p:nvPr/>
          </p:nvSpPr>
          <p:spPr>
            <a:xfrm>
              <a:off x="6633881" y="1277471"/>
              <a:ext cx="3417796" cy="53339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액션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드라마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다큐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드라마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스릴러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6633881" y="291352"/>
              <a:ext cx="3417797" cy="10531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맑은 고딕"/>
                </a:rPr>
                <a:t>싫어하는 영화</a:t>
              </a:r>
  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Calibri"/>
                </a:rPr>
                <a:t>0.5</a:t>
              </a:r>
  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2" name=""/>
          <p:cNvGrpSpPr/>
          <p:nvPr/>
        </p:nvGrpSpPr>
        <p:grpSpPr>
          <a:xfrm rot="0">
            <a:off x="2510113" y="268941"/>
            <a:ext cx="3417797" cy="6320117"/>
            <a:chOff x="2678202" y="291352"/>
            <a:chExt cx="3417797" cy="6320117"/>
          </a:xfrm>
        </p:grpSpPr>
        <p:sp>
          <p:nvSpPr>
            <p:cNvPr id="4" name=""/>
            <p:cNvSpPr/>
            <p:nvPr/>
          </p:nvSpPr>
          <p:spPr>
            <a:xfrm>
              <a:off x="2711821" y="1277471"/>
              <a:ext cx="3384178" cy="5333999"/>
            </a:xfrm>
            <a:prstGeom prst="rect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액션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액션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액션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스릴러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호러</a:t>
              </a: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" name=""/>
            <p:cNvSpPr txBox="1"/>
            <p:nvPr/>
          </p:nvSpPr>
          <p:spPr>
            <a:xfrm>
              <a:off x="2678202" y="291352"/>
              <a:ext cx="3417797" cy="10245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맑은 고딕"/>
                </a:rPr>
                <a:t>좋아하는 영화</a:t>
              </a:r>
  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Calibri"/>
                </a:rPr>
                <a:t>0.5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8" name=""/>
          <p:cNvSpPr txBox="1"/>
          <p:nvPr/>
        </p:nvSpPr>
        <p:spPr>
          <a:xfrm>
            <a:off x="386587" y="2380913"/>
            <a:ext cx="1832161" cy="104808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rgbClr val="ff0000"/>
                </a:solidFill>
              </a:rPr>
              <a:t>0.6</a:t>
            </a:r>
            <a:endParaRPr lang="en-US" altLang="ko-KR" sz="6300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41764" y="4958266"/>
            <a:ext cx="1832161" cy="105010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chemeClr val="dk1"/>
                </a:solidFill>
              </a:rPr>
              <a:t>0.4</a:t>
            </a:r>
            <a:endParaRPr lang="en-US" altLang="ko-KR" sz="6300" b="1">
              <a:solidFill>
                <a:schemeClr val="dk1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0051677" y="1332825"/>
            <a:ext cx="1832161" cy="104808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rgbClr val="ff0000"/>
                </a:solidFill>
              </a:rPr>
              <a:t>0.2</a:t>
            </a:r>
            <a:endParaRPr lang="en-US" altLang="ko-KR" sz="6300" b="1">
              <a:solidFill>
                <a:srgbClr val="ff0000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0051678" y="3759236"/>
            <a:ext cx="1832161" cy="105010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chemeClr val="dk1"/>
                </a:solidFill>
              </a:rPr>
              <a:t>0.8</a:t>
            </a:r>
            <a:endParaRPr lang="en-US" altLang="ko-KR" sz="6300" b="1">
              <a:solidFill>
                <a:schemeClr val="dk1"/>
              </a:solidFill>
            </a:endParaRPr>
          </a:p>
        </p:txBody>
      </p:sp>
      <p:cxnSp>
        <p:nvCxnSpPr>
          <p:cNvPr id="14" name=""/>
          <p:cNvCxnSpPr/>
          <p:nvPr/>
        </p:nvCxnSpPr>
        <p:spPr>
          <a:xfrm>
            <a:off x="386587" y="4403912"/>
            <a:ext cx="5541324" cy="224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6313939" y="2380913"/>
            <a:ext cx="5541324" cy="2241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 rot="19234690">
            <a:off x="1470491" y="1261766"/>
            <a:ext cx="2345743" cy="64365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 rot="18240908">
            <a:off x="488934" y="2906048"/>
            <a:ext cx="4574894" cy="64365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 rot="13585580">
            <a:off x="7567389" y="2333216"/>
            <a:ext cx="3579050" cy="64365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 rot="859775">
            <a:off x="8400486" y="1010996"/>
            <a:ext cx="1912855" cy="64365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9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6297704" y="268941"/>
            <a:ext cx="3417797" cy="6320117"/>
            <a:chOff x="6633881" y="291352"/>
            <a:chExt cx="3417797" cy="6320117"/>
          </a:xfrm>
        </p:grpSpPr>
        <p:sp>
          <p:nvSpPr>
            <p:cNvPr id="5" name=""/>
            <p:cNvSpPr/>
            <p:nvPr/>
          </p:nvSpPr>
          <p:spPr>
            <a:xfrm>
              <a:off x="6633881" y="1277471"/>
              <a:ext cx="3417796" cy="53339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0.2 X 0.5 =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0.1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0.8 X 0.5 =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0.4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6633881" y="291352"/>
              <a:ext cx="3417797" cy="10531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맑은 고딕"/>
                </a:rPr>
                <a:t>싫어하는 영화</a:t>
              </a:r>
  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Calibri"/>
                </a:rPr>
                <a:t>0.5</a:t>
              </a:r>
  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2" name=""/>
          <p:cNvGrpSpPr/>
          <p:nvPr/>
        </p:nvGrpSpPr>
        <p:grpSpPr>
          <a:xfrm rot="0">
            <a:off x="2510113" y="268941"/>
            <a:ext cx="3417797" cy="6320117"/>
            <a:chOff x="2678202" y="291352"/>
            <a:chExt cx="3417797" cy="6320117"/>
          </a:xfrm>
        </p:grpSpPr>
        <p:sp>
          <p:nvSpPr>
            <p:cNvPr id="4" name=""/>
            <p:cNvSpPr/>
            <p:nvPr/>
          </p:nvSpPr>
          <p:spPr>
            <a:xfrm>
              <a:off x="2711821" y="1277471"/>
              <a:ext cx="3384178" cy="5333999"/>
            </a:xfrm>
            <a:prstGeom prst="rect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0.6</a:t>
              </a: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X 0.5 =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0.3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0.4 X 0.5 =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0.2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" name=""/>
            <p:cNvSpPr txBox="1"/>
            <p:nvPr/>
          </p:nvSpPr>
          <p:spPr>
            <a:xfrm>
              <a:off x="2678202" y="291352"/>
              <a:ext cx="3417797" cy="10245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맑은 고딕"/>
                </a:rPr>
                <a:t>좋아하는 영화</a:t>
              </a:r>
  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Calibri"/>
                </a:rPr>
                <a:t>0.5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8" name=""/>
          <p:cNvSpPr txBox="1"/>
          <p:nvPr/>
        </p:nvSpPr>
        <p:spPr>
          <a:xfrm>
            <a:off x="386587" y="2380913"/>
            <a:ext cx="1832161" cy="104808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rgbClr val="ff0000"/>
                </a:solidFill>
              </a:rPr>
              <a:t>0.6</a:t>
            </a:r>
            <a:endParaRPr lang="en-US" altLang="ko-KR" sz="6300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41764" y="4958266"/>
            <a:ext cx="1832161" cy="105010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chemeClr val="dk1"/>
                </a:solidFill>
              </a:rPr>
              <a:t>0.4</a:t>
            </a:r>
            <a:endParaRPr lang="en-US" altLang="ko-KR" sz="6300" b="1">
              <a:solidFill>
                <a:schemeClr val="dk1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0051677" y="1332825"/>
            <a:ext cx="1832161" cy="104808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rgbClr val="ff0000"/>
                </a:solidFill>
              </a:rPr>
              <a:t>0.2</a:t>
            </a:r>
            <a:endParaRPr lang="en-US" altLang="ko-KR" sz="6300" b="1">
              <a:solidFill>
                <a:srgbClr val="ff0000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0051678" y="3759236"/>
            <a:ext cx="1832161" cy="105010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chemeClr val="dk1"/>
                </a:solidFill>
              </a:rPr>
              <a:t>0.8</a:t>
            </a:r>
            <a:endParaRPr lang="en-US" altLang="ko-KR" sz="6300" b="1">
              <a:solidFill>
                <a:schemeClr val="dk1"/>
              </a:solidFill>
            </a:endParaRPr>
          </a:p>
        </p:txBody>
      </p:sp>
      <p:cxnSp>
        <p:nvCxnSpPr>
          <p:cNvPr id="14" name=""/>
          <p:cNvCxnSpPr/>
          <p:nvPr/>
        </p:nvCxnSpPr>
        <p:spPr>
          <a:xfrm>
            <a:off x="386587" y="4403912"/>
            <a:ext cx="5541324" cy="224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6342513" y="2627442"/>
            <a:ext cx="5541324" cy="2241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9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6297704" y="268941"/>
            <a:ext cx="3417797" cy="6320117"/>
            <a:chOff x="6633881" y="291352"/>
            <a:chExt cx="3417797" cy="6320117"/>
          </a:xfrm>
        </p:grpSpPr>
        <p:sp>
          <p:nvSpPr>
            <p:cNvPr id="5" name=""/>
            <p:cNvSpPr/>
            <p:nvPr/>
          </p:nvSpPr>
          <p:spPr>
            <a:xfrm>
              <a:off x="6633881" y="1277471"/>
              <a:ext cx="3417796" cy="5333999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0.2 X 0.5 =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0.1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0.8 X 0.5 =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0.4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"/>
            <p:cNvSpPr txBox="1"/>
            <p:nvPr/>
          </p:nvSpPr>
          <p:spPr>
            <a:xfrm>
              <a:off x="6633881" y="291352"/>
              <a:ext cx="3417797" cy="10531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맑은 고딕"/>
                </a:rPr>
                <a:t>싫어하는 영화</a:t>
              </a:r>
  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Calibri"/>
                </a:rPr>
                <a:t>0.5</a:t>
              </a:r>
  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12" name=""/>
          <p:cNvGrpSpPr/>
          <p:nvPr/>
        </p:nvGrpSpPr>
        <p:grpSpPr>
          <a:xfrm rot="0">
            <a:off x="2510113" y="268941"/>
            <a:ext cx="3417797" cy="6320117"/>
            <a:chOff x="2678202" y="291352"/>
            <a:chExt cx="3417797" cy="6320117"/>
          </a:xfrm>
        </p:grpSpPr>
        <p:sp>
          <p:nvSpPr>
            <p:cNvPr id="4" name=""/>
            <p:cNvSpPr/>
            <p:nvPr/>
          </p:nvSpPr>
          <p:spPr>
            <a:xfrm>
              <a:off x="2711821" y="1277471"/>
              <a:ext cx="3384178" cy="5333999"/>
            </a:xfrm>
            <a:prstGeom prst="rect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0.6</a:t>
              </a:r>
              <a:r>
                <a: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 </a:t>
              </a: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X 0.5 =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0.3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0.4 X 0.5 =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0.2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" name=""/>
            <p:cNvSpPr txBox="1"/>
            <p:nvPr/>
          </p:nvSpPr>
          <p:spPr>
            <a:xfrm>
              <a:off x="2678202" y="291352"/>
              <a:ext cx="3417797" cy="10245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맑은 고딕"/>
                </a:rPr>
                <a:t>좋아하는 영화</a:t>
              </a:r>
  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Calibri"/>
                  <a:ea typeface="맑은 고딕"/>
                  <a:cs typeface="Calibri"/>
                </a:rPr>
                <a:t>0.5</a:t>
              </a:r>
  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8" name=""/>
          <p:cNvSpPr txBox="1"/>
          <p:nvPr/>
        </p:nvSpPr>
        <p:spPr>
          <a:xfrm>
            <a:off x="386587" y="2380913"/>
            <a:ext cx="1832161" cy="104808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rgbClr val="ff0000"/>
                </a:solidFill>
              </a:rPr>
              <a:t>0.6</a:t>
            </a:r>
            <a:endParaRPr lang="en-US" altLang="ko-KR" sz="6300" b="1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41764" y="4958266"/>
            <a:ext cx="1832161" cy="105010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chemeClr val="dk1"/>
                </a:solidFill>
              </a:rPr>
              <a:t>0.4</a:t>
            </a:r>
            <a:endParaRPr lang="en-US" altLang="ko-KR" sz="6300" b="1">
              <a:solidFill>
                <a:schemeClr val="dk1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0051677" y="1332825"/>
            <a:ext cx="1832161" cy="104808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rgbClr val="ff0000"/>
                </a:solidFill>
              </a:rPr>
              <a:t>0.2</a:t>
            </a:r>
            <a:endParaRPr lang="en-US" altLang="ko-KR" sz="6300" b="1">
              <a:solidFill>
                <a:srgbClr val="ff0000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0051678" y="3759236"/>
            <a:ext cx="1832161" cy="105010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6300" b="1">
                <a:solidFill>
                  <a:schemeClr val="dk1"/>
                </a:solidFill>
              </a:rPr>
              <a:t>0.8</a:t>
            </a:r>
            <a:endParaRPr lang="en-US" altLang="ko-KR" sz="6300" b="1">
              <a:solidFill>
                <a:schemeClr val="dk1"/>
              </a:solidFill>
            </a:endParaRPr>
          </a:p>
        </p:txBody>
      </p:sp>
      <p:cxnSp>
        <p:nvCxnSpPr>
          <p:cNvPr id="14" name=""/>
          <p:cNvCxnSpPr/>
          <p:nvPr/>
        </p:nvCxnSpPr>
        <p:spPr>
          <a:xfrm>
            <a:off x="386587" y="4403912"/>
            <a:ext cx="5541324" cy="224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6294888" y="2627442"/>
            <a:ext cx="5541324" cy="2241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194423" y="4445374"/>
            <a:ext cx="5743014" cy="2162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6269129" y="2668904"/>
            <a:ext cx="5743014" cy="39504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36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1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4513152" y="3630706"/>
            <a:ext cx="1708898" cy="2127925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" name=""/>
          <p:cNvSpPr/>
          <p:nvPr/>
        </p:nvSpPr>
        <p:spPr>
          <a:xfrm>
            <a:off x="749108" y="3630706"/>
            <a:ext cx="2084296" cy="2127925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0.3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5" name=""/>
          <p:cNvCxnSpPr/>
          <p:nvPr/>
        </p:nvCxnSpPr>
        <p:spPr>
          <a:xfrm>
            <a:off x="554676" y="3429000"/>
            <a:ext cx="602878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2406445" y="1008528"/>
            <a:ext cx="2106707" cy="2095500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0.3</a:t>
            </a:r>
            <a:endParaRPr xmlns:mc="http://schemas.openxmlformats.org/markup-compatibility/2006" xmlns:hp="http://schemas.haansoft.com/office/presentation/8.0" kumimoji="0" lang="en-US" altLang="ko-KR" sz="3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"/>
          <p:cNvSpPr/>
          <p:nvPr/>
        </p:nvSpPr>
        <p:spPr>
          <a:xfrm>
            <a:off x="3213280" y="4359089"/>
            <a:ext cx="890867" cy="896470"/>
          </a:xfrm>
          <a:prstGeom prst="plus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6740338" y="2711823"/>
            <a:ext cx="1703294" cy="1434353"/>
          </a:xfrm>
          <a:prstGeom prst="mathEqual">
            <a:avLst>
              <a:gd name="adj1" fmla="val 23520"/>
              <a:gd name="adj2" fmla="val 1176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8443632" y="1837765"/>
            <a:ext cx="3272117" cy="2969559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4000" b="1"/>
              <a:t>0.3 / 0.4 = </a:t>
            </a:r>
            <a:endParaRPr lang="en-US" altLang="ko-KR" sz="4000" b="1"/>
          </a:p>
          <a:p>
            <a:pPr lvl="0" algn="ctr">
              <a:defRPr/>
            </a:pPr>
            <a:r>
              <a:rPr lang="en-US" altLang="ko-KR" sz="4000" b="1"/>
              <a:t>0.7</a:t>
            </a:r>
            <a:endParaRPr lang="en-US" altLang="ko-KR" sz="4000" b="1"/>
          </a:p>
        </p:txBody>
      </p:sp>
      <p:sp>
        <p:nvSpPr>
          <p:cNvPr id="23" name=""/>
          <p:cNvSpPr/>
          <p:nvPr/>
        </p:nvSpPr>
        <p:spPr>
          <a:xfrm>
            <a:off x="9609043" y="4562439"/>
            <a:ext cx="941294" cy="8074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76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8443632" y="5493124"/>
            <a:ext cx="3395383" cy="1062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000" b="1"/>
              <a:t>고객이 액션영화에 좋아요를 </a:t>
            </a:r>
            <a:endParaRPr lang="ko-KR" altLang="en-US" sz="2000" b="1"/>
          </a:p>
          <a:p>
            <a:pPr lvl="0" algn="ctr">
              <a:defRPr/>
            </a:pPr>
            <a:r>
              <a:rPr lang="ko-KR" altLang="en-US" sz="2000" b="1"/>
              <a:t>누를 확률 </a:t>
            </a:r>
            <a:r>
              <a:rPr lang="en-US" altLang="ko-KR" sz="2000" b="1"/>
              <a:t>=</a:t>
            </a:r>
            <a:r>
              <a:rPr lang="ko-KR" altLang="en-US" sz="2000" b="1"/>
              <a:t> </a:t>
            </a:r>
            <a:r>
              <a:rPr lang="en-US" altLang="ko-KR" sz="2000" b="1"/>
              <a:t>75%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36569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사후 확률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algn="ctr">
              <a:defRPr/>
            </a:pPr>
            <a:r>
              <a:rPr lang="ko-KR" altLang="en-US"/>
              <a:t>고객이 액션 영화를 좋아할 확률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2997573" y="2633382"/>
            <a:ext cx="6129618" cy="3492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0" b="1"/>
              <a:t>75%</a:t>
            </a:r>
            <a:endParaRPr lang="en-US" altLang="ko-KR" sz="20000" b="1"/>
          </a:p>
        </p:txBody>
      </p:sp>
    </p:spTree>
    <p:extLst>
      <p:ext uri="{BB962C8B-B14F-4D97-AF65-F5344CB8AC3E}">
        <p14:creationId xmlns:p14="http://schemas.microsoft.com/office/powerpoint/2010/main" val="168423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275</ep:Words>
  <ep:PresentationFormat>화면 슬라이드 쇼(4:3)</ep:PresentationFormat>
  <ep:Paragraphs>80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넷플릭스 영화 추천 알고리즘 원리 (나이브 베이즈 Naive Bayes)</vt:lpstr>
      <vt:lpstr>Cold Start 사전확률 50% : 50%</vt:lpstr>
      <vt:lpstr>사후 확률 구하기</vt:lpstr>
      <vt:lpstr>슬라이드 4</vt:lpstr>
      <vt:lpstr>슬라이드 5</vt:lpstr>
      <vt:lpstr>슬라이드 6</vt:lpstr>
      <vt:lpstr>슬라이드 7</vt:lpstr>
      <vt:lpstr>슬라이드 8</vt:lpstr>
      <vt:lpstr>사후 확률</vt:lpstr>
      <vt:lpstr>사후 확률 업데이트</vt:lpstr>
      <vt:lpstr>슬라이드 11</vt:lpstr>
      <vt:lpstr>슬라이드 12</vt:lpstr>
      <vt:lpstr>사후 확률 업데이트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2022-06-28T01:24:52.541</dcterms:created>
  <dc:creator>haram</dc:creator>
  <cp:lastModifiedBy>haram</cp:lastModifiedBy>
  <dcterms:modified xsi:type="dcterms:W3CDTF">2022-06-28T03:47:01.908</dcterms:modified>
  <cp:revision>26</cp:revision>
  <dc:title>넷플릭스 영화 추천 알고리즘 원리 (나이브 베이즈)</dc:title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