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304" r:id="rId2"/>
    <p:sldId id="259" r:id="rId3"/>
    <p:sldId id="260" r:id="rId4"/>
    <p:sldId id="261" r:id="rId5"/>
    <p:sldId id="328" r:id="rId6"/>
    <p:sldId id="313" r:id="rId7"/>
    <p:sldId id="315" r:id="rId8"/>
    <p:sldId id="330" r:id="rId9"/>
    <p:sldId id="314" r:id="rId10"/>
    <p:sldId id="316" r:id="rId11"/>
    <p:sldId id="317" r:id="rId12"/>
    <p:sldId id="326" r:id="rId13"/>
    <p:sldId id="325" r:id="rId14"/>
    <p:sldId id="319" r:id="rId15"/>
    <p:sldId id="332" r:id="rId16"/>
    <p:sldId id="322" r:id="rId17"/>
    <p:sldId id="323" r:id="rId18"/>
    <p:sldId id="336" r:id="rId19"/>
    <p:sldId id="327" r:id="rId20"/>
    <p:sldId id="329" r:id="rId21"/>
    <p:sldId id="272" r:id="rId22"/>
    <p:sldId id="334" r:id="rId23"/>
    <p:sldId id="335" r:id="rId24"/>
    <p:sldId id="309"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00102"/>
    <a:srgbClr val="3E4150"/>
    <a:srgbClr val="262626"/>
    <a:srgbClr val="FEFEFE"/>
    <a:srgbClr val="A30101"/>
    <a:srgbClr val="FFFFFF"/>
    <a:srgbClr val="018ECC"/>
    <a:srgbClr val="0179AF"/>
    <a:srgbClr val="FDFDFD"/>
    <a:srgbClr val="F9F9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2160" autoAdjust="0"/>
  </p:normalViewPr>
  <p:slideViewPr>
    <p:cSldViewPr snapToGrid="0">
      <p:cViewPr varScale="1">
        <p:scale>
          <a:sx n="60" d="100"/>
          <a:sy n="60" d="100"/>
        </p:scale>
        <p:origin x="8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B1435B-95B6-4356-92FB-3C634C65F4A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zh-CN" altLang="en-US"/>
        </a:p>
      </dgm:t>
    </dgm:pt>
    <dgm:pt modelId="{D3EA91D7-DD8B-4B35-94B8-054DE3AEBA25}">
      <dgm:prSet phldrT="[文本]" custT="1"/>
      <dgm:spPr/>
      <dgm:t>
        <a:bodyPr/>
        <a:lstStyle/>
        <a:p>
          <a:r>
            <a:rPr lang="zh-CN" altLang="en-US" sz="2400" dirty="0">
              <a:latin typeface="微软雅黑" panose="020B0503020204020204" pitchFamily="34" charset="-122"/>
              <a:ea typeface="微软雅黑" panose="020B0503020204020204" pitchFamily="34" charset="-122"/>
            </a:rPr>
            <a:t>系统模型</a:t>
          </a:r>
        </a:p>
      </dgm:t>
    </dgm:pt>
    <dgm:pt modelId="{C5BA5301-C740-42F6-AEE6-5A20F86D5E40}" type="parTrans" cxnId="{F05BA8A7-8036-48AD-87A2-F8BAFF1BF6B9}">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036733E0-C6D4-4B02-BD04-83581322440E}" type="sibTrans" cxnId="{F05BA8A7-8036-48AD-87A2-F8BAFF1BF6B9}">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F4180676-40D7-402C-BAD3-4A6BA06D8BEF}">
      <dgm:prSet phldrT="[文本]" custT="1"/>
      <dgm:spPr/>
      <dgm:t>
        <a:bodyPr/>
        <a:lstStyle/>
        <a:p>
          <a:r>
            <a:rPr lang="zh-CN" altLang="en-US" sz="1800" dirty="0">
              <a:latin typeface="微软雅黑" panose="020B0503020204020204" pitchFamily="34" charset="-122"/>
              <a:ea typeface="微软雅黑" panose="020B0503020204020204" pitchFamily="34" charset="-122"/>
            </a:rPr>
            <a:t>建立被控对象的动态控制系统模型</a:t>
          </a:r>
          <a:endParaRPr lang="zh-CN" altLang="en-US" sz="2000" dirty="0">
            <a:latin typeface="微软雅黑" panose="020B0503020204020204" pitchFamily="34" charset="-122"/>
            <a:ea typeface="微软雅黑" panose="020B0503020204020204" pitchFamily="34" charset="-122"/>
          </a:endParaRPr>
        </a:p>
      </dgm:t>
    </dgm:pt>
    <dgm:pt modelId="{2D389ECC-8CAF-4F9C-A66D-DEC815CFC99B}" type="parTrans" cxnId="{5E54E489-C340-4203-A4D6-23CAD6A9C496}">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AE751CFA-9AD7-471A-8405-59FA195F51EF}" type="sibTrans" cxnId="{5E54E489-C340-4203-A4D6-23CAD6A9C496}">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5E3F2DB9-8DC1-43C6-ACFF-88EA36E67737}">
      <dgm:prSet phldrT="[文本]" custT="1"/>
      <dgm:spPr/>
      <dgm:t>
        <a:bodyPr/>
        <a:lstStyle/>
        <a:p>
          <a:r>
            <a:rPr lang="zh-CN" altLang="en-US" sz="2400" dirty="0">
              <a:latin typeface="微软雅黑" panose="020B0503020204020204" pitchFamily="34" charset="-122"/>
              <a:ea typeface="微软雅黑" panose="020B0503020204020204" pitchFamily="34" charset="-122"/>
            </a:rPr>
            <a:t>可达集近似</a:t>
          </a:r>
        </a:p>
      </dgm:t>
    </dgm:pt>
    <dgm:pt modelId="{9B911746-33EB-4E0F-9653-46E29807B6A9}" type="parTrans" cxnId="{388A3E70-BBDF-4CE4-BA81-EB0F2F83D3CB}">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44F7AB94-0721-4421-B090-8C130CFB5917}" type="sibTrans" cxnId="{388A3E70-BBDF-4CE4-BA81-EB0F2F83D3CB}">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6746F628-D8DF-46C6-8FD2-D49126B5B5AD}">
      <dgm:prSet phldrT="[文本]" custT="1"/>
      <dgm:spPr/>
      <dgm:t>
        <a:bodyPr/>
        <a:lstStyle/>
        <a:p>
          <a:r>
            <a:rPr lang="zh-CN" altLang="en-US" sz="1800" dirty="0">
              <a:latin typeface="微软雅黑" panose="020B0503020204020204" pitchFamily="34" charset="-122"/>
              <a:ea typeface="微软雅黑" panose="020B0503020204020204" pitchFamily="34" charset="-122"/>
            </a:rPr>
            <a:t>研究主流的可达集数值近似方法</a:t>
          </a:r>
        </a:p>
      </dgm:t>
    </dgm:pt>
    <dgm:pt modelId="{182F7C8A-C0B6-44E9-8DB5-90BECB20E5DB}" type="parTrans" cxnId="{37D2F196-8BB7-442B-B627-863A026583C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00D07D30-58C9-4B60-BEEA-32C18794C86A}" type="sibTrans" cxnId="{37D2F196-8BB7-442B-B627-863A026583C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CD383394-2563-4B2F-AC72-3BE9978F0259}">
      <dgm:prSet phldrT="[文本]" custT="1"/>
      <dgm:spPr/>
      <dgm:t>
        <a:bodyPr/>
        <a:lstStyle/>
        <a:p>
          <a:r>
            <a:rPr lang="zh-CN" altLang="en-US" sz="2400" dirty="0">
              <a:latin typeface="微软雅黑" panose="020B0503020204020204" pitchFamily="34" charset="-122"/>
              <a:ea typeface="微软雅黑" panose="020B0503020204020204" pitchFamily="34" charset="-122"/>
            </a:rPr>
            <a:t>多目标优化</a:t>
          </a:r>
        </a:p>
      </dgm:t>
    </dgm:pt>
    <dgm:pt modelId="{0D8CB049-2192-4E82-AEC0-F0FFCB77D8A2}" type="parTrans" cxnId="{BCAF3C96-8A0A-4925-B8FE-E8021D8CC1B1}">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133C5505-BDCC-4191-BEB3-04D21E30033E}" type="sibTrans" cxnId="{BCAF3C96-8A0A-4925-B8FE-E8021D8CC1B1}">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2065FE58-1E59-4EE1-BE18-897B8331BE9A}">
      <dgm:prSet phldrT="[文本]" custT="1"/>
      <dgm:spPr/>
      <dgm:t>
        <a:bodyPr/>
        <a:lstStyle/>
        <a:p>
          <a:r>
            <a:rPr lang="zh-CN" altLang="en-US" sz="1800" dirty="0">
              <a:latin typeface="微软雅黑" panose="020B0503020204020204" pitchFamily="34" charset="-122"/>
              <a:ea typeface="微软雅黑" panose="020B0503020204020204" pitchFamily="34" charset="-122"/>
            </a:rPr>
            <a:t>研究多目标进化算法并进行改进</a:t>
          </a:r>
        </a:p>
      </dgm:t>
    </dgm:pt>
    <dgm:pt modelId="{2D56A96B-FDA4-4242-8243-0BA035F6861D}" type="parTrans" cxnId="{52CF18E8-19E3-43C6-BB5E-351A47C97307}">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64DBF37B-FD06-4AC6-B733-E4FA1BE973BC}" type="sibTrans" cxnId="{52CF18E8-19E3-43C6-BB5E-351A47C97307}">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A8B335FA-1119-4F22-BCFD-404C1061A21E}">
      <dgm:prSet phldrT="[文本]" custT="1"/>
      <dgm:spPr/>
      <dgm:t>
        <a:bodyPr/>
        <a:lstStyle/>
        <a:p>
          <a:r>
            <a:rPr lang="zh-CN" altLang="en-US" sz="1800" dirty="0">
              <a:latin typeface="微软雅黑" panose="020B0503020204020204" pitchFamily="34" charset="-122"/>
              <a:ea typeface="微软雅黑" panose="020B0503020204020204" pitchFamily="34" charset="-122"/>
            </a:rPr>
            <a:t>将可达集边界构建为多目标评价函数</a:t>
          </a:r>
        </a:p>
      </dgm:t>
    </dgm:pt>
    <dgm:pt modelId="{669DEAD5-22A8-4519-9AD6-42425787A138}" type="parTrans" cxnId="{5D6CE69A-82AD-413D-A83F-C9BEC105B7B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8D544A85-791A-444C-988E-9696E9F82D66}" type="sibTrans" cxnId="{5D6CE69A-82AD-413D-A83F-C9BEC105B7B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8125FDAC-4C63-4748-B14E-A4EC737709FD}">
      <dgm:prSet phldrT="[文本]" custT="1"/>
      <dgm:spPr/>
      <dgm:t>
        <a:bodyPr/>
        <a:lstStyle/>
        <a:p>
          <a:r>
            <a:rPr lang="zh-CN" altLang="en-US" sz="2000" dirty="0">
              <a:latin typeface="微软雅黑" panose="020B0503020204020204" pitchFamily="34" charset="-122"/>
              <a:ea typeface="微软雅黑" panose="020B0503020204020204" pitchFamily="34" charset="-122"/>
            </a:rPr>
            <a:t>根据实际需要模拟外部环境</a:t>
          </a:r>
        </a:p>
      </dgm:t>
    </dgm:pt>
    <dgm:pt modelId="{EE217468-CF9C-4317-B38B-3F16DD1CD14D}" type="parTrans" cxnId="{27792347-FB55-4BF8-A21F-1D5138ACF93F}">
      <dgm:prSet/>
      <dgm:spPr/>
      <dgm:t>
        <a:bodyPr/>
        <a:lstStyle/>
        <a:p>
          <a:endParaRPr lang="zh-CN" altLang="en-US"/>
        </a:p>
      </dgm:t>
    </dgm:pt>
    <dgm:pt modelId="{C7D3B351-BDAF-420A-9406-EE87CC6E66A0}" type="sibTrans" cxnId="{27792347-FB55-4BF8-A21F-1D5138ACF93F}">
      <dgm:prSet/>
      <dgm:spPr/>
      <dgm:t>
        <a:bodyPr/>
        <a:lstStyle/>
        <a:p>
          <a:endParaRPr lang="zh-CN" altLang="en-US"/>
        </a:p>
      </dgm:t>
    </dgm:pt>
    <dgm:pt modelId="{686C1DDA-37FB-46E1-918E-5287B0F3A14A}">
      <dgm:prSet phldrT="[文本]"/>
      <dgm:spPr/>
      <dgm:t>
        <a:bodyPr/>
        <a:lstStyle/>
        <a:p>
          <a:r>
            <a:rPr lang="zh-CN" altLang="en-US" dirty="0">
              <a:latin typeface="微软雅黑" panose="020B0503020204020204" pitchFamily="34" charset="-122"/>
              <a:ea typeface="微软雅黑" panose="020B0503020204020204" pitchFamily="34" charset="-122"/>
            </a:rPr>
            <a:t>前向、后向可达集建模及离散化</a:t>
          </a:r>
        </a:p>
      </dgm:t>
    </dgm:pt>
    <dgm:pt modelId="{C1D382E4-C831-4F09-A0CF-B4F5E518F03A}" type="parTrans" cxnId="{7099AE2E-FF8B-4ECB-B1C4-8DE804112B90}">
      <dgm:prSet/>
      <dgm:spPr/>
      <dgm:t>
        <a:bodyPr/>
        <a:lstStyle/>
        <a:p>
          <a:endParaRPr lang="zh-CN" altLang="en-US"/>
        </a:p>
      </dgm:t>
    </dgm:pt>
    <dgm:pt modelId="{2DCF9770-679E-4329-9B94-E0CC94959488}" type="sibTrans" cxnId="{7099AE2E-FF8B-4ECB-B1C4-8DE804112B90}">
      <dgm:prSet/>
      <dgm:spPr/>
      <dgm:t>
        <a:bodyPr/>
        <a:lstStyle/>
        <a:p>
          <a:endParaRPr lang="zh-CN" altLang="en-US"/>
        </a:p>
      </dgm:t>
    </dgm:pt>
    <dgm:pt modelId="{6FC65F71-6155-4E92-8F63-07A5595B7284}">
      <dgm:prSet phldrT="[文本]"/>
      <dgm:spPr/>
      <dgm:t>
        <a:bodyPr/>
        <a:lstStyle/>
        <a:p>
          <a:r>
            <a:rPr lang="zh-CN" altLang="en-US" dirty="0">
              <a:latin typeface="微软雅黑" panose="020B0503020204020204" pitchFamily="34" charset="-122"/>
              <a:ea typeface="微软雅黑" panose="020B0503020204020204" pitchFamily="34" charset="-122"/>
            </a:rPr>
            <a:t>可达集近似误差分析</a:t>
          </a:r>
        </a:p>
      </dgm:t>
    </dgm:pt>
    <dgm:pt modelId="{F1655E8F-3A33-4661-82E0-E95C55FE2938}" type="parTrans" cxnId="{74828DB0-2B0C-4DD4-A824-A3CCC57C4800}">
      <dgm:prSet/>
      <dgm:spPr/>
      <dgm:t>
        <a:bodyPr/>
        <a:lstStyle/>
        <a:p>
          <a:endParaRPr lang="zh-CN" altLang="en-US"/>
        </a:p>
      </dgm:t>
    </dgm:pt>
    <dgm:pt modelId="{8A38DB90-39DA-4A8F-85B6-DAA9E3BF033F}" type="sibTrans" cxnId="{74828DB0-2B0C-4DD4-A824-A3CCC57C4800}">
      <dgm:prSet/>
      <dgm:spPr/>
      <dgm:t>
        <a:bodyPr/>
        <a:lstStyle/>
        <a:p>
          <a:endParaRPr lang="zh-CN" altLang="en-US"/>
        </a:p>
      </dgm:t>
    </dgm:pt>
    <dgm:pt modelId="{EFDDAE56-740C-40E5-8E86-D882FC0A3706}" type="pres">
      <dgm:prSet presAssocID="{B2B1435B-95B6-4356-92FB-3C634C65F4A6}" presName="theList" presStyleCnt="0">
        <dgm:presLayoutVars>
          <dgm:dir/>
          <dgm:animLvl val="lvl"/>
          <dgm:resizeHandles val="exact"/>
        </dgm:presLayoutVars>
      </dgm:prSet>
      <dgm:spPr/>
    </dgm:pt>
    <dgm:pt modelId="{2DE6C436-6847-44E5-826D-3498BFDFE0DF}" type="pres">
      <dgm:prSet presAssocID="{D3EA91D7-DD8B-4B35-94B8-054DE3AEBA25}" presName="compNode" presStyleCnt="0"/>
      <dgm:spPr/>
    </dgm:pt>
    <dgm:pt modelId="{88C095BF-4B60-4A67-B6D8-93AD49DDA919}" type="pres">
      <dgm:prSet presAssocID="{D3EA91D7-DD8B-4B35-94B8-054DE3AEBA25}" presName="aNode" presStyleLbl="bgShp" presStyleIdx="0" presStyleCnt="3"/>
      <dgm:spPr/>
    </dgm:pt>
    <dgm:pt modelId="{E30DB2ED-4A8B-4832-A7C2-176CB05592E8}" type="pres">
      <dgm:prSet presAssocID="{D3EA91D7-DD8B-4B35-94B8-054DE3AEBA25}" presName="textNode" presStyleLbl="bgShp" presStyleIdx="0" presStyleCnt="3"/>
      <dgm:spPr/>
    </dgm:pt>
    <dgm:pt modelId="{D5A8CC43-62C9-44B7-B890-7F0C54D49CC0}" type="pres">
      <dgm:prSet presAssocID="{D3EA91D7-DD8B-4B35-94B8-054DE3AEBA25}" presName="compChildNode" presStyleCnt="0"/>
      <dgm:spPr/>
    </dgm:pt>
    <dgm:pt modelId="{65DAA911-7370-481E-B4C9-DFD3FDA8B9EC}" type="pres">
      <dgm:prSet presAssocID="{D3EA91D7-DD8B-4B35-94B8-054DE3AEBA25}" presName="theInnerList" presStyleCnt="0"/>
      <dgm:spPr/>
    </dgm:pt>
    <dgm:pt modelId="{E3A8396C-C429-4B95-A426-CDB716EBDA15}" type="pres">
      <dgm:prSet presAssocID="{F4180676-40D7-402C-BAD3-4A6BA06D8BEF}" presName="childNode" presStyleLbl="node1" presStyleIdx="0" presStyleCnt="7">
        <dgm:presLayoutVars>
          <dgm:bulletEnabled val="1"/>
        </dgm:presLayoutVars>
      </dgm:prSet>
      <dgm:spPr/>
    </dgm:pt>
    <dgm:pt modelId="{D0B6CB4B-EB4C-4CD2-BBA8-5639C4DA57D5}" type="pres">
      <dgm:prSet presAssocID="{F4180676-40D7-402C-BAD3-4A6BA06D8BEF}" presName="aSpace2" presStyleCnt="0"/>
      <dgm:spPr/>
    </dgm:pt>
    <dgm:pt modelId="{4C482C7A-8DE4-444D-BD1A-4DBB6C7611B4}" type="pres">
      <dgm:prSet presAssocID="{8125FDAC-4C63-4748-B14E-A4EC737709FD}" presName="childNode" presStyleLbl="node1" presStyleIdx="1" presStyleCnt="7">
        <dgm:presLayoutVars>
          <dgm:bulletEnabled val="1"/>
        </dgm:presLayoutVars>
      </dgm:prSet>
      <dgm:spPr/>
    </dgm:pt>
    <dgm:pt modelId="{F0AD4385-8B2F-45D8-8927-91C7587AE422}" type="pres">
      <dgm:prSet presAssocID="{8125FDAC-4C63-4748-B14E-A4EC737709FD}" presName="aSpace2" presStyleCnt="0"/>
      <dgm:spPr/>
    </dgm:pt>
    <dgm:pt modelId="{228453A9-9E38-4767-801B-900B1890DA1B}" type="pres">
      <dgm:prSet presAssocID="{686C1DDA-37FB-46E1-918E-5287B0F3A14A}" presName="childNode" presStyleLbl="node1" presStyleIdx="2" presStyleCnt="7">
        <dgm:presLayoutVars>
          <dgm:bulletEnabled val="1"/>
        </dgm:presLayoutVars>
      </dgm:prSet>
      <dgm:spPr/>
    </dgm:pt>
    <dgm:pt modelId="{BEA20156-E74D-47AB-A5D6-CA02D9478950}" type="pres">
      <dgm:prSet presAssocID="{D3EA91D7-DD8B-4B35-94B8-054DE3AEBA25}" presName="aSpace" presStyleCnt="0"/>
      <dgm:spPr/>
    </dgm:pt>
    <dgm:pt modelId="{13994B94-03FE-443B-A909-DF2064A93F41}" type="pres">
      <dgm:prSet presAssocID="{5E3F2DB9-8DC1-43C6-ACFF-88EA36E67737}" presName="compNode" presStyleCnt="0"/>
      <dgm:spPr/>
    </dgm:pt>
    <dgm:pt modelId="{3691CE65-CA3A-49D3-86BA-E65714AFDD44}" type="pres">
      <dgm:prSet presAssocID="{5E3F2DB9-8DC1-43C6-ACFF-88EA36E67737}" presName="aNode" presStyleLbl="bgShp" presStyleIdx="1" presStyleCnt="3"/>
      <dgm:spPr/>
    </dgm:pt>
    <dgm:pt modelId="{8AFCC3C1-18FB-4581-A12D-C935B858EFC4}" type="pres">
      <dgm:prSet presAssocID="{5E3F2DB9-8DC1-43C6-ACFF-88EA36E67737}" presName="textNode" presStyleLbl="bgShp" presStyleIdx="1" presStyleCnt="3"/>
      <dgm:spPr/>
    </dgm:pt>
    <dgm:pt modelId="{9BA217C1-340C-4F27-BE84-A8D2B084F626}" type="pres">
      <dgm:prSet presAssocID="{5E3F2DB9-8DC1-43C6-ACFF-88EA36E67737}" presName="compChildNode" presStyleCnt="0"/>
      <dgm:spPr/>
    </dgm:pt>
    <dgm:pt modelId="{1FAB4358-0592-4E7D-904E-3CB6FFB71399}" type="pres">
      <dgm:prSet presAssocID="{5E3F2DB9-8DC1-43C6-ACFF-88EA36E67737}" presName="theInnerList" presStyleCnt="0"/>
      <dgm:spPr/>
    </dgm:pt>
    <dgm:pt modelId="{44DF50FC-BDA5-45F7-B67D-D1D84BC114B7}" type="pres">
      <dgm:prSet presAssocID="{6746F628-D8DF-46C6-8FD2-D49126B5B5AD}" presName="childNode" presStyleLbl="node1" presStyleIdx="3" presStyleCnt="7">
        <dgm:presLayoutVars>
          <dgm:bulletEnabled val="1"/>
        </dgm:presLayoutVars>
      </dgm:prSet>
      <dgm:spPr/>
    </dgm:pt>
    <dgm:pt modelId="{E2E171E0-015A-42DF-91E7-9BEBB5DD6AAC}" type="pres">
      <dgm:prSet presAssocID="{6746F628-D8DF-46C6-8FD2-D49126B5B5AD}" presName="aSpace2" presStyleCnt="0"/>
      <dgm:spPr/>
    </dgm:pt>
    <dgm:pt modelId="{CCF7F73E-7BD2-48EA-A158-B783C78BAEFC}" type="pres">
      <dgm:prSet presAssocID="{6FC65F71-6155-4E92-8F63-07A5595B7284}" presName="childNode" presStyleLbl="node1" presStyleIdx="4" presStyleCnt="7">
        <dgm:presLayoutVars>
          <dgm:bulletEnabled val="1"/>
        </dgm:presLayoutVars>
      </dgm:prSet>
      <dgm:spPr/>
    </dgm:pt>
    <dgm:pt modelId="{840A3CE8-C069-431B-A34D-9A0847661BC8}" type="pres">
      <dgm:prSet presAssocID="{5E3F2DB9-8DC1-43C6-ACFF-88EA36E67737}" presName="aSpace" presStyleCnt="0"/>
      <dgm:spPr/>
    </dgm:pt>
    <dgm:pt modelId="{4A91BA6C-165B-43A8-A85C-377FB4EC9AF1}" type="pres">
      <dgm:prSet presAssocID="{CD383394-2563-4B2F-AC72-3BE9978F0259}" presName="compNode" presStyleCnt="0"/>
      <dgm:spPr/>
    </dgm:pt>
    <dgm:pt modelId="{7B474F23-C1F3-4FD2-A1CB-B91BB8CA91DF}" type="pres">
      <dgm:prSet presAssocID="{CD383394-2563-4B2F-AC72-3BE9978F0259}" presName="aNode" presStyleLbl="bgShp" presStyleIdx="2" presStyleCnt="3"/>
      <dgm:spPr/>
    </dgm:pt>
    <dgm:pt modelId="{55C8466C-72DF-4F91-B802-778B278F9C8A}" type="pres">
      <dgm:prSet presAssocID="{CD383394-2563-4B2F-AC72-3BE9978F0259}" presName="textNode" presStyleLbl="bgShp" presStyleIdx="2" presStyleCnt="3"/>
      <dgm:spPr/>
    </dgm:pt>
    <dgm:pt modelId="{C87D9EE6-C607-4F36-B17C-9220CFDA88C8}" type="pres">
      <dgm:prSet presAssocID="{CD383394-2563-4B2F-AC72-3BE9978F0259}" presName="compChildNode" presStyleCnt="0"/>
      <dgm:spPr/>
    </dgm:pt>
    <dgm:pt modelId="{54E1C48C-5387-4C8B-93E4-70FC3132CC71}" type="pres">
      <dgm:prSet presAssocID="{CD383394-2563-4B2F-AC72-3BE9978F0259}" presName="theInnerList" presStyleCnt="0"/>
      <dgm:spPr/>
    </dgm:pt>
    <dgm:pt modelId="{6483C559-406C-4C4D-872E-F1C22CB419A2}" type="pres">
      <dgm:prSet presAssocID="{2065FE58-1E59-4EE1-BE18-897B8331BE9A}" presName="childNode" presStyleLbl="node1" presStyleIdx="5" presStyleCnt="7">
        <dgm:presLayoutVars>
          <dgm:bulletEnabled val="1"/>
        </dgm:presLayoutVars>
      </dgm:prSet>
      <dgm:spPr/>
    </dgm:pt>
    <dgm:pt modelId="{79644292-F09C-4E8B-9A70-890D8B0980EA}" type="pres">
      <dgm:prSet presAssocID="{2065FE58-1E59-4EE1-BE18-897B8331BE9A}" presName="aSpace2" presStyleCnt="0"/>
      <dgm:spPr/>
    </dgm:pt>
    <dgm:pt modelId="{A35ADC12-0FA4-43EA-A2BB-B610356E3728}" type="pres">
      <dgm:prSet presAssocID="{A8B335FA-1119-4F22-BCFD-404C1061A21E}" presName="childNode" presStyleLbl="node1" presStyleIdx="6" presStyleCnt="7">
        <dgm:presLayoutVars>
          <dgm:bulletEnabled val="1"/>
        </dgm:presLayoutVars>
      </dgm:prSet>
      <dgm:spPr/>
    </dgm:pt>
  </dgm:ptLst>
  <dgm:cxnLst>
    <dgm:cxn modelId="{EDB75906-1A46-440C-9E5D-6658B20EDF5B}" type="presOf" srcId="{5E3F2DB9-8DC1-43C6-ACFF-88EA36E67737}" destId="{8AFCC3C1-18FB-4581-A12D-C935B858EFC4}" srcOrd="1" destOrd="0" presId="urn:microsoft.com/office/officeart/2005/8/layout/lProcess2"/>
    <dgm:cxn modelId="{2539B427-0993-4451-9885-A712A3F3F5A0}" type="presOf" srcId="{6FC65F71-6155-4E92-8F63-07A5595B7284}" destId="{CCF7F73E-7BD2-48EA-A158-B783C78BAEFC}" srcOrd="0" destOrd="0" presId="urn:microsoft.com/office/officeart/2005/8/layout/lProcess2"/>
    <dgm:cxn modelId="{7099AE2E-FF8B-4ECB-B1C4-8DE804112B90}" srcId="{D3EA91D7-DD8B-4B35-94B8-054DE3AEBA25}" destId="{686C1DDA-37FB-46E1-918E-5287B0F3A14A}" srcOrd="2" destOrd="0" parTransId="{C1D382E4-C831-4F09-A0CF-B4F5E518F03A}" sibTransId="{2DCF9770-679E-4329-9B94-E0CC94959488}"/>
    <dgm:cxn modelId="{A3B83234-2383-410F-9EB7-2496EB41BDF3}" type="presOf" srcId="{686C1DDA-37FB-46E1-918E-5287B0F3A14A}" destId="{228453A9-9E38-4767-801B-900B1890DA1B}" srcOrd="0" destOrd="0" presId="urn:microsoft.com/office/officeart/2005/8/layout/lProcess2"/>
    <dgm:cxn modelId="{F567EB3D-C954-4831-8C7E-1BF3AFC659BE}" type="presOf" srcId="{A8B335FA-1119-4F22-BCFD-404C1061A21E}" destId="{A35ADC12-0FA4-43EA-A2BB-B610356E3728}" srcOrd="0" destOrd="0" presId="urn:microsoft.com/office/officeart/2005/8/layout/lProcess2"/>
    <dgm:cxn modelId="{F433393E-B7F7-44DA-8F01-24FB5CA190E0}" type="presOf" srcId="{2065FE58-1E59-4EE1-BE18-897B8331BE9A}" destId="{6483C559-406C-4C4D-872E-F1C22CB419A2}" srcOrd="0" destOrd="0" presId="urn:microsoft.com/office/officeart/2005/8/layout/lProcess2"/>
    <dgm:cxn modelId="{0B38D95F-4311-4461-A2F0-898F0152C136}" type="presOf" srcId="{F4180676-40D7-402C-BAD3-4A6BA06D8BEF}" destId="{E3A8396C-C429-4B95-A426-CDB716EBDA15}" srcOrd="0" destOrd="0" presId="urn:microsoft.com/office/officeart/2005/8/layout/lProcess2"/>
    <dgm:cxn modelId="{27792347-FB55-4BF8-A21F-1D5138ACF93F}" srcId="{D3EA91D7-DD8B-4B35-94B8-054DE3AEBA25}" destId="{8125FDAC-4C63-4748-B14E-A4EC737709FD}" srcOrd="1" destOrd="0" parTransId="{EE217468-CF9C-4317-B38B-3F16DD1CD14D}" sibTransId="{C7D3B351-BDAF-420A-9406-EE87CC6E66A0}"/>
    <dgm:cxn modelId="{388A3E70-BBDF-4CE4-BA81-EB0F2F83D3CB}" srcId="{B2B1435B-95B6-4356-92FB-3C634C65F4A6}" destId="{5E3F2DB9-8DC1-43C6-ACFF-88EA36E67737}" srcOrd="1" destOrd="0" parTransId="{9B911746-33EB-4E0F-9653-46E29807B6A9}" sibTransId="{44F7AB94-0721-4421-B090-8C130CFB5917}"/>
    <dgm:cxn modelId="{EA5E6E59-4BB7-4C0C-81A7-7F02E88112CA}" type="presOf" srcId="{CD383394-2563-4B2F-AC72-3BE9978F0259}" destId="{7B474F23-C1F3-4FD2-A1CB-B91BB8CA91DF}" srcOrd="0" destOrd="0" presId="urn:microsoft.com/office/officeart/2005/8/layout/lProcess2"/>
    <dgm:cxn modelId="{5E54E489-C340-4203-A4D6-23CAD6A9C496}" srcId="{D3EA91D7-DD8B-4B35-94B8-054DE3AEBA25}" destId="{F4180676-40D7-402C-BAD3-4A6BA06D8BEF}" srcOrd="0" destOrd="0" parTransId="{2D389ECC-8CAF-4F9C-A66D-DEC815CFC99B}" sibTransId="{AE751CFA-9AD7-471A-8405-59FA195F51EF}"/>
    <dgm:cxn modelId="{F939EF8A-26A3-4E7D-A6D4-2579FF4CD6B7}" type="presOf" srcId="{8125FDAC-4C63-4748-B14E-A4EC737709FD}" destId="{4C482C7A-8DE4-444D-BD1A-4DBB6C7611B4}" srcOrd="0" destOrd="0" presId="urn:microsoft.com/office/officeart/2005/8/layout/lProcess2"/>
    <dgm:cxn modelId="{AE77488B-5530-4FD5-B681-216AAA63900F}" type="presOf" srcId="{5E3F2DB9-8DC1-43C6-ACFF-88EA36E67737}" destId="{3691CE65-CA3A-49D3-86BA-E65714AFDD44}" srcOrd="0" destOrd="0" presId="urn:microsoft.com/office/officeart/2005/8/layout/lProcess2"/>
    <dgm:cxn modelId="{BCAF3C96-8A0A-4925-B8FE-E8021D8CC1B1}" srcId="{B2B1435B-95B6-4356-92FB-3C634C65F4A6}" destId="{CD383394-2563-4B2F-AC72-3BE9978F0259}" srcOrd="2" destOrd="0" parTransId="{0D8CB049-2192-4E82-AEC0-F0FFCB77D8A2}" sibTransId="{133C5505-BDCC-4191-BEB3-04D21E30033E}"/>
    <dgm:cxn modelId="{37D2F196-8BB7-442B-B627-863A026583C0}" srcId="{5E3F2DB9-8DC1-43C6-ACFF-88EA36E67737}" destId="{6746F628-D8DF-46C6-8FD2-D49126B5B5AD}" srcOrd="0" destOrd="0" parTransId="{182F7C8A-C0B6-44E9-8DB5-90BECB20E5DB}" sibTransId="{00D07D30-58C9-4B60-BEEA-32C18794C86A}"/>
    <dgm:cxn modelId="{5D6CE69A-82AD-413D-A83F-C9BEC105B7B0}" srcId="{CD383394-2563-4B2F-AC72-3BE9978F0259}" destId="{A8B335FA-1119-4F22-BCFD-404C1061A21E}" srcOrd="1" destOrd="0" parTransId="{669DEAD5-22A8-4519-9AD6-42425787A138}" sibTransId="{8D544A85-791A-444C-988E-9696E9F82D66}"/>
    <dgm:cxn modelId="{F05BA8A7-8036-48AD-87A2-F8BAFF1BF6B9}" srcId="{B2B1435B-95B6-4356-92FB-3C634C65F4A6}" destId="{D3EA91D7-DD8B-4B35-94B8-054DE3AEBA25}" srcOrd="0" destOrd="0" parTransId="{C5BA5301-C740-42F6-AEE6-5A20F86D5E40}" sibTransId="{036733E0-C6D4-4B02-BD04-83581322440E}"/>
    <dgm:cxn modelId="{74828DB0-2B0C-4DD4-A824-A3CCC57C4800}" srcId="{5E3F2DB9-8DC1-43C6-ACFF-88EA36E67737}" destId="{6FC65F71-6155-4E92-8F63-07A5595B7284}" srcOrd="1" destOrd="0" parTransId="{F1655E8F-3A33-4661-82E0-E95C55FE2938}" sibTransId="{8A38DB90-39DA-4A8F-85B6-DAA9E3BF033F}"/>
    <dgm:cxn modelId="{630E04C1-5A75-48B4-9E56-863D45EC43F4}" type="presOf" srcId="{D3EA91D7-DD8B-4B35-94B8-054DE3AEBA25}" destId="{88C095BF-4B60-4A67-B6D8-93AD49DDA919}" srcOrd="0" destOrd="0" presId="urn:microsoft.com/office/officeart/2005/8/layout/lProcess2"/>
    <dgm:cxn modelId="{8B45A8D0-721F-44B0-8239-088D59C9EE02}" type="presOf" srcId="{D3EA91D7-DD8B-4B35-94B8-054DE3AEBA25}" destId="{E30DB2ED-4A8B-4832-A7C2-176CB05592E8}" srcOrd="1" destOrd="0" presId="urn:microsoft.com/office/officeart/2005/8/layout/lProcess2"/>
    <dgm:cxn modelId="{B429C3D1-C205-4E66-933E-A08A008482C3}" type="presOf" srcId="{CD383394-2563-4B2F-AC72-3BE9978F0259}" destId="{55C8466C-72DF-4F91-B802-778B278F9C8A}" srcOrd="1" destOrd="0" presId="urn:microsoft.com/office/officeart/2005/8/layout/lProcess2"/>
    <dgm:cxn modelId="{0E5D01DE-5923-48B5-9963-C0BBF0EBE596}" type="presOf" srcId="{B2B1435B-95B6-4356-92FB-3C634C65F4A6}" destId="{EFDDAE56-740C-40E5-8E86-D882FC0A3706}" srcOrd="0" destOrd="0" presId="urn:microsoft.com/office/officeart/2005/8/layout/lProcess2"/>
    <dgm:cxn modelId="{52CF18E8-19E3-43C6-BB5E-351A47C97307}" srcId="{CD383394-2563-4B2F-AC72-3BE9978F0259}" destId="{2065FE58-1E59-4EE1-BE18-897B8331BE9A}" srcOrd="0" destOrd="0" parTransId="{2D56A96B-FDA4-4242-8243-0BA035F6861D}" sibTransId="{64DBF37B-FD06-4AC6-B733-E4FA1BE973BC}"/>
    <dgm:cxn modelId="{1A1571F5-2932-4F33-BE1C-1A89B051DD95}" type="presOf" srcId="{6746F628-D8DF-46C6-8FD2-D49126B5B5AD}" destId="{44DF50FC-BDA5-45F7-B67D-D1D84BC114B7}" srcOrd="0" destOrd="0" presId="urn:microsoft.com/office/officeart/2005/8/layout/lProcess2"/>
    <dgm:cxn modelId="{3646A64C-49A7-476E-91FC-5CAEEB4D4F24}" type="presParOf" srcId="{EFDDAE56-740C-40E5-8E86-D882FC0A3706}" destId="{2DE6C436-6847-44E5-826D-3498BFDFE0DF}" srcOrd="0" destOrd="0" presId="urn:microsoft.com/office/officeart/2005/8/layout/lProcess2"/>
    <dgm:cxn modelId="{C60F3B12-F1BD-4976-88F3-733270921012}" type="presParOf" srcId="{2DE6C436-6847-44E5-826D-3498BFDFE0DF}" destId="{88C095BF-4B60-4A67-B6D8-93AD49DDA919}" srcOrd="0" destOrd="0" presId="urn:microsoft.com/office/officeart/2005/8/layout/lProcess2"/>
    <dgm:cxn modelId="{63B2ECA1-7FB9-4FCD-B3EB-920781D38F44}" type="presParOf" srcId="{2DE6C436-6847-44E5-826D-3498BFDFE0DF}" destId="{E30DB2ED-4A8B-4832-A7C2-176CB05592E8}" srcOrd="1" destOrd="0" presId="urn:microsoft.com/office/officeart/2005/8/layout/lProcess2"/>
    <dgm:cxn modelId="{21842CE3-794C-4011-9E31-6040C8859DDA}" type="presParOf" srcId="{2DE6C436-6847-44E5-826D-3498BFDFE0DF}" destId="{D5A8CC43-62C9-44B7-B890-7F0C54D49CC0}" srcOrd="2" destOrd="0" presId="urn:microsoft.com/office/officeart/2005/8/layout/lProcess2"/>
    <dgm:cxn modelId="{30A2E7BE-31EF-4EA0-AD61-EE63433DD82C}" type="presParOf" srcId="{D5A8CC43-62C9-44B7-B890-7F0C54D49CC0}" destId="{65DAA911-7370-481E-B4C9-DFD3FDA8B9EC}" srcOrd="0" destOrd="0" presId="urn:microsoft.com/office/officeart/2005/8/layout/lProcess2"/>
    <dgm:cxn modelId="{59EBA0EF-DF11-4BFA-965E-3A65FDBEFDE2}" type="presParOf" srcId="{65DAA911-7370-481E-B4C9-DFD3FDA8B9EC}" destId="{E3A8396C-C429-4B95-A426-CDB716EBDA15}" srcOrd="0" destOrd="0" presId="urn:microsoft.com/office/officeart/2005/8/layout/lProcess2"/>
    <dgm:cxn modelId="{78D52128-8C39-41F4-BB48-AACEE0FF02FA}" type="presParOf" srcId="{65DAA911-7370-481E-B4C9-DFD3FDA8B9EC}" destId="{D0B6CB4B-EB4C-4CD2-BBA8-5639C4DA57D5}" srcOrd="1" destOrd="0" presId="urn:microsoft.com/office/officeart/2005/8/layout/lProcess2"/>
    <dgm:cxn modelId="{90002842-AB63-4A2A-A43B-1B1C64532C07}" type="presParOf" srcId="{65DAA911-7370-481E-B4C9-DFD3FDA8B9EC}" destId="{4C482C7A-8DE4-444D-BD1A-4DBB6C7611B4}" srcOrd="2" destOrd="0" presId="urn:microsoft.com/office/officeart/2005/8/layout/lProcess2"/>
    <dgm:cxn modelId="{BF9234C5-0256-40CF-A9A9-C573BC5CA308}" type="presParOf" srcId="{65DAA911-7370-481E-B4C9-DFD3FDA8B9EC}" destId="{F0AD4385-8B2F-45D8-8927-91C7587AE422}" srcOrd="3" destOrd="0" presId="urn:microsoft.com/office/officeart/2005/8/layout/lProcess2"/>
    <dgm:cxn modelId="{B6090764-9DB0-4ED4-9AFF-163D13BE7937}" type="presParOf" srcId="{65DAA911-7370-481E-B4C9-DFD3FDA8B9EC}" destId="{228453A9-9E38-4767-801B-900B1890DA1B}" srcOrd="4" destOrd="0" presId="urn:microsoft.com/office/officeart/2005/8/layout/lProcess2"/>
    <dgm:cxn modelId="{1FC3642B-B4CF-482B-83CB-C372FA40B83F}" type="presParOf" srcId="{EFDDAE56-740C-40E5-8E86-D882FC0A3706}" destId="{BEA20156-E74D-47AB-A5D6-CA02D9478950}" srcOrd="1" destOrd="0" presId="urn:microsoft.com/office/officeart/2005/8/layout/lProcess2"/>
    <dgm:cxn modelId="{347B8262-204A-4061-8D64-834467DB4593}" type="presParOf" srcId="{EFDDAE56-740C-40E5-8E86-D882FC0A3706}" destId="{13994B94-03FE-443B-A909-DF2064A93F41}" srcOrd="2" destOrd="0" presId="urn:microsoft.com/office/officeart/2005/8/layout/lProcess2"/>
    <dgm:cxn modelId="{D4CFB250-B30E-4AE7-B78E-2FA302CD1145}" type="presParOf" srcId="{13994B94-03FE-443B-A909-DF2064A93F41}" destId="{3691CE65-CA3A-49D3-86BA-E65714AFDD44}" srcOrd="0" destOrd="0" presId="urn:microsoft.com/office/officeart/2005/8/layout/lProcess2"/>
    <dgm:cxn modelId="{3FA61C64-3CC3-489C-B660-BD762D98290D}" type="presParOf" srcId="{13994B94-03FE-443B-A909-DF2064A93F41}" destId="{8AFCC3C1-18FB-4581-A12D-C935B858EFC4}" srcOrd="1" destOrd="0" presId="urn:microsoft.com/office/officeart/2005/8/layout/lProcess2"/>
    <dgm:cxn modelId="{2858BF71-807D-4083-B111-4E30E12A6521}" type="presParOf" srcId="{13994B94-03FE-443B-A909-DF2064A93F41}" destId="{9BA217C1-340C-4F27-BE84-A8D2B084F626}" srcOrd="2" destOrd="0" presId="urn:microsoft.com/office/officeart/2005/8/layout/lProcess2"/>
    <dgm:cxn modelId="{966A1DC4-09F9-481F-9580-D3D8B03D3A90}" type="presParOf" srcId="{9BA217C1-340C-4F27-BE84-A8D2B084F626}" destId="{1FAB4358-0592-4E7D-904E-3CB6FFB71399}" srcOrd="0" destOrd="0" presId="urn:microsoft.com/office/officeart/2005/8/layout/lProcess2"/>
    <dgm:cxn modelId="{42E844B0-1C07-4DF0-BBC9-BC8C4BB440AA}" type="presParOf" srcId="{1FAB4358-0592-4E7D-904E-3CB6FFB71399}" destId="{44DF50FC-BDA5-45F7-B67D-D1D84BC114B7}" srcOrd="0" destOrd="0" presId="urn:microsoft.com/office/officeart/2005/8/layout/lProcess2"/>
    <dgm:cxn modelId="{AF414DF9-99F4-48CF-92BB-D5D634DD17B2}" type="presParOf" srcId="{1FAB4358-0592-4E7D-904E-3CB6FFB71399}" destId="{E2E171E0-015A-42DF-91E7-9BEBB5DD6AAC}" srcOrd="1" destOrd="0" presId="urn:microsoft.com/office/officeart/2005/8/layout/lProcess2"/>
    <dgm:cxn modelId="{4FCD133A-BC91-4D37-A012-75E6005ECF32}" type="presParOf" srcId="{1FAB4358-0592-4E7D-904E-3CB6FFB71399}" destId="{CCF7F73E-7BD2-48EA-A158-B783C78BAEFC}" srcOrd="2" destOrd="0" presId="urn:microsoft.com/office/officeart/2005/8/layout/lProcess2"/>
    <dgm:cxn modelId="{9583BDFC-8C17-4F7E-A75B-E136DAA6E845}" type="presParOf" srcId="{EFDDAE56-740C-40E5-8E86-D882FC0A3706}" destId="{840A3CE8-C069-431B-A34D-9A0847661BC8}" srcOrd="3" destOrd="0" presId="urn:microsoft.com/office/officeart/2005/8/layout/lProcess2"/>
    <dgm:cxn modelId="{840C18DC-4189-434B-AF62-6D82ED80C782}" type="presParOf" srcId="{EFDDAE56-740C-40E5-8E86-D882FC0A3706}" destId="{4A91BA6C-165B-43A8-A85C-377FB4EC9AF1}" srcOrd="4" destOrd="0" presId="urn:microsoft.com/office/officeart/2005/8/layout/lProcess2"/>
    <dgm:cxn modelId="{945DDCC5-844C-472D-A7D4-5F911BE6EEA2}" type="presParOf" srcId="{4A91BA6C-165B-43A8-A85C-377FB4EC9AF1}" destId="{7B474F23-C1F3-4FD2-A1CB-B91BB8CA91DF}" srcOrd="0" destOrd="0" presId="urn:microsoft.com/office/officeart/2005/8/layout/lProcess2"/>
    <dgm:cxn modelId="{CC569917-91AC-4D75-B5F8-3AC4C427AF01}" type="presParOf" srcId="{4A91BA6C-165B-43A8-A85C-377FB4EC9AF1}" destId="{55C8466C-72DF-4F91-B802-778B278F9C8A}" srcOrd="1" destOrd="0" presId="urn:microsoft.com/office/officeart/2005/8/layout/lProcess2"/>
    <dgm:cxn modelId="{BB3DEA4A-B3A6-493E-B43B-E46921AD837D}" type="presParOf" srcId="{4A91BA6C-165B-43A8-A85C-377FB4EC9AF1}" destId="{C87D9EE6-C607-4F36-B17C-9220CFDA88C8}" srcOrd="2" destOrd="0" presId="urn:microsoft.com/office/officeart/2005/8/layout/lProcess2"/>
    <dgm:cxn modelId="{5B1E7131-6D77-4D38-8E3D-06F9620B86AB}" type="presParOf" srcId="{C87D9EE6-C607-4F36-B17C-9220CFDA88C8}" destId="{54E1C48C-5387-4C8B-93E4-70FC3132CC71}" srcOrd="0" destOrd="0" presId="urn:microsoft.com/office/officeart/2005/8/layout/lProcess2"/>
    <dgm:cxn modelId="{521EC280-55E3-4F6D-9B0F-8BBE05DD7D2B}" type="presParOf" srcId="{54E1C48C-5387-4C8B-93E4-70FC3132CC71}" destId="{6483C559-406C-4C4D-872E-F1C22CB419A2}" srcOrd="0" destOrd="0" presId="urn:microsoft.com/office/officeart/2005/8/layout/lProcess2"/>
    <dgm:cxn modelId="{BE22A9AE-C805-4B64-8513-AA37B7075F82}" type="presParOf" srcId="{54E1C48C-5387-4C8B-93E4-70FC3132CC71}" destId="{79644292-F09C-4E8B-9A70-890D8B0980EA}" srcOrd="1" destOrd="0" presId="urn:microsoft.com/office/officeart/2005/8/layout/lProcess2"/>
    <dgm:cxn modelId="{25AE0584-53EA-427C-AB3C-1DA8A95DBA86}" type="presParOf" srcId="{54E1C48C-5387-4C8B-93E4-70FC3132CC71}" destId="{A35ADC12-0FA4-43EA-A2BB-B610356E3728}" srcOrd="2"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E53BCE-B42C-49B7-8615-B2203BD7F785}"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zh-CN" altLang="en-US"/>
        </a:p>
      </dgm:t>
    </dgm:pt>
    <dgm:pt modelId="{F48D73A1-D4F9-4E5C-8CEC-AE7CD3663E71}">
      <dgm:prSet phldrT="[文本]" custT="1"/>
      <dgm:spPr/>
      <dgm:t>
        <a:bodyPr/>
        <a:lstStyle/>
        <a:p>
          <a:pPr marL="0" lvl="0" indent="0" algn="ctr" defTabSz="12446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cs typeface="+mn-cs"/>
            </a:rPr>
            <a:t>非凸性</a:t>
          </a:r>
        </a:p>
      </dgm:t>
    </dgm:pt>
    <dgm:pt modelId="{933EAD70-D0CA-4209-8DA7-C112F0251CBA}" type="parTrans" cxnId="{341FED8C-3172-471E-BB57-76A413599E31}">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960F87F0-652C-4F82-96A5-2658E892549A}" type="sibTrans" cxnId="{341FED8C-3172-471E-BB57-76A413599E31}">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8F364617-7B46-421F-9BB7-55C4F1F7DF6C}">
      <dgm:prSet phldrT="[文本]" custT="1"/>
      <dgm:spPr/>
      <dgm:t>
        <a:bodyPr/>
        <a:lstStyle/>
        <a:p>
          <a:r>
            <a:rPr lang="zh-CN" altLang="en-US" sz="2400" dirty="0">
              <a:latin typeface="微软雅黑" panose="020B0503020204020204" pitchFamily="34" charset="-122"/>
              <a:ea typeface="微软雅黑" panose="020B0503020204020204" pitchFamily="34" charset="-122"/>
            </a:rPr>
            <a:t>可达集非凸；</a:t>
          </a:r>
        </a:p>
      </dgm:t>
    </dgm:pt>
    <dgm:pt modelId="{B8A6BC92-FF95-4EEF-ABEB-618E854A550F}" type="parTrans" cxnId="{4FECF0F3-6267-4559-A9FD-530CE84A622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D7FD9046-F771-41BD-8CED-5E35DA6AE3D9}" type="sibTrans" cxnId="{4FECF0F3-6267-4559-A9FD-530CE84A622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F471FA89-82BE-43F8-A478-996877DD8CB2}">
      <dgm:prSet phldrT="[文本]" custT="1"/>
      <dgm:spPr/>
      <dgm:t>
        <a:bodyPr/>
        <a:lstStyle/>
        <a:p>
          <a:r>
            <a:rPr lang="zh-CN" altLang="en-US" sz="2400" dirty="0">
              <a:latin typeface="微软雅黑" panose="020B0503020204020204" pitchFamily="34" charset="-122"/>
              <a:ea typeface="微软雅黑" panose="020B0503020204020204" pitchFamily="34" charset="-122"/>
            </a:rPr>
            <a:t>确保使启发式算法的个体逼近可达集边界；</a:t>
          </a:r>
        </a:p>
      </dgm:t>
    </dgm:pt>
    <dgm:pt modelId="{143748F2-076B-4DE0-A5A8-E5546F4FAF28}" type="sibTrans" cxnId="{B20FB96E-46F5-4AEA-B02E-B97054E9EDB7}">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C665A798-BDAA-4E9F-B166-A03A92F3AE4B}" type="parTrans" cxnId="{B20FB96E-46F5-4AEA-B02E-B97054E9EDB7}">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46E3787B-0F96-462A-A6DC-7DB8A86CD016}">
      <dgm:prSet phldrT="[文本]" custT="1"/>
      <dgm:spPr/>
      <dgm:t>
        <a:bodyPr/>
        <a:lstStyle/>
        <a:p>
          <a:r>
            <a:rPr lang="zh-CN" altLang="en-US" sz="2400" dirty="0">
              <a:latin typeface="微软雅黑" panose="020B0503020204020204" pitchFamily="34" charset="-122"/>
              <a:ea typeface="微软雅黑" panose="020B0503020204020204" pitchFamily="34" charset="-122"/>
            </a:rPr>
            <a:t>近似度</a:t>
          </a:r>
        </a:p>
      </dgm:t>
    </dgm:pt>
    <dgm:pt modelId="{404B05B6-C1C2-4A36-8FA2-9CA7F049F950}" type="sibTrans" cxnId="{507D2EA7-5205-4035-8363-480EA6249F23}">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9B317093-1CE8-46E2-91E5-655AE2D14DEE}" type="parTrans" cxnId="{507D2EA7-5205-4035-8363-480EA6249F23}">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96DD41D1-65B3-426D-8E6E-3456111E18E5}">
      <dgm:prSet phldrT="[文本]" custT="1"/>
      <dgm:spPr/>
      <dgm:t>
        <a:bodyPr/>
        <a:lstStyle/>
        <a:p>
          <a:pPr marL="0" lvl="0" indent="0" algn="ctr" defTabSz="1244600">
            <a:lnSpc>
              <a:spcPct val="90000"/>
            </a:lnSpc>
            <a:spcBef>
              <a:spcPct val="0"/>
            </a:spcBef>
            <a:spcAft>
              <a:spcPct val="35000"/>
            </a:spcAft>
            <a:buNone/>
          </a:pPr>
          <a:r>
            <a:rPr lang="zh-CN" altLang="en-US" sz="2400" kern="1200">
              <a:latin typeface="微软雅黑" panose="020B0503020204020204" pitchFamily="34" charset="-122"/>
              <a:ea typeface="微软雅黑" panose="020B0503020204020204" pitchFamily="34" charset="-122"/>
              <a:cs typeface="+mn-cs"/>
            </a:rPr>
            <a:t>复杂性</a:t>
          </a:r>
          <a:endParaRPr lang="zh-CN" altLang="en-US" sz="2400" kern="1200" dirty="0">
            <a:latin typeface="微软雅黑" panose="020B0503020204020204" pitchFamily="34" charset="-122"/>
            <a:ea typeface="微软雅黑" panose="020B0503020204020204" pitchFamily="34" charset="-122"/>
            <a:cs typeface="+mn-cs"/>
          </a:endParaRPr>
        </a:p>
      </dgm:t>
    </dgm:pt>
    <dgm:pt modelId="{F9A57D31-F2BF-4F86-B6B8-2ED72C4DFFAF}" type="sibTrans" cxnId="{5E5807CB-B572-41D8-9C0A-D77C25EF53B9}">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061F5745-8965-437B-A5C7-B5E323898C66}" type="parTrans" cxnId="{5E5807CB-B572-41D8-9C0A-D77C25EF53B9}">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327EB502-4DD2-4120-847F-E725C4F89130}">
      <dgm:prSet phldrT="[文本]" custT="1"/>
      <dgm:spPr/>
      <dgm:t>
        <a:bodyPr/>
        <a:lstStyle/>
        <a:p>
          <a:r>
            <a:rPr lang="zh-CN" altLang="en-US" sz="2400" dirty="0">
              <a:latin typeface="微软雅黑" panose="020B0503020204020204" pitchFamily="34" charset="-122"/>
              <a:ea typeface="微软雅黑" panose="020B0503020204020204" pitchFamily="34" charset="-122"/>
            </a:rPr>
            <a:t>变量多，函数非线性，实时性要求高；</a:t>
          </a:r>
        </a:p>
      </dgm:t>
    </dgm:pt>
    <dgm:pt modelId="{F9CC7183-59CC-4903-A9D3-5EAB7662D756}" type="sibTrans" cxnId="{F4EF873D-946A-4FC5-BB8E-E4920B19E62D}">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746B5B9D-B75E-495B-9E19-FC4D2BE8CDAB}" type="parTrans" cxnId="{F4EF873D-946A-4FC5-BB8E-E4920B19E62D}">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EEE01757-9E5B-407D-BD0B-B67716A349BF}">
      <dgm:prSet phldrT="[文本]" custT="1"/>
      <dgm:spPr/>
      <dgm:t>
        <a:bodyPr/>
        <a:lstStyle/>
        <a:p>
          <a:r>
            <a:rPr lang="zh-CN" altLang="en-US" sz="2400" dirty="0">
              <a:latin typeface="微软雅黑" panose="020B0503020204020204" pitchFamily="34" charset="-122"/>
              <a:ea typeface="微软雅黑" panose="020B0503020204020204" pitchFamily="34" charset="-122"/>
            </a:rPr>
            <a:t>如何对可达集构建多目标优化模型。</a:t>
          </a:r>
        </a:p>
      </dgm:t>
    </dgm:pt>
    <dgm:pt modelId="{1918608C-4EAB-4FD4-A86A-0C074B486110}" type="parTrans" cxnId="{0A63CDAB-6A64-4163-AC39-3AE934FD80EF}">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DD9623D6-DBCC-4617-BFB3-EA4CF3C4221C}" type="sibTrans" cxnId="{0A63CDAB-6A64-4163-AC39-3AE934FD80EF}">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09853632-9A3F-471D-B74B-76A64BAFDF59}">
      <dgm:prSet phldrT="[文本]" custT="1"/>
      <dgm:spPr/>
      <dgm:t>
        <a:bodyPr/>
        <a:lstStyle/>
        <a:p>
          <a:r>
            <a:rPr lang="zh-CN" altLang="en-US" sz="2400" dirty="0">
              <a:latin typeface="微软雅黑" panose="020B0503020204020204" pitchFamily="34" charset="-122"/>
              <a:ea typeface="微软雅黑" panose="020B0503020204020204" pitchFamily="34" charset="-122"/>
            </a:rPr>
            <a:t>如何降低算法耗时。</a:t>
          </a:r>
        </a:p>
      </dgm:t>
    </dgm:pt>
    <dgm:pt modelId="{658DFFDC-FECD-49E4-AECA-AF641D54272D}" type="parTrans" cxnId="{7E40B140-83A6-4C39-ADA0-326C999AB119}">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A89319CF-39FD-4B3C-935C-180CF8268862}" type="sibTrans" cxnId="{7E40B140-83A6-4C39-ADA0-326C999AB119}">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6741F5D8-823F-4F4F-ABAC-1471CE0F0C7B}">
      <dgm:prSet phldrT="[文本]" custT="1"/>
      <dgm:spPr/>
      <dgm:t>
        <a:bodyPr/>
        <a:lstStyle/>
        <a:p>
          <a:r>
            <a:rPr lang="zh-CN" altLang="en-US" sz="2400" dirty="0">
              <a:latin typeface="微软雅黑" panose="020B0503020204020204" pitchFamily="34" charset="-122"/>
              <a:ea typeface="微软雅黑" panose="020B0503020204020204" pitchFamily="34" charset="-122"/>
            </a:rPr>
            <a:t>针对可达集定界，如何改进多目标进化算法。</a:t>
          </a:r>
        </a:p>
      </dgm:t>
    </dgm:pt>
    <dgm:pt modelId="{8FF12237-8B7D-47BF-9942-B7F0776C6AFA}" type="parTrans" cxnId="{5001DD15-D0AC-4EF6-8D42-5C5058E575DD}">
      <dgm:prSet/>
      <dgm:spPr/>
      <dgm:t>
        <a:bodyPr/>
        <a:lstStyle/>
        <a:p>
          <a:endParaRPr lang="zh-CN" altLang="en-US" sz="2400"/>
        </a:p>
      </dgm:t>
    </dgm:pt>
    <dgm:pt modelId="{879A0903-2B23-4A9E-8C1D-ED58D29849F2}" type="sibTrans" cxnId="{5001DD15-D0AC-4EF6-8D42-5C5058E575DD}">
      <dgm:prSet/>
      <dgm:spPr/>
      <dgm:t>
        <a:bodyPr/>
        <a:lstStyle/>
        <a:p>
          <a:endParaRPr lang="zh-CN" altLang="en-US" sz="2400"/>
        </a:p>
      </dgm:t>
    </dgm:pt>
    <dgm:pt modelId="{6056F2EA-1A3E-4F27-AEF9-110C1C4C00A5}" type="pres">
      <dgm:prSet presAssocID="{37E53BCE-B42C-49B7-8615-B2203BD7F785}" presName="Name0" presStyleCnt="0">
        <dgm:presLayoutVars>
          <dgm:dir/>
          <dgm:animLvl val="lvl"/>
          <dgm:resizeHandles val="exact"/>
        </dgm:presLayoutVars>
      </dgm:prSet>
      <dgm:spPr/>
    </dgm:pt>
    <dgm:pt modelId="{3A926982-530A-4338-A11C-4F35635EB4C2}" type="pres">
      <dgm:prSet presAssocID="{F48D73A1-D4F9-4E5C-8CEC-AE7CD3663E71}" presName="linNode" presStyleCnt="0"/>
      <dgm:spPr/>
    </dgm:pt>
    <dgm:pt modelId="{E8E74338-D716-42A1-B195-022AB0A7CC4E}" type="pres">
      <dgm:prSet presAssocID="{F48D73A1-D4F9-4E5C-8CEC-AE7CD3663E71}" presName="parentText" presStyleLbl="node1" presStyleIdx="0" presStyleCnt="3" custScaleX="45508">
        <dgm:presLayoutVars>
          <dgm:chMax val="1"/>
          <dgm:bulletEnabled val="1"/>
        </dgm:presLayoutVars>
      </dgm:prSet>
      <dgm:spPr/>
    </dgm:pt>
    <dgm:pt modelId="{CAABAAE4-05BD-45A2-B38B-2A55A452176B}" type="pres">
      <dgm:prSet presAssocID="{F48D73A1-D4F9-4E5C-8CEC-AE7CD3663E71}" presName="descendantText" presStyleLbl="alignAccFollowNode1" presStyleIdx="0" presStyleCnt="3">
        <dgm:presLayoutVars>
          <dgm:bulletEnabled val="1"/>
        </dgm:presLayoutVars>
      </dgm:prSet>
      <dgm:spPr/>
    </dgm:pt>
    <dgm:pt modelId="{428A4ECC-E0BE-428B-A032-08CD24115A45}" type="pres">
      <dgm:prSet presAssocID="{960F87F0-652C-4F82-96A5-2658E892549A}" presName="sp" presStyleCnt="0"/>
      <dgm:spPr/>
    </dgm:pt>
    <dgm:pt modelId="{E5311132-8D19-4BF4-8A67-0867574F53C1}" type="pres">
      <dgm:prSet presAssocID="{96DD41D1-65B3-426D-8E6E-3456111E18E5}" presName="linNode" presStyleCnt="0"/>
      <dgm:spPr/>
    </dgm:pt>
    <dgm:pt modelId="{4885E7A7-1D2E-4938-8756-A867E6888403}" type="pres">
      <dgm:prSet presAssocID="{96DD41D1-65B3-426D-8E6E-3456111E18E5}" presName="parentText" presStyleLbl="node1" presStyleIdx="1" presStyleCnt="3" custScaleX="45508">
        <dgm:presLayoutVars>
          <dgm:chMax val="1"/>
          <dgm:bulletEnabled val="1"/>
        </dgm:presLayoutVars>
      </dgm:prSet>
      <dgm:spPr/>
    </dgm:pt>
    <dgm:pt modelId="{05758A02-4CCB-44E5-84B7-02C14F4B8DD6}" type="pres">
      <dgm:prSet presAssocID="{96DD41D1-65B3-426D-8E6E-3456111E18E5}" presName="descendantText" presStyleLbl="alignAccFollowNode1" presStyleIdx="1" presStyleCnt="3">
        <dgm:presLayoutVars>
          <dgm:bulletEnabled val="1"/>
        </dgm:presLayoutVars>
      </dgm:prSet>
      <dgm:spPr/>
    </dgm:pt>
    <dgm:pt modelId="{3C64E7B5-83DF-4346-86C2-855A5C1A224B}" type="pres">
      <dgm:prSet presAssocID="{F9A57D31-F2BF-4F86-B6B8-2ED72C4DFFAF}" presName="sp" presStyleCnt="0"/>
      <dgm:spPr/>
    </dgm:pt>
    <dgm:pt modelId="{8E1B4933-1D6A-41E2-9843-01288CF9323A}" type="pres">
      <dgm:prSet presAssocID="{46E3787B-0F96-462A-A6DC-7DB8A86CD016}" presName="linNode" presStyleCnt="0"/>
      <dgm:spPr/>
    </dgm:pt>
    <dgm:pt modelId="{8CA4121F-ADD7-48F3-B2B1-535349643360}" type="pres">
      <dgm:prSet presAssocID="{46E3787B-0F96-462A-A6DC-7DB8A86CD016}" presName="parentText" presStyleLbl="node1" presStyleIdx="2" presStyleCnt="3" custScaleX="45508">
        <dgm:presLayoutVars>
          <dgm:chMax val="1"/>
          <dgm:bulletEnabled val="1"/>
        </dgm:presLayoutVars>
      </dgm:prSet>
      <dgm:spPr/>
    </dgm:pt>
    <dgm:pt modelId="{44642B18-AB7F-481C-BF55-75FE25F51B15}" type="pres">
      <dgm:prSet presAssocID="{46E3787B-0F96-462A-A6DC-7DB8A86CD016}" presName="descendantText" presStyleLbl="alignAccFollowNode1" presStyleIdx="2" presStyleCnt="3">
        <dgm:presLayoutVars>
          <dgm:bulletEnabled val="1"/>
        </dgm:presLayoutVars>
      </dgm:prSet>
      <dgm:spPr/>
    </dgm:pt>
  </dgm:ptLst>
  <dgm:cxnLst>
    <dgm:cxn modelId="{5001DD15-D0AC-4EF6-8D42-5C5058E575DD}" srcId="{46E3787B-0F96-462A-A6DC-7DB8A86CD016}" destId="{6741F5D8-823F-4F4F-ABAC-1471CE0F0C7B}" srcOrd="1" destOrd="0" parTransId="{8FF12237-8B7D-47BF-9942-B7F0776C6AFA}" sibTransId="{879A0903-2B23-4A9E-8C1D-ED58D29849F2}"/>
    <dgm:cxn modelId="{1982E515-DAF3-43A6-9EA4-DD3F4302F78E}" type="presOf" srcId="{96DD41D1-65B3-426D-8E6E-3456111E18E5}" destId="{4885E7A7-1D2E-4938-8756-A867E6888403}" srcOrd="0" destOrd="0" presId="urn:microsoft.com/office/officeart/2005/8/layout/vList5"/>
    <dgm:cxn modelId="{F1369E21-46C2-475F-A62E-FB04CAC40CF9}" type="presOf" srcId="{F48D73A1-D4F9-4E5C-8CEC-AE7CD3663E71}" destId="{E8E74338-D716-42A1-B195-022AB0A7CC4E}" srcOrd="0" destOrd="0" presId="urn:microsoft.com/office/officeart/2005/8/layout/vList5"/>
    <dgm:cxn modelId="{9CD62D39-A9AC-4B0F-9BD1-D45EA48EB712}" type="presOf" srcId="{6741F5D8-823F-4F4F-ABAC-1471CE0F0C7B}" destId="{44642B18-AB7F-481C-BF55-75FE25F51B15}" srcOrd="0" destOrd="1" presId="urn:microsoft.com/office/officeart/2005/8/layout/vList5"/>
    <dgm:cxn modelId="{28D91E3D-A972-45C4-BC78-2B539CA491A0}" type="presOf" srcId="{EEE01757-9E5B-407D-BD0B-B67716A349BF}" destId="{CAABAAE4-05BD-45A2-B38B-2A55A452176B}" srcOrd="0" destOrd="1" presId="urn:microsoft.com/office/officeart/2005/8/layout/vList5"/>
    <dgm:cxn modelId="{F4EF873D-946A-4FC5-BB8E-E4920B19E62D}" srcId="{96DD41D1-65B3-426D-8E6E-3456111E18E5}" destId="{327EB502-4DD2-4120-847F-E725C4F89130}" srcOrd="0" destOrd="0" parTransId="{746B5B9D-B75E-495B-9E19-FC4D2BE8CDAB}" sibTransId="{F9CC7183-59CC-4903-A9D3-5EAB7662D756}"/>
    <dgm:cxn modelId="{7E40B140-83A6-4C39-ADA0-326C999AB119}" srcId="{96DD41D1-65B3-426D-8E6E-3456111E18E5}" destId="{09853632-9A3F-471D-B74B-76A64BAFDF59}" srcOrd="1" destOrd="0" parTransId="{658DFFDC-FECD-49E4-AECA-AF641D54272D}" sibTransId="{A89319CF-39FD-4B3C-935C-180CF8268862}"/>
    <dgm:cxn modelId="{3C244343-C5E7-4BF9-A3BB-273D424DF341}" type="presOf" srcId="{327EB502-4DD2-4120-847F-E725C4F89130}" destId="{05758A02-4CCB-44E5-84B7-02C14F4B8DD6}" srcOrd="0" destOrd="0" presId="urn:microsoft.com/office/officeart/2005/8/layout/vList5"/>
    <dgm:cxn modelId="{12DA8448-BA5E-45E5-8D86-A6E1CF1C6946}" type="presOf" srcId="{46E3787B-0F96-462A-A6DC-7DB8A86CD016}" destId="{8CA4121F-ADD7-48F3-B2B1-535349643360}" srcOrd="0" destOrd="0" presId="urn:microsoft.com/office/officeart/2005/8/layout/vList5"/>
    <dgm:cxn modelId="{69505A6C-2D82-42D5-A50F-D76C9C2E69A4}" type="presOf" srcId="{09853632-9A3F-471D-B74B-76A64BAFDF59}" destId="{05758A02-4CCB-44E5-84B7-02C14F4B8DD6}" srcOrd="0" destOrd="1" presId="urn:microsoft.com/office/officeart/2005/8/layout/vList5"/>
    <dgm:cxn modelId="{B20FB96E-46F5-4AEA-B02E-B97054E9EDB7}" srcId="{46E3787B-0F96-462A-A6DC-7DB8A86CD016}" destId="{F471FA89-82BE-43F8-A478-996877DD8CB2}" srcOrd="0" destOrd="0" parTransId="{C665A798-BDAA-4E9F-B166-A03A92F3AE4B}" sibTransId="{143748F2-076B-4DE0-A5A8-E5546F4FAF28}"/>
    <dgm:cxn modelId="{341FED8C-3172-471E-BB57-76A413599E31}" srcId="{37E53BCE-B42C-49B7-8615-B2203BD7F785}" destId="{F48D73A1-D4F9-4E5C-8CEC-AE7CD3663E71}" srcOrd="0" destOrd="0" parTransId="{933EAD70-D0CA-4209-8DA7-C112F0251CBA}" sibTransId="{960F87F0-652C-4F82-96A5-2658E892549A}"/>
    <dgm:cxn modelId="{507D2EA7-5205-4035-8363-480EA6249F23}" srcId="{37E53BCE-B42C-49B7-8615-B2203BD7F785}" destId="{46E3787B-0F96-462A-A6DC-7DB8A86CD016}" srcOrd="2" destOrd="0" parTransId="{9B317093-1CE8-46E2-91E5-655AE2D14DEE}" sibTransId="{404B05B6-C1C2-4A36-8FA2-9CA7F049F950}"/>
    <dgm:cxn modelId="{9F4941A8-8813-4DC9-B12E-1BAB03D7C22F}" type="presOf" srcId="{F471FA89-82BE-43F8-A478-996877DD8CB2}" destId="{44642B18-AB7F-481C-BF55-75FE25F51B15}" srcOrd="0" destOrd="0" presId="urn:microsoft.com/office/officeart/2005/8/layout/vList5"/>
    <dgm:cxn modelId="{0A63CDAB-6A64-4163-AC39-3AE934FD80EF}" srcId="{F48D73A1-D4F9-4E5C-8CEC-AE7CD3663E71}" destId="{EEE01757-9E5B-407D-BD0B-B67716A349BF}" srcOrd="1" destOrd="0" parTransId="{1918608C-4EAB-4FD4-A86A-0C074B486110}" sibTransId="{DD9623D6-DBCC-4617-BFB3-EA4CF3C4221C}"/>
    <dgm:cxn modelId="{3DD0B4B1-FBDE-4004-A8E3-0835EFB78923}" type="presOf" srcId="{37E53BCE-B42C-49B7-8615-B2203BD7F785}" destId="{6056F2EA-1A3E-4F27-AEF9-110C1C4C00A5}" srcOrd="0" destOrd="0" presId="urn:microsoft.com/office/officeart/2005/8/layout/vList5"/>
    <dgm:cxn modelId="{5E5807CB-B572-41D8-9C0A-D77C25EF53B9}" srcId="{37E53BCE-B42C-49B7-8615-B2203BD7F785}" destId="{96DD41D1-65B3-426D-8E6E-3456111E18E5}" srcOrd="1" destOrd="0" parTransId="{061F5745-8965-437B-A5C7-B5E323898C66}" sibTransId="{F9A57D31-F2BF-4F86-B6B8-2ED72C4DFFAF}"/>
    <dgm:cxn modelId="{0AA263CD-792E-4D62-9062-B822E18F8C11}" type="presOf" srcId="{8F364617-7B46-421F-9BB7-55C4F1F7DF6C}" destId="{CAABAAE4-05BD-45A2-B38B-2A55A452176B}" srcOrd="0" destOrd="0" presId="urn:microsoft.com/office/officeart/2005/8/layout/vList5"/>
    <dgm:cxn modelId="{4FECF0F3-6267-4559-A9FD-530CE84A6220}" srcId="{F48D73A1-D4F9-4E5C-8CEC-AE7CD3663E71}" destId="{8F364617-7B46-421F-9BB7-55C4F1F7DF6C}" srcOrd="0" destOrd="0" parTransId="{B8A6BC92-FF95-4EEF-ABEB-618E854A550F}" sibTransId="{D7FD9046-F771-41BD-8CED-5E35DA6AE3D9}"/>
    <dgm:cxn modelId="{0A81EFEB-747B-4AAE-8D39-3388F553C955}" type="presParOf" srcId="{6056F2EA-1A3E-4F27-AEF9-110C1C4C00A5}" destId="{3A926982-530A-4338-A11C-4F35635EB4C2}" srcOrd="0" destOrd="0" presId="urn:microsoft.com/office/officeart/2005/8/layout/vList5"/>
    <dgm:cxn modelId="{38943E50-C0D3-4CEB-89B3-73255C240518}" type="presParOf" srcId="{3A926982-530A-4338-A11C-4F35635EB4C2}" destId="{E8E74338-D716-42A1-B195-022AB0A7CC4E}" srcOrd="0" destOrd="0" presId="urn:microsoft.com/office/officeart/2005/8/layout/vList5"/>
    <dgm:cxn modelId="{DF1E23BE-E078-4497-9BB6-46847039D0C5}" type="presParOf" srcId="{3A926982-530A-4338-A11C-4F35635EB4C2}" destId="{CAABAAE4-05BD-45A2-B38B-2A55A452176B}" srcOrd="1" destOrd="0" presId="urn:microsoft.com/office/officeart/2005/8/layout/vList5"/>
    <dgm:cxn modelId="{66166751-7BE9-4245-A976-090CF7A23C53}" type="presParOf" srcId="{6056F2EA-1A3E-4F27-AEF9-110C1C4C00A5}" destId="{428A4ECC-E0BE-428B-A032-08CD24115A45}" srcOrd="1" destOrd="0" presId="urn:microsoft.com/office/officeart/2005/8/layout/vList5"/>
    <dgm:cxn modelId="{AECEB1DE-E286-4626-BF1B-08B77AF15923}" type="presParOf" srcId="{6056F2EA-1A3E-4F27-AEF9-110C1C4C00A5}" destId="{E5311132-8D19-4BF4-8A67-0867574F53C1}" srcOrd="2" destOrd="0" presId="urn:microsoft.com/office/officeart/2005/8/layout/vList5"/>
    <dgm:cxn modelId="{8097AA75-52B9-4A87-82D1-8E67A27DA2AE}" type="presParOf" srcId="{E5311132-8D19-4BF4-8A67-0867574F53C1}" destId="{4885E7A7-1D2E-4938-8756-A867E6888403}" srcOrd="0" destOrd="0" presId="urn:microsoft.com/office/officeart/2005/8/layout/vList5"/>
    <dgm:cxn modelId="{9533FAE8-40F4-4CE3-BBAE-12BC1D728584}" type="presParOf" srcId="{E5311132-8D19-4BF4-8A67-0867574F53C1}" destId="{05758A02-4CCB-44E5-84B7-02C14F4B8DD6}" srcOrd="1" destOrd="0" presId="urn:microsoft.com/office/officeart/2005/8/layout/vList5"/>
    <dgm:cxn modelId="{C46DDF3A-1F7F-4932-9EF7-0543212B9F6A}" type="presParOf" srcId="{6056F2EA-1A3E-4F27-AEF9-110C1C4C00A5}" destId="{3C64E7B5-83DF-4346-86C2-855A5C1A224B}" srcOrd="3" destOrd="0" presId="urn:microsoft.com/office/officeart/2005/8/layout/vList5"/>
    <dgm:cxn modelId="{05EB7EA5-FA45-4438-964A-211E8EC0054D}" type="presParOf" srcId="{6056F2EA-1A3E-4F27-AEF9-110C1C4C00A5}" destId="{8E1B4933-1D6A-41E2-9843-01288CF9323A}" srcOrd="4" destOrd="0" presId="urn:microsoft.com/office/officeart/2005/8/layout/vList5"/>
    <dgm:cxn modelId="{4C9F893C-A62F-4975-B5C6-E9661C698FE9}" type="presParOf" srcId="{8E1B4933-1D6A-41E2-9843-01288CF9323A}" destId="{8CA4121F-ADD7-48F3-B2B1-535349643360}" srcOrd="0" destOrd="0" presId="urn:microsoft.com/office/officeart/2005/8/layout/vList5"/>
    <dgm:cxn modelId="{AF2A9387-DE1D-4186-A5B8-1EE3E8439660}" type="presParOf" srcId="{8E1B4933-1D6A-41E2-9843-01288CF9323A}" destId="{44642B18-AB7F-481C-BF55-75FE25F51B15}"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E53BCE-B42C-49B7-8615-B2203BD7F78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F48D73A1-D4F9-4E5C-8CEC-AE7CD3663E71}">
      <dgm:prSet phldrT="[文本]" custT="1"/>
      <dgm:spPr/>
      <dgm:t>
        <a:bodyPr/>
        <a:lstStyle/>
        <a:p>
          <a:r>
            <a:rPr lang="zh-CN" altLang="en-US" sz="2400" dirty="0">
              <a:latin typeface="微软雅黑" panose="020B0503020204020204" pitchFamily="34" charset="-122"/>
              <a:ea typeface="微软雅黑" panose="020B0503020204020204" pitchFamily="34" charset="-122"/>
            </a:rPr>
            <a:t>算法效率</a:t>
          </a:r>
        </a:p>
      </dgm:t>
    </dgm:pt>
    <dgm:pt modelId="{933EAD70-D0CA-4209-8DA7-C112F0251CBA}" type="parTrans" cxnId="{341FED8C-3172-471E-BB57-76A413599E31}">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960F87F0-652C-4F82-96A5-2658E892549A}" type="sibTrans" cxnId="{341FED8C-3172-471E-BB57-76A413599E31}">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8F364617-7B46-421F-9BB7-55C4F1F7DF6C}">
      <dgm:prSet phldrT="[文本]" custT="1"/>
      <dgm:spPr/>
      <dgm:t>
        <a:bodyPr/>
        <a:lstStyle/>
        <a:p>
          <a:r>
            <a:rPr lang="zh-CN" altLang="en-US" sz="2400" dirty="0">
              <a:latin typeface="微软雅黑" panose="020B0503020204020204" pitchFamily="34" charset="-122"/>
              <a:ea typeface="微软雅黑" panose="020B0503020204020204" pitchFamily="34" charset="-122"/>
            </a:rPr>
            <a:t>传统数值方法求解一个优化问题，仅得到一个边界点；</a:t>
          </a:r>
        </a:p>
      </dgm:t>
    </dgm:pt>
    <dgm:pt modelId="{B8A6BC92-FF95-4EEF-ABEB-618E854A550F}" type="parTrans" cxnId="{4FECF0F3-6267-4559-A9FD-530CE84A622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D7FD9046-F771-41BD-8CED-5E35DA6AE3D9}" type="sibTrans" cxnId="{4FECF0F3-6267-4559-A9FD-530CE84A622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039FC558-FFA2-4868-8CAC-86511F4378D0}">
      <dgm:prSet phldrT="[文本]" custT="1"/>
      <dgm:spPr/>
      <dgm:t>
        <a:bodyPr/>
        <a:lstStyle/>
        <a:p>
          <a:r>
            <a:rPr lang="zh-CN" altLang="en-US" sz="2400" dirty="0">
              <a:latin typeface="微软雅黑" panose="020B0503020204020204" pitchFamily="34" charset="-122"/>
              <a:ea typeface="微软雅黑" panose="020B0503020204020204" pitchFamily="34" charset="-122"/>
            </a:rPr>
            <a:t>多目标优化每次求解得到多个边界点。</a:t>
          </a:r>
        </a:p>
      </dgm:t>
    </dgm:pt>
    <dgm:pt modelId="{AC26B28E-81B8-4698-8DA7-4B734A82BC8E}" type="parTrans" cxnId="{8110977E-9494-49AC-AE6F-DF4C77EBD3F6}">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171B3F34-EEBA-4B3C-AF59-B43D9727D340}" type="sibTrans" cxnId="{8110977E-9494-49AC-AE6F-DF4C77EBD3F6}">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F471FA89-82BE-43F8-A478-996877DD8CB2}">
      <dgm:prSet phldrT="[文本]" custT="1"/>
      <dgm:spPr/>
      <dgm:t>
        <a:bodyPr/>
        <a:lstStyle/>
        <a:p>
          <a:r>
            <a:rPr lang="zh-CN" altLang="en-US" sz="2400" dirty="0">
              <a:latin typeface="微软雅黑" panose="020B0503020204020204" pitchFamily="34" charset="-122"/>
              <a:ea typeface="微软雅黑" panose="020B0503020204020204" pitchFamily="34" charset="-122"/>
            </a:rPr>
            <a:t>目前可达集求解算法没有用到多目标优化方法，为这类问题的解决提供了新思想，可继续深入研究。</a:t>
          </a:r>
        </a:p>
      </dgm:t>
    </dgm:pt>
    <dgm:pt modelId="{143748F2-076B-4DE0-A5A8-E5546F4FAF28}" type="sibTrans" cxnId="{B20FB96E-46F5-4AEA-B02E-B97054E9EDB7}">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C665A798-BDAA-4E9F-B166-A03A92F3AE4B}" type="parTrans" cxnId="{B20FB96E-46F5-4AEA-B02E-B97054E9EDB7}">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46E3787B-0F96-462A-A6DC-7DB8A86CD016}">
      <dgm:prSet phldrT="[文本]" custT="1"/>
      <dgm:spPr/>
      <dgm:t>
        <a:bodyPr/>
        <a:lstStyle/>
        <a:p>
          <a:r>
            <a:rPr lang="zh-CN" altLang="en-US" sz="2400" dirty="0">
              <a:latin typeface="微软雅黑" panose="020B0503020204020204" pitchFamily="34" charset="-122"/>
              <a:ea typeface="微软雅黑" panose="020B0503020204020204" pitchFamily="34" charset="-122"/>
            </a:rPr>
            <a:t>前景</a:t>
          </a:r>
        </a:p>
      </dgm:t>
    </dgm:pt>
    <dgm:pt modelId="{404B05B6-C1C2-4A36-8FA2-9CA7F049F950}" type="sibTrans" cxnId="{507D2EA7-5205-4035-8363-480EA6249F23}">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9B317093-1CE8-46E2-91E5-655AE2D14DEE}" type="parTrans" cxnId="{507D2EA7-5205-4035-8363-480EA6249F23}">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96DD41D1-65B3-426D-8E6E-3456111E18E5}">
      <dgm:prSet phldrT="[文本]" custT="1"/>
      <dgm:spPr/>
      <dgm:t>
        <a:bodyPr/>
        <a:lstStyle/>
        <a:p>
          <a:r>
            <a:rPr lang="zh-CN" altLang="en-US" sz="2400" dirty="0">
              <a:latin typeface="微软雅黑" panose="020B0503020204020204" pitchFamily="34" charset="-122"/>
              <a:ea typeface="微软雅黑" panose="020B0503020204020204" pitchFamily="34" charset="-122"/>
            </a:rPr>
            <a:t>边界点分布</a:t>
          </a:r>
        </a:p>
      </dgm:t>
    </dgm:pt>
    <dgm:pt modelId="{F9A57D31-F2BF-4F86-B6B8-2ED72C4DFFAF}" type="sibTrans" cxnId="{5E5807CB-B572-41D8-9C0A-D77C25EF53B9}">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061F5745-8965-437B-A5C7-B5E323898C66}" type="parTrans" cxnId="{5E5807CB-B572-41D8-9C0A-D77C25EF53B9}">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327EB502-4DD2-4120-847F-E725C4F89130}">
      <dgm:prSet phldrT="[文本]" custT="1"/>
      <dgm:spPr/>
      <dgm:t>
        <a:bodyPr/>
        <a:lstStyle/>
        <a:p>
          <a:r>
            <a:rPr lang="zh-CN" altLang="en-US" sz="2400" dirty="0">
              <a:latin typeface="微软雅黑" panose="020B0503020204020204" pitchFamily="34" charset="-122"/>
              <a:ea typeface="微软雅黑" panose="020B0503020204020204" pitchFamily="34" charset="-122"/>
            </a:rPr>
            <a:t>传统方法边界点分布不均匀，代表性弱；</a:t>
          </a:r>
        </a:p>
      </dgm:t>
    </dgm:pt>
    <dgm:pt modelId="{F9CC7183-59CC-4903-A9D3-5EAB7662D756}" type="sibTrans" cxnId="{F4EF873D-946A-4FC5-BB8E-E4920B19E62D}">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746B5B9D-B75E-495B-9E19-FC4D2BE8CDAB}" type="parTrans" cxnId="{F4EF873D-946A-4FC5-BB8E-E4920B19E62D}">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2049F71C-9609-446C-A033-33ACBE51CDC0}">
      <dgm:prSet phldrT="[文本]" custT="1"/>
      <dgm:spPr/>
      <dgm:t>
        <a:bodyPr/>
        <a:lstStyle/>
        <a:p>
          <a:r>
            <a:rPr lang="zh-CN" altLang="en-US" sz="2400" dirty="0">
              <a:latin typeface="微软雅黑" panose="020B0503020204020204" pitchFamily="34" charset="-122"/>
              <a:ea typeface="微软雅黑" panose="020B0503020204020204" pitchFamily="34" charset="-122"/>
            </a:rPr>
            <a:t>多目标进化算法的拥挤度概念保证边界点分布均匀。</a:t>
          </a:r>
        </a:p>
      </dgm:t>
    </dgm:pt>
    <dgm:pt modelId="{756DFA64-D930-45DC-A354-8D89BA6842D1}" type="sibTrans" cxnId="{90F17F3C-CB4D-48E7-958A-6B64562843DD}">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45E3FA88-7C33-4475-B84A-B8C098064957}" type="parTrans" cxnId="{90F17F3C-CB4D-48E7-958A-6B64562843DD}">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6056F2EA-1A3E-4F27-AEF9-110C1C4C00A5}" type="pres">
      <dgm:prSet presAssocID="{37E53BCE-B42C-49B7-8615-B2203BD7F785}" presName="Name0" presStyleCnt="0">
        <dgm:presLayoutVars>
          <dgm:dir/>
          <dgm:animLvl val="lvl"/>
          <dgm:resizeHandles val="exact"/>
        </dgm:presLayoutVars>
      </dgm:prSet>
      <dgm:spPr/>
    </dgm:pt>
    <dgm:pt modelId="{3A926982-530A-4338-A11C-4F35635EB4C2}" type="pres">
      <dgm:prSet presAssocID="{F48D73A1-D4F9-4E5C-8CEC-AE7CD3663E71}" presName="linNode" presStyleCnt="0"/>
      <dgm:spPr/>
    </dgm:pt>
    <dgm:pt modelId="{E8E74338-D716-42A1-B195-022AB0A7CC4E}" type="pres">
      <dgm:prSet presAssocID="{F48D73A1-D4F9-4E5C-8CEC-AE7CD3663E71}" presName="parentText" presStyleLbl="node1" presStyleIdx="0" presStyleCnt="3" custScaleX="45508">
        <dgm:presLayoutVars>
          <dgm:chMax val="1"/>
          <dgm:bulletEnabled val="1"/>
        </dgm:presLayoutVars>
      </dgm:prSet>
      <dgm:spPr/>
    </dgm:pt>
    <dgm:pt modelId="{CAABAAE4-05BD-45A2-B38B-2A55A452176B}" type="pres">
      <dgm:prSet presAssocID="{F48D73A1-D4F9-4E5C-8CEC-AE7CD3663E71}" presName="descendantText" presStyleLbl="alignAccFollowNode1" presStyleIdx="0" presStyleCnt="3">
        <dgm:presLayoutVars>
          <dgm:bulletEnabled val="1"/>
        </dgm:presLayoutVars>
      </dgm:prSet>
      <dgm:spPr/>
    </dgm:pt>
    <dgm:pt modelId="{428A4ECC-E0BE-428B-A032-08CD24115A45}" type="pres">
      <dgm:prSet presAssocID="{960F87F0-652C-4F82-96A5-2658E892549A}" presName="sp" presStyleCnt="0"/>
      <dgm:spPr/>
    </dgm:pt>
    <dgm:pt modelId="{E5311132-8D19-4BF4-8A67-0867574F53C1}" type="pres">
      <dgm:prSet presAssocID="{96DD41D1-65B3-426D-8E6E-3456111E18E5}" presName="linNode" presStyleCnt="0"/>
      <dgm:spPr/>
    </dgm:pt>
    <dgm:pt modelId="{4885E7A7-1D2E-4938-8756-A867E6888403}" type="pres">
      <dgm:prSet presAssocID="{96DD41D1-65B3-426D-8E6E-3456111E18E5}" presName="parentText" presStyleLbl="node1" presStyleIdx="1" presStyleCnt="3" custScaleX="45508">
        <dgm:presLayoutVars>
          <dgm:chMax val="1"/>
          <dgm:bulletEnabled val="1"/>
        </dgm:presLayoutVars>
      </dgm:prSet>
      <dgm:spPr/>
    </dgm:pt>
    <dgm:pt modelId="{05758A02-4CCB-44E5-84B7-02C14F4B8DD6}" type="pres">
      <dgm:prSet presAssocID="{96DD41D1-65B3-426D-8E6E-3456111E18E5}" presName="descendantText" presStyleLbl="alignAccFollowNode1" presStyleIdx="1" presStyleCnt="3">
        <dgm:presLayoutVars>
          <dgm:bulletEnabled val="1"/>
        </dgm:presLayoutVars>
      </dgm:prSet>
      <dgm:spPr/>
    </dgm:pt>
    <dgm:pt modelId="{3C64E7B5-83DF-4346-86C2-855A5C1A224B}" type="pres">
      <dgm:prSet presAssocID="{F9A57D31-F2BF-4F86-B6B8-2ED72C4DFFAF}" presName="sp" presStyleCnt="0"/>
      <dgm:spPr/>
    </dgm:pt>
    <dgm:pt modelId="{8E1B4933-1D6A-41E2-9843-01288CF9323A}" type="pres">
      <dgm:prSet presAssocID="{46E3787B-0F96-462A-A6DC-7DB8A86CD016}" presName="linNode" presStyleCnt="0"/>
      <dgm:spPr/>
    </dgm:pt>
    <dgm:pt modelId="{8CA4121F-ADD7-48F3-B2B1-535349643360}" type="pres">
      <dgm:prSet presAssocID="{46E3787B-0F96-462A-A6DC-7DB8A86CD016}" presName="parentText" presStyleLbl="node1" presStyleIdx="2" presStyleCnt="3" custScaleX="45508">
        <dgm:presLayoutVars>
          <dgm:chMax val="1"/>
          <dgm:bulletEnabled val="1"/>
        </dgm:presLayoutVars>
      </dgm:prSet>
      <dgm:spPr/>
    </dgm:pt>
    <dgm:pt modelId="{44642B18-AB7F-481C-BF55-75FE25F51B15}" type="pres">
      <dgm:prSet presAssocID="{46E3787B-0F96-462A-A6DC-7DB8A86CD016}" presName="descendantText" presStyleLbl="alignAccFollowNode1" presStyleIdx="2" presStyleCnt="3">
        <dgm:presLayoutVars>
          <dgm:bulletEnabled val="1"/>
        </dgm:presLayoutVars>
      </dgm:prSet>
      <dgm:spPr/>
    </dgm:pt>
  </dgm:ptLst>
  <dgm:cxnLst>
    <dgm:cxn modelId="{1982E515-DAF3-43A6-9EA4-DD3F4302F78E}" type="presOf" srcId="{96DD41D1-65B3-426D-8E6E-3456111E18E5}" destId="{4885E7A7-1D2E-4938-8756-A867E6888403}" srcOrd="0" destOrd="0" presId="urn:microsoft.com/office/officeart/2005/8/layout/vList5"/>
    <dgm:cxn modelId="{F1369E21-46C2-475F-A62E-FB04CAC40CF9}" type="presOf" srcId="{F48D73A1-D4F9-4E5C-8CEC-AE7CD3663E71}" destId="{E8E74338-D716-42A1-B195-022AB0A7CC4E}" srcOrd="0" destOrd="0" presId="urn:microsoft.com/office/officeart/2005/8/layout/vList5"/>
    <dgm:cxn modelId="{90F17F3C-CB4D-48E7-958A-6B64562843DD}" srcId="{96DD41D1-65B3-426D-8E6E-3456111E18E5}" destId="{2049F71C-9609-446C-A033-33ACBE51CDC0}" srcOrd="1" destOrd="0" parTransId="{45E3FA88-7C33-4475-B84A-B8C098064957}" sibTransId="{756DFA64-D930-45DC-A354-8D89BA6842D1}"/>
    <dgm:cxn modelId="{F4EF873D-946A-4FC5-BB8E-E4920B19E62D}" srcId="{96DD41D1-65B3-426D-8E6E-3456111E18E5}" destId="{327EB502-4DD2-4120-847F-E725C4F89130}" srcOrd="0" destOrd="0" parTransId="{746B5B9D-B75E-495B-9E19-FC4D2BE8CDAB}" sibTransId="{F9CC7183-59CC-4903-A9D3-5EAB7662D756}"/>
    <dgm:cxn modelId="{3C244343-C5E7-4BF9-A3BB-273D424DF341}" type="presOf" srcId="{327EB502-4DD2-4120-847F-E725C4F89130}" destId="{05758A02-4CCB-44E5-84B7-02C14F4B8DD6}" srcOrd="0" destOrd="0" presId="urn:microsoft.com/office/officeart/2005/8/layout/vList5"/>
    <dgm:cxn modelId="{12DA8448-BA5E-45E5-8D86-A6E1CF1C6946}" type="presOf" srcId="{46E3787B-0F96-462A-A6DC-7DB8A86CD016}" destId="{8CA4121F-ADD7-48F3-B2B1-535349643360}" srcOrd="0" destOrd="0" presId="urn:microsoft.com/office/officeart/2005/8/layout/vList5"/>
    <dgm:cxn modelId="{B20FB96E-46F5-4AEA-B02E-B97054E9EDB7}" srcId="{46E3787B-0F96-462A-A6DC-7DB8A86CD016}" destId="{F471FA89-82BE-43F8-A478-996877DD8CB2}" srcOrd="0" destOrd="0" parTransId="{C665A798-BDAA-4E9F-B166-A03A92F3AE4B}" sibTransId="{143748F2-076B-4DE0-A5A8-E5546F4FAF28}"/>
    <dgm:cxn modelId="{8110977E-9494-49AC-AE6F-DF4C77EBD3F6}" srcId="{F48D73A1-D4F9-4E5C-8CEC-AE7CD3663E71}" destId="{039FC558-FFA2-4868-8CAC-86511F4378D0}" srcOrd="1" destOrd="0" parTransId="{AC26B28E-81B8-4698-8DA7-4B734A82BC8E}" sibTransId="{171B3F34-EEBA-4B3C-AF59-B43D9727D340}"/>
    <dgm:cxn modelId="{341FED8C-3172-471E-BB57-76A413599E31}" srcId="{37E53BCE-B42C-49B7-8615-B2203BD7F785}" destId="{F48D73A1-D4F9-4E5C-8CEC-AE7CD3663E71}" srcOrd="0" destOrd="0" parTransId="{933EAD70-D0CA-4209-8DA7-C112F0251CBA}" sibTransId="{960F87F0-652C-4F82-96A5-2658E892549A}"/>
    <dgm:cxn modelId="{507D2EA7-5205-4035-8363-480EA6249F23}" srcId="{37E53BCE-B42C-49B7-8615-B2203BD7F785}" destId="{46E3787B-0F96-462A-A6DC-7DB8A86CD016}" srcOrd="2" destOrd="0" parTransId="{9B317093-1CE8-46E2-91E5-655AE2D14DEE}" sibTransId="{404B05B6-C1C2-4A36-8FA2-9CA7F049F950}"/>
    <dgm:cxn modelId="{9F4941A8-8813-4DC9-B12E-1BAB03D7C22F}" type="presOf" srcId="{F471FA89-82BE-43F8-A478-996877DD8CB2}" destId="{44642B18-AB7F-481C-BF55-75FE25F51B15}" srcOrd="0" destOrd="0" presId="urn:microsoft.com/office/officeart/2005/8/layout/vList5"/>
    <dgm:cxn modelId="{857C18A9-7284-423D-AE96-5DA86E66FF74}" type="presOf" srcId="{039FC558-FFA2-4868-8CAC-86511F4378D0}" destId="{CAABAAE4-05BD-45A2-B38B-2A55A452176B}" srcOrd="0" destOrd="1" presId="urn:microsoft.com/office/officeart/2005/8/layout/vList5"/>
    <dgm:cxn modelId="{3DD0B4B1-FBDE-4004-A8E3-0835EFB78923}" type="presOf" srcId="{37E53BCE-B42C-49B7-8615-B2203BD7F785}" destId="{6056F2EA-1A3E-4F27-AEF9-110C1C4C00A5}" srcOrd="0" destOrd="0" presId="urn:microsoft.com/office/officeart/2005/8/layout/vList5"/>
    <dgm:cxn modelId="{5E5807CB-B572-41D8-9C0A-D77C25EF53B9}" srcId="{37E53BCE-B42C-49B7-8615-B2203BD7F785}" destId="{96DD41D1-65B3-426D-8E6E-3456111E18E5}" srcOrd="1" destOrd="0" parTransId="{061F5745-8965-437B-A5C7-B5E323898C66}" sibTransId="{F9A57D31-F2BF-4F86-B6B8-2ED72C4DFFAF}"/>
    <dgm:cxn modelId="{0AA263CD-792E-4D62-9062-B822E18F8C11}" type="presOf" srcId="{8F364617-7B46-421F-9BB7-55C4F1F7DF6C}" destId="{CAABAAE4-05BD-45A2-B38B-2A55A452176B}" srcOrd="0" destOrd="0" presId="urn:microsoft.com/office/officeart/2005/8/layout/vList5"/>
    <dgm:cxn modelId="{AAB994E9-37F6-438A-9C7D-9D36DDD5F00B}" type="presOf" srcId="{2049F71C-9609-446C-A033-33ACBE51CDC0}" destId="{05758A02-4CCB-44E5-84B7-02C14F4B8DD6}" srcOrd="0" destOrd="1" presId="urn:microsoft.com/office/officeart/2005/8/layout/vList5"/>
    <dgm:cxn modelId="{4FECF0F3-6267-4559-A9FD-530CE84A6220}" srcId="{F48D73A1-D4F9-4E5C-8CEC-AE7CD3663E71}" destId="{8F364617-7B46-421F-9BB7-55C4F1F7DF6C}" srcOrd="0" destOrd="0" parTransId="{B8A6BC92-FF95-4EEF-ABEB-618E854A550F}" sibTransId="{D7FD9046-F771-41BD-8CED-5E35DA6AE3D9}"/>
    <dgm:cxn modelId="{0A81EFEB-747B-4AAE-8D39-3388F553C955}" type="presParOf" srcId="{6056F2EA-1A3E-4F27-AEF9-110C1C4C00A5}" destId="{3A926982-530A-4338-A11C-4F35635EB4C2}" srcOrd="0" destOrd="0" presId="urn:microsoft.com/office/officeart/2005/8/layout/vList5"/>
    <dgm:cxn modelId="{38943E50-C0D3-4CEB-89B3-73255C240518}" type="presParOf" srcId="{3A926982-530A-4338-A11C-4F35635EB4C2}" destId="{E8E74338-D716-42A1-B195-022AB0A7CC4E}" srcOrd="0" destOrd="0" presId="urn:microsoft.com/office/officeart/2005/8/layout/vList5"/>
    <dgm:cxn modelId="{DF1E23BE-E078-4497-9BB6-46847039D0C5}" type="presParOf" srcId="{3A926982-530A-4338-A11C-4F35635EB4C2}" destId="{CAABAAE4-05BD-45A2-B38B-2A55A452176B}" srcOrd="1" destOrd="0" presId="urn:microsoft.com/office/officeart/2005/8/layout/vList5"/>
    <dgm:cxn modelId="{66166751-7BE9-4245-A976-090CF7A23C53}" type="presParOf" srcId="{6056F2EA-1A3E-4F27-AEF9-110C1C4C00A5}" destId="{428A4ECC-E0BE-428B-A032-08CD24115A45}" srcOrd="1" destOrd="0" presId="urn:microsoft.com/office/officeart/2005/8/layout/vList5"/>
    <dgm:cxn modelId="{AECEB1DE-E286-4626-BF1B-08B77AF15923}" type="presParOf" srcId="{6056F2EA-1A3E-4F27-AEF9-110C1C4C00A5}" destId="{E5311132-8D19-4BF4-8A67-0867574F53C1}" srcOrd="2" destOrd="0" presId="urn:microsoft.com/office/officeart/2005/8/layout/vList5"/>
    <dgm:cxn modelId="{8097AA75-52B9-4A87-82D1-8E67A27DA2AE}" type="presParOf" srcId="{E5311132-8D19-4BF4-8A67-0867574F53C1}" destId="{4885E7A7-1D2E-4938-8756-A867E6888403}" srcOrd="0" destOrd="0" presId="urn:microsoft.com/office/officeart/2005/8/layout/vList5"/>
    <dgm:cxn modelId="{9533FAE8-40F4-4CE3-BBAE-12BC1D728584}" type="presParOf" srcId="{E5311132-8D19-4BF4-8A67-0867574F53C1}" destId="{05758A02-4CCB-44E5-84B7-02C14F4B8DD6}" srcOrd="1" destOrd="0" presId="urn:microsoft.com/office/officeart/2005/8/layout/vList5"/>
    <dgm:cxn modelId="{C46DDF3A-1F7F-4932-9EF7-0543212B9F6A}" type="presParOf" srcId="{6056F2EA-1A3E-4F27-AEF9-110C1C4C00A5}" destId="{3C64E7B5-83DF-4346-86C2-855A5C1A224B}" srcOrd="3" destOrd="0" presId="urn:microsoft.com/office/officeart/2005/8/layout/vList5"/>
    <dgm:cxn modelId="{05EB7EA5-FA45-4438-964A-211E8EC0054D}" type="presParOf" srcId="{6056F2EA-1A3E-4F27-AEF9-110C1C4C00A5}" destId="{8E1B4933-1D6A-41E2-9843-01288CF9323A}" srcOrd="4" destOrd="0" presId="urn:microsoft.com/office/officeart/2005/8/layout/vList5"/>
    <dgm:cxn modelId="{4C9F893C-A62F-4975-B5C6-E9661C698FE9}" type="presParOf" srcId="{8E1B4933-1D6A-41E2-9843-01288CF9323A}" destId="{8CA4121F-ADD7-48F3-B2B1-535349643360}" srcOrd="0" destOrd="0" presId="urn:microsoft.com/office/officeart/2005/8/layout/vList5"/>
    <dgm:cxn modelId="{AF2A9387-DE1D-4186-A5B8-1EE3E8439660}" type="presParOf" srcId="{8E1B4933-1D6A-41E2-9843-01288CF9323A}" destId="{44642B18-AB7F-481C-BF55-75FE25F51B15}"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095BF-4B60-4A67-B6D8-93AD49DDA919}">
      <dsp:nvSpPr>
        <dsp:cNvPr id="0" name=""/>
        <dsp:cNvSpPr/>
      </dsp:nvSpPr>
      <dsp:spPr>
        <a:xfrm>
          <a:off x="992" y="0"/>
          <a:ext cx="2579687" cy="47516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系统模型</a:t>
          </a:r>
        </a:p>
      </dsp:txBody>
      <dsp:txXfrm>
        <a:off x="992" y="0"/>
        <a:ext cx="2579687" cy="1425491"/>
      </dsp:txXfrm>
    </dsp:sp>
    <dsp:sp modelId="{E3A8396C-C429-4B95-A426-CDB716EBDA15}">
      <dsp:nvSpPr>
        <dsp:cNvPr id="0" name=""/>
        <dsp:cNvSpPr/>
      </dsp:nvSpPr>
      <dsp:spPr>
        <a:xfrm>
          <a:off x="258960" y="1425897"/>
          <a:ext cx="2063749" cy="9335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建立被控对象的动态控制系统模型</a:t>
          </a:r>
          <a:endParaRPr lang="zh-CN" altLang="en-US" sz="2000" kern="1200" dirty="0">
            <a:latin typeface="微软雅黑" panose="020B0503020204020204" pitchFamily="34" charset="-122"/>
            <a:ea typeface="微软雅黑" panose="020B0503020204020204" pitchFamily="34" charset="-122"/>
          </a:endParaRPr>
        </a:p>
      </dsp:txBody>
      <dsp:txXfrm>
        <a:off x="286301" y="1453238"/>
        <a:ext cx="2009067" cy="878824"/>
      </dsp:txXfrm>
    </dsp:sp>
    <dsp:sp modelId="{4C482C7A-8DE4-444D-BD1A-4DBB6C7611B4}">
      <dsp:nvSpPr>
        <dsp:cNvPr id="0" name=""/>
        <dsp:cNvSpPr/>
      </dsp:nvSpPr>
      <dsp:spPr>
        <a:xfrm>
          <a:off x="258960" y="2503019"/>
          <a:ext cx="2063749" cy="9335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根据实际需要模拟外部环境</a:t>
          </a:r>
        </a:p>
      </dsp:txBody>
      <dsp:txXfrm>
        <a:off x="286301" y="2530360"/>
        <a:ext cx="2009067" cy="878824"/>
      </dsp:txXfrm>
    </dsp:sp>
    <dsp:sp modelId="{228453A9-9E38-4767-801B-900B1890DA1B}">
      <dsp:nvSpPr>
        <dsp:cNvPr id="0" name=""/>
        <dsp:cNvSpPr/>
      </dsp:nvSpPr>
      <dsp:spPr>
        <a:xfrm>
          <a:off x="258960" y="3580142"/>
          <a:ext cx="2063749" cy="9335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前向、后向可达集建模及离散化</a:t>
          </a:r>
        </a:p>
      </dsp:txBody>
      <dsp:txXfrm>
        <a:off x="286301" y="3607483"/>
        <a:ext cx="2009067" cy="878824"/>
      </dsp:txXfrm>
    </dsp:sp>
    <dsp:sp modelId="{3691CE65-CA3A-49D3-86BA-E65714AFDD44}">
      <dsp:nvSpPr>
        <dsp:cNvPr id="0" name=""/>
        <dsp:cNvSpPr/>
      </dsp:nvSpPr>
      <dsp:spPr>
        <a:xfrm>
          <a:off x="2774156" y="0"/>
          <a:ext cx="2579687" cy="47516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可达集近似</a:t>
          </a:r>
        </a:p>
      </dsp:txBody>
      <dsp:txXfrm>
        <a:off x="2774156" y="0"/>
        <a:ext cx="2579687" cy="1425491"/>
      </dsp:txXfrm>
    </dsp:sp>
    <dsp:sp modelId="{44DF50FC-BDA5-45F7-B67D-D1D84BC114B7}">
      <dsp:nvSpPr>
        <dsp:cNvPr id="0" name=""/>
        <dsp:cNvSpPr/>
      </dsp:nvSpPr>
      <dsp:spPr>
        <a:xfrm>
          <a:off x="3032125" y="1426883"/>
          <a:ext cx="2063749" cy="1432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研究主流的可达集数值近似方法</a:t>
          </a:r>
        </a:p>
      </dsp:txBody>
      <dsp:txXfrm>
        <a:off x="3074087" y="1468845"/>
        <a:ext cx="1979825" cy="1348759"/>
      </dsp:txXfrm>
    </dsp:sp>
    <dsp:sp modelId="{CCF7F73E-7BD2-48EA-A158-B783C78BAEFC}">
      <dsp:nvSpPr>
        <dsp:cNvPr id="0" name=""/>
        <dsp:cNvSpPr/>
      </dsp:nvSpPr>
      <dsp:spPr>
        <a:xfrm>
          <a:off x="3032125" y="3079979"/>
          <a:ext cx="2063749" cy="1432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可达集近似误差分析</a:t>
          </a:r>
        </a:p>
      </dsp:txBody>
      <dsp:txXfrm>
        <a:off x="3074087" y="3121941"/>
        <a:ext cx="1979825" cy="1348759"/>
      </dsp:txXfrm>
    </dsp:sp>
    <dsp:sp modelId="{7B474F23-C1F3-4FD2-A1CB-B91BB8CA91DF}">
      <dsp:nvSpPr>
        <dsp:cNvPr id="0" name=""/>
        <dsp:cNvSpPr/>
      </dsp:nvSpPr>
      <dsp:spPr>
        <a:xfrm>
          <a:off x="5547320" y="0"/>
          <a:ext cx="2579687" cy="47516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多目标优化</a:t>
          </a:r>
        </a:p>
      </dsp:txBody>
      <dsp:txXfrm>
        <a:off x="5547320" y="0"/>
        <a:ext cx="2579687" cy="1425491"/>
      </dsp:txXfrm>
    </dsp:sp>
    <dsp:sp modelId="{6483C559-406C-4C4D-872E-F1C22CB419A2}">
      <dsp:nvSpPr>
        <dsp:cNvPr id="0" name=""/>
        <dsp:cNvSpPr/>
      </dsp:nvSpPr>
      <dsp:spPr>
        <a:xfrm>
          <a:off x="5805289" y="1426883"/>
          <a:ext cx="2063749" cy="1432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研究多目标进化算法并进行改进</a:t>
          </a:r>
        </a:p>
      </dsp:txBody>
      <dsp:txXfrm>
        <a:off x="5847251" y="1468845"/>
        <a:ext cx="1979825" cy="1348759"/>
      </dsp:txXfrm>
    </dsp:sp>
    <dsp:sp modelId="{A35ADC12-0FA4-43EA-A2BB-B610356E3728}">
      <dsp:nvSpPr>
        <dsp:cNvPr id="0" name=""/>
        <dsp:cNvSpPr/>
      </dsp:nvSpPr>
      <dsp:spPr>
        <a:xfrm>
          <a:off x="5805289" y="3079979"/>
          <a:ext cx="2063749" cy="1432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将可达集边界构建为多目标评价函数</a:t>
          </a:r>
        </a:p>
      </dsp:txBody>
      <dsp:txXfrm>
        <a:off x="5847251" y="3121941"/>
        <a:ext cx="1979825" cy="13487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BAAE4-05BD-45A2-B38B-2A55A452176B}">
      <dsp:nvSpPr>
        <dsp:cNvPr id="0" name=""/>
        <dsp:cNvSpPr/>
      </dsp:nvSpPr>
      <dsp:spPr>
        <a:xfrm rot="5400000">
          <a:off x="6775575" y="-3302201"/>
          <a:ext cx="1204040" cy="8114013"/>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latin typeface="微软雅黑" panose="020B0503020204020204" pitchFamily="34" charset="-122"/>
              <a:ea typeface="微软雅黑" panose="020B0503020204020204" pitchFamily="34" charset="-122"/>
            </a:rPr>
            <a:t>可达集非凸；</a:t>
          </a:r>
        </a:p>
        <a:p>
          <a:pPr marL="228600" lvl="1" indent="-228600" algn="l" defTabSz="1066800">
            <a:lnSpc>
              <a:spcPct val="90000"/>
            </a:lnSpc>
            <a:spcBef>
              <a:spcPct val="0"/>
            </a:spcBef>
            <a:spcAft>
              <a:spcPct val="15000"/>
            </a:spcAft>
            <a:buChar char="•"/>
          </a:pPr>
          <a:r>
            <a:rPr lang="zh-CN" altLang="en-US" sz="2400" kern="1200" dirty="0">
              <a:latin typeface="微软雅黑" panose="020B0503020204020204" pitchFamily="34" charset="-122"/>
              <a:ea typeface="微软雅黑" panose="020B0503020204020204" pitchFamily="34" charset="-122"/>
            </a:rPr>
            <a:t>如何对可达集构建多目标优化模型。</a:t>
          </a:r>
        </a:p>
      </dsp:txBody>
      <dsp:txXfrm rot="-5400000">
        <a:off x="3320589" y="211561"/>
        <a:ext cx="8055237" cy="1086488"/>
      </dsp:txXfrm>
    </dsp:sp>
    <dsp:sp modelId="{E8E74338-D716-42A1-B195-022AB0A7CC4E}">
      <dsp:nvSpPr>
        <dsp:cNvPr id="0" name=""/>
        <dsp:cNvSpPr/>
      </dsp:nvSpPr>
      <dsp:spPr>
        <a:xfrm>
          <a:off x="1243543" y="2280"/>
          <a:ext cx="2077045" cy="1505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2446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cs typeface="+mn-cs"/>
            </a:rPr>
            <a:t>非凸性</a:t>
          </a:r>
        </a:p>
      </dsp:txBody>
      <dsp:txXfrm>
        <a:off x="1317013" y="75750"/>
        <a:ext cx="1930105" cy="1358110"/>
      </dsp:txXfrm>
    </dsp:sp>
    <dsp:sp modelId="{05758A02-4CCB-44E5-84B7-02C14F4B8DD6}">
      <dsp:nvSpPr>
        <dsp:cNvPr id="0" name=""/>
        <dsp:cNvSpPr/>
      </dsp:nvSpPr>
      <dsp:spPr>
        <a:xfrm rot="5400000">
          <a:off x="6775575" y="-1721898"/>
          <a:ext cx="1204040" cy="8114013"/>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latin typeface="微软雅黑" panose="020B0503020204020204" pitchFamily="34" charset="-122"/>
              <a:ea typeface="微软雅黑" panose="020B0503020204020204" pitchFamily="34" charset="-122"/>
            </a:rPr>
            <a:t>变量多，函数非线性，实时性要求高；</a:t>
          </a:r>
        </a:p>
        <a:p>
          <a:pPr marL="228600" lvl="1" indent="-228600" algn="l" defTabSz="1066800">
            <a:lnSpc>
              <a:spcPct val="90000"/>
            </a:lnSpc>
            <a:spcBef>
              <a:spcPct val="0"/>
            </a:spcBef>
            <a:spcAft>
              <a:spcPct val="15000"/>
            </a:spcAft>
            <a:buChar char="•"/>
          </a:pPr>
          <a:r>
            <a:rPr lang="zh-CN" altLang="en-US" sz="2400" kern="1200" dirty="0">
              <a:latin typeface="微软雅黑" panose="020B0503020204020204" pitchFamily="34" charset="-122"/>
              <a:ea typeface="微软雅黑" panose="020B0503020204020204" pitchFamily="34" charset="-122"/>
            </a:rPr>
            <a:t>如何降低算法耗时。</a:t>
          </a:r>
        </a:p>
      </dsp:txBody>
      <dsp:txXfrm rot="-5400000">
        <a:off x="3320589" y="1791864"/>
        <a:ext cx="8055237" cy="1086488"/>
      </dsp:txXfrm>
    </dsp:sp>
    <dsp:sp modelId="{4885E7A7-1D2E-4938-8756-A867E6888403}">
      <dsp:nvSpPr>
        <dsp:cNvPr id="0" name=""/>
        <dsp:cNvSpPr/>
      </dsp:nvSpPr>
      <dsp:spPr>
        <a:xfrm>
          <a:off x="1243543" y="1582583"/>
          <a:ext cx="2077045" cy="1505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244600">
            <a:lnSpc>
              <a:spcPct val="90000"/>
            </a:lnSpc>
            <a:spcBef>
              <a:spcPct val="0"/>
            </a:spcBef>
            <a:spcAft>
              <a:spcPct val="35000"/>
            </a:spcAft>
            <a:buNone/>
          </a:pPr>
          <a:r>
            <a:rPr lang="zh-CN" altLang="en-US" sz="2400" kern="1200">
              <a:latin typeface="微软雅黑" panose="020B0503020204020204" pitchFamily="34" charset="-122"/>
              <a:ea typeface="微软雅黑" panose="020B0503020204020204" pitchFamily="34" charset="-122"/>
              <a:cs typeface="+mn-cs"/>
            </a:rPr>
            <a:t>复杂性</a:t>
          </a:r>
          <a:endParaRPr lang="zh-CN" altLang="en-US" sz="2400" kern="1200" dirty="0">
            <a:latin typeface="微软雅黑" panose="020B0503020204020204" pitchFamily="34" charset="-122"/>
            <a:ea typeface="微软雅黑" panose="020B0503020204020204" pitchFamily="34" charset="-122"/>
            <a:cs typeface="+mn-cs"/>
          </a:endParaRPr>
        </a:p>
      </dsp:txBody>
      <dsp:txXfrm>
        <a:off x="1317013" y="1656053"/>
        <a:ext cx="1930105" cy="1358110"/>
      </dsp:txXfrm>
    </dsp:sp>
    <dsp:sp modelId="{44642B18-AB7F-481C-BF55-75FE25F51B15}">
      <dsp:nvSpPr>
        <dsp:cNvPr id="0" name=""/>
        <dsp:cNvSpPr/>
      </dsp:nvSpPr>
      <dsp:spPr>
        <a:xfrm rot="5400000">
          <a:off x="6775575" y="-141595"/>
          <a:ext cx="1204040" cy="8114013"/>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latin typeface="微软雅黑" panose="020B0503020204020204" pitchFamily="34" charset="-122"/>
              <a:ea typeface="微软雅黑" panose="020B0503020204020204" pitchFamily="34" charset="-122"/>
            </a:rPr>
            <a:t>确保使启发式算法的个体逼近可达集边界；</a:t>
          </a:r>
        </a:p>
        <a:p>
          <a:pPr marL="228600" lvl="1" indent="-228600" algn="l" defTabSz="1066800">
            <a:lnSpc>
              <a:spcPct val="90000"/>
            </a:lnSpc>
            <a:spcBef>
              <a:spcPct val="0"/>
            </a:spcBef>
            <a:spcAft>
              <a:spcPct val="15000"/>
            </a:spcAft>
            <a:buChar char="•"/>
          </a:pPr>
          <a:r>
            <a:rPr lang="zh-CN" altLang="en-US" sz="2400" kern="1200" dirty="0">
              <a:latin typeface="微软雅黑" panose="020B0503020204020204" pitchFamily="34" charset="-122"/>
              <a:ea typeface="微软雅黑" panose="020B0503020204020204" pitchFamily="34" charset="-122"/>
            </a:rPr>
            <a:t>针对可达集定界，如何改进多目标进化算法。</a:t>
          </a:r>
        </a:p>
      </dsp:txBody>
      <dsp:txXfrm rot="-5400000">
        <a:off x="3320589" y="3372167"/>
        <a:ext cx="8055237" cy="1086488"/>
      </dsp:txXfrm>
    </dsp:sp>
    <dsp:sp modelId="{8CA4121F-ADD7-48F3-B2B1-535349643360}">
      <dsp:nvSpPr>
        <dsp:cNvPr id="0" name=""/>
        <dsp:cNvSpPr/>
      </dsp:nvSpPr>
      <dsp:spPr>
        <a:xfrm>
          <a:off x="1243543" y="3162886"/>
          <a:ext cx="2077045" cy="1505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近似度</a:t>
          </a:r>
        </a:p>
      </dsp:txBody>
      <dsp:txXfrm>
        <a:off x="1317013" y="3236356"/>
        <a:ext cx="1930105" cy="13581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BAAE4-05BD-45A2-B38B-2A55A452176B}">
      <dsp:nvSpPr>
        <dsp:cNvPr id="0" name=""/>
        <dsp:cNvSpPr/>
      </dsp:nvSpPr>
      <dsp:spPr>
        <a:xfrm rot="5400000">
          <a:off x="6775575" y="-3302201"/>
          <a:ext cx="1204040" cy="811401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latin typeface="微软雅黑" panose="020B0503020204020204" pitchFamily="34" charset="-122"/>
              <a:ea typeface="微软雅黑" panose="020B0503020204020204" pitchFamily="34" charset="-122"/>
            </a:rPr>
            <a:t>传统数值方法求解一个优化问题，仅得到一个边界点；</a:t>
          </a:r>
        </a:p>
        <a:p>
          <a:pPr marL="228600" lvl="1" indent="-228600" algn="l" defTabSz="1066800">
            <a:lnSpc>
              <a:spcPct val="90000"/>
            </a:lnSpc>
            <a:spcBef>
              <a:spcPct val="0"/>
            </a:spcBef>
            <a:spcAft>
              <a:spcPct val="15000"/>
            </a:spcAft>
            <a:buChar char="•"/>
          </a:pPr>
          <a:r>
            <a:rPr lang="zh-CN" altLang="en-US" sz="2400" kern="1200" dirty="0">
              <a:latin typeface="微软雅黑" panose="020B0503020204020204" pitchFamily="34" charset="-122"/>
              <a:ea typeface="微软雅黑" panose="020B0503020204020204" pitchFamily="34" charset="-122"/>
            </a:rPr>
            <a:t>多目标优化每次求解得到多个边界点。</a:t>
          </a:r>
        </a:p>
      </dsp:txBody>
      <dsp:txXfrm rot="-5400000">
        <a:off x="3320589" y="211561"/>
        <a:ext cx="8055237" cy="1086488"/>
      </dsp:txXfrm>
    </dsp:sp>
    <dsp:sp modelId="{E8E74338-D716-42A1-B195-022AB0A7CC4E}">
      <dsp:nvSpPr>
        <dsp:cNvPr id="0" name=""/>
        <dsp:cNvSpPr/>
      </dsp:nvSpPr>
      <dsp:spPr>
        <a:xfrm>
          <a:off x="1243543" y="2280"/>
          <a:ext cx="2077045" cy="150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算法效率</a:t>
          </a:r>
        </a:p>
      </dsp:txBody>
      <dsp:txXfrm>
        <a:off x="1317013" y="75750"/>
        <a:ext cx="1930105" cy="1358110"/>
      </dsp:txXfrm>
    </dsp:sp>
    <dsp:sp modelId="{05758A02-4CCB-44E5-84B7-02C14F4B8DD6}">
      <dsp:nvSpPr>
        <dsp:cNvPr id="0" name=""/>
        <dsp:cNvSpPr/>
      </dsp:nvSpPr>
      <dsp:spPr>
        <a:xfrm rot="5400000">
          <a:off x="6775575" y="-1721898"/>
          <a:ext cx="1204040" cy="811401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latin typeface="微软雅黑" panose="020B0503020204020204" pitchFamily="34" charset="-122"/>
              <a:ea typeface="微软雅黑" panose="020B0503020204020204" pitchFamily="34" charset="-122"/>
            </a:rPr>
            <a:t>传统方法边界点分布不均匀，代表性弱；</a:t>
          </a:r>
        </a:p>
        <a:p>
          <a:pPr marL="228600" lvl="1" indent="-228600" algn="l" defTabSz="1066800">
            <a:lnSpc>
              <a:spcPct val="90000"/>
            </a:lnSpc>
            <a:spcBef>
              <a:spcPct val="0"/>
            </a:spcBef>
            <a:spcAft>
              <a:spcPct val="15000"/>
            </a:spcAft>
            <a:buChar char="•"/>
          </a:pPr>
          <a:r>
            <a:rPr lang="zh-CN" altLang="en-US" sz="2400" kern="1200" dirty="0">
              <a:latin typeface="微软雅黑" panose="020B0503020204020204" pitchFamily="34" charset="-122"/>
              <a:ea typeface="微软雅黑" panose="020B0503020204020204" pitchFamily="34" charset="-122"/>
            </a:rPr>
            <a:t>多目标进化算法的拥挤度概念保证边界点分布均匀。</a:t>
          </a:r>
        </a:p>
      </dsp:txBody>
      <dsp:txXfrm rot="-5400000">
        <a:off x="3320589" y="1791864"/>
        <a:ext cx="8055237" cy="1086488"/>
      </dsp:txXfrm>
    </dsp:sp>
    <dsp:sp modelId="{4885E7A7-1D2E-4938-8756-A867E6888403}">
      <dsp:nvSpPr>
        <dsp:cNvPr id="0" name=""/>
        <dsp:cNvSpPr/>
      </dsp:nvSpPr>
      <dsp:spPr>
        <a:xfrm>
          <a:off x="1243543" y="1582583"/>
          <a:ext cx="2077045" cy="150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边界点分布</a:t>
          </a:r>
        </a:p>
      </dsp:txBody>
      <dsp:txXfrm>
        <a:off x="1317013" y="1656053"/>
        <a:ext cx="1930105" cy="1358110"/>
      </dsp:txXfrm>
    </dsp:sp>
    <dsp:sp modelId="{44642B18-AB7F-481C-BF55-75FE25F51B15}">
      <dsp:nvSpPr>
        <dsp:cNvPr id="0" name=""/>
        <dsp:cNvSpPr/>
      </dsp:nvSpPr>
      <dsp:spPr>
        <a:xfrm rot="5400000">
          <a:off x="6775575" y="-141595"/>
          <a:ext cx="1204040" cy="811401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latin typeface="微软雅黑" panose="020B0503020204020204" pitchFamily="34" charset="-122"/>
              <a:ea typeface="微软雅黑" panose="020B0503020204020204" pitchFamily="34" charset="-122"/>
            </a:rPr>
            <a:t>目前可达集求解算法没有用到多目标优化方法，为这类问题的解决提供了新思想，可继续深入研究。</a:t>
          </a:r>
        </a:p>
      </dsp:txBody>
      <dsp:txXfrm rot="-5400000">
        <a:off x="3320589" y="3372167"/>
        <a:ext cx="8055237" cy="1086488"/>
      </dsp:txXfrm>
    </dsp:sp>
    <dsp:sp modelId="{8CA4121F-ADD7-48F3-B2B1-535349643360}">
      <dsp:nvSpPr>
        <dsp:cNvPr id="0" name=""/>
        <dsp:cNvSpPr/>
      </dsp:nvSpPr>
      <dsp:spPr>
        <a:xfrm>
          <a:off x="1243543" y="3162886"/>
          <a:ext cx="2077045" cy="150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前景</a:t>
          </a:r>
        </a:p>
      </dsp:txBody>
      <dsp:txXfrm>
        <a:off x="1317013" y="3236356"/>
        <a:ext cx="1930105" cy="135811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DE43AC-4C7A-4C93-A32A-BF5D4A0EEDB4}" type="datetimeFigureOut">
              <a:rPr lang="zh-CN" altLang="en-US" smtClean="0"/>
              <a:t>2017/7/13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2F0258-32E6-48E1-910D-ABFBEFAD65DB}" type="slidenum">
              <a:rPr lang="zh-CN" altLang="en-US" smtClean="0"/>
              <a:t>‹#›</a:t>
            </a:fld>
            <a:endParaRPr lang="zh-CN" altLang="en-US"/>
          </a:p>
        </p:txBody>
      </p:sp>
    </p:spTree>
    <p:extLst>
      <p:ext uri="{BB962C8B-B14F-4D97-AF65-F5344CB8AC3E}">
        <p14:creationId xmlns:p14="http://schemas.microsoft.com/office/powerpoint/2010/main" val="3111876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2F0258-32E6-48E1-910D-ABFBEFAD65DB}" type="slidenum">
              <a:rPr lang="zh-CN" altLang="en-US" smtClean="0"/>
              <a:t>1</a:t>
            </a:fld>
            <a:endParaRPr lang="zh-CN" altLang="en-US"/>
          </a:p>
        </p:txBody>
      </p:sp>
    </p:spTree>
    <p:extLst>
      <p:ext uri="{BB962C8B-B14F-4D97-AF65-F5344CB8AC3E}">
        <p14:creationId xmlns:p14="http://schemas.microsoft.com/office/powerpoint/2010/main" val="234090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于是</a:t>
                </a:r>
                <a:r>
                  <a:rPr lang="zh-CN" altLang="zh-CN" sz="1200" kern="1200" dirty="0">
                    <a:solidFill>
                      <a:schemeClr val="tx1"/>
                    </a:solidFill>
                    <a:effectLst/>
                    <a:latin typeface="+mn-lt"/>
                    <a:ea typeface="+mn-ea"/>
                    <a:cs typeface="+mn-cs"/>
                  </a:rPr>
                  <a:t>连续系统和离散系统的前向可达集和后向可达集分别为以下表达式。</a:t>
                </a: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t>系统从初始条件</a:t>
                </a:r>
                <a:r>
                  <a:rPr lang="en-US" altLang="zh-CN" sz="1200" i="0">
                    <a:latin typeface="Cambria Math" panose="02040503050406030204" pitchFamily="18" charset="0"/>
                  </a:rPr>
                  <a:t>(𝑡</a:t>
                </a:r>
                <a:r>
                  <a:rPr lang="zh-CN" altLang="zh-CN" sz="1200" i="0">
                    <a:latin typeface="Cambria Math" panose="02040503050406030204" pitchFamily="18" charset="0"/>
                  </a:rPr>
                  <a:t>_</a:t>
                </a:r>
                <a:r>
                  <a:rPr lang="en-US" altLang="zh-CN" sz="1200" i="0">
                    <a:latin typeface="Cambria Math" panose="02040503050406030204" pitchFamily="18" charset="0"/>
                  </a:rPr>
                  <a:t>0,</a:t>
                </a:r>
                <a:r>
                  <a:rPr lang="zh-CN" altLang="zh-CN" sz="1200" i="0">
                    <a:latin typeface="Cambria Math" panose="02040503050406030204" pitchFamily="18" charset="0"/>
                  </a:rPr>
                  <a:t>〖</a:t>
                </a:r>
                <a:r>
                  <a:rPr lang="en-US" altLang="zh-CN" sz="1200" i="0">
                    <a:latin typeface="Cambria Math" panose="02040503050406030204" pitchFamily="18" charset="0"/>
                  </a:rPr>
                  <a:t> 𝑥</a:t>
                </a:r>
                <a:r>
                  <a:rPr lang="zh-CN" altLang="zh-CN" sz="1200" i="0">
                    <a:latin typeface="Cambria Math" panose="02040503050406030204" pitchFamily="18" charset="0"/>
                  </a:rPr>
                  <a:t>〗_</a:t>
                </a:r>
                <a:r>
                  <a:rPr lang="en-US" altLang="zh-CN" sz="1200" i="0">
                    <a:latin typeface="Cambria Math" panose="02040503050406030204" pitchFamily="18" charset="0"/>
                  </a:rPr>
                  <a:t>0)</a:t>
                </a:r>
                <a:r>
                  <a:rPr lang="zh-CN" altLang="zh-CN" sz="1200" dirty="0"/>
                  <a:t>出发，在终止时刻</a:t>
                </a:r>
                <a:r>
                  <a:rPr lang="en-US" altLang="zh-CN" sz="1200" i="0">
                    <a:latin typeface="Cambria Math" panose="02040503050406030204" pitchFamily="18" charset="0"/>
                  </a:rPr>
                  <a:t>𝑡</a:t>
                </a:r>
                <a:r>
                  <a:rPr lang="zh-CN" altLang="zh-CN" sz="1200" i="0">
                    <a:latin typeface="Cambria Math" panose="02040503050406030204" pitchFamily="18" charset="0"/>
                  </a:rPr>
                  <a:t>_</a:t>
                </a:r>
                <a:r>
                  <a:rPr lang="en-US" altLang="zh-CN" sz="1200" i="0">
                    <a:latin typeface="Cambria Math" panose="02040503050406030204" pitchFamily="18" charset="0"/>
                  </a:rPr>
                  <a:t>𝑓</a:t>
                </a:r>
                <a:r>
                  <a:rPr lang="zh-CN" altLang="zh-CN" sz="1200" dirty="0"/>
                  <a:t>的前向可达集为：</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600" dirty="0"/>
                  <a:t>设集合</a:t>
                </a:r>
                <a:r>
                  <a:rPr lang="en-US" altLang="zh-CN" sz="1600" i="0">
                    <a:latin typeface="Cambria Math" panose="02040503050406030204" pitchFamily="18" charset="0"/>
                  </a:rPr>
                  <a:t>𝒯</a:t>
                </a:r>
                <a:r>
                  <a:rPr lang="zh-CN" altLang="zh-CN" sz="1600" i="0">
                    <a:latin typeface="Cambria Math" panose="02040503050406030204" pitchFamily="18" charset="0"/>
                  </a:rPr>
                  <a:t>_</a:t>
                </a:r>
                <a:r>
                  <a:rPr lang="en-US" altLang="zh-CN" sz="1600" i="0">
                    <a:latin typeface="Cambria Math" panose="02040503050406030204" pitchFamily="18" charset="0"/>
                  </a:rPr>
                  <a:t>0</a:t>
                </a:r>
                <a:r>
                  <a:rPr lang="zh-CN" altLang="zh-CN" sz="1600" dirty="0"/>
                  <a:t>为</a:t>
                </a:r>
                <a:r>
                  <a:rPr lang="en-US" altLang="zh-CN" sz="1600" i="0">
                    <a:latin typeface="Cambria Math" panose="02040503050406030204" pitchFamily="18" charset="0"/>
                  </a:rPr>
                  <a:t>𝑡</a:t>
                </a:r>
                <a:r>
                  <a:rPr lang="zh-CN" altLang="zh-CN" sz="1600" i="0">
                    <a:latin typeface="Cambria Math" panose="02040503050406030204" pitchFamily="18" charset="0"/>
                  </a:rPr>
                  <a:t>_</a:t>
                </a:r>
                <a:r>
                  <a:rPr lang="en-US" altLang="zh-CN" sz="1600" i="0">
                    <a:latin typeface="Cambria Math" panose="02040503050406030204" pitchFamily="18" charset="0"/>
                  </a:rPr>
                  <a:t>𝑓</a:t>
                </a:r>
                <a:r>
                  <a:rPr lang="zh-CN" altLang="zh-CN" sz="1600" dirty="0"/>
                  <a:t>时刻的目标集</a:t>
                </a:r>
                <a:r>
                  <a:rPr lang="zh-CN" altLang="en-US" sz="1600" dirty="0"/>
                  <a:t>，该</a:t>
                </a:r>
                <a:r>
                  <a:rPr lang="zh-CN" altLang="zh-CN" sz="1600" dirty="0"/>
                  <a:t>系统后向可达集</a:t>
                </a:r>
                <a:r>
                  <a:rPr lang="en-US" altLang="zh-CN" sz="1600" i="0">
                    <a:latin typeface="Cambria Math" panose="02040503050406030204" pitchFamily="18" charset="0"/>
                  </a:rPr>
                  <a:t>𝒯</a:t>
                </a:r>
                <a:r>
                  <a:rPr lang="zh-CN" altLang="zh-CN" sz="1600" i="0">
                    <a:latin typeface="Cambria Math" panose="02040503050406030204" pitchFamily="18" charset="0"/>
                  </a:rPr>
                  <a:t>(</a:t>
                </a:r>
                <a:r>
                  <a:rPr lang="en-US" altLang="zh-CN" sz="1600" i="0">
                    <a:latin typeface="Cambria Math" panose="02040503050406030204" pitchFamily="18" charset="0"/>
                  </a:rPr>
                  <a:t>𝑡)</a:t>
                </a:r>
                <a:r>
                  <a:rPr lang="zh-CN" altLang="zh-CN" sz="1600" dirty="0"/>
                  <a:t>可表示为：</a:t>
                </a:r>
                <a:endParaRPr lang="zh-CN" alt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600" dirty="0">
                  <a:solidFill>
                    <a:srgbClr val="2D3E50"/>
                  </a:solidFill>
                  <a:latin typeface="Microsoft YaHei" panose="020B0503020204020204" pitchFamily="34" charset="-122"/>
                  <a:ea typeface="Microsoft YaHei" panose="020B0503020204020204" pitchFamily="34" charset="-122"/>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C62F0258-32E6-48E1-910D-ABFBEFAD65DB}" type="slidenum">
              <a:rPr lang="zh-CN" altLang="en-US" smtClean="0"/>
              <a:t>10</a:t>
            </a:fld>
            <a:endParaRPr lang="zh-CN" altLang="en-US"/>
          </a:p>
        </p:txBody>
      </p:sp>
    </p:spTree>
    <p:extLst>
      <p:ext uri="{BB962C8B-B14F-4D97-AF65-F5344CB8AC3E}">
        <p14:creationId xmlns:p14="http://schemas.microsoft.com/office/powerpoint/2010/main" val="4242675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可达集的求解方法可大致分为三类，李雅普诺夫函数法、水平集法、数值方法，其中数值方法是是本课题的主要研究方法。</a:t>
            </a:r>
          </a:p>
        </p:txBody>
      </p:sp>
      <p:sp>
        <p:nvSpPr>
          <p:cNvPr id="4" name="灯片编号占位符 3"/>
          <p:cNvSpPr>
            <a:spLocks noGrp="1"/>
          </p:cNvSpPr>
          <p:nvPr>
            <p:ph type="sldNum" sz="quarter" idx="10"/>
          </p:nvPr>
        </p:nvSpPr>
        <p:spPr/>
        <p:txBody>
          <a:bodyPr/>
          <a:lstStyle/>
          <a:p>
            <a:fld id="{C62F0258-32E6-48E1-910D-ABFBEFAD65DB}" type="slidenum">
              <a:rPr lang="zh-CN" altLang="en-US" smtClean="0"/>
              <a:t>11</a:t>
            </a:fld>
            <a:endParaRPr lang="zh-CN" altLang="en-US"/>
          </a:p>
        </p:txBody>
      </p:sp>
    </p:spTree>
    <p:extLst>
      <p:ext uri="{BB962C8B-B14F-4D97-AF65-F5344CB8AC3E}">
        <p14:creationId xmlns:p14="http://schemas.microsoft.com/office/powerpoint/2010/main" val="540240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对于非数值方法而言，这类方法是对可达集的过近似，只是找到包含可达集的区域，而不是真正的可达集边界，而且无法得到边界的控制量，不利于进一步的分析。而数值方法如求解凸可达集的支撑超平面法、求解非凸可达集的分段线性近似法、</a:t>
            </a:r>
            <a:r>
              <a:rPr lang="en-US" altLang="zh-CN" sz="1200" kern="1200" dirty="0">
                <a:solidFill>
                  <a:schemeClr val="tx1"/>
                </a:solidFill>
                <a:effectLst/>
                <a:latin typeface="+mn-lt"/>
                <a:ea typeface="+mn-ea"/>
                <a:cs typeface="+mn-cs"/>
              </a:rPr>
              <a:t>DFOG</a:t>
            </a:r>
            <a:r>
              <a:rPr lang="zh-CN" altLang="zh-CN" sz="1200" kern="1200" dirty="0">
                <a:solidFill>
                  <a:schemeClr val="tx1"/>
                </a:solidFill>
                <a:effectLst/>
                <a:latin typeface="+mn-lt"/>
                <a:ea typeface="+mn-ea"/>
                <a:cs typeface="+mn-cs"/>
              </a:rPr>
              <a:t>法等，这些方法都有各自的不足。</a:t>
            </a:r>
          </a:p>
        </p:txBody>
      </p:sp>
      <p:sp>
        <p:nvSpPr>
          <p:cNvPr id="4" name="灯片编号占位符 3"/>
          <p:cNvSpPr>
            <a:spLocks noGrp="1"/>
          </p:cNvSpPr>
          <p:nvPr>
            <p:ph type="sldNum" sz="quarter" idx="10"/>
          </p:nvPr>
        </p:nvSpPr>
        <p:spPr/>
        <p:txBody>
          <a:bodyPr/>
          <a:lstStyle/>
          <a:p>
            <a:fld id="{C62F0258-32E6-48E1-910D-ABFBEFAD65DB}" type="slidenum">
              <a:rPr lang="zh-CN" altLang="en-US" smtClean="0"/>
              <a:t>12</a:t>
            </a:fld>
            <a:endParaRPr lang="zh-CN" altLang="en-US"/>
          </a:p>
        </p:txBody>
      </p:sp>
    </p:spTree>
    <p:extLst>
      <p:ext uri="{BB962C8B-B14F-4D97-AF65-F5344CB8AC3E}">
        <p14:creationId xmlns:p14="http://schemas.microsoft.com/office/powerpoint/2010/main" val="2262007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那么什么是多目标优化呢，求解多目标的算法有哪些呢。</a:t>
            </a:r>
            <a:endParaRPr lang="zh-CN" altLang="en-US" dirty="0"/>
          </a:p>
        </p:txBody>
      </p:sp>
      <p:sp>
        <p:nvSpPr>
          <p:cNvPr id="4" name="灯片编号占位符 3"/>
          <p:cNvSpPr>
            <a:spLocks noGrp="1"/>
          </p:cNvSpPr>
          <p:nvPr>
            <p:ph type="sldNum" sz="quarter" idx="10"/>
          </p:nvPr>
        </p:nvSpPr>
        <p:spPr/>
        <p:txBody>
          <a:bodyPr/>
          <a:lstStyle/>
          <a:p>
            <a:fld id="{C62F0258-32E6-48E1-910D-ABFBEFAD65DB}" type="slidenum">
              <a:rPr lang="zh-CN" altLang="en-US" smtClean="0"/>
              <a:t>13</a:t>
            </a:fld>
            <a:endParaRPr lang="zh-CN" altLang="en-US"/>
          </a:p>
        </p:txBody>
      </p:sp>
    </p:spTree>
    <p:extLst>
      <p:ext uri="{BB962C8B-B14F-4D97-AF65-F5344CB8AC3E}">
        <p14:creationId xmlns:p14="http://schemas.microsoft.com/office/powerpoint/2010/main" val="3250904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相较于单目标优化问题，多目标优化问题需要同时优化两个或两个以上的目标函数。然而目标函数之间往往是矛盾的，即无法找到一组可行解使所有目标达到最优，因此多目标优化问题的解通常是一个折中解的集合，这个集合就叫做非支配集。求解多目标优化问题其实就是求解非支配集。如图中是求解一个双目标优化问题，绿色虚线代表非支配集，虚线上的点表示非支配点。</a:t>
            </a:r>
          </a:p>
        </p:txBody>
      </p:sp>
      <p:sp>
        <p:nvSpPr>
          <p:cNvPr id="4" name="灯片编号占位符 3"/>
          <p:cNvSpPr>
            <a:spLocks noGrp="1"/>
          </p:cNvSpPr>
          <p:nvPr>
            <p:ph type="sldNum" sz="quarter" idx="10"/>
          </p:nvPr>
        </p:nvSpPr>
        <p:spPr/>
        <p:txBody>
          <a:bodyPr/>
          <a:lstStyle/>
          <a:p>
            <a:fld id="{C62F0258-32E6-48E1-910D-ABFBEFAD65DB}" type="slidenum">
              <a:rPr lang="zh-CN" altLang="en-US" smtClean="0"/>
              <a:t>14</a:t>
            </a:fld>
            <a:endParaRPr lang="zh-CN" altLang="en-US"/>
          </a:p>
        </p:txBody>
      </p:sp>
    </p:spTree>
    <p:extLst>
      <p:ext uri="{BB962C8B-B14F-4D97-AF65-F5344CB8AC3E}">
        <p14:creationId xmlns:p14="http://schemas.microsoft.com/office/powerpoint/2010/main" val="550393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多目标优化求解已经得到了充分研究，目前较为广泛使用的是多目标进化算法，如</a:t>
            </a:r>
            <a:r>
              <a:rPr lang="en-US" altLang="zh-CN" sz="1200" kern="1200" dirty="0">
                <a:solidFill>
                  <a:schemeClr val="tx1"/>
                </a:solidFill>
                <a:effectLst/>
                <a:latin typeface="+mn-lt"/>
                <a:ea typeface="+mn-ea"/>
                <a:cs typeface="+mn-cs"/>
              </a:rPr>
              <a:t>NSGA-II</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SPEA-II</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NSGAII</a:t>
            </a:r>
            <a:r>
              <a:rPr lang="zh-CN" altLang="zh-CN" sz="1200" kern="1200" dirty="0">
                <a:solidFill>
                  <a:schemeClr val="tx1"/>
                </a:solidFill>
                <a:effectLst/>
                <a:latin typeface="+mn-lt"/>
                <a:ea typeface="+mn-ea"/>
                <a:cs typeface="+mn-cs"/>
              </a:rPr>
              <a:t>算法框架如图所示。该算法的创新点在于提出了快速非支配排序法，降低了算法的计算复杂度；提出了拥挤度和拥挤度比较算子，保证了种群多样性；</a:t>
            </a:r>
          </a:p>
        </p:txBody>
      </p:sp>
      <p:sp>
        <p:nvSpPr>
          <p:cNvPr id="4" name="灯片编号占位符 3"/>
          <p:cNvSpPr>
            <a:spLocks noGrp="1"/>
          </p:cNvSpPr>
          <p:nvPr>
            <p:ph type="sldNum" sz="quarter" idx="10"/>
          </p:nvPr>
        </p:nvSpPr>
        <p:spPr/>
        <p:txBody>
          <a:bodyPr/>
          <a:lstStyle/>
          <a:p>
            <a:fld id="{C62F0258-32E6-48E1-910D-ABFBEFAD65DB}" type="slidenum">
              <a:rPr lang="zh-CN" altLang="en-US" smtClean="0"/>
              <a:t>15</a:t>
            </a:fld>
            <a:endParaRPr lang="zh-CN" altLang="en-US"/>
          </a:p>
        </p:txBody>
      </p:sp>
    </p:spTree>
    <p:extLst>
      <p:ext uri="{BB962C8B-B14F-4D97-AF65-F5344CB8AC3E}">
        <p14:creationId xmlns:p14="http://schemas.microsoft.com/office/powerpoint/2010/main" val="3461679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多目标优化求解已经得到了充分研究，目前较为广泛使用的是多目标进化算法，如</a:t>
            </a:r>
            <a:r>
              <a:rPr lang="en-US" altLang="zh-CN" sz="1200" kern="1200" dirty="0">
                <a:solidFill>
                  <a:schemeClr val="tx1"/>
                </a:solidFill>
                <a:effectLst/>
                <a:latin typeface="+mn-lt"/>
                <a:ea typeface="+mn-ea"/>
                <a:cs typeface="+mn-cs"/>
              </a:rPr>
              <a:t>NSGA-II</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SPEA-II</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NSGAII</a:t>
            </a:r>
            <a:r>
              <a:rPr lang="zh-CN" altLang="zh-CN" sz="1200" kern="1200" dirty="0">
                <a:solidFill>
                  <a:schemeClr val="tx1"/>
                </a:solidFill>
                <a:effectLst/>
                <a:latin typeface="+mn-lt"/>
                <a:ea typeface="+mn-ea"/>
                <a:cs typeface="+mn-cs"/>
              </a:rPr>
              <a:t>算法框架如图所示。该算法的创新点在于提出了快速非支配排序法，降低了算法的计算复杂度；提出了拥挤度和拥挤度比较算子，保证了种群多样性；</a:t>
            </a:r>
          </a:p>
        </p:txBody>
      </p:sp>
      <p:sp>
        <p:nvSpPr>
          <p:cNvPr id="4" name="灯片编号占位符 3"/>
          <p:cNvSpPr>
            <a:spLocks noGrp="1"/>
          </p:cNvSpPr>
          <p:nvPr>
            <p:ph type="sldNum" sz="quarter" idx="10"/>
          </p:nvPr>
        </p:nvSpPr>
        <p:spPr/>
        <p:txBody>
          <a:bodyPr/>
          <a:lstStyle/>
          <a:p>
            <a:fld id="{C62F0258-32E6-48E1-910D-ABFBEFAD65DB}" type="slidenum">
              <a:rPr lang="zh-CN" altLang="en-US" smtClean="0"/>
              <a:t>16</a:t>
            </a:fld>
            <a:endParaRPr lang="zh-CN" altLang="en-US"/>
          </a:p>
        </p:txBody>
      </p:sp>
    </p:spTree>
    <p:extLst>
      <p:ext uri="{BB962C8B-B14F-4D97-AF65-F5344CB8AC3E}">
        <p14:creationId xmlns:p14="http://schemas.microsoft.com/office/powerpoint/2010/main" val="2308538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最后是本课题研究的创新点及难点</a:t>
            </a:r>
          </a:p>
        </p:txBody>
      </p:sp>
      <p:sp>
        <p:nvSpPr>
          <p:cNvPr id="4" name="灯片编号占位符 3"/>
          <p:cNvSpPr>
            <a:spLocks noGrp="1"/>
          </p:cNvSpPr>
          <p:nvPr>
            <p:ph type="sldNum" sz="quarter" idx="10"/>
          </p:nvPr>
        </p:nvSpPr>
        <p:spPr/>
        <p:txBody>
          <a:bodyPr/>
          <a:lstStyle/>
          <a:p>
            <a:fld id="{C62F0258-32E6-48E1-910D-ABFBEFAD65DB}" type="slidenum">
              <a:rPr lang="zh-CN" altLang="en-US" smtClean="0"/>
              <a:t>17</a:t>
            </a:fld>
            <a:endParaRPr lang="zh-CN" altLang="en-US"/>
          </a:p>
        </p:txBody>
      </p:sp>
    </p:spTree>
    <p:extLst>
      <p:ext uri="{BB962C8B-B14F-4D97-AF65-F5344CB8AC3E}">
        <p14:creationId xmlns:p14="http://schemas.microsoft.com/office/powerpoint/2010/main" val="773329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随着科技水平的日益提升，无人驾驶汽车已经成为当前的热门话题。无人驾驶车辆也被叫做自主车辆，其研究目标是取代人类驾驶员进行车辆自主驾驶工作。城市综合环境信息量大，复杂多变，即使是一个很小失误也会造成严重的后果。如何寻找一条从给定起点到安全目标位置的适当行驶轨迹，使无人驾驶汽车在行驶过程中能安全、无碰地避开所有障碍物是目前研究的关键问题之一。</a:t>
            </a:r>
          </a:p>
        </p:txBody>
      </p:sp>
      <p:sp>
        <p:nvSpPr>
          <p:cNvPr id="4" name="灯片编号占位符 3"/>
          <p:cNvSpPr>
            <a:spLocks noGrp="1"/>
          </p:cNvSpPr>
          <p:nvPr>
            <p:ph type="sldNum" sz="quarter" idx="10"/>
          </p:nvPr>
        </p:nvSpPr>
        <p:spPr/>
        <p:txBody>
          <a:bodyPr/>
          <a:lstStyle/>
          <a:p>
            <a:fld id="{C62F0258-32E6-48E1-910D-ABFBEFAD65DB}" type="slidenum">
              <a:rPr lang="zh-CN" altLang="en-US" smtClean="0"/>
              <a:t>18</a:t>
            </a:fld>
            <a:endParaRPr lang="zh-CN" altLang="en-US"/>
          </a:p>
        </p:txBody>
      </p:sp>
    </p:spTree>
    <p:extLst>
      <p:ext uri="{BB962C8B-B14F-4D97-AF65-F5344CB8AC3E}">
        <p14:creationId xmlns:p14="http://schemas.microsoft.com/office/powerpoint/2010/main" val="4216153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本课题的研究内容大致分为五部分，研究车辆的运动模型及控制系统模型，可达集的离散化处理，研究多目标优化和可达集近似算法，利用多目标优化算法对可达集进行近似，结果分析与验证。</a:t>
            </a:r>
          </a:p>
        </p:txBody>
      </p:sp>
      <p:sp>
        <p:nvSpPr>
          <p:cNvPr id="4" name="灯片编号占位符 3"/>
          <p:cNvSpPr>
            <a:spLocks noGrp="1"/>
          </p:cNvSpPr>
          <p:nvPr>
            <p:ph type="sldNum" sz="quarter" idx="10"/>
          </p:nvPr>
        </p:nvSpPr>
        <p:spPr/>
        <p:txBody>
          <a:bodyPr/>
          <a:lstStyle/>
          <a:p>
            <a:fld id="{C62F0258-32E6-48E1-910D-ABFBEFAD65DB}" type="slidenum">
              <a:rPr lang="zh-CN" altLang="en-US" smtClean="0"/>
              <a:t>19</a:t>
            </a:fld>
            <a:endParaRPr lang="zh-CN" altLang="en-US"/>
          </a:p>
        </p:txBody>
      </p:sp>
    </p:spTree>
    <p:extLst>
      <p:ext uri="{BB962C8B-B14F-4D97-AF65-F5344CB8AC3E}">
        <p14:creationId xmlns:p14="http://schemas.microsoft.com/office/powerpoint/2010/main" val="2853148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62F0258-32E6-48E1-910D-ABFBEFAD65DB}" type="slidenum">
              <a:rPr lang="zh-CN" altLang="en-US" smtClean="0"/>
              <a:t>2</a:t>
            </a:fld>
            <a:endParaRPr lang="zh-CN" altLang="en-US"/>
          </a:p>
        </p:txBody>
      </p:sp>
    </p:spTree>
    <p:extLst>
      <p:ext uri="{BB962C8B-B14F-4D97-AF65-F5344CB8AC3E}">
        <p14:creationId xmlns:p14="http://schemas.microsoft.com/office/powerpoint/2010/main" val="445047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而本课题的难点，主要分为三个方面：非凸性，复杂性，和近似度。由于车辆的运动模型是一个非线性系统，则可达集是非凸的，那么如何对非凸可达集构建多目标优化问题，是本课题最大的难点。同时，由于车辆行驶环境复杂多变，对控制的实时性要求高，那么如何提高可达集的求解速度，是本课题的第二大难点；近似度则是如何针对可达集问题，改进多目标算法，使个体更加逼近可达集边界，降低可达集近似误差。</a:t>
            </a:r>
          </a:p>
        </p:txBody>
      </p:sp>
      <p:sp>
        <p:nvSpPr>
          <p:cNvPr id="4" name="灯片编号占位符 3"/>
          <p:cNvSpPr>
            <a:spLocks noGrp="1"/>
          </p:cNvSpPr>
          <p:nvPr>
            <p:ph type="sldNum" sz="quarter" idx="10"/>
          </p:nvPr>
        </p:nvSpPr>
        <p:spPr/>
        <p:txBody>
          <a:bodyPr/>
          <a:lstStyle/>
          <a:p>
            <a:fld id="{C62F0258-32E6-48E1-910D-ABFBEFAD65DB}" type="slidenum">
              <a:rPr lang="zh-CN" altLang="en-US" smtClean="0"/>
              <a:t>20</a:t>
            </a:fld>
            <a:endParaRPr lang="zh-CN" altLang="en-US"/>
          </a:p>
        </p:txBody>
      </p:sp>
    </p:spTree>
    <p:extLst>
      <p:ext uri="{BB962C8B-B14F-4D97-AF65-F5344CB8AC3E}">
        <p14:creationId xmlns:p14="http://schemas.microsoft.com/office/powerpoint/2010/main" val="4044718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本课题的创新点主要有三方面：算法效率高，边界点分布均匀、前景广。传统数值方法求得的每个可达集边界点都对应一个单目标优化问题，且这些边界点的分布不均匀，容易出现间距过大或过小的情况；而采用多目标优化方法，一次求解可得到多个边界点，算法效率较高。多目标进化算法中用到了拥挤度概念，可以保证个体较为均匀的分布在帕累托前沿上。通过查阅文献，目前的可达集求解算法均没有用到多目标优化思想，本课题能为可达集的求解提供新的思路。</a:t>
            </a:r>
          </a:p>
        </p:txBody>
      </p:sp>
      <p:sp>
        <p:nvSpPr>
          <p:cNvPr id="4" name="灯片编号占位符 3"/>
          <p:cNvSpPr>
            <a:spLocks noGrp="1"/>
          </p:cNvSpPr>
          <p:nvPr>
            <p:ph type="sldNum" sz="quarter" idx="10"/>
          </p:nvPr>
        </p:nvSpPr>
        <p:spPr/>
        <p:txBody>
          <a:bodyPr/>
          <a:lstStyle/>
          <a:p>
            <a:fld id="{C62F0258-32E6-48E1-910D-ABFBEFAD65DB}" type="slidenum">
              <a:rPr lang="zh-CN" altLang="en-US" smtClean="0"/>
              <a:t>21</a:t>
            </a:fld>
            <a:endParaRPr lang="zh-CN" altLang="en-US"/>
          </a:p>
        </p:txBody>
      </p:sp>
    </p:spTree>
    <p:extLst>
      <p:ext uri="{BB962C8B-B14F-4D97-AF65-F5344CB8AC3E}">
        <p14:creationId xmlns:p14="http://schemas.microsoft.com/office/powerpoint/2010/main" val="3492436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本课题的创新点主要有三方面：算法效率高，边界点分布均匀、前景广。传统数值方法求得的每个可达集边界点都对应一个单目标优化问题，且这些边界点的分布不均匀，容易出现间距过大或过小的情况；而采用多目标优化方法，一次求解可得到多个边界点，算法效率较高。多目标进化算法中用到了拥挤度概念，可以保证个体较为均匀的分布在帕累托前沿上。通过查阅文献，目前的可达集求解算法均没有用到多目标优化思想，本课题能为可达集的求解提供新的思路。</a:t>
            </a:r>
          </a:p>
        </p:txBody>
      </p:sp>
      <p:sp>
        <p:nvSpPr>
          <p:cNvPr id="4" name="灯片编号占位符 3"/>
          <p:cNvSpPr>
            <a:spLocks noGrp="1"/>
          </p:cNvSpPr>
          <p:nvPr>
            <p:ph type="sldNum" sz="quarter" idx="10"/>
          </p:nvPr>
        </p:nvSpPr>
        <p:spPr/>
        <p:txBody>
          <a:bodyPr/>
          <a:lstStyle/>
          <a:p>
            <a:fld id="{C62F0258-32E6-48E1-910D-ABFBEFAD65DB}" type="slidenum">
              <a:rPr lang="zh-CN" altLang="en-US" smtClean="0"/>
              <a:t>22</a:t>
            </a:fld>
            <a:endParaRPr lang="zh-CN" altLang="en-US"/>
          </a:p>
        </p:txBody>
      </p:sp>
    </p:spTree>
    <p:extLst>
      <p:ext uri="{BB962C8B-B14F-4D97-AF65-F5344CB8AC3E}">
        <p14:creationId xmlns:p14="http://schemas.microsoft.com/office/powerpoint/2010/main" val="1847603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本课题的创新点主要有三方面：算法效率高，边界点分布均匀、前景广。传统数值方法求得的每个可达集边界点都对应一个单目标优化问题，且这些边界点的分布不均匀，容易出现间距过大或过小的情况；而采用多目标优化方法，一次求解可得到多个边界点，算法效率较高。多目标进化算法中用到了拥挤度概念，可以保证个体较为均匀的分布在帕累托前沿上。通过查阅文献，目前的可达集求解算法均没有用到多目标优化思想，本课题能为可达集的求解提供新的思路。</a:t>
            </a:r>
          </a:p>
        </p:txBody>
      </p:sp>
      <p:sp>
        <p:nvSpPr>
          <p:cNvPr id="4" name="灯片编号占位符 3"/>
          <p:cNvSpPr>
            <a:spLocks noGrp="1"/>
          </p:cNvSpPr>
          <p:nvPr>
            <p:ph type="sldNum" sz="quarter" idx="10"/>
          </p:nvPr>
        </p:nvSpPr>
        <p:spPr/>
        <p:txBody>
          <a:bodyPr/>
          <a:lstStyle/>
          <a:p>
            <a:fld id="{C62F0258-32E6-48E1-910D-ABFBEFAD65DB}" type="slidenum">
              <a:rPr lang="zh-CN" altLang="en-US" smtClean="0"/>
              <a:t>23</a:t>
            </a:fld>
            <a:endParaRPr lang="zh-CN" altLang="en-US"/>
          </a:p>
        </p:txBody>
      </p:sp>
    </p:spTree>
    <p:extLst>
      <p:ext uri="{BB962C8B-B14F-4D97-AF65-F5344CB8AC3E}">
        <p14:creationId xmlns:p14="http://schemas.microsoft.com/office/powerpoint/2010/main" val="2266243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感谢各位老师的观看</a:t>
            </a:r>
            <a:endParaRPr lang="zh-CN" altLang="en-US" dirty="0"/>
          </a:p>
        </p:txBody>
      </p:sp>
      <p:sp>
        <p:nvSpPr>
          <p:cNvPr id="4" name="灯片编号占位符 3"/>
          <p:cNvSpPr>
            <a:spLocks noGrp="1"/>
          </p:cNvSpPr>
          <p:nvPr>
            <p:ph type="sldNum" sz="quarter" idx="10"/>
          </p:nvPr>
        </p:nvSpPr>
        <p:spPr/>
        <p:txBody>
          <a:bodyPr/>
          <a:lstStyle/>
          <a:p>
            <a:fld id="{C62F0258-32E6-48E1-910D-ABFBEFAD65DB}" type="slidenum">
              <a:rPr lang="zh-CN" altLang="en-US" smtClean="0"/>
              <a:t>24</a:t>
            </a:fld>
            <a:endParaRPr lang="zh-CN" altLang="en-US"/>
          </a:p>
        </p:txBody>
      </p:sp>
    </p:spTree>
    <p:extLst>
      <p:ext uri="{BB962C8B-B14F-4D97-AF65-F5344CB8AC3E}">
        <p14:creationId xmlns:p14="http://schemas.microsoft.com/office/powerpoint/2010/main" val="871193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首先是课题背景和研究内容</a:t>
            </a:r>
          </a:p>
        </p:txBody>
      </p:sp>
      <p:sp>
        <p:nvSpPr>
          <p:cNvPr id="4" name="灯片编号占位符 3"/>
          <p:cNvSpPr>
            <a:spLocks noGrp="1"/>
          </p:cNvSpPr>
          <p:nvPr>
            <p:ph type="sldNum" sz="quarter" idx="10"/>
          </p:nvPr>
        </p:nvSpPr>
        <p:spPr/>
        <p:txBody>
          <a:bodyPr/>
          <a:lstStyle/>
          <a:p>
            <a:fld id="{C62F0258-32E6-48E1-910D-ABFBEFAD65DB}" type="slidenum">
              <a:rPr lang="zh-CN" altLang="en-US" smtClean="0"/>
              <a:t>3</a:t>
            </a:fld>
            <a:endParaRPr lang="zh-CN" altLang="en-US"/>
          </a:p>
        </p:txBody>
      </p:sp>
    </p:spTree>
    <p:extLst>
      <p:ext uri="{BB962C8B-B14F-4D97-AF65-F5344CB8AC3E}">
        <p14:creationId xmlns:p14="http://schemas.microsoft.com/office/powerpoint/2010/main" val="1334606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随着科技水平的日益提升，无人驾驶汽车已经成为当前的热门话题。无人驾驶车辆也被叫做自主车辆，其研究目标是取代人类驾驶员进行车辆自主驾驶工作。城市综合环境信息量大，复杂多变，即使是一个很小失误也会造成严重的后果。如何寻找一条从给定起点到安全目标位置的适当行驶轨迹，使无人驾驶汽车在行驶过程中能安全、无碰地避开所有障碍物是目前研究的关键问题之一。</a:t>
            </a:r>
          </a:p>
        </p:txBody>
      </p:sp>
      <p:sp>
        <p:nvSpPr>
          <p:cNvPr id="4" name="灯片编号占位符 3"/>
          <p:cNvSpPr>
            <a:spLocks noGrp="1"/>
          </p:cNvSpPr>
          <p:nvPr>
            <p:ph type="sldNum" sz="quarter" idx="10"/>
          </p:nvPr>
        </p:nvSpPr>
        <p:spPr/>
        <p:txBody>
          <a:bodyPr/>
          <a:lstStyle/>
          <a:p>
            <a:fld id="{C62F0258-32E6-48E1-910D-ABFBEFAD65DB}" type="slidenum">
              <a:rPr lang="zh-CN" altLang="en-US" smtClean="0"/>
              <a:t>4</a:t>
            </a:fld>
            <a:endParaRPr lang="zh-CN" altLang="en-US"/>
          </a:p>
        </p:txBody>
      </p:sp>
    </p:spTree>
    <p:extLst>
      <p:ext uri="{BB962C8B-B14F-4D97-AF65-F5344CB8AC3E}">
        <p14:creationId xmlns:p14="http://schemas.microsoft.com/office/powerpoint/2010/main" val="385053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但是基于现有路径规划算法的避障策略只是产生一条没有障碍的通路，由于城市交通情况复杂多变，路径规划计算所产生的一条轨迹无法涵盖车辆所有可能的不确定行为状态。如果能通过分析行驶过程中车辆安全状态的可达范围，这样不仅可以全面、灵活地控制车辆安全避障，还可以对未来某一时间间隔内车辆状态的安全性进行预测。这就需要求解车辆的运动状态可达集。于是如何又好又快的求解可达集成避障的核心。但对于非线性系统可达集的求解，目前主流算法还有许多不足。因此本课题希望结合多目标优化方法，找到更好的可达集数值计算方法，用更少的时间得到更加精确的可达集近似结果。</a:t>
            </a:r>
            <a:endParaRPr lang="zh-CN" altLang="en-US" dirty="0"/>
          </a:p>
        </p:txBody>
      </p:sp>
      <p:sp>
        <p:nvSpPr>
          <p:cNvPr id="4" name="灯片编号占位符 3"/>
          <p:cNvSpPr>
            <a:spLocks noGrp="1"/>
          </p:cNvSpPr>
          <p:nvPr>
            <p:ph type="sldNum" sz="quarter" idx="10"/>
          </p:nvPr>
        </p:nvSpPr>
        <p:spPr/>
        <p:txBody>
          <a:bodyPr/>
          <a:lstStyle/>
          <a:p>
            <a:fld id="{C62F0258-32E6-48E1-910D-ABFBEFAD65DB}" type="slidenum">
              <a:rPr lang="zh-CN" altLang="en-US" smtClean="0"/>
              <a:t>5</a:t>
            </a:fld>
            <a:endParaRPr lang="zh-CN" altLang="en-US"/>
          </a:p>
        </p:txBody>
      </p:sp>
    </p:spTree>
    <p:extLst>
      <p:ext uri="{BB962C8B-B14F-4D97-AF65-F5344CB8AC3E}">
        <p14:creationId xmlns:p14="http://schemas.microsoft.com/office/powerpoint/2010/main" val="165270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sz="1200" kern="1200" dirty="0">
                <a:solidFill>
                  <a:schemeClr val="tx1"/>
                </a:solidFill>
                <a:effectLst/>
                <a:latin typeface="+mn-lt"/>
                <a:ea typeface="+mn-ea"/>
                <a:cs typeface="+mn-cs"/>
              </a:rPr>
              <a:t>那么可达集应用到避障？</a:t>
            </a:r>
            <a:r>
              <a:rPr lang="zh-CN" altLang="zh-CN" sz="1200" kern="1200" dirty="0">
                <a:solidFill>
                  <a:schemeClr val="tx1"/>
                </a:solidFill>
                <a:effectLst/>
                <a:latin typeface="+mn-lt"/>
                <a:ea typeface="+mn-ea"/>
                <a:cs typeface="+mn-cs"/>
              </a:rPr>
              <a:t>接下来我将对什么是可达集，和可达集的</a:t>
            </a:r>
            <a:r>
              <a:rPr lang="zh-CN" altLang="en-US" sz="1200" kern="1200" dirty="0">
                <a:solidFill>
                  <a:schemeClr val="tx1"/>
                </a:solidFill>
                <a:effectLst/>
                <a:latin typeface="+mn-lt"/>
                <a:ea typeface="+mn-ea"/>
                <a:cs typeface="+mn-cs"/>
              </a:rPr>
              <a:t>近似以及可达集与避障之间的关系</a:t>
            </a:r>
            <a:r>
              <a:rPr lang="zh-CN" altLang="zh-CN" sz="1200" kern="1200" dirty="0">
                <a:solidFill>
                  <a:schemeClr val="tx1"/>
                </a:solidFill>
                <a:effectLst/>
                <a:latin typeface="+mn-lt"/>
                <a:ea typeface="+mn-ea"/>
                <a:cs typeface="+mn-cs"/>
              </a:rPr>
              <a:t>进行简单的解释。</a:t>
            </a:r>
          </a:p>
        </p:txBody>
      </p:sp>
      <p:sp>
        <p:nvSpPr>
          <p:cNvPr id="4" name="灯片编号占位符 3"/>
          <p:cNvSpPr>
            <a:spLocks noGrp="1"/>
          </p:cNvSpPr>
          <p:nvPr>
            <p:ph type="sldNum" sz="quarter" idx="10"/>
          </p:nvPr>
        </p:nvSpPr>
        <p:spPr/>
        <p:txBody>
          <a:bodyPr/>
          <a:lstStyle/>
          <a:p>
            <a:fld id="{C62F0258-32E6-48E1-910D-ABFBEFAD65DB}" type="slidenum">
              <a:rPr lang="zh-CN" altLang="en-US" smtClean="0"/>
              <a:t>6</a:t>
            </a:fld>
            <a:endParaRPr lang="zh-CN" altLang="en-US"/>
          </a:p>
        </p:txBody>
      </p:sp>
    </p:spTree>
    <p:extLst>
      <p:ext uri="{BB962C8B-B14F-4D97-AF65-F5344CB8AC3E}">
        <p14:creationId xmlns:p14="http://schemas.microsoft.com/office/powerpoint/2010/main" val="1009223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可达集有前向可达集和后向可达集之分。前向可达集是控制系统从初始状态出发，取遍满足约束的所有控制量，到终止时刻</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𝑡</m:t>
                    </m:r>
                  </m:oMath>
                </a14:m>
                <a:r>
                  <a:rPr lang="zh-CN" altLang="zh-CN" sz="1200" kern="1200" dirty="0">
                    <a:solidFill>
                      <a:schemeClr val="tx1"/>
                    </a:solidFill>
                    <a:effectLst/>
                    <a:latin typeface="+mn-lt"/>
                    <a:ea typeface="+mn-ea"/>
                    <a:cs typeface="+mn-cs"/>
                  </a:rPr>
                  <a:t>的所有状态的集合；后向可达集是在满足控制约束条件之下，系统能够达到终止时刻目标集的所有状态在</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𝑡</m:t>
                    </m:r>
                  </m:oMath>
                </a14:m>
                <a:r>
                  <a:rPr lang="zh-CN" altLang="zh-CN" sz="1200" kern="1200" dirty="0">
                    <a:solidFill>
                      <a:schemeClr val="tx1"/>
                    </a:solidFill>
                    <a:effectLst/>
                    <a:latin typeface="+mn-lt"/>
                    <a:ea typeface="+mn-ea"/>
                    <a:cs typeface="+mn-cs"/>
                  </a:rPr>
                  <a:t>时刻所构成的集合。值得注意的是，前向可达集和后向可达集都是针对某一时刻</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𝑡</m:t>
                    </m:r>
                  </m:oMath>
                </a14:m>
                <a:r>
                  <a:rPr lang="zh-CN" altLang="zh-CN" sz="1200" kern="1200" dirty="0">
                    <a:solidFill>
                      <a:schemeClr val="tx1"/>
                    </a:solidFill>
                    <a:effectLst/>
                    <a:latin typeface="+mn-lt"/>
                    <a:ea typeface="+mn-ea"/>
                    <a:cs typeface="+mn-cs"/>
                  </a:rPr>
                  <a:t>，即它们均跟随</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𝑡</m:t>
                    </m:r>
                  </m:oMath>
                </a14:m>
                <a:r>
                  <a:rPr lang="zh-CN" altLang="zh-CN" sz="1200" kern="1200" dirty="0">
                    <a:solidFill>
                      <a:schemeClr val="tx1"/>
                    </a:solidFill>
                    <a:effectLst/>
                    <a:latin typeface="+mn-lt"/>
                    <a:ea typeface="+mn-ea"/>
                    <a:cs typeface="+mn-cs"/>
                  </a:rPr>
                  <a:t>的变化而变化，</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𝑡</m:t>
                    </m:r>
                  </m:oMath>
                </a14:m>
                <a:r>
                  <a:rPr lang="zh-CN" altLang="zh-CN" sz="1200" kern="1200" dirty="0">
                    <a:solidFill>
                      <a:schemeClr val="tx1"/>
                    </a:solidFill>
                    <a:effectLst/>
                    <a:latin typeface="+mn-lt"/>
                    <a:ea typeface="+mn-ea"/>
                    <a:cs typeface="+mn-cs"/>
                  </a:rPr>
                  <a:t>时刻不同，系统的可达集就不同。</a:t>
                </a:r>
              </a:p>
            </p:txBody>
          </p:sp>
        </mc:Choice>
        <mc:Fallback xmlns="">
          <p:sp>
            <p:nvSpPr>
              <p:cNvPr id="3" name="备注占位符 2"/>
              <p:cNvSpPr>
                <a:spLocks noGrp="1"/>
              </p:cNvSpPr>
              <p:nvPr>
                <p:ph type="body" idx="1"/>
              </p:nvPr>
            </p:nvSpPr>
            <p:spPr/>
            <p:txBody>
              <a:bodyPr/>
              <a:lstStyle/>
              <a:p>
                <a:r>
                  <a:rPr lang="zh-CN" altLang="zh-CN" dirty="0"/>
                  <a:t>值得注意的是，前向可达集和后向可达集都是针对某一时刻</a:t>
                </a:r>
                <a:r>
                  <a:rPr lang="en-US" altLang="zh-CN" i="0">
                    <a:latin typeface="Cambria Math" panose="02040503050406030204" pitchFamily="18" charset="0"/>
                  </a:rPr>
                  <a:t>𝑡</a:t>
                </a:r>
                <a:r>
                  <a:rPr lang="zh-CN" altLang="zh-CN" dirty="0"/>
                  <a:t>，即它们均跟随</a:t>
                </a:r>
                <a:r>
                  <a:rPr lang="en-US" altLang="zh-CN" i="0">
                    <a:latin typeface="Cambria Math" panose="02040503050406030204" pitchFamily="18" charset="0"/>
                  </a:rPr>
                  <a:t>𝑡</a:t>
                </a:r>
                <a:r>
                  <a:rPr lang="zh-CN" altLang="zh-CN" dirty="0"/>
                  <a:t>的变化而变化，</a:t>
                </a:r>
                <a:r>
                  <a:rPr lang="en-US" altLang="zh-CN" i="0">
                    <a:latin typeface="Cambria Math" panose="02040503050406030204" pitchFamily="18" charset="0"/>
                  </a:rPr>
                  <a:t>𝑡</a:t>
                </a:r>
                <a:r>
                  <a:rPr lang="zh-CN" altLang="zh-CN" dirty="0"/>
                  <a:t>时刻不同，系统的可达集就不同。</a:t>
                </a:r>
                <a:endParaRPr lang="zh-CN" altLang="en-US" dirty="0"/>
              </a:p>
            </p:txBody>
          </p:sp>
        </mc:Fallback>
      </mc:AlternateContent>
      <p:sp>
        <p:nvSpPr>
          <p:cNvPr id="4" name="灯片编号占位符 3"/>
          <p:cNvSpPr>
            <a:spLocks noGrp="1"/>
          </p:cNvSpPr>
          <p:nvPr>
            <p:ph type="sldNum" sz="quarter" idx="10"/>
          </p:nvPr>
        </p:nvSpPr>
        <p:spPr/>
        <p:txBody>
          <a:bodyPr/>
          <a:lstStyle/>
          <a:p>
            <a:fld id="{C62F0258-32E6-48E1-910D-ABFBEFAD65DB}" type="slidenum">
              <a:rPr lang="zh-CN" altLang="en-US" smtClean="0"/>
              <a:t>7</a:t>
            </a:fld>
            <a:endParaRPr lang="zh-CN" altLang="en-US"/>
          </a:p>
        </p:txBody>
      </p:sp>
    </p:spTree>
    <p:extLst>
      <p:ext uri="{BB962C8B-B14F-4D97-AF65-F5344CB8AC3E}">
        <p14:creationId xmlns:p14="http://schemas.microsoft.com/office/powerpoint/2010/main" val="3604902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对于非数值方法而言，这类方法是对可达集的过近似，只是找到包含可达集的区域，而不是真正的可达集边界，而且无法得到边界的控制量，不利于进一步的分析。而数值方法如求解凸可达集的支撑超平面法、求解非凸可达集的分段线性近似法、</a:t>
            </a:r>
            <a:r>
              <a:rPr lang="en-US" altLang="zh-CN" sz="1200" kern="1200" dirty="0">
                <a:solidFill>
                  <a:schemeClr val="tx1"/>
                </a:solidFill>
                <a:effectLst/>
                <a:latin typeface="+mn-lt"/>
                <a:ea typeface="+mn-ea"/>
                <a:cs typeface="+mn-cs"/>
              </a:rPr>
              <a:t>DFOG</a:t>
            </a:r>
            <a:r>
              <a:rPr lang="zh-CN" altLang="zh-CN" sz="1200" kern="1200" dirty="0">
                <a:solidFill>
                  <a:schemeClr val="tx1"/>
                </a:solidFill>
                <a:effectLst/>
                <a:latin typeface="+mn-lt"/>
                <a:ea typeface="+mn-ea"/>
                <a:cs typeface="+mn-cs"/>
              </a:rPr>
              <a:t>法等，这些方法都有各自的不足。</a:t>
            </a:r>
          </a:p>
        </p:txBody>
      </p:sp>
      <p:sp>
        <p:nvSpPr>
          <p:cNvPr id="4" name="灯片编号占位符 3"/>
          <p:cNvSpPr>
            <a:spLocks noGrp="1"/>
          </p:cNvSpPr>
          <p:nvPr>
            <p:ph type="sldNum" sz="quarter" idx="10"/>
          </p:nvPr>
        </p:nvSpPr>
        <p:spPr/>
        <p:txBody>
          <a:bodyPr/>
          <a:lstStyle/>
          <a:p>
            <a:fld id="{C62F0258-32E6-48E1-910D-ABFBEFAD65DB}" type="slidenum">
              <a:rPr lang="zh-CN" altLang="en-US" smtClean="0"/>
              <a:t>8</a:t>
            </a:fld>
            <a:endParaRPr lang="zh-CN" altLang="en-US"/>
          </a:p>
        </p:txBody>
      </p:sp>
    </p:spTree>
    <p:extLst>
      <p:ext uri="{BB962C8B-B14F-4D97-AF65-F5344CB8AC3E}">
        <p14:creationId xmlns:p14="http://schemas.microsoft.com/office/powerpoint/2010/main" val="3350972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考虑系统，</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𝑥</m:t>
                    </m:r>
                  </m:oMath>
                </a14:m>
                <a:r>
                  <a:rPr lang="zh-CN" altLang="zh-CN" sz="1200" kern="1200" dirty="0">
                    <a:solidFill>
                      <a:schemeClr val="tx1"/>
                    </a:solidFill>
                    <a:effectLst/>
                    <a:latin typeface="+mn-lt"/>
                    <a:ea typeface="+mn-ea"/>
                    <a:cs typeface="+mn-cs"/>
                  </a:rPr>
                  <a:t>为状态</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𝑢</m:t>
                    </m:r>
                  </m:oMath>
                </a14:m>
                <a:r>
                  <a:rPr lang="zh-CN" altLang="zh-CN" sz="1200" kern="1200" dirty="0">
                    <a:solidFill>
                      <a:schemeClr val="tx1"/>
                    </a:solidFill>
                    <a:effectLst/>
                    <a:latin typeface="+mn-lt"/>
                    <a:ea typeface="+mn-ea"/>
                    <a:cs typeface="+mn-cs"/>
                  </a:rPr>
                  <a:t>为控制，</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𝑡</m:t>
                    </m:r>
                  </m:oMath>
                </a14:m>
                <a:r>
                  <a:rPr lang="zh-CN" altLang="zh-CN" sz="1200" kern="1200" dirty="0">
                    <a:solidFill>
                      <a:schemeClr val="tx1"/>
                    </a:solidFill>
                    <a:effectLst/>
                    <a:latin typeface="+mn-lt"/>
                    <a:ea typeface="+mn-ea"/>
                    <a:cs typeface="+mn-cs"/>
                  </a:rPr>
                  <a:t>为时间。而连续系统的可达集也可用对应的离散系统的可达集进行近似。离散化的方法可以采用欧拉法、龙格</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库塔法、线性多步法等。以欧拉法为例，在</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𝑡</m:t>
                        </m:r>
                      </m:e>
                      <m:sub>
                        <m:r>
                          <a:rPr lang="en-US" altLang="zh-CN" sz="1200" i="1" kern="1200">
                            <a:solidFill>
                              <a:schemeClr val="tx1"/>
                            </a:solidFill>
                            <a:effectLst/>
                            <a:latin typeface="Cambria Math" panose="02040503050406030204" pitchFamily="18" charset="0"/>
                            <a:ea typeface="+mn-ea"/>
                            <a:cs typeface="+mn-cs"/>
                          </a:rPr>
                          <m:t>0</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𝑡</m:t>
                        </m:r>
                      </m:e>
                      <m:sub>
                        <m:r>
                          <a:rPr lang="en-US" altLang="zh-CN" sz="1200" i="1" kern="1200">
                            <a:solidFill>
                              <a:schemeClr val="tx1"/>
                            </a:solidFill>
                            <a:effectLst/>
                            <a:latin typeface="Cambria Math" panose="02040503050406030204" pitchFamily="18" charset="0"/>
                            <a:ea typeface="+mn-ea"/>
                            <a:cs typeface="+mn-cs"/>
                          </a:rPr>
                          <m:t>𝑓</m:t>
                        </m:r>
                      </m:sub>
                    </m:sSub>
                    <m:r>
                      <a:rPr lang="en-US" altLang="zh-CN" sz="1200" i="1" kern="1200">
                        <a:solidFill>
                          <a:schemeClr val="tx1"/>
                        </a:solidFill>
                        <a:effectLst/>
                        <a:latin typeface="Cambria Math" panose="02040503050406030204" pitchFamily="18" charset="0"/>
                        <a:ea typeface="+mn-ea"/>
                        <a:cs typeface="+mn-cs"/>
                      </a:rPr>
                      <m:t>]</m:t>
                    </m:r>
                  </m:oMath>
                </a14:m>
                <a:r>
                  <a:rPr lang="zh-CN" altLang="zh-CN" sz="1200" kern="1200" dirty="0">
                    <a:solidFill>
                      <a:schemeClr val="tx1"/>
                    </a:solidFill>
                    <a:effectLst/>
                    <a:latin typeface="+mn-lt"/>
                    <a:ea typeface="+mn-ea"/>
                    <a:cs typeface="+mn-cs"/>
                  </a:rPr>
                  <a:t>时间内，取等间隔的时间点，其中</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h</m:t>
                    </m:r>
                  </m:oMath>
                </a14:m>
                <a:r>
                  <a:rPr lang="zh-CN" altLang="zh-CN" sz="1200" kern="1200" dirty="0">
                    <a:solidFill>
                      <a:schemeClr val="tx1"/>
                    </a:solidFill>
                    <a:effectLst/>
                    <a:latin typeface="+mn-lt"/>
                    <a:ea typeface="+mn-ea"/>
                    <a:cs typeface="+mn-cs"/>
                  </a:rPr>
                  <a:t>为离散步长，正整数</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𝑁</m:t>
                    </m:r>
                  </m:oMath>
                </a14:m>
                <a:r>
                  <a:rPr lang="zh-CN" altLang="zh-CN" sz="1200" kern="1200" dirty="0">
                    <a:solidFill>
                      <a:schemeClr val="tx1"/>
                    </a:solidFill>
                    <a:effectLst/>
                    <a:latin typeface="+mn-lt"/>
                    <a:ea typeface="+mn-ea"/>
                    <a:cs typeface="+mn-cs"/>
                  </a:rPr>
                  <a:t>为离散步数。于是原系统经过欧拉法离散化为右侧系统。</a:t>
                </a:r>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而连续系统的可达集也可用对应的离散系统的可达集进行近似。</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离散化的方法可以采用欧拉法、龙格</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库塔法、线性多步法等。以欧拉法为例，在</a:t>
                </a:r>
                <a:r>
                  <a:rPr lang="en-US" altLang="zh-CN" sz="1200" i="0" kern="1200">
                    <a:solidFill>
                      <a:schemeClr val="tx1"/>
                    </a:solidFill>
                    <a:effectLst/>
                    <a:latin typeface="Cambria Math" panose="02040503050406030204" pitchFamily="18" charset="0"/>
                    <a:ea typeface="+mn-ea"/>
                    <a:cs typeface="+mn-cs"/>
                  </a:rPr>
                  <a:t>[𝑡</a:t>
                </a:r>
                <a:r>
                  <a:rPr lang="zh-CN" altLang="zh-CN" sz="1200" i="0" kern="1200">
                    <a:solidFill>
                      <a:schemeClr val="tx1"/>
                    </a:solidFill>
                    <a:effectLst/>
                    <a:latin typeface="Cambria Math" panose="02040503050406030204" pitchFamily="18" charset="0"/>
                    <a:ea typeface="+mn-ea"/>
                    <a:cs typeface="+mn-cs"/>
                  </a:rPr>
                  <a:t>_</a:t>
                </a:r>
                <a:r>
                  <a:rPr lang="en-US" altLang="zh-CN" sz="1200" i="0" kern="1200">
                    <a:solidFill>
                      <a:schemeClr val="tx1"/>
                    </a:solidFill>
                    <a:effectLst/>
                    <a:latin typeface="Cambria Math" panose="02040503050406030204" pitchFamily="18" charset="0"/>
                    <a:ea typeface="+mn-ea"/>
                    <a:cs typeface="+mn-cs"/>
                  </a:rPr>
                  <a:t>0,𝑡</a:t>
                </a:r>
                <a:r>
                  <a:rPr lang="zh-CN" altLang="zh-CN" sz="1200" i="0" kern="1200">
                    <a:solidFill>
                      <a:schemeClr val="tx1"/>
                    </a:solidFill>
                    <a:effectLst/>
                    <a:latin typeface="Cambria Math" panose="02040503050406030204" pitchFamily="18" charset="0"/>
                    <a:ea typeface="+mn-ea"/>
                    <a:cs typeface="+mn-cs"/>
                  </a:rPr>
                  <a:t>_</a:t>
                </a:r>
                <a:r>
                  <a:rPr lang="en-US" altLang="zh-CN" sz="1200" i="0" kern="1200">
                    <a:solidFill>
                      <a:schemeClr val="tx1"/>
                    </a:solidFill>
                    <a:effectLst/>
                    <a:latin typeface="Cambria Math" panose="02040503050406030204" pitchFamily="18" charset="0"/>
                    <a:ea typeface="+mn-ea"/>
                    <a:cs typeface="+mn-cs"/>
                  </a:rPr>
                  <a:t>𝑓]</a:t>
                </a:r>
                <a:r>
                  <a:rPr lang="zh-CN" altLang="zh-CN" sz="1200" kern="1200" dirty="0">
                    <a:solidFill>
                      <a:schemeClr val="tx1"/>
                    </a:solidFill>
                    <a:effectLst/>
                    <a:latin typeface="+mn-lt"/>
                    <a:ea typeface="+mn-ea"/>
                    <a:cs typeface="+mn-cs"/>
                  </a:rPr>
                  <a:t>时间内，</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取等间隔的时间点</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其中</a:t>
                </a:r>
                <a:r>
                  <a:rPr lang="en-US" altLang="zh-CN" sz="1200" i="0" kern="1200" dirty="0">
                    <a:solidFill>
                      <a:schemeClr val="tx1"/>
                    </a:solidFill>
                    <a:effectLst/>
                    <a:latin typeface="Cambria Math" panose="02040503050406030204" pitchFamily="18" charset="0"/>
                    <a:ea typeface="+mn-ea"/>
                    <a:cs typeface="+mn-cs"/>
                  </a:rPr>
                  <a:t>h</a:t>
                </a:r>
                <a:r>
                  <a:rPr lang="zh-CN" altLang="zh-CN" sz="1200" kern="1200" dirty="0">
                    <a:solidFill>
                      <a:schemeClr val="tx1"/>
                    </a:solidFill>
                    <a:effectLst/>
                    <a:latin typeface="+mn-lt"/>
                    <a:ea typeface="+mn-ea"/>
                    <a:cs typeface="+mn-cs"/>
                  </a:rPr>
                  <a:t>为离散步长，正整数</a:t>
                </a:r>
                <a:r>
                  <a:rPr lang="en-US" altLang="zh-CN" sz="1200" i="0" kern="1200">
                    <a:solidFill>
                      <a:schemeClr val="tx1"/>
                    </a:solidFill>
                    <a:effectLst/>
                    <a:latin typeface="Cambria Math" panose="02040503050406030204" pitchFamily="18" charset="0"/>
                    <a:ea typeface="+mn-ea"/>
                    <a:cs typeface="+mn-cs"/>
                  </a:rPr>
                  <a:t>𝑁</a:t>
                </a:r>
                <a:r>
                  <a:rPr lang="zh-CN" altLang="zh-CN" sz="1200" kern="1200" dirty="0">
                    <a:solidFill>
                      <a:schemeClr val="tx1"/>
                    </a:solidFill>
                    <a:effectLst/>
                    <a:latin typeface="+mn-lt"/>
                    <a:ea typeface="+mn-ea"/>
                    <a:cs typeface="+mn-cs"/>
                  </a:rPr>
                  <a:t>为离散步数，</a:t>
                </a:r>
                <a:r>
                  <a:rPr lang="zh-CN" altLang="en-US" sz="1200" kern="1200" dirty="0">
                    <a:solidFill>
                      <a:schemeClr val="tx1"/>
                    </a:solidFill>
                    <a:effectLst/>
                    <a:latin typeface="+mn-lt"/>
                    <a:ea typeface="+mn-ea"/>
                    <a:cs typeface="+mn-cs"/>
                  </a:rPr>
                  <a:t>则离散化后的系统和离散系统对应的可达集为</a:t>
                </a:r>
                <a:endParaRPr lang="zh-CN" altLang="en-US" dirty="0"/>
              </a:p>
            </p:txBody>
          </p:sp>
        </mc:Fallback>
      </mc:AlternateContent>
      <p:sp>
        <p:nvSpPr>
          <p:cNvPr id="4" name="灯片编号占位符 3"/>
          <p:cNvSpPr>
            <a:spLocks noGrp="1"/>
          </p:cNvSpPr>
          <p:nvPr>
            <p:ph type="sldNum" sz="quarter" idx="10"/>
          </p:nvPr>
        </p:nvSpPr>
        <p:spPr/>
        <p:txBody>
          <a:bodyPr/>
          <a:lstStyle/>
          <a:p>
            <a:fld id="{C62F0258-32E6-48E1-910D-ABFBEFAD65DB}" type="slidenum">
              <a:rPr lang="zh-CN" altLang="en-US" smtClean="0"/>
              <a:t>9</a:t>
            </a:fld>
            <a:endParaRPr lang="zh-CN" altLang="en-US"/>
          </a:p>
        </p:txBody>
      </p:sp>
    </p:spTree>
    <p:extLst>
      <p:ext uri="{BB962C8B-B14F-4D97-AF65-F5344CB8AC3E}">
        <p14:creationId xmlns:p14="http://schemas.microsoft.com/office/powerpoint/2010/main" val="1444451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40EE092-3EDB-48AF-8A35-3273979B19F7}" type="datetime1">
              <a:rPr lang="zh-CN" altLang="en-US" smtClean="0">
                <a:solidFill>
                  <a:prstClr val="black">
                    <a:tint val="75000"/>
                  </a:prstClr>
                </a:solidFill>
              </a:rPr>
              <a:t>2017/7/13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C45B639-5B06-4416-8807-7FB8FE1541D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97947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243922-89E9-461E-B3CB-668E5D58CC47}" type="datetime1">
              <a:rPr lang="zh-CN" altLang="en-US" smtClean="0">
                <a:solidFill>
                  <a:prstClr val="black">
                    <a:tint val="75000"/>
                  </a:prstClr>
                </a:solidFill>
              </a:rPr>
              <a:t>2017/7/13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45B639-5B06-4416-8807-7FB8FE1541D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7365544"/>
      </p:ext>
    </p:extLst>
  </p:cSld>
  <p:clrMap bg1="lt1" tx1="dk1" bg2="lt2" tx2="dk2" accent1="accent1" accent2="accent2" accent3="accent3" accent4="accent4" accent5="accent5" accent6="accent6" hlink="hlink" folHlink="folHlink"/>
  <p:sldLayoutIdLst>
    <p:sldLayoutId id="2147483661" r:id="rId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00.png"/><Relationship Id="rId5" Type="http://schemas.openxmlformats.org/officeDocument/2006/relationships/image" Target="../media/image90.png"/><Relationship Id="rId4" Type="http://schemas.openxmlformats.org/officeDocument/2006/relationships/image" Target="../media/image8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C9CCFCF3-07D5-4425-B1A9-1E6B2897B74F}"/>
              </a:ext>
            </a:extLst>
          </p:cNvPr>
          <p:cNvGrpSpPr/>
          <p:nvPr/>
        </p:nvGrpSpPr>
        <p:grpSpPr>
          <a:xfrm>
            <a:off x="0" y="943672"/>
            <a:ext cx="12364719" cy="1234261"/>
            <a:chOff x="1413165" y="2405571"/>
            <a:chExt cx="10919673" cy="1533380"/>
          </a:xfrm>
        </p:grpSpPr>
        <p:sp>
          <p:nvSpPr>
            <p:cNvPr id="27" name="矩形 26"/>
            <p:cNvSpPr/>
            <p:nvPr/>
          </p:nvSpPr>
          <p:spPr>
            <a:xfrm>
              <a:off x="1413165" y="2405571"/>
              <a:ext cx="10778836" cy="1533380"/>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599667" y="2732540"/>
              <a:ext cx="10733171" cy="879440"/>
            </a:xfrm>
            <a:prstGeom prst="rect">
              <a:avLst/>
            </a:prstGeom>
            <a:noFill/>
            <a:effectLst/>
          </p:spPr>
          <p:txBody>
            <a:bodyPr wrap="square" rtlCol="0">
              <a:spAutoFit/>
            </a:bodyPr>
            <a:lstStyle/>
            <a:p>
              <a:pPr algn="ctr"/>
              <a:r>
                <a:rPr lang="zh-CN" altLang="en-US" sz="4000" b="1" dirty="0">
                  <a:solidFill>
                    <a:schemeClr val="bg1"/>
                  </a:solidFill>
                  <a:latin typeface="黑体" panose="02010609060101010101" pitchFamily="49" charset="-122"/>
                  <a:ea typeface="黑体" panose="02010609060101010101" pitchFamily="49" charset="-122"/>
                </a:rPr>
                <a:t>控制系统</a:t>
              </a:r>
              <a:r>
                <a:rPr lang="zh-CN" altLang="zh-CN" sz="4000" b="1" dirty="0">
                  <a:solidFill>
                    <a:schemeClr val="bg1"/>
                  </a:solidFill>
                  <a:latin typeface="黑体" panose="02010609060101010101" pitchFamily="49" charset="-122"/>
                  <a:ea typeface="黑体" panose="02010609060101010101" pitchFamily="49" charset="-122"/>
                </a:rPr>
                <a:t>可达集</a:t>
              </a:r>
              <a:r>
                <a:rPr lang="zh-CN" altLang="en-US" sz="4000" b="1" dirty="0">
                  <a:solidFill>
                    <a:schemeClr val="bg1"/>
                  </a:solidFill>
                  <a:latin typeface="黑体" panose="02010609060101010101" pitchFamily="49" charset="-122"/>
                  <a:ea typeface="黑体" panose="02010609060101010101" pitchFamily="49" charset="-122"/>
                </a:rPr>
                <a:t>的数值方法研究及应用</a:t>
              </a:r>
            </a:p>
          </p:txBody>
        </p:sp>
      </p:grpSp>
      <p:sp>
        <p:nvSpPr>
          <p:cNvPr id="29" name="文本框 28"/>
          <p:cNvSpPr txBox="1"/>
          <p:nvPr/>
        </p:nvSpPr>
        <p:spPr>
          <a:xfrm>
            <a:off x="7130873" y="5620404"/>
            <a:ext cx="2698175" cy="523220"/>
          </a:xfrm>
          <a:prstGeom prst="rect">
            <a:avLst/>
          </a:prstGeom>
          <a:noFill/>
          <a:effectLst/>
        </p:spPr>
        <p:txBody>
          <a:bodyPr wrap="none" rtlCol="0">
            <a:spAutoFit/>
          </a:bodyPr>
          <a:lstStyle/>
          <a:p>
            <a:r>
              <a:rPr lang="zh-CN" altLang="en-US" sz="2800" dirty="0">
                <a:solidFill>
                  <a:srgbClr val="C00102"/>
                </a:solidFill>
                <a:latin typeface="微软雅黑" panose="020B0503020204020204" pitchFamily="34" charset="-122"/>
                <a:ea typeface="微软雅黑" panose="020B0503020204020204" pitchFamily="34" charset="-122"/>
              </a:rPr>
              <a:t>答辩人：</a:t>
            </a:r>
            <a:r>
              <a:rPr lang="zh-CN" altLang="en-US" sz="2800" dirty="0">
                <a:solidFill>
                  <a:srgbClr val="3E4150"/>
                </a:solidFill>
                <a:latin typeface="微软雅黑" panose="020B0503020204020204" pitchFamily="34" charset="-122"/>
                <a:ea typeface="微软雅黑" panose="020B0503020204020204" pitchFamily="34" charset="-122"/>
              </a:rPr>
              <a:t>张扬帆</a:t>
            </a:r>
          </a:p>
        </p:txBody>
      </p:sp>
      <p:sp>
        <p:nvSpPr>
          <p:cNvPr id="30" name="文本框 29"/>
          <p:cNvSpPr txBox="1"/>
          <p:nvPr/>
        </p:nvSpPr>
        <p:spPr>
          <a:xfrm>
            <a:off x="1915782" y="5620404"/>
            <a:ext cx="3057247" cy="523220"/>
          </a:xfrm>
          <a:prstGeom prst="rect">
            <a:avLst/>
          </a:prstGeom>
          <a:noFill/>
          <a:effectLst/>
        </p:spPr>
        <p:txBody>
          <a:bodyPr wrap="none" rtlCol="0">
            <a:spAutoFit/>
          </a:bodyPr>
          <a:lstStyle/>
          <a:p>
            <a:r>
              <a:rPr lang="zh-CN" altLang="en-US" sz="2800" dirty="0">
                <a:solidFill>
                  <a:srgbClr val="C00102"/>
                </a:solidFill>
                <a:latin typeface="微软雅黑" panose="020B0503020204020204" pitchFamily="34" charset="-122"/>
                <a:ea typeface="微软雅黑" panose="020B0503020204020204" pitchFamily="34" charset="-122"/>
              </a:rPr>
              <a:t>指导老师：</a:t>
            </a:r>
            <a:r>
              <a:rPr lang="zh-CN" altLang="en-US" sz="2800" dirty="0">
                <a:solidFill>
                  <a:srgbClr val="3E4150"/>
                </a:solidFill>
                <a:latin typeface="微软雅黑" panose="020B0503020204020204" pitchFamily="34" charset="-122"/>
                <a:ea typeface="微软雅黑" panose="020B0503020204020204" pitchFamily="34" charset="-122"/>
              </a:rPr>
              <a:t>邵立珍</a:t>
            </a:r>
          </a:p>
        </p:txBody>
      </p:sp>
      <p:pic>
        <p:nvPicPr>
          <p:cNvPr id="13" name="图片 12">
            <a:extLst>
              <a:ext uri="{FF2B5EF4-FFF2-40B4-BE49-F238E27FC236}">
                <a16:creationId xmlns:a16="http://schemas.microsoft.com/office/drawing/2014/main" id="{70AD8E5A-A109-4461-B91A-F198919709CA}"/>
              </a:ext>
            </a:extLst>
          </p:cNvPr>
          <p:cNvPicPr>
            <a:picLocks noChangeAspect="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GlowEdges trans="0"/>
                    </a14:imgEffect>
                  </a14:imgLayer>
                </a14:imgProps>
              </a:ext>
            </a:extLst>
          </a:blip>
          <a:stretch>
            <a:fillRect/>
          </a:stretch>
        </p:blipFill>
        <p:spPr>
          <a:xfrm>
            <a:off x="4337916" y="2440108"/>
            <a:ext cx="3333288" cy="3180296"/>
          </a:xfrm>
          <a:prstGeom prst="rect">
            <a:avLst/>
          </a:prstGeom>
          <a:noFill/>
          <a:effectLst>
            <a:glow rad="127000">
              <a:schemeClr val="bg1"/>
            </a:glow>
          </a:effectLst>
        </p:spPr>
      </p:pic>
      <p:sp>
        <p:nvSpPr>
          <p:cNvPr id="2" name="灯片编号占位符 1">
            <a:extLst>
              <a:ext uri="{FF2B5EF4-FFF2-40B4-BE49-F238E27FC236}">
                <a16:creationId xmlns:a16="http://schemas.microsoft.com/office/drawing/2014/main" id="{A249153B-E501-4AA1-A6DB-E93DB06B7972}"/>
              </a:ext>
            </a:extLst>
          </p:cNvPr>
          <p:cNvSpPr>
            <a:spLocks noGrp="1"/>
          </p:cNvSpPr>
          <p:nvPr>
            <p:ph type="sldNum" sz="quarter" idx="12"/>
          </p:nvPr>
        </p:nvSpPr>
        <p:spPr/>
        <p:txBody>
          <a:bodyPr/>
          <a:lstStyle/>
          <a:p>
            <a:fld id="{9C45B639-5B06-4416-8807-7FB8FE1541DA}" type="slidenum">
              <a:rPr lang="zh-CN" altLang="en-US" smtClean="0">
                <a:solidFill>
                  <a:prstClr val="black">
                    <a:tint val="75000"/>
                  </a:prstClr>
                </a:solidFill>
              </a:rPr>
              <a:pPr/>
              <a:t>1</a:t>
            </a:fld>
            <a:endParaRPr lang="zh-CN" altLang="en-US" dirty="0">
              <a:solidFill>
                <a:prstClr val="black">
                  <a:tint val="75000"/>
                </a:prstClr>
              </a:solidFill>
            </a:endParaRPr>
          </a:p>
        </p:txBody>
      </p:sp>
    </p:spTree>
    <p:extLst>
      <p:ext uri="{BB962C8B-B14F-4D97-AF65-F5344CB8AC3E}">
        <p14:creationId xmlns:p14="http://schemas.microsoft.com/office/powerpoint/2010/main" val="25618933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任意多边形 9"/>
          <p:cNvSpPr/>
          <p:nvPr/>
        </p:nvSpPr>
        <p:spPr>
          <a:xfrm>
            <a:off x="0" y="0"/>
            <a:ext cx="539877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99" name="文本框 98"/>
          <p:cNvSpPr txBox="1"/>
          <p:nvPr/>
        </p:nvSpPr>
        <p:spPr>
          <a:xfrm>
            <a:off x="165072" y="27050"/>
            <a:ext cx="4288353" cy="707886"/>
          </a:xfrm>
          <a:prstGeom prst="rect">
            <a:avLst/>
          </a:prstGeom>
          <a:noFill/>
        </p:spPr>
        <p:txBody>
          <a:bodyPr wrap="none" rtlCol="0">
            <a:spAutoFit/>
          </a:bodyPr>
          <a:lstStyle/>
          <a:p>
            <a:pPr algn="ctr"/>
            <a:r>
              <a:rPr lang="zh-CN" altLang="en-US" sz="4000" b="1" dirty="0">
                <a:solidFill>
                  <a:schemeClr val="bg1"/>
                </a:solidFill>
                <a:latin typeface="Agency FB" panose="020B0503020202020204" pitchFamily="34" charset="0"/>
                <a:ea typeface="微软雅黑" panose="020B0503020204020204" pitchFamily="34" charset="-122"/>
              </a:rPr>
              <a:t>控制系统与可达集</a:t>
            </a:r>
            <a:endParaRPr lang="en-US" altLang="zh-CN" sz="4000" b="1" dirty="0">
              <a:solidFill>
                <a:schemeClr val="bg1"/>
              </a:solidFill>
              <a:latin typeface="Agency FB" panose="020B050302020202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6F738F73-F9B6-4822-98AE-CF8B0602106A}"/>
                  </a:ext>
                </a:extLst>
              </p:cNvPr>
              <p:cNvSpPr txBox="1"/>
              <p:nvPr/>
            </p:nvSpPr>
            <p:spPr>
              <a:xfrm>
                <a:off x="3578407" y="1083730"/>
                <a:ext cx="7430135" cy="594906"/>
              </a:xfrm>
              <a:prstGeom prst="rect">
                <a:avLst/>
              </a:prstGeom>
              <a:noFill/>
            </p:spPr>
            <p:txBody>
              <a:bodyPr wrap="square" rtlCol="0">
                <a:spAutoFit/>
              </a:bodyPr>
              <a:lstStyle/>
              <a:p>
                <a14:m>
                  <m:oMath xmlns:m="http://schemas.openxmlformats.org/officeDocument/2006/math">
                    <m:r>
                      <a:rPr lang="en-US" altLang="zh-CN" sz="2800" i="1">
                        <a:latin typeface="Cambria Math" panose="02040503050406030204" pitchFamily="18" charset="0"/>
                      </a:rPr>
                      <m:t>ℛ</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𝑡</m:t>
                            </m:r>
                          </m:e>
                          <m:sub>
                            <m:r>
                              <a:rPr lang="en-US" altLang="zh-CN" sz="2800" i="1">
                                <a:latin typeface="Cambria Math" panose="02040503050406030204" pitchFamily="18" charset="0"/>
                              </a:rPr>
                              <m:t>𝑓</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𝑡</m:t>
                            </m:r>
                          </m:e>
                          <m:sub>
                            <m:r>
                              <a:rPr lang="en-US" altLang="zh-CN" sz="2800" i="1">
                                <a:latin typeface="Cambria Math" panose="02040503050406030204" pitchFamily="18" charset="0"/>
                              </a:rPr>
                              <m:t>0</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0</m:t>
                            </m:r>
                          </m:sub>
                        </m:sSub>
                      </m:e>
                    </m:d>
                    <m:r>
                      <a:rPr lang="en-US" altLang="zh-CN" sz="2800" i="1">
                        <a:latin typeface="Cambria Math" panose="02040503050406030204" pitchFamily="18" charset="0"/>
                      </a:rPr>
                      <m:t>:={</m:t>
                    </m:r>
                    <m:r>
                      <a:rPr lang="en-US" altLang="zh-CN" sz="2800" i="1">
                        <a:latin typeface="Cambria Math" panose="02040503050406030204" pitchFamily="18" charset="0"/>
                      </a:rPr>
                      <m:t>𝑦</m:t>
                    </m:r>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i="1">
                            <a:latin typeface="Cambria Math" panose="02040503050406030204" pitchFamily="18" charset="0"/>
                          </a:rPr>
                          <m:t>𝑛</m:t>
                        </m:r>
                      </m:sup>
                    </m:sSup>
                    <m:r>
                      <a:rPr lang="en-US" altLang="zh-CN" sz="2800" i="1">
                        <a:latin typeface="Cambria Math" panose="02040503050406030204" pitchFamily="18" charset="0"/>
                      </a:rPr>
                      <m:t>:∃</m:t>
                    </m:r>
                    <m:r>
                      <a:rPr lang="en-US" altLang="zh-CN" sz="2800" i="1">
                        <a:latin typeface="Cambria Math" panose="02040503050406030204" pitchFamily="18" charset="0"/>
                      </a:rPr>
                      <m:t>𝑢</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m:t>
                        </m:r>
                      </m:e>
                    </m:d>
                    <m:r>
                      <a:rPr lang="en-US" altLang="zh-CN" sz="2800" i="1">
                        <a:latin typeface="Cambria Math" panose="02040503050406030204" pitchFamily="18" charset="0"/>
                      </a:rPr>
                      <m:t> </m:t>
                    </m:r>
                    <m:r>
                      <m:rPr>
                        <m:sty m:val="p"/>
                      </m:rPr>
                      <a:rPr lang="en-US" altLang="zh-CN" sz="2800">
                        <a:latin typeface="Cambria Math" panose="02040503050406030204" pitchFamily="18" charset="0"/>
                      </a:rPr>
                      <m:t>s</m:t>
                    </m:r>
                    <m:r>
                      <a:rPr lang="en-US" altLang="zh-CN" sz="2800">
                        <a:latin typeface="Cambria Math" panose="02040503050406030204" pitchFamily="18" charset="0"/>
                      </a:rPr>
                      <m:t>.</m:t>
                    </m:r>
                    <m:r>
                      <m:rPr>
                        <m:sty m:val="p"/>
                      </m:rPr>
                      <a:rPr lang="en-US" altLang="zh-CN" sz="2800">
                        <a:latin typeface="Cambria Math" panose="02040503050406030204" pitchFamily="18" charset="0"/>
                      </a:rPr>
                      <m:t>t</m:t>
                    </m:r>
                    <m:r>
                      <a:rPr lang="en-US" altLang="zh-CN" sz="2800">
                        <a:latin typeface="Cambria Math" panose="02040503050406030204" pitchFamily="18" charset="0"/>
                      </a:rPr>
                      <m:t>.</m:t>
                    </m:r>
                    <m:r>
                      <a:rPr lang="en-US" altLang="zh-CN" sz="2800" i="1">
                        <a:latin typeface="Cambria Math" panose="02040503050406030204" pitchFamily="18" charset="0"/>
                      </a:rPr>
                      <m:t>  </m:t>
                    </m:r>
                    <m:r>
                      <a:rPr lang="en-US" altLang="zh-CN" sz="2800" i="1">
                        <a:latin typeface="Cambria Math" panose="02040503050406030204" pitchFamily="18" charset="0"/>
                      </a:rPr>
                      <m:t>𝑥</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𝑡</m:t>
                            </m:r>
                          </m:e>
                          <m:sub>
                            <m:r>
                              <a:rPr lang="en-US" altLang="zh-CN" sz="2800" i="1">
                                <a:latin typeface="Cambria Math" panose="02040503050406030204" pitchFamily="18" charset="0"/>
                              </a:rPr>
                              <m:t>𝑓</m:t>
                            </m:r>
                          </m:sub>
                        </m:sSub>
                      </m:e>
                    </m:d>
                    <m:r>
                      <a:rPr lang="en-US" altLang="zh-CN" sz="2800" i="1">
                        <a:latin typeface="Cambria Math" panose="02040503050406030204" pitchFamily="18" charset="0"/>
                      </a:rPr>
                      <m:t>=</m:t>
                    </m:r>
                    <m:r>
                      <a:rPr lang="en-US" altLang="zh-CN" sz="2800" i="1">
                        <a:latin typeface="Cambria Math" panose="02040503050406030204" pitchFamily="18" charset="0"/>
                      </a:rPr>
                      <m:t>𝑦</m:t>
                    </m:r>
                    <m:r>
                      <a:rPr lang="en-US" altLang="zh-CN" sz="2800" i="1">
                        <a:latin typeface="Cambria Math" panose="02040503050406030204" pitchFamily="18" charset="0"/>
                      </a:rPr>
                      <m:t>}</m:t>
                    </m:r>
                  </m:oMath>
                </a14:m>
                <a:r>
                  <a:rPr lang="en-US" altLang="zh-CN" sz="2800" dirty="0"/>
                  <a:t>.</a:t>
                </a:r>
                <a:endParaRPr lang="zh-CN" altLang="en-US" sz="2800" dirty="0"/>
              </a:p>
            </p:txBody>
          </p:sp>
        </mc:Choice>
        <mc:Fallback xmlns="">
          <p:sp>
            <p:nvSpPr>
              <p:cNvPr id="17" name="文本框 16">
                <a:extLst>
                  <a:ext uri="{FF2B5EF4-FFF2-40B4-BE49-F238E27FC236}">
                    <a16:creationId xmlns:a16="http://schemas.microsoft.com/office/drawing/2014/main" id="{6F738F73-F9B6-4822-98AE-CF8B0602106A}"/>
                  </a:ext>
                </a:extLst>
              </p:cNvPr>
              <p:cNvSpPr txBox="1">
                <a:spLocks noRot="1" noChangeAspect="1" noMove="1" noResize="1" noEditPoints="1" noAdjustHandles="1" noChangeArrowheads="1" noChangeShapeType="1" noTextEdit="1"/>
              </p:cNvSpPr>
              <p:nvPr/>
            </p:nvSpPr>
            <p:spPr>
              <a:xfrm>
                <a:off x="3578407" y="1083730"/>
                <a:ext cx="7430135" cy="594906"/>
              </a:xfrm>
              <a:prstGeom prst="rect">
                <a:avLst/>
              </a:prstGeom>
              <a:blipFill>
                <a:blip r:embed="rId4"/>
                <a:stretch>
                  <a:fillRect t="-5155" b="-226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3013B47-5D3D-4F49-8EE6-EA8765BD58EC}"/>
                  </a:ext>
                </a:extLst>
              </p:cNvPr>
              <p:cNvSpPr txBox="1"/>
              <p:nvPr/>
            </p:nvSpPr>
            <p:spPr>
              <a:xfrm>
                <a:off x="3578407" y="2585611"/>
                <a:ext cx="8445562" cy="5949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i="1" smtClean="0">
                          <a:latin typeface="Cambria Math" panose="02040503050406030204" pitchFamily="18" charset="0"/>
                        </a:rPr>
                        <m:t>𝒯</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𝑡</m:t>
                              </m:r>
                            </m:e>
                            <m:sub>
                              <m:r>
                                <a:rPr lang="en-US" altLang="zh-CN" sz="2800" i="1">
                                  <a:latin typeface="Cambria Math" panose="02040503050406030204" pitchFamily="18" charset="0"/>
                                </a:rPr>
                                <m:t>𝑓</m:t>
                              </m:r>
                            </m:sub>
                          </m:sSub>
                          <m:r>
                            <a:rPr lang="en-US" altLang="zh-CN" sz="2800" i="1">
                              <a:latin typeface="Cambria Math" panose="02040503050406030204" pitchFamily="18" charset="0"/>
                            </a:rPr>
                            <m:t>,</m:t>
                          </m:r>
                          <m:r>
                            <a:rPr lang="en-US" altLang="zh-CN" sz="2800" i="1">
                              <a:latin typeface="Cambria Math" panose="02040503050406030204" pitchFamily="18" charset="0"/>
                            </a:rPr>
                            <m:t>𝑡</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𝒯</m:t>
                              </m:r>
                            </m:e>
                            <m:sub>
                              <m:r>
                                <a:rPr lang="en-US" altLang="zh-CN" sz="2800" i="1">
                                  <a:latin typeface="Cambria Math" panose="02040503050406030204" pitchFamily="18" charset="0"/>
                                </a:rPr>
                                <m:t>0</m:t>
                              </m:r>
                            </m:sub>
                          </m:sSub>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𝑥</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𝑡</m:t>
                              </m:r>
                            </m:e>
                          </m:d>
                          <m:r>
                            <a:rPr lang="en-US" altLang="zh-CN" sz="2800" i="1">
                              <a:latin typeface="Cambria Math" panose="02040503050406030204" pitchFamily="18" charset="0"/>
                            </a:rPr>
                            <m:t> </m:t>
                          </m:r>
                        </m:e>
                      </m:d>
                      <m:r>
                        <a:rPr lang="en-US" altLang="zh-CN" sz="2800" i="1">
                          <a:latin typeface="Cambria Math" panose="02040503050406030204" pitchFamily="18" charset="0"/>
                        </a:rPr>
                        <m:t> ∃</m:t>
                      </m:r>
                      <m:r>
                        <a:rPr lang="en-US" altLang="zh-CN" sz="2800" i="1">
                          <a:latin typeface="Cambria Math" panose="02040503050406030204" pitchFamily="18" charset="0"/>
                        </a:rPr>
                        <m:t>𝑢</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m:t>
                          </m:r>
                        </m:e>
                      </m:d>
                      <m:r>
                        <a:rPr lang="en-US" altLang="zh-CN" sz="2800">
                          <a:latin typeface="Cambria Math" panose="02040503050406030204" pitchFamily="18" charset="0"/>
                        </a:rPr>
                        <m:t> </m:t>
                      </m:r>
                      <m:r>
                        <m:rPr>
                          <m:sty m:val="p"/>
                        </m:rPr>
                        <a:rPr lang="en-US" altLang="zh-CN" sz="2800">
                          <a:latin typeface="Cambria Math" panose="02040503050406030204" pitchFamily="18" charset="0"/>
                        </a:rPr>
                        <m:t>s</m:t>
                      </m:r>
                      <m:r>
                        <a:rPr lang="en-US" altLang="zh-CN" sz="2800">
                          <a:latin typeface="Cambria Math" panose="02040503050406030204" pitchFamily="18" charset="0"/>
                        </a:rPr>
                        <m:t>.</m:t>
                      </m:r>
                      <m:r>
                        <m:rPr>
                          <m:sty m:val="p"/>
                        </m:rPr>
                        <a:rPr lang="en-US" altLang="zh-CN" sz="2800">
                          <a:latin typeface="Cambria Math" panose="02040503050406030204" pitchFamily="18" charset="0"/>
                        </a:rPr>
                        <m:t>t</m:t>
                      </m:r>
                      <m:r>
                        <a:rPr lang="en-US" altLang="zh-CN" sz="2800">
                          <a:latin typeface="Cambria Math" panose="02040503050406030204" pitchFamily="18" charset="0"/>
                        </a:rPr>
                        <m:t>.</m:t>
                      </m:r>
                      <m:r>
                        <a:rPr lang="en-US" altLang="zh-CN" sz="2800" i="1">
                          <a:latin typeface="Cambria Math" panose="02040503050406030204" pitchFamily="18" charset="0"/>
                        </a:rPr>
                        <m:t>  </m:t>
                      </m:r>
                      <m:r>
                        <a:rPr lang="en-US" altLang="zh-CN" sz="2800" i="1">
                          <a:latin typeface="Cambria Math" panose="02040503050406030204" pitchFamily="18" charset="0"/>
                        </a:rPr>
                        <m:t>𝑥</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𝑡</m:t>
                              </m:r>
                            </m:e>
                            <m:sub>
                              <m:r>
                                <a:rPr lang="en-US" altLang="zh-CN" sz="2800" i="1">
                                  <a:latin typeface="Cambria Math" panose="02040503050406030204" pitchFamily="18" charset="0"/>
                                </a:rPr>
                                <m:t>𝑓</m:t>
                              </m:r>
                            </m:sub>
                          </m:sSub>
                        </m:e>
                      </m:d>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𝒯</m:t>
                          </m:r>
                        </m:e>
                        <m:sub>
                          <m:r>
                            <a:rPr lang="en-US" altLang="zh-CN" sz="2800" i="1">
                              <a:latin typeface="Cambria Math" panose="02040503050406030204" pitchFamily="18" charset="0"/>
                            </a:rPr>
                            <m:t>0</m:t>
                          </m:r>
                        </m:sub>
                      </m:sSub>
                      <m:r>
                        <a:rPr lang="en-US" altLang="zh-CN" sz="2800" i="1">
                          <a:latin typeface="Cambria Math" panose="02040503050406030204" pitchFamily="18" charset="0"/>
                        </a:rPr>
                        <m:t>} , </m:t>
                      </m:r>
                      <m:r>
                        <a:rPr lang="en-US" altLang="zh-CN" sz="2800" i="1">
                          <a:latin typeface="Cambria Math" panose="02040503050406030204" pitchFamily="18" charset="0"/>
                        </a:rPr>
                        <m:t>𝑡</m:t>
                      </m:r>
                      <m:r>
                        <a:rPr lang="en-US" altLang="zh-CN" sz="2800" i="1">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i="1">
                              <a:latin typeface="Cambria Math" panose="02040503050406030204" pitchFamily="18" charset="0"/>
                            </a:rPr>
                            <m:t>𝑡</m:t>
                          </m:r>
                        </m:e>
                        <m:sub>
                          <m:r>
                            <a:rPr lang="en-US" altLang="zh-CN" sz="2800" b="0" i="1" smtClean="0">
                              <a:latin typeface="Cambria Math" panose="02040503050406030204" pitchFamily="18" charset="0"/>
                            </a:rPr>
                            <m:t>0</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𝑡</m:t>
                          </m:r>
                        </m:e>
                        <m:sub>
                          <m:r>
                            <a:rPr lang="en-US" altLang="zh-CN" sz="2800" i="1">
                              <a:latin typeface="Cambria Math" panose="02040503050406030204" pitchFamily="18" charset="0"/>
                            </a:rPr>
                            <m:t>𝑓</m:t>
                          </m:r>
                        </m:sub>
                      </m:sSub>
                      <m:r>
                        <a:rPr lang="en-US" altLang="zh-CN" sz="2800" i="1">
                          <a:latin typeface="Cambria Math" panose="02040503050406030204" pitchFamily="18" charset="0"/>
                        </a:rPr>
                        <m:t>]</m:t>
                      </m:r>
                      <m:r>
                        <a:rPr lang="en-US" altLang="zh-CN" sz="2800">
                          <a:latin typeface="Cambria Math" panose="02040503050406030204" pitchFamily="18" charset="0"/>
                        </a:rPr>
                        <m:t>.</m:t>
                      </m:r>
                    </m:oMath>
                  </m:oMathPara>
                </a14:m>
                <a:endParaRPr lang="zh-CN" altLang="en-US" sz="2800" dirty="0"/>
              </a:p>
            </p:txBody>
          </p:sp>
        </mc:Choice>
        <mc:Fallback xmlns="">
          <p:sp>
            <p:nvSpPr>
              <p:cNvPr id="2" name="文本框 1">
                <a:extLst>
                  <a:ext uri="{FF2B5EF4-FFF2-40B4-BE49-F238E27FC236}">
                    <a16:creationId xmlns:a16="http://schemas.microsoft.com/office/drawing/2014/main" id="{53013B47-5D3D-4F49-8EE6-EA8765BD58EC}"/>
                  </a:ext>
                </a:extLst>
              </p:cNvPr>
              <p:cNvSpPr txBox="1">
                <a:spLocks noRot="1" noChangeAspect="1" noMove="1" noResize="1" noEditPoints="1" noAdjustHandles="1" noChangeArrowheads="1" noChangeShapeType="1" noTextEdit="1"/>
              </p:cNvSpPr>
              <p:nvPr/>
            </p:nvSpPr>
            <p:spPr>
              <a:xfrm>
                <a:off x="3578407" y="2585611"/>
                <a:ext cx="8445562" cy="59490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29A91D41-173F-44E4-AE77-E66F134436EB}"/>
                  </a:ext>
                </a:extLst>
              </p:cNvPr>
              <p:cNvSpPr/>
              <p:nvPr/>
            </p:nvSpPr>
            <p:spPr>
              <a:xfrm>
                <a:off x="3535702" y="5522754"/>
                <a:ext cx="8627298" cy="5314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𝒯</m:t>
                          </m:r>
                        </m:e>
                      </m:acc>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𝑡</m:t>
                              </m:r>
                            </m:e>
                            <m:sub>
                              <m:r>
                                <a:rPr lang="en-US" altLang="zh-CN" sz="2800" i="1">
                                  <a:latin typeface="Cambria Math" panose="02040503050406030204" pitchFamily="18" charset="0"/>
                                </a:rPr>
                                <m:t>𝑁</m:t>
                              </m:r>
                            </m:sub>
                          </m:sSub>
                          <m:r>
                            <a:rPr lang="en-US" altLang="zh-CN" sz="2800" i="1">
                              <a:latin typeface="Cambria Math" panose="02040503050406030204" pitchFamily="18" charset="0"/>
                            </a:rPr>
                            <m:t>,</m:t>
                          </m:r>
                          <m:r>
                            <a:rPr lang="en-US" altLang="zh-CN" sz="2800" i="1">
                              <a:latin typeface="Cambria Math" panose="02040503050406030204" pitchFamily="18" charset="0"/>
                            </a:rPr>
                            <m:t>𝑡</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𝒯</m:t>
                              </m:r>
                            </m:e>
                            <m:sub>
                              <m:r>
                                <a:rPr lang="en-US" altLang="zh-CN" sz="2800">
                                  <a:latin typeface="Cambria Math" panose="02040503050406030204" pitchFamily="18" charset="0"/>
                                </a:rPr>
                                <m:t>0</m:t>
                              </m:r>
                            </m:sub>
                          </m:sSub>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𝑥</m:t>
                              </m:r>
                            </m:e>
                          </m:acc>
                          <m:d>
                            <m:dPr>
                              <m:ctrlPr>
                                <a:rPr lang="zh-CN" altLang="zh-CN" sz="2800" i="1">
                                  <a:latin typeface="Cambria Math" panose="02040503050406030204" pitchFamily="18" charset="0"/>
                                </a:rPr>
                              </m:ctrlPr>
                            </m:dPr>
                            <m:e>
                              <m:r>
                                <a:rPr lang="en-US" altLang="zh-CN" sz="2800" i="1">
                                  <a:latin typeface="Cambria Math" panose="02040503050406030204" pitchFamily="18" charset="0"/>
                                </a:rPr>
                                <m:t>𝑡</m:t>
                              </m:r>
                            </m:e>
                          </m:d>
                          <m:r>
                            <a:rPr lang="en-US" altLang="zh-CN" sz="2800" i="1">
                              <a:latin typeface="Cambria Math" panose="02040503050406030204" pitchFamily="18" charset="0"/>
                            </a:rPr>
                            <m:t> </m:t>
                          </m:r>
                        </m:e>
                      </m:d>
                      <m:r>
                        <a:rPr lang="en-US" altLang="zh-CN" sz="2800" i="1">
                          <a:latin typeface="Cambria Math" panose="02040503050406030204" pitchFamily="18" charset="0"/>
                        </a:rPr>
                        <m:t> ∃</m:t>
                      </m:r>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𝑢</m:t>
                          </m:r>
                        </m:e>
                      </m:acc>
                      <m:d>
                        <m:dPr>
                          <m:ctrlPr>
                            <a:rPr lang="zh-CN" altLang="zh-CN" sz="2800" i="1">
                              <a:latin typeface="Cambria Math" panose="02040503050406030204" pitchFamily="18" charset="0"/>
                            </a:rPr>
                          </m:ctrlPr>
                        </m:dPr>
                        <m:e>
                          <m:r>
                            <a:rPr lang="en-US" altLang="zh-CN" sz="2800" i="1">
                              <a:latin typeface="Cambria Math" panose="02040503050406030204" pitchFamily="18" charset="0"/>
                            </a:rPr>
                            <m:t>⋅</m:t>
                          </m:r>
                        </m:e>
                      </m:d>
                      <m:r>
                        <a:rPr lang="en-US" altLang="zh-CN" sz="2800">
                          <a:latin typeface="Cambria Math" panose="02040503050406030204" pitchFamily="18" charset="0"/>
                        </a:rPr>
                        <m:t> </m:t>
                      </m:r>
                      <m:r>
                        <m:rPr>
                          <m:sty m:val="p"/>
                        </m:rPr>
                        <a:rPr lang="en-US" altLang="zh-CN" sz="2800">
                          <a:latin typeface="Cambria Math" panose="02040503050406030204" pitchFamily="18" charset="0"/>
                        </a:rPr>
                        <m:t>s</m:t>
                      </m:r>
                      <m:r>
                        <a:rPr lang="en-US" altLang="zh-CN" sz="2800">
                          <a:latin typeface="Cambria Math" panose="02040503050406030204" pitchFamily="18" charset="0"/>
                        </a:rPr>
                        <m:t>.</m:t>
                      </m:r>
                      <m:r>
                        <m:rPr>
                          <m:sty m:val="p"/>
                        </m:rPr>
                        <a:rPr lang="en-US" altLang="zh-CN" sz="2800">
                          <a:latin typeface="Cambria Math" panose="02040503050406030204" pitchFamily="18" charset="0"/>
                        </a:rPr>
                        <m:t>t</m:t>
                      </m:r>
                      <m:r>
                        <a:rPr lang="en-US" altLang="zh-CN" sz="2800">
                          <a:latin typeface="Cambria Math" panose="02040503050406030204" pitchFamily="18" charset="0"/>
                        </a:rPr>
                        <m:t>.</m:t>
                      </m:r>
                      <m:r>
                        <a:rPr lang="en-US" altLang="zh-CN" sz="2800" i="1">
                          <a:latin typeface="Cambria Math" panose="02040503050406030204" pitchFamily="18" charset="0"/>
                        </a:rPr>
                        <m:t>  </m:t>
                      </m:r>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𝑥</m:t>
                          </m:r>
                        </m:e>
                      </m:acc>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𝑡</m:t>
                              </m:r>
                            </m:e>
                            <m:sub>
                              <m:r>
                                <a:rPr lang="en-US" altLang="zh-CN" sz="2800" i="1">
                                  <a:latin typeface="Cambria Math" panose="02040503050406030204" pitchFamily="18" charset="0"/>
                                </a:rPr>
                                <m:t>𝑁</m:t>
                              </m:r>
                            </m:sub>
                          </m:sSub>
                        </m:e>
                      </m:d>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𝒯</m:t>
                          </m:r>
                        </m:e>
                        <m:sub>
                          <m:r>
                            <a:rPr lang="en-US" altLang="zh-CN" sz="2800" i="1">
                              <a:latin typeface="Cambria Math" panose="02040503050406030204" pitchFamily="18" charset="0"/>
                            </a:rPr>
                            <m:t>0</m:t>
                          </m:r>
                        </m:sub>
                      </m:sSub>
                      <m:r>
                        <a:rPr lang="en-US" altLang="zh-CN" sz="2800" i="1">
                          <a:latin typeface="Cambria Math" panose="02040503050406030204" pitchFamily="18" charset="0"/>
                        </a:rPr>
                        <m:t>} ,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𝑡</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∈[0,</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𝑡</m:t>
                          </m:r>
                        </m:e>
                        <m:sub>
                          <m:r>
                            <a:rPr lang="en-US" altLang="zh-CN" sz="2800" i="1">
                              <a:latin typeface="Cambria Math" panose="02040503050406030204" pitchFamily="18" charset="0"/>
                            </a:rPr>
                            <m:t>𝑁</m:t>
                          </m:r>
                        </m:sub>
                      </m:sSub>
                      <m:r>
                        <a:rPr lang="en-US" altLang="zh-CN" sz="2800" i="1">
                          <a:latin typeface="Cambria Math" panose="02040503050406030204" pitchFamily="18" charset="0"/>
                        </a:rPr>
                        <m:t>].</m:t>
                      </m:r>
                    </m:oMath>
                  </m:oMathPara>
                </a14:m>
                <a:endParaRPr lang="zh-CN" altLang="en-US" sz="2800" dirty="0"/>
              </a:p>
            </p:txBody>
          </p:sp>
        </mc:Choice>
        <mc:Fallback xmlns="">
          <p:sp>
            <p:nvSpPr>
              <p:cNvPr id="12" name="矩形 11">
                <a:extLst>
                  <a:ext uri="{FF2B5EF4-FFF2-40B4-BE49-F238E27FC236}">
                    <a16:creationId xmlns:a16="http://schemas.microsoft.com/office/drawing/2014/main" id="{29A91D41-173F-44E4-AE77-E66F134436EB}"/>
                  </a:ext>
                </a:extLst>
              </p:cNvPr>
              <p:cNvSpPr>
                <a:spLocks noRot="1" noChangeAspect="1" noMove="1" noResize="1" noEditPoints="1" noAdjustHandles="1" noChangeArrowheads="1" noChangeShapeType="1" noTextEdit="1"/>
              </p:cNvSpPr>
              <p:nvPr/>
            </p:nvSpPr>
            <p:spPr>
              <a:xfrm>
                <a:off x="3535702" y="5522754"/>
                <a:ext cx="8627298" cy="53142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12DF1A28-A806-4EFF-ACB2-68D36A3BC9B5}"/>
                  </a:ext>
                </a:extLst>
              </p:cNvPr>
              <p:cNvSpPr/>
              <p:nvPr/>
            </p:nvSpPr>
            <p:spPr>
              <a:xfrm>
                <a:off x="3578407" y="4085980"/>
                <a:ext cx="7114576" cy="531428"/>
              </a:xfrm>
              <a:prstGeom prst="rect">
                <a:avLst/>
              </a:prstGeom>
            </p:spPr>
            <p:txBody>
              <a:bodyPr wrap="none">
                <a:spAutoFit/>
              </a:bodyPr>
              <a:lstStyle/>
              <a:p>
                <a14:m>
                  <m:oMath xmlns:m="http://schemas.openxmlformats.org/officeDocument/2006/math">
                    <m:d>
                      <m:dPr>
                        <m:begChr m:val=""/>
                        <m:endChr m:val="}"/>
                        <m:ctrlPr>
                          <a:rPr lang="zh-CN" altLang="en-US" sz="2800" i="1">
                            <a:latin typeface="Cambria Math" panose="02040503050406030204" pitchFamily="18" charset="0"/>
                          </a:rPr>
                        </m:ctrlPr>
                      </m:dPr>
                      <m:e>
                        <m:acc>
                          <m:accPr>
                            <m:chr m:val="̃"/>
                            <m:ctrlPr>
                              <a:rPr lang="zh-CN" altLang="en-US" sz="2800" i="1">
                                <a:latin typeface="Cambria Math" panose="02040503050406030204" pitchFamily="18" charset="0"/>
                              </a:rPr>
                            </m:ctrlPr>
                          </m:accPr>
                          <m:e>
                            <m:r>
                              <a:rPr lang="zh-CN" altLang="en-US" sz="2800" i="1">
                                <a:latin typeface="Cambria Math" panose="02040503050406030204" pitchFamily="18" charset="0"/>
                              </a:rPr>
                              <m:t>𝑅</m:t>
                            </m:r>
                          </m:e>
                        </m:acc>
                        <m:d>
                          <m:dPr>
                            <m:ctrlPr>
                              <a:rPr lang="zh-CN" altLang="en-US" sz="2800" i="1">
                                <a:latin typeface="Cambria Math" panose="02040503050406030204" pitchFamily="18" charset="0"/>
                              </a:rPr>
                            </m:ctrlPr>
                          </m:dPr>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𝑡</m:t>
                                </m:r>
                              </m:e>
                              <m:sub>
                                <m:r>
                                  <a:rPr lang="zh-CN" altLang="en-US" sz="2800" i="1">
                                    <a:latin typeface="Cambria Math" panose="02040503050406030204" pitchFamily="18" charset="0"/>
                                  </a:rPr>
                                  <m:t>𝑁</m:t>
                                </m:r>
                              </m:sub>
                            </m:sSub>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𝑡</m:t>
                                </m:r>
                              </m:e>
                              <m:sub>
                                <m:r>
                                  <a:rPr lang="zh-CN" altLang="en-US" sz="2800" i="0">
                                    <a:latin typeface="Cambria Math" panose="02040503050406030204" pitchFamily="18" charset="0"/>
                                  </a:rPr>
                                  <m:t>0</m:t>
                                </m:r>
                              </m:sub>
                            </m:sSub>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0">
                                    <a:latin typeface="Cambria Math" panose="02040503050406030204" pitchFamily="18" charset="0"/>
                                  </a:rPr>
                                  <m:t>0</m:t>
                                </m:r>
                              </m:sub>
                            </m:sSub>
                          </m:e>
                        </m:d>
                        <m:r>
                          <a:rPr lang="zh-CN" altLang="en-US" sz="2800" i="0">
                            <a:latin typeface="Cambria Math" panose="02040503050406030204" pitchFamily="18" charset="0"/>
                          </a:rPr>
                          <m:t>≔{</m:t>
                        </m:r>
                        <m:r>
                          <a:rPr lang="zh-CN" altLang="en-US" sz="2800" i="1">
                            <a:latin typeface="Cambria Math" panose="02040503050406030204" pitchFamily="18" charset="0"/>
                          </a:rPr>
                          <m:t>𝑦</m:t>
                        </m:r>
                        <m:r>
                          <a:rPr lang="zh-CN" altLang="en-US" sz="2800" i="0">
                            <a:latin typeface="Cambria Math" panose="02040503050406030204" pitchFamily="18" charset="0"/>
                          </a:rPr>
                          <m:t>∈</m:t>
                        </m:r>
                        <m:sSup>
                          <m:sSupPr>
                            <m:ctrlPr>
                              <a:rPr lang="zh-CN" altLang="en-US" sz="2800" i="1">
                                <a:latin typeface="Cambria Math" panose="02040503050406030204" pitchFamily="18" charset="0"/>
                              </a:rPr>
                            </m:ctrlPr>
                          </m:sSupPr>
                          <m:e>
                            <m:r>
                              <a:rPr lang="zh-CN" altLang="en-US" sz="2800" i="0">
                                <a:latin typeface="Cambria Math" panose="02040503050406030204" pitchFamily="18" charset="0"/>
                              </a:rPr>
                              <m:t>ℝ</m:t>
                            </m:r>
                          </m:e>
                          <m:sup>
                            <m:r>
                              <a:rPr lang="zh-CN" altLang="en-US" sz="2800" i="1">
                                <a:latin typeface="Cambria Math" panose="02040503050406030204" pitchFamily="18" charset="0"/>
                              </a:rPr>
                              <m:t>𝑛</m:t>
                            </m:r>
                          </m:sup>
                        </m:sSup>
                        <m:r>
                          <a:rPr lang="zh-CN" altLang="en-US" sz="2800" i="0">
                            <a:latin typeface="Cambria Math" panose="02040503050406030204" pitchFamily="18" charset="0"/>
                          </a:rPr>
                          <m:t>:∃</m:t>
                        </m:r>
                        <m:acc>
                          <m:accPr>
                            <m:chr m:val="̃"/>
                            <m:ctrlPr>
                              <a:rPr lang="zh-CN" altLang="en-US" sz="2800" i="1">
                                <a:latin typeface="Cambria Math" panose="02040503050406030204" pitchFamily="18" charset="0"/>
                              </a:rPr>
                            </m:ctrlPr>
                          </m:accPr>
                          <m:e>
                            <m:r>
                              <a:rPr lang="zh-CN" altLang="en-US" sz="2800" i="1">
                                <a:latin typeface="Cambria Math" panose="02040503050406030204" pitchFamily="18" charset="0"/>
                              </a:rPr>
                              <m:t>𝑢</m:t>
                            </m:r>
                          </m:e>
                        </m:acc>
                        <m:d>
                          <m:dPr>
                            <m:ctrlPr>
                              <a:rPr lang="zh-CN" altLang="en-US" sz="2800" i="1">
                                <a:latin typeface="Cambria Math" panose="02040503050406030204" pitchFamily="18" charset="0"/>
                              </a:rPr>
                            </m:ctrlPr>
                          </m:dPr>
                          <m:e>
                            <m:r>
                              <a:rPr lang="zh-CN" altLang="en-US" sz="2800" i="0">
                                <a:latin typeface="Cambria Math" panose="02040503050406030204" pitchFamily="18" charset="0"/>
                              </a:rPr>
                              <m:t>⋅</m:t>
                            </m:r>
                          </m:e>
                        </m:d>
                        <m:r>
                          <a:rPr lang="zh-CN" altLang="en-US" sz="2800" i="0">
                            <a:latin typeface="Cambria Math" panose="02040503050406030204" pitchFamily="18" charset="0"/>
                          </a:rPr>
                          <m:t> </m:t>
                        </m:r>
                        <m:r>
                          <m:rPr>
                            <m:sty m:val="p"/>
                          </m:rPr>
                          <a:rPr lang="zh-CN" altLang="en-US" sz="2800" i="0">
                            <a:latin typeface="Cambria Math" panose="02040503050406030204" pitchFamily="18" charset="0"/>
                          </a:rPr>
                          <m:t>s</m:t>
                        </m:r>
                        <m:r>
                          <a:rPr lang="zh-CN" altLang="en-US" sz="2800" i="0">
                            <a:latin typeface="Cambria Math" panose="02040503050406030204" pitchFamily="18" charset="0"/>
                          </a:rPr>
                          <m:t>.</m:t>
                        </m:r>
                        <m:r>
                          <m:rPr>
                            <m:sty m:val="p"/>
                          </m:rPr>
                          <a:rPr lang="zh-CN" altLang="en-US" sz="2800" i="0">
                            <a:latin typeface="Cambria Math" panose="02040503050406030204" pitchFamily="18" charset="0"/>
                          </a:rPr>
                          <m:t>t</m:t>
                        </m:r>
                        <m:r>
                          <a:rPr lang="zh-CN" altLang="en-US" sz="2800" i="0">
                            <a:latin typeface="Cambria Math" panose="02040503050406030204" pitchFamily="18" charset="0"/>
                          </a:rPr>
                          <m:t>. </m:t>
                        </m:r>
                        <m:acc>
                          <m:accPr>
                            <m:chr m:val="̃"/>
                            <m:ctrlPr>
                              <a:rPr lang="zh-CN" altLang="en-US" sz="2800" i="1">
                                <a:latin typeface="Cambria Math" panose="02040503050406030204" pitchFamily="18" charset="0"/>
                              </a:rPr>
                            </m:ctrlPr>
                          </m:accPr>
                          <m:e>
                            <m:r>
                              <a:rPr lang="zh-CN" altLang="en-US" sz="2800" i="1">
                                <a:latin typeface="Cambria Math" panose="02040503050406030204" pitchFamily="18" charset="0"/>
                              </a:rPr>
                              <m:t>𝑥</m:t>
                            </m:r>
                          </m:e>
                        </m:acc>
                        <m:d>
                          <m:dPr>
                            <m:ctrlPr>
                              <a:rPr lang="zh-CN" altLang="en-US" sz="2800" i="1">
                                <a:latin typeface="Cambria Math" panose="02040503050406030204" pitchFamily="18" charset="0"/>
                              </a:rPr>
                            </m:ctrlPr>
                          </m:dPr>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𝑡</m:t>
                                </m:r>
                              </m:e>
                              <m:sub>
                                <m:r>
                                  <a:rPr lang="zh-CN" altLang="en-US" sz="2800" i="1">
                                    <a:latin typeface="Cambria Math" panose="02040503050406030204" pitchFamily="18" charset="0"/>
                                  </a:rPr>
                                  <m:t>𝑁</m:t>
                                </m:r>
                              </m:sub>
                            </m:sSub>
                          </m:e>
                        </m:d>
                        <m:r>
                          <a:rPr lang="zh-CN" altLang="en-US" sz="2800" i="0">
                            <a:latin typeface="Cambria Math" panose="02040503050406030204" pitchFamily="18" charset="0"/>
                          </a:rPr>
                          <m:t>=</m:t>
                        </m:r>
                        <m:r>
                          <a:rPr lang="zh-CN" altLang="en-US" sz="2800" i="1">
                            <a:latin typeface="Cambria Math" panose="02040503050406030204" pitchFamily="18" charset="0"/>
                          </a:rPr>
                          <m:t>𝑦</m:t>
                        </m:r>
                      </m:e>
                    </m:d>
                  </m:oMath>
                </a14:m>
                <a:r>
                  <a:rPr lang="en-US" altLang="zh-CN" sz="2800" dirty="0"/>
                  <a:t>.</a:t>
                </a:r>
                <a:endParaRPr lang="zh-CN" altLang="en-US" sz="2800" dirty="0"/>
              </a:p>
            </p:txBody>
          </p:sp>
        </mc:Choice>
        <mc:Fallback xmlns="">
          <p:sp>
            <p:nvSpPr>
              <p:cNvPr id="14" name="矩形 13">
                <a:extLst>
                  <a:ext uri="{FF2B5EF4-FFF2-40B4-BE49-F238E27FC236}">
                    <a16:creationId xmlns:a16="http://schemas.microsoft.com/office/drawing/2014/main" id="{12DF1A28-A806-4EFF-ACB2-68D36A3BC9B5}"/>
                  </a:ext>
                </a:extLst>
              </p:cNvPr>
              <p:cNvSpPr>
                <a:spLocks noRot="1" noChangeAspect="1" noMove="1" noResize="1" noEditPoints="1" noAdjustHandles="1" noChangeArrowheads="1" noChangeShapeType="1" noTextEdit="1"/>
              </p:cNvSpPr>
              <p:nvPr/>
            </p:nvSpPr>
            <p:spPr>
              <a:xfrm>
                <a:off x="3578407" y="4085980"/>
                <a:ext cx="7114576" cy="531428"/>
              </a:xfrm>
              <a:prstGeom prst="rect">
                <a:avLst/>
              </a:prstGeom>
              <a:blipFill>
                <a:blip r:embed="rId7"/>
                <a:stretch>
                  <a:fillRect t="-9195" r="-1028" b="-32184"/>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EE83A5BE-0354-41BD-AAB2-704EA0077ACF}"/>
              </a:ext>
            </a:extLst>
          </p:cNvPr>
          <p:cNvSpPr txBox="1"/>
          <p:nvPr/>
        </p:nvSpPr>
        <p:spPr>
          <a:xfrm>
            <a:off x="464253" y="1673046"/>
            <a:ext cx="938686" cy="954107"/>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连续</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系统</a:t>
            </a:r>
          </a:p>
        </p:txBody>
      </p:sp>
      <p:sp>
        <p:nvSpPr>
          <p:cNvPr id="4" name="文本框 3">
            <a:extLst>
              <a:ext uri="{FF2B5EF4-FFF2-40B4-BE49-F238E27FC236}">
                <a16:creationId xmlns:a16="http://schemas.microsoft.com/office/drawing/2014/main" id="{B5897DA3-2341-43F8-A2B1-5AF685766270}"/>
              </a:ext>
            </a:extLst>
          </p:cNvPr>
          <p:cNvSpPr txBox="1"/>
          <p:nvPr/>
        </p:nvSpPr>
        <p:spPr>
          <a:xfrm>
            <a:off x="1445644" y="1174643"/>
            <a:ext cx="209005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前向可达集</a:t>
            </a:r>
          </a:p>
        </p:txBody>
      </p:sp>
      <p:sp>
        <p:nvSpPr>
          <p:cNvPr id="19" name="文本框 18">
            <a:extLst>
              <a:ext uri="{FF2B5EF4-FFF2-40B4-BE49-F238E27FC236}">
                <a16:creationId xmlns:a16="http://schemas.microsoft.com/office/drawing/2014/main" id="{35560338-B965-4320-8EC6-61DEE2A08B28}"/>
              </a:ext>
            </a:extLst>
          </p:cNvPr>
          <p:cNvSpPr txBox="1"/>
          <p:nvPr/>
        </p:nvSpPr>
        <p:spPr>
          <a:xfrm>
            <a:off x="1488349" y="2641563"/>
            <a:ext cx="209005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后向可达集</a:t>
            </a:r>
          </a:p>
        </p:txBody>
      </p:sp>
      <p:sp>
        <p:nvSpPr>
          <p:cNvPr id="20" name="文本框 19">
            <a:extLst>
              <a:ext uri="{FF2B5EF4-FFF2-40B4-BE49-F238E27FC236}">
                <a16:creationId xmlns:a16="http://schemas.microsoft.com/office/drawing/2014/main" id="{F1074510-3C7A-4F9C-BCF4-884410D49EC9}"/>
              </a:ext>
            </a:extLst>
          </p:cNvPr>
          <p:cNvSpPr txBox="1"/>
          <p:nvPr/>
        </p:nvSpPr>
        <p:spPr>
          <a:xfrm>
            <a:off x="425737" y="4518407"/>
            <a:ext cx="938686" cy="954107"/>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离散系统</a:t>
            </a:r>
          </a:p>
        </p:txBody>
      </p:sp>
      <p:sp>
        <p:nvSpPr>
          <p:cNvPr id="21" name="文本框 20">
            <a:extLst>
              <a:ext uri="{FF2B5EF4-FFF2-40B4-BE49-F238E27FC236}">
                <a16:creationId xmlns:a16="http://schemas.microsoft.com/office/drawing/2014/main" id="{F729B5CF-4B9B-484C-BE90-E26547A06084}"/>
              </a:ext>
            </a:extLst>
          </p:cNvPr>
          <p:cNvSpPr txBox="1"/>
          <p:nvPr/>
        </p:nvSpPr>
        <p:spPr>
          <a:xfrm>
            <a:off x="1488349" y="3995187"/>
            <a:ext cx="204950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前向可达集</a:t>
            </a:r>
          </a:p>
        </p:txBody>
      </p:sp>
      <p:sp>
        <p:nvSpPr>
          <p:cNvPr id="22" name="文本框 21">
            <a:extLst>
              <a:ext uri="{FF2B5EF4-FFF2-40B4-BE49-F238E27FC236}">
                <a16:creationId xmlns:a16="http://schemas.microsoft.com/office/drawing/2014/main" id="{60C3E7E0-B975-4139-807A-068B08CDD601}"/>
              </a:ext>
            </a:extLst>
          </p:cNvPr>
          <p:cNvSpPr txBox="1"/>
          <p:nvPr/>
        </p:nvSpPr>
        <p:spPr>
          <a:xfrm>
            <a:off x="1488349" y="5530962"/>
            <a:ext cx="209005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后向可达集</a:t>
            </a:r>
          </a:p>
        </p:txBody>
      </p:sp>
      <p:sp>
        <p:nvSpPr>
          <p:cNvPr id="5" name="灯片编号占位符 4">
            <a:extLst>
              <a:ext uri="{FF2B5EF4-FFF2-40B4-BE49-F238E27FC236}">
                <a16:creationId xmlns:a16="http://schemas.microsoft.com/office/drawing/2014/main" id="{FF0A1A10-36DD-46AB-A01E-BD66E3C74630}"/>
              </a:ext>
            </a:extLst>
          </p:cNvPr>
          <p:cNvSpPr>
            <a:spLocks noGrp="1"/>
          </p:cNvSpPr>
          <p:nvPr>
            <p:ph type="sldNum" sz="quarter" idx="12"/>
          </p:nvPr>
        </p:nvSpPr>
        <p:spPr/>
        <p:txBody>
          <a:bodyPr/>
          <a:lstStyle/>
          <a:p>
            <a:fld id="{9C45B639-5B06-4416-8807-7FB8FE1541DA}" type="slidenum">
              <a:rPr lang="zh-CN" altLang="en-US" smtClean="0">
                <a:solidFill>
                  <a:prstClr val="black">
                    <a:tint val="75000"/>
                  </a:prstClr>
                </a:solidFill>
              </a:rPr>
              <a:pPr/>
              <a:t>10</a:t>
            </a:fld>
            <a:endParaRPr lang="zh-CN" altLang="en-US">
              <a:solidFill>
                <a:prstClr val="black">
                  <a:tint val="75000"/>
                </a:prstClr>
              </a:solidFill>
            </a:endParaRPr>
          </a:p>
        </p:txBody>
      </p:sp>
    </p:spTree>
    <p:extLst>
      <p:ext uri="{BB962C8B-B14F-4D97-AF65-F5344CB8AC3E}">
        <p14:creationId xmlns:p14="http://schemas.microsoft.com/office/powerpoint/2010/main" val="35694917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任意多边形 9"/>
          <p:cNvSpPr/>
          <p:nvPr/>
        </p:nvSpPr>
        <p:spPr>
          <a:xfrm>
            <a:off x="0" y="0"/>
            <a:ext cx="539877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99" name="文本框 98"/>
          <p:cNvSpPr txBox="1"/>
          <p:nvPr/>
        </p:nvSpPr>
        <p:spPr>
          <a:xfrm>
            <a:off x="879656" y="40392"/>
            <a:ext cx="3262432" cy="707886"/>
          </a:xfrm>
          <a:prstGeom prst="rect">
            <a:avLst/>
          </a:prstGeom>
          <a:noFill/>
        </p:spPr>
        <p:txBody>
          <a:bodyPr wrap="none" rtlCol="0">
            <a:spAutoFit/>
          </a:bodyPr>
          <a:lstStyle/>
          <a:p>
            <a:r>
              <a:rPr lang="zh-CN" altLang="en-US" sz="4000" b="1" dirty="0">
                <a:solidFill>
                  <a:schemeClr val="bg1"/>
                </a:solidFill>
                <a:latin typeface="Microsoft YaHei" panose="020B0503020204020204" pitchFamily="34" charset="-122"/>
                <a:ea typeface="Microsoft YaHei" panose="020B0503020204020204" pitchFamily="34" charset="-122"/>
              </a:rPr>
              <a:t>求解算法概述</a:t>
            </a:r>
          </a:p>
        </p:txBody>
      </p:sp>
      <p:cxnSp>
        <p:nvCxnSpPr>
          <p:cNvPr id="5" name="直接连接符 4"/>
          <p:cNvCxnSpPr/>
          <p:nvPr/>
        </p:nvCxnSpPr>
        <p:spPr>
          <a:xfrm>
            <a:off x="3558956" y="1978974"/>
            <a:ext cx="0" cy="360045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4297144" y="1240786"/>
            <a:ext cx="0" cy="147637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5400000">
            <a:off x="3720881" y="3055298"/>
            <a:ext cx="0" cy="147637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rot="5400000">
            <a:off x="4297144" y="4844411"/>
            <a:ext cx="0" cy="147637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069756" y="2675886"/>
            <a:ext cx="2193925" cy="2193925"/>
          </a:xfrm>
          <a:prstGeom prst="ellipse">
            <a:avLst/>
          </a:pr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11" name="组合 10"/>
          <p:cNvGrpSpPr/>
          <p:nvPr/>
        </p:nvGrpSpPr>
        <p:grpSpPr>
          <a:xfrm>
            <a:off x="3966941" y="3380511"/>
            <a:ext cx="3263901" cy="773112"/>
            <a:chOff x="3952875" y="1970088"/>
            <a:chExt cx="2855913" cy="773112"/>
          </a:xfrm>
          <a:solidFill>
            <a:srgbClr val="3E4150"/>
          </a:solidFill>
        </p:grpSpPr>
        <p:sp>
          <p:nvSpPr>
            <p:cNvPr id="12" name="圆角矩形 11"/>
            <p:cNvSpPr/>
            <p:nvPr/>
          </p:nvSpPr>
          <p:spPr>
            <a:xfrm>
              <a:off x="3952875" y="1970088"/>
              <a:ext cx="2855913" cy="7731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文本框 12"/>
            <p:cNvSpPr txBox="1"/>
            <p:nvPr/>
          </p:nvSpPr>
          <p:spPr>
            <a:xfrm>
              <a:off x="4008225" y="2075351"/>
              <a:ext cx="2749763" cy="523220"/>
            </a:xfrm>
            <a:prstGeom prst="rect">
              <a:avLst/>
            </a:prstGeom>
            <a:grpFill/>
            <a:effectLst/>
          </p:spPr>
          <p:txBody>
            <a:bodyPr wrap="square" rtlCol="0">
              <a:spAutoFit/>
            </a:bodyPr>
            <a:lstStyle/>
            <a:p>
              <a:pPr algn="ctr"/>
              <a:r>
                <a:rPr lang="zh-CN" altLang="zh-CN" sz="2800" dirty="0">
                  <a:solidFill>
                    <a:schemeClr val="bg1"/>
                  </a:solidFill>
                  <a:latin typeface="Microsoft YaHei" panose="020B0503020204020204" pitchFamily="34" charset="-122"/>
                  <a:ea typeface="Microsoft YaHei" panose="020B0503020204020204" pitchFamily="34" charset="-122"/>
                </a:rPr>
                <a:t>水平集</a:t>
              </a:r>
              <a:r>
                <a:rPr lang="zh-CN" altLang="en-US" sz="2800" dirty="0">
                  <a:solidFill>
                    <a:schemeClr val="bg1"/>
                  </a:solidFill>
                  <a:latin typeface="Microsoft YaHei" panose="020B0503020204020204" pitchFamily="34" charset="-122"/>
                  <a:ea typeface="Microsoft YaHei" panose="020B0503020204020204" pitchFamily="34" charset="-122"/>
                </a:rPr>
                <a:t>法</a:t>
              </a:r>
              <a:endParaRPr lang="en-US" altLang="zh-CN" sz="2800" dirty="0">
                <a:solidFill>
                  <a:schemeClr val="bg1"/>
                </a:solidFill>
                <a:latin typeface="Microsoft YaHei" panose="020B0503020204020204" pitchFamily="34" charset="-122"/>
                <a:ea typeface="Microsoft YaHei" panose="020B0503020204020204" pitchFamily="34" charset="-122"/>
              </a:endParaRPr>
            </a:p>
          </p:txBody>
        </p:sp>
      </p:grpSp>
      <p:sp>
        <p:nvSpPr>
          <p:cNvPr id="21" name="文本框 20"/>
          <p:cNvSpPr txBox="1"/>
          <p:nvPr/>
        </p:nvSpPr>
        <p:spPr>
          <a:xfrm>
            <a:off x="7638827" y="1434975"/>
            <a:ext cx="3518912" cy="1323439"/>
          </a:xfrm>
          <a:prstGeom prst="rect">
            <a:avLst/>
          </a:prstGeom>
          <a:noFill/>
          <a:effectLst/>
        </p:spPr>
        <p:txBody>
          <a:bodyPr wrap="none" rtlCol="0">
            <a:spAutoFit/>
          </a:bodyPr>
          <a:lstStyle/>
          <a:p>
            <a:r>
              <a:rPr lang="zh-CN" altLang="en-US" sz="2000" dirty="0">
                <a:latin typeface="Microsoft YaHei" panose="020B0503020204020204" pitchFamily="34" charset="-122"/>
                <a:ea typeface="Microsoft YaHei" panose="020B0503020204020204" pitchFamily="34" charset="-122"/>
              </a:rPr>
              <a:t>针对连续系统，</a:t>
            </a:r>
            <a:endParaRPr lang="en-US" altLang="zh-CN" sz="2000" dirty="0">
              <a:latin typeface="Microsoft YaHei" panose="020B0503020204020204" pitchFamily="34" charset="-122"/>
              <a:ea typeface="Microsoft YaHei" panose="020B0503020204020204" pitchFamily="34" charset="-122"/>
            </a:endParaRPr>
          </a:p>
          <a:p>
            <a:r>
              <a:rPr lang="zh-CN" altLang="en-US" sz="2000" dirty="0">
                <a:latin typeface="Microsoft YaHei" panose="020B0503020204020204" pitchFamily="34" charset="-122"/>
                <a:ea typeface="Microsoft YaHei" panose="020B0503020204020204" pitchFamily="34" charset="-122"/>
              </a:rPr>
              <a:t>构造包含可达集的外部椭球，</a:t>
            </a:r>
            <a:endParaRPr lang="en-US" altLang="zh-CN" sz="2000" dirty="0">
              <a:latin typeface="Microsoft YaHei" panose="020B0503020204020204" pitchFamily="34" charset="-122"/>
              <a:ea typeface="Microsoft YaHei" panose="020B0503020204020204" pitchFamily="34" charset="-122"/>
            </a:endParaRPr>
          </a:p>
          <a:p>
            <a:r>
              <a:rPr lang="zh-CN" altLang="en-US" sz="2000" dirty="0">
                <a:latin typeface="Microsoft YaHei" panose="020B0503020204020204" pitchFamily="34" charset="-122"/>
                <a:ea typeface="Microsoft YaHei" panose="020B0503020204020204" pitchFamily="34" charset="-122"/>
              </a:rPr>
              <a:t>最小化椭球范围，</a:t>
            </a:r>
            <a:endParaRPr lang="en-US" altLang="zh-CN" sz="2000" dirty="0">
              <a:latin typeface="Microsoft YaHei" panose="020B0503020204020204" pitchFamily="34" charset="-122"/>
              <a:ea typeface="Microsoft YaHei" panose="020B0503020204020204" pitchFamily="34" charset="-122"/>
            </a:endParaRPr>
          </a:p>
          <a:p>
            <a:r>
              <a:rPr lang="zh-CN" altLang="en-US" sz="2000" dirty="0">
                <a:latin typeface="Microsoft YaHei" panose="020B0503020204020204" pitchFamily="34" charset="-122"/>
                <a:ea typeface="Microsoft YaHei" panose="020B0503020204020204" pitchFamily="34" charset="-122"/>
              </a:rPr>
              <a:t>求得可达集的过近似集合</a:t>
            </a:r>
            <a:endParaRPr lang="en-US" altLang="zh-CN" sz="2000" dirty="0">
              <a:latin typeface="Microsoft YaHei" panose="020B0503020204020204" pitchFamily="34" charset="-122"/>
              <a:ea typeface="Microsoft YaHei" panose="020B0503020204020204" pitchFamily="34" charset="-122"/>
            </a:endParaRPr>
          </a:p>
        </p:txBody>
      </p:sp>
      <p:sp>
        <p:nvSpPr>
          <p:cNvPr id="22" name="文本框 21"/>
          <p:cNvSpPr txBox="1"/>
          <p:nvPr/>
        </p:nvSpPr>
        <p:spPr>
          <a:xfrm>
            <a:off x="7638826" y="3265478"/>
            <a:ext cx="3646191" cy="1323439"/>
          </a:xfrm>
          <a:prstGeom prst="rect">
            <a:avLst/>
          </a:prstGeom>
          <a:noFill/>
          <a:effectLst/>
        </p:spPr>
        <p:txBody>
          <a:bodyPr wrap="none" rtlCol="0">
            <a:spAutoFit/>
          </a:bodyPr>
          <a:lstStyle/>
          <a:p>
            <a:r>
              <a:rPr lang="zh-CN" altLang="en-US" sz="2000" dirty="0">
                <a:latin typeface="Microsoft YaHei" panose="020B0503020204020204" pitchFamily="34" charset="-122"/>
                <a:ea typeface="Microsoft YaHei" panose="020B0503020204020204" pitchFamily="34" charset="-122"/>
              </a:rPr>
              <a:t>针对连续或离散系统，</a:t>
            </a:r>
            <a:endParaRPr lang="en-US" altLang="zh-CN" sz="2000" dirty="0">
              <a:latin typeface="Microsoft YaHei" panose="020B0503020204020204" pitchFamily="34" charset="-122"/>
              <a:ea typeface="Microsoft YaHei" panose="020B0503020204020204" pitchFamily="34" charset="-122"/>
            </a:endParaRPr>
          </a:p>
          <a:p>
            <a:r>
              <a:rPr lang="zh-CN" altLang="zh-CN" sz="2000" dirty="0">
                <a:latin typeface="Microsoft YaHei" panose="020B0503020204020204" pitchFamily="34" charset="-122"/>
                <a:ea typeface="Microsoft YaHei" panose="020B0503020204020204" pitchFamily="34" charset="-122"/>
              </a:rPr>
              <a:t>将可达集边界等价于</a:t>
            </a:r>
            <a:endParaRPr lang="en-US" altLang="zh-CN" sz="2000" dirty="0">
              <a:latin typeface="Microsoft YaHei" panose="020B0503020204020204" pitchFamily="34" charset="-122"/>
              <a:ea typeface="Microsoft YaHei" panose="020B0503020204020204" pitchFamily="34" charset="-122"/>
            </a:endParaRPr>
          </a:p>
          <a:p>
            <a:r>
              <a:rPr lang="en-US" altLang="zh-CN" sz="2000" dirty="0">
                <a:latin typeface="Microsoft YaHei" panose="020B0503020204020204" pitchFamily="34" charset="-122"/>
                <a:ea typeface="Microsoft YaHei" panose="020B0503020204020204" pitchFamily="34" charset="-122"/>
              </a:rPr>
              <a:t>Hamilton-Jacobi-Isaacs (HJI)</a:t>
            </a:r>
          </a:p>
          <a:p>
            <a:r>
              <a:rPr lang="zh-CN" altLang="zh-CN" sz="2000" dirty="0">
                <a:latin typeface="Microsoft YaHei" panose="020B0503020204020204" pitchFamily="34" charset="-122"/>
                <a:ea typeface="Microsoft YaHei" panose="020B0503020204020204" pitchFamily="34" charset="-122"/>
              </a:rPr>
              <a:t>偏微分方程</a:t>
            </a:r>
            <a:endParaRPr lang="en-US" altLang="zh-CN" sz="2000" dirty="0">
              <a:latin typeface="Microsoft YaHei" panose="020B0503020204020204" pitchFamily="34" charset="-122"/>
              <a:ea typeface="Microsoft YaHei" panose="020B0503020204020204" pitchFamily="34" charset="-122"/>
            </a:endParaRPr>
          </a:p>
        </p:txBody>
      </p:sp>
      <p:sp>
        <p:nvSpPr>
          <p:cNvPr id="23" name="文本框 22"/>
          <p:cNvSpPr txBox="1"/>
          <p:nvPr/>
        </p:nvSpPr>
        <p:spPr>
          <a:xfrm>
            <a:off x="7638826" y="5122532"/>
            <a:ext cx="2749471" cy="1015663"/>
          </a:xfrm>
          <a:prstGeom prst="rect">
            <a:avLst/>
          </a:prstGeom>
          <a:noFill/>
          <a:effectLst/>
        </p:spPr>
        <p:txBody>
          <a:bodyPr wrap="none" rtlCol="0">
            <a:spAutoFit/>
          </a:bodyPr>
          <a:lstStyle/>
          <a:p>
            <a:r>
              <a:rPr lang="zh-CN" altLang="en-US" sz="2000" dirty="0">
                <a:latin typeface="Microsoft YaHei" panose="020B0503020204020204" pitchFamily="34" charset="-122"/>
                <a:ea typeface="Microsoft YaHei" panose="020B0503020204020204" pitchFamily="34" charset="-122"/>
              </a:rPr>
              <a:t>针对离散系统，</a:t>
            </a:r>
            <a:endParaRPr lang="en-US" altLang="zh-CN" sz="2000" dirty="0">
              <a:latin typeface="Microsoft YaHei" panose="020B0503020204020204" pitchFamily="34" charset="-122"/>
              <a:ea typeface="Microsoft YaHei" panose="020B0503020204020204" pitchFamily="34" charset="-122"/>
            </a:endParaRPr>
          </a:p>
          <a:p>
            <a:r>
              <a:rPr lang="zh-CN" altLang="en-US" sz="2000" dirty="0">
                <a:latin typeface="Microsoft YaHei" panose="020B0503020204020204" pitchFamily="34" charset="-122"/>
                <a:ea typeface="Microsoft YaHei" panose="020B0503020204020204" pitchFamily="34" charset="-122"/>
              </a:rPr>
              <a:t>建立优化问题，</a:t>
            </a:r>
            <a:endParaRPr lang="en-US" altLang="zh-CN" sz="2000" dirty="0">
              <a:latin typeface="Microsoft YaHei" panose="020B0503020204020204" pitchFamily="34" charset="-122"/>
              <a:ea typeface="Microsoft YaHei" panose="020B0503020204020204" pitchFamily="34" charset="-122"/>
            </a:endParaRPr>
          </a:p>
          <a:p>
            <a:r>
              <a:rPr lang="zh-CN" altLang="en-US" sz="2000" dirty="0">
                <a:latin typeface="Microsoft YaHei" panose="020B0503020204020204" pitchFamily="34" charset="-122"/>
                <a:ea typeface="Microsoft YaHei" panose="020B0503020204020204" pitchFamily="34" charset="-122"/>
              </a:rPr>
              <a:t>求解离散可达集边界点</a:t>
            </a:r>
            <a:endParaRPr lang="en-US" altLang="zh-CN" sz="2000" dirty="0">
              <a:latin typeface="Microsoft YaHei" panose="020B0503020204020204" pitchFamily="34" charset="-122"/>
              <a:ea typeface="Microsoft YaHei" panose="020B0503020204020204" pitchFamily="34" charset="-122"/>
            </a:endParaRPr>
          </a:p>
        </p:txBody>
      </p:sp>
      <p:sp>
        <p:nvSpPr>
          <p:cNvPr id="24" name="文本框 23"/>
          <p:cNvSpPr txBox="1"/>
          <p:nvPr/>
        </p:nvSpPr>
        <p:spPr>
          <a:xfrm>
            <a:off x="1567301" y="3091791"/>
            <a:ext cx="1210588" cy="1323439"/>
          </a:xfrm>
          <a:prstGeom prst="rect">
            <a:avLst/>
          </a:prstGeom>
          <a:noFill/>
        </p:spPr>
        <p:txBody>
          <a:bodyPr wrap="none" rtlCol="0">
            <a:spAutoFit/>
          </a:bodyPr>
          <a:lstStyle/>
          <a:p>
            <a:r>
              <a:rPr lang="zh-CN" altLang="en-US" sz="4000" b="1" dirty="0">
                <a:solidFill>
                  <a:schemeClr val="bg1"/>
                </a:solidFill>
                <a:latin typeface="Microsoft YaHei" panose="020B0503020204020204" pitchFamily="34" charset="-122"/>
                <a:ea typeface="Microsoft YaHei" panose="020B0503020204020204" pitchFamily="34" charset="-122"/>
              </a:rPr>
              <a:t>求解</a:t>
            </a:r>
            <a:endParaRPr lang="en-US" altLang="zh-CN" sz="4000" b="1" dirty="0">
              <a:solidFill>
                <a:schemeClr val="bg1"/>
              </a:solidFill>
              <a:latin typeface="Microsoft YaHei" panose="020B0503020204020204" pitchFamily="34" charset="-122"/>
              <a:ea typeface="Microsoft YaHei" panose="020B0503020204020204" pitchFamily="34" charset="-122"/>
            </a:endParaRPr>
          </a:p>
          <a:p>
            <a:r>
              <a:rPr lang="zh-CN" altLang="en-US" sz="4000" b="1" dirty="0">
                <a:solidFill>
                  <a:schemeClr val="bg1"/>
                </a:solidFill>
                <a:latin typeface="Microsoft YaHei" panose="020B0503020204020204" pitchFamily="34" charset="-122"/>
                <a:ea typeface="Microsoft YaHei" panose="020B0503020204020204" pitchFamily="34" charset="-122"/>
              </a:rPr>
              <a:t>算法</a:t>
            </a:r>
          </a:p>
        </p:txBody>
      </p:sp>
      <p:grpSp>
        <p:nvGrpSpPr>
          <p:cNvPr id="28" name="组合 27">
            <a:extLst>
              <a:ext uri="{FF2B5EF4-FFF2-40B4-BE49-F238E27FC236}">
                <a16:creationId xmlns:a16="http://schemas.microsoft.com/office/drawing/2014/main" id="{372A0350-7B7A-4EA8-A56D-36C504E615F1}"/>
              </a:ext>
            </a:extLst>
          </p:cNvPr>
          <p:cNvGrpSpPr/>
          <p:nvPr/>
        </p:nvGrpSpPr>
        <p:grpSpPr>
          <a:xfrm>
            <a:off x="3966942" y="5195248"/>
            <a:ext cx="3263900" cy="774700"/>
            <a:chOff x="3952875" y="3751263"/>
            <a:chExt cx="2855913" cy="774700"/>
          </a:xfrm>
          <a:solidFill>
            <a:srgbClr val="3E4150"/>
          </a:solidFill>
        </p:grpSpPr>
        <p:sp>
          <p:nvSpPr>
            <p:cNvPr id="29" name="圆角矩形 14">
              <a:extLst>
                <a:ext uri="{FF2B5EF4-FFF2-40B4-BE49-F238E27FC236}">
                  <a16:creationId xmlns:a16="http://schemas.microsoft.com/office/drawing/2014/main" id="{23C1A54A-3B1F-49FD-BD3C-3EF838A40A67}"/>
                </a:ext>
              </a:extLst>
            </p:cNvPr>
            <p:cNvSpPr/>
            <p:nvPr/>
          </p:nvSpPr>
          <p:spPr>
            <a:xfrm>
              <a:off x="3952875" y="3751263"/>
              <a:ext cx="2855913" cy="7747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0" name="文本框 29">
              <a:extLst>
                <a:ext uri="{FF2B5EF4-FFF2-40B4-BE49-F238E27FC236}">
                  <a16:creationId xmlns:a16="http://schemas.microsoft.com/office/drawing/2014/main" id="{77642980-BF1B-478E-BF70-A1E072E33386}"/>
                </a:ext>
              </a:extLst>
            </p:cNvPr>
            <p:cNvSpPr txBox="1"/>
            <p:nvPr/>
          </p:nvSpPr>
          <p:spPr>
            <a:xfrm>
              <a:off x="4671661" y="3849565"/>
              <a:ext cx="1418338" cy="523220"/>
            </a:xfrm>
            <a:prstGeom prst="rect">
              <a:avLst/>
            </a:prstGeom>
            <a:grpFill/>
            <a:effectLst/>
          </p:spPr>
          <p:txBody>
            <a:bodyPr wrap="none" rtlCol="0">
              <a:spAutoFit/>
            </a:bodyPr>
            <a:lstStyle/>
            <a:p>
              <a:pPr algn="ctr"/>
              <a:r>
                <a:rPr lang="zh-CN" altLang="en-US" sz="2800" dirty="0">
                  <a:solidFill>
                    <a:schemeClr val="bg1"/>
                  </a:solidFill>
                  <a:latin typeface="Microsoft YaHei" panose="020B0503020204020204" pitchFamily="34" charset="-122"/>
                  <a:ea typeface="Microsoft YaHei" panose="020B0503020204020204" pitchFamily="34" charset="-122"/>
                </a:rPr>
                <a:t>数值方法</a:t>
              </a:r>
              <a:endParaRPr lang="en-US" altLang="zh-CN" sz="2800" dirty="0">
                <a:solidFill>
                  <a:schemeClr val="bg1"/>
                </a:solidFill>
                <a:latin typeface="Microsoft YaHei" panose="020B0503020204020204" pitchFamily="34" charset="-122"/>
                <a:ea typeface="Microsoft YaHei" panose="020B0503020204020204" pitchFamily="34" charset="-122"/>
              </a:endParaRPr>
            </a:p>
          </p:txBody>
        </p:sp>
      </p:grpSp>
      <p:grpSp>
        <p:nvGrpSpPr>
          <p:cNvPr id="31" name="组合 30">
            <a:extLst>
              <a:ext uri="{FF2B5EF4-FFF2-40B4-BE49-F238E27FC236}">
                <a16:creationId xmlns:a16="http://schemas.microsoft.com/office/drawing/2014/main" id="{4BE5A67C-0391-4500-AB88-C553883EEE26}"/>
              </a:ext>
            </a:extLst>
          </p:cNvPr>
          <p:cNvGrpSpPr/>
          <p:nvPr/>
        </p:nvGrpSpPr>
        <p:grpSpPr>
          <a:xfrm>
            <a:off x="3966942" y="1565774"/>
            <a:ext cx="3263900" cy="773112"/>
            <a:chOff x="3952875" y="1970088"/>
            <a:chExt cx="2855913" cy="773112"/>
          </a:xfrm>
          <a:solidFill>
            <a:srgbClr val="3E4150"/>
          </a:solidFill>
        </p:grpSpPr>
        <p:sp>
          <p:nvSpPr>
            <p:cNvPr id="32" name="圆角矩形 11">
              <a:extLst>
                <a:ext uri="{FF2B5EF4-FFF2-40B4-BE49-F238E27FC236}">
                  <a16:creationId xmlns:a16="http://schemas.microsoft.com/office/drawing/2014/main" id="{416EBF27-DBB3-4DCD-BC41-4B9C23A4CC85}"/>
                </a:ext>
              </a:extLst>
            </p:cNvPr>
            <p:cNvSpPr/>
            <p:nvPr/>
          </p:nvSpPr>
          <p:spPr>
            <a:xfrm>
              <a:off x="3952875" y="1970088"/>
              <a:ext cx="2855913" cy="7731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3" name="文本框 32">
              <a:extLst>
                <a:ext uri="{FF2B5EF4-FFF2-40B4-BE49-F238E27FC236}">
                  <a16:creationId xmlns:a16="http://schemas.microsoft.com/office/drawing/2014/main" id="{FCE92814-0DC9-4D49-A1F4-CD2895FB17C8}"/>
                </a:ext>
              </a:extLst>
            </p:cNvPr>
            <p:cNvSpPr txBox="1"/>
            <p:nvPr/>
          </p:nvSpPr>
          <p:spPr>
            <a:xfrm>
              <a:off x="4008225" y="2075351"/>
              <a:ext cx="2749763" cy="523220"/>
            </a:xfrm>
            <a:prstGeom prst="rect">
              <a:avLst/>
            </a:prstGeom>
            <a:grpFill/>
            <a:effectLst/>
          </p:spPr>
          <p:txBody>
            <a:bodyPr wrap="square" rtlCol="0">
              <a:spAutoFit/>
            </a:bodyPr>
            <a:lstStyle/>
            <a:p>
              <a:r>
                <a:rPr lang="zh-CN" altLang="zh-CN" sz="2800" dirty="0">
                  <a:solidFill>
                    <a:schemeClr val="bg1"/>
                  </a:solidFill>
                  <a:latin typeface="Microsoft YaHei" panose="020B0503020204020204" pitchFamily="34" charset="-122"/>
                  <a:ea typeface="Microsoft YaHei" panose="020B0503020204020204" pitchFamily="34" charset="-122"/>
                </a:rPr>
                <a:t>李雅普诺夫</a:t>
              </a:r>
              <a:r>
                <a:rPr lang="zh-CN" altLang="en-US" sz="2800" dirty="0">
                  <a:solidFill>
                    <a:schemeClr val="bg1"/>
                  </a:solidFill>
                  <a:latin typeface="Microsoft YaHei" panose="020B0503020204020204" pitchFamily="34" charset="-122"/>
                  <a:ea typeface="Microsoft YaHei" panose="020B0503020204020204" pitchFamily="34" charset="-122"/>
                </a:rPr>
                <a:t>函数法</a:t>
              </a:r>
              <a:endParaRPr lang="en-US" altLang="zh-CN" sz="2800" dirty="0">
                <a:solidFill>
                  <a:schemeClr val="bg1"/>
                </a:solidFill>
                <a:latin typeface="Microsoft YaHei" panose="020B0503020204020204" pitchFamily="34" charset="-122"/>
                <a:ea typeface="Microsoft YaHei" panose="020B0503020204020204" pitchFamily="34" charset="-122"/>
              </a:endParaRPr>
            </a:p>
          </p:txBody>
        </p:sp>
      </p:grpSp>
      <p:sp>
        <p:nvSpPr>
          <p:cNvPr id="2" name="灯片编号占位符 1">
            <a:extLst>
              <a:ext uri="{FF2B5EF4-FFF2-40B4-BE49-F238E27FC236}">
                <a16:creationId xmlns:a16="http://schemas.microsoft.com/office/drawing/2014/main" id="{9529985F-EF41-4ED0-94ED-B99905BC06A3}"/>
              </a:ext>
            </a:extLst>
          </p:cNvPr>
          <p:cNvSpPr>
            <a:spLocks noGrp="1"/>
          </p:cNvSpPr>
          <p:nvPr>
            <p:ph type="sldNum" sz="quarter" idx="12"/>
          </p:nvPr>
        </p:nvSpPr>
        <p:spPr/>
        <p:txBody>
          <a:bodyPr/>
          <a:lstStyle/>
          <a:p>
            <a:fld id="{9C45B639-5B06-4416-8807-7FB8FE1541DA}" type="slidenum">
              <a:rPr lang="zh-CN" altLang="en-US" smtClean="0">
                <a:solidFill>
                  <a:prstClr val="black">
                    <a:tint val="75000"/>
                  </a:prstClr>
                </a:solidFill>
              </a:rPr>
              <a:pPr/>
              <a:t>11</a:t>
            </a:fld>
            <a:endParaRPr lang="zh-CN" altLang="en-US">
              <a:solidFill>
                <a:prstClr val="black">
                  <a:tint val="75000"/>
                </a:prstClr>
              </a:solidFill>
            </a:endParaRPr>
          </a:p>
        </p:txBody>
      </p:sp>
    </p:spTree>
    <p:extLst>
      <p:ext uri="{BB962C8B-B14F-4D97-AF65-F5344CB8AC3E}">
        <p14:creationId xmlns:p14="http://schemas.microsoft.com/office/powerpoint/2010/main" val="6272275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任意多边形 9"/>
          <p:cNvSpPr/>
          <p:nvPr/>
        </p:nvSpPr>
        <p:spPr>
          <a:xfrm>
            <a:off x="0" y="0"/>
            <a:ext cx="539877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99" name="文本框 98"/>
          <p:cNvSpPr txBox="1"/>
          <p:nvPr/>
        </p:nvSpPr>
        <p:spPr>
          <a:xfrm>
            <a:off x="879656" y="40392"/>
            <a:ext cx="3262432" cy="707886"/>
          </a:xfrm>
          <a:prstGeom prst="rect">
            <a:avLst/>
          </a:prstGeom>
          <a:noFill/>
        </p:spPr>
        <p:txBody>
          <a:bodyPr wrap="none" rtlCol="0">
            <a:spAutoFit/>
          </a:bodyPr>
          <a:lstStyle/>
          <a:p>
            <a:r>
              <a:rPr lang="zh-CN" altLang="en-US" sz="4000" b="1" dirty="0">
                <a:solidFill>
                  <a:schemeClr val="bg1"/>
                </a:solidFill>
                <a:latin typeface="Microsoft YaHei" panose="020B0503020204020204" pitchFamily="34" charset="-122"/>
                <a:ea typeface="Microsoft YaHei" panose="020B0503020204020204" pitchFamily="34" charset="-122"/>
              </a:rPr>
              <a:t>求解算法概述</a:t>
            </a:r>
          </a:p>
        </p:txBody>
      </p:sp>
      <p:graphicFrame>
        <p:nvGraphicFramePr>
          <p:cNvPr id="2" name="表格 1">
            <a:extLst>
              <a:ext uri="{FF2B5EF4-FFF2-40B4-BE49-F238E27FC236}">
                <a16:creationId xmlns:a16="http://schemas.microsoft.com/office/drawing/2014/main" id="{54EEBE50-FA76-41CF-A527-C76E6BB4D1BB}"/>
              </a:ext>
            </a:extLst>
          </p:cNvPr>
          <p:cNvGraphicFramePr>
            <a:graphicFrameLocks noGrp="1"/>
          </p:cNvGraphicFramePr>
          <p:nvPr>
            <p:extLst>
              <p:ext uri="{D42A27DB-BD31-4B8C-83A1-F6EECF244321}">
                <p14:modId xmlns:p14="http://schemas.microsoft.com/office/powerpoint/2010/main" val="3196623441"/>
              </p:ext>
            </p:extLst>
          </p:nvPr>
        </p:nvGraphicFramePr>
        <p:xfrm>
          <a:off x="449638" y="909037"/>
          <a:ext cx="11448696" cy="5766083"/>
        </p:xfrm>
        <a:graphic>
          <a:graphicData uri="http://schemas.openxmlformats.org/drawingml/2006/table">
            <a:tbl>
              <a:tblPr firstRow="1" bandRow="1">
                <a:tableStyleId>{073A0DAA-6AF3-43AB-8588-CEC1D06C72B9}</a:tableStyleId>
              </a:tblPr>
              <a:tblGrid>
                <a:gridCol w="666814">
                  <a:extLst>
                    <a:ext uri="{9D8B030D-6E8A-4147-A177-3AD203B41FA5}">
                      <a16:colId xmlns:a16="http://schemas.microsoft.com/office/drawing/2014/main" val="2402545384"/>
                    </a:ext>
                  </a:extLst>
                </a:gridCol>
                <a:gridCol w="1296238">
                  <a:extLst>
                    <a:ext uri="{9D8B030D-6E8A-4147-A177-3AD203B41FA5}">
                      <a16:colId xmlns:a16="http://schemas.microsoft.com/office/drawing/2014/main" val="2713592633"/>
                    </a:ext>
                  </a:extLst>
                </a:gridCol>
                <a:gridCol w="2552281">
                  <a:extLst>
                    <a:ext uri="{9D8B030D-6E8A-4147-A177-3AD203B41FA5}">
                      <a16:colId xmlns:a16="http://schemas.microsoft.com/office/drawing/2014/main" val="129839833"/>
                    </a:ext>
                  </a:extLst>
                </a:gridCol>
                <a:gridCol w="3275762">
                  <a:extLst>
                    <a:ext uri="{9D8B030D-6E8A-4147-A177-3AD203B41FA5}">
                      <a16:colId xmlns:a16="http://schemas.microsoft.com/office/drawing/2014/main" val="125110946"/>
                    </a:ext>
                  </a:extLst>
                </a:gridCol>
                <a:gridCol w="3657601">
                  <a:extLst>
                    <a:ext uri="{9D8B030D-6E8A-4147-A177-3AD203B41FA5}">
                      <a16:colId xmlns:a16="http://schemas.microsoft.com/office/drawing/2014/main" val="1458633854"/>
                    </a:ext>
                  </a:extLst>
                </a:gridCol>
              </a:tblGrid>
              <a:tr h="527478">
                <a:tc gridSpan="2">
                  <a:txBody>
                    <a:bodyPr/>
                    <a:lstStyle/>
                    <a:p>
                      <a:pPr algn="ctr"/>
                      <a:r>
                        <a:rPr lang="zh-CN" altLang="en-US" sz="2400" dirty="0">
                          <a:latin typeface="微软雅黑" panose="020B0503020204020204" pitchFamily="34" charset="-122"/>
                          <a:ea typeface="微软雅黑" panose="020B0503020204020204" pitchFamily="34" charset="-122"/>
                        </a:rPr>
                        <a:t>算法</a:t>
                      </a:r>
                    </a:p>
                  </a:txBody>
                  <a:tcPr anchor="ctr"/>
                </a:tc>
                <a:tc hMerge="1">
                  <a:txBody>
                    <a:bodyPr/>
                    <a:lstStyle/>
                    <a:p>
                      <a:endParaRPr lang="zh-CN" altLang="en-US" dirty="0"/>
                    </a:p>
                  </a:txBody>
                  <a:tcPr/>
                </a:tc>
                <a:tc>
                  <a:txBody>
                    <a:bodyPr/>
                    <a:lstStyle/>
                    <a:p>
                      <a:pPr algn="ctr"/>
                      <a:r>
                        <a:rPr lang="zh-CN" altLang="en-US" sz="2400" dirty="0">
                          <a:latin typeface="微软雅黑" panose="020B0503020204020204" pitchFamily="34" charset="-122"/>
                          <a:ea typeface="微软雅黑" panose="020B0503020204020204" pitchFamily="34" charset="-122"/>
                        </a:rPr>
                        <a:t>基本原理</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不足</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文献</a:t>
                      </a:r>
                    </a:p>
                  </a:txBody>
                  <a:tcPr anchor="ctr"/>
                </a:tc>
                <a:extLst>
                  <a:ext uri="{0D108BD9-81ED-4DB2-BD59-A6C34878D82A}">
                    <a16:rowId xmlns:a16="http://schemas.microsoft.com/office/drawing/2014/main" val="1080735326"/>
                  </a:ext>
                </a:extLst>
              </a:tr>
              <a:tr h="2221085">
                <a:tc gridSpan="2">
                  <a:txBody>
                    <a:bodyPr/>
                    <a:lstStyle/>
                    <a:p>
                      <a:pPr algn="ctr"/>
                      <a:r>
                        <a:rPr lang="zh-CN" altLang="en-US" sz="2000" dirty="0">
                          <a:latin typeface="微软雅黑" panose="020B0503020204020204" pitchFamily="34" charset="-122"/>
                          <a:ea typeface="微软雅黑" panose="020B0503020204020204" pitchFamily="34" charset="-122"/>
                        </a:rPr>
                        <a:t>非数值类算法</a:t>
                      </a:r>
                    </a:p>
                  </a:txBody>
                  <a:tcPr anchor="ctr"/>
                </a:tc>
                <a:tc hMerge="1">
                  <a:txBody>
                    <a:bodyPr/>
                    <a:lstStyle/>
                    <a:p>
                      <a:endParaRPr lang="zh-CN" altLang="en-US" dirty="0"/>
                    </a:p>
                  </a:txBody>
                  <a:tcPr/>
                </a:tc>
                <a:tc>
                  <a:txBody>
                    <a:bodyPr/>
                    <a:lstStyle/>
                    <a:p>
                      <a:pPr algn="ctr"/>
                      <a:r>
                        <a:rPr lang="zh-CN" altLang="en-US" sz="2000" dirty="0">
                          <a:latin typeface="微软雅黑" panose="020B0503020204020204" pitchFamily="34" charset="-122"/>
                          <a:ea typeface="微软雅黑" panose="020B0503020204020204" pitchFamily="34" charset="-122"/>
                        </a:rPr>
                        <a:t>椭球近似、构建</a:t>
                      </a:r>
                      <a:r>
                        <a:rPr lang="en-US" altLang="zh-CN" sz="2000" dirty="0">
                          <a:latin typeface="微软雅黑" panose="020B0503020204020204" pitchFamily="34" charset="-122"/>
                          <a:ea typeface="微软雅黑" panose="020B0503020204020204" pitchFamily="34" charset="-122"/>
                        </a:rPr>
                        <a:t>HJI</a:t>
                      </a:r>
                      <a:r>
                        <a:rPr lang="zh-CN" altLang="en-US" sz="2000" dirty="0">
                          <a:latin typeface="微软雅黑" panose="020B0503020204020204" pitchFamily="34" charset="-122"/>
                          <a:ea typeface="微软雅黑" panose="020B0503020204020204" pitchFamily="34" charset="-122"/>
                        </a:rPr>
                        <a:t>偏微分方程等</a:t>
                      </a:r>
                    </a:p>
                  </a:txBody>
                  <a:tcPr anchor="ctr"/>
                </a:tc>
                <a:tc>
                  <a:txBody>
                    <a:bodyPr/>
                    <a:lstStyle/>
                    <a:p>
                      <a:pPr algn="ctr"/>
                      <a:r>
                        <a:rPr lang="zh-CN" altLang="en-US" sz="2000" dirty="0">
                          <a:latin typeface="微软雅黑" panose="020B0503020204020204" pitchFamily="34" charset="-122"/>
                          <a:ea typeface="微软雅黑" panose="020B0503020204020204" pitchFamily="34" charset="-122"/>
                        </a:rPr>
                        <a:t>保守的过近似，且得不到边界指定点的控制量</a:t>
                      </a: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Zhang B, Lamb J, Xu S. 2014</a:t>
                      </a:r>
                    </a:p>
                    <a:p>
                      <a:pPr algn="ctr"/>
                      <a:endParaRPr lang="en-US" altLang="zh-CN" sz="1600" dirty="0">
                        <a:latin typeface="微软雅黑" panose="020B0503020204020204" pitchFamily="34" charset="-122"/>
                        <a:ea typeface="微软雅黑" panose="020B0503020204020204" pitchFamily="34" charset="-122"/>
                      </a:endParaRPr>
                    </a:p>
                    <a:p>
                      <a:pPr algn="ctr"/>
                      <a:r>
                        <a:rPr lang="fi-FI" altLang="zh-CN" sz="1600" dirty="0">
                          <a:latin typeface="微软雅黑" panose="020B0503020204020204" pitchFamily="34" charset="-122"/>
                          <a:ea typeface="微软雅黑" panose="020B0503020204020204" pitchFamily="34" charset="-122"/>
                        </a:rPr>
                        <a:t>Kwon O M, Lee S M, Ju H P. 2011</a:t>
                      </a:r>
                    </a:p>
                    <a:p>
                      <a:pPr algn="ct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That N D, Nam P T, Ha Q P. 2013</a:t>
                      </a:r>
                    </a:p>
                    <a:p>
                      <a:pPr algn="ctr"/>
                      <a:endParaRPr lang="en-US" altLang="zh-CN" sz="1600" dirty="0">
                        <a:latin typeface="微软雅黑" panose="020B0503020204020204" pitchFamily="34" charset="-122"/>
                        <a:ea typeface="微软雅黑" panose="020B0503020204020204" pitchFamily="34" charset="-122"/>
                      </a:endParaRPr>
                    </a:p>
                    <a:p>
                      <a:pPr algn="ctr"/>
                      <a:r>
                        <a:rPr lang="de-DE" altLang="zh-CN" sz="1600" dirty="0">
                          <a:latin typeface="微软雅黑" panose="020B0503020204020204" pitchFamily="34" charset="-122"/>
                          <a:ea typeface="微软雅黑" panose="020B0503020204020204" pitchFamily="34" charset="-122"/>
                        </a:rPr>
                        <a:t>Zuo Z, Chen Y, Wang Y. 2013</a:t>
                      </a: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157567951"/>
                  </a:ext>
                </a:extLst>
              </a:tr>
              <a:tr h="949524">
                <a:tc rowSpan="3">
                  <a:txBody>
                    <a:bodyPr/>
                    <a:lstStyle/>
                    <a:p>
                      <a:pPr algn="ctr"/>
                      <a:r>
                        <a:rPr lang="zh-CN" altLang="en-US" sz="2000" dirty="0">
                          <a:latin typeface="微软雅黑" panose="020B0503020204020204" pitchFamily="34" charset="-122"/>
                          <a:ea typeface="微软雅黑" panose="020B0503020204020204" pitchFamily="34" charset="-122"/>
                        </a:rPr>
                        <a:t>数值方法</a:t>
                      </a:r>
                    </a:p>
                  </a:txBody>
                  <a:tcPr anchor="ctr"/>
                </a:tc>
                <a:tc>
                  <a:txBody>
                    <a:bodyPr/>
                    <a:lstStyle/>
                    <a:p>
                      <a:pPr algn="ctr"/>
                      <a:r>
                        <a:rPr lang="zh-CN" altLang="en-US" sz="2000" dirty="0">
                          <a:latin typeface="微软雅黑" panose="020B0503020204020204" pitchFamily="34" charset="-122"/>
                          <a:ea typeface="微软雅黑" panose="020B0503020204020204" pitchFamily="34" charset="-122"/>
                        </a:rPr>
                        <a:t>外部投影法法</a:t>
                      </a:r>
                    </a:p>
                  </a:txBody>
                  <a:tcPr anchor="ctr"/>
                </a:tc>
                <a:tc>
                  <a:txBody>
                    <a:bodyPr/>
                    <a:lstStyle/>
                    <a:p>
                      <a:pPr algn="ctr"/>
                      <a:r>
                        <a:rPr lang="zh-CN" altLang="en-US" sz="2000" dirty="0">
                          <a:latin typeface="微软雅黑" panose="020B0503020204020204" pitchFamily="34" charset="-122"/>
                          <a:ea typeface="微软雅黑" panose="020B0503020204020204" pitchFamily="34" charset="-122"/>
                        </a:rPr>
                        <a:t>构建包围可达集的参考点，将参考点向可达集投影得到边界点</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微软雅黑" panose="020B0503020204020204" pitchFamily="34" charset="-122"/>
                          <a:ea typeface="微软雅黑" panose="020B0503020204020204" pitchFamily="34" charset="-122"/>
                        </a:rPr>
                        <a:t>只能求解凸可达集</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i="0" kern="1200" dirty="0">
                          <a:solidFill>
                            <a:schemeClr val="dk1"/>
                          </a:solidFill>
                          <a:effectLst/>
                          <a:latin typeface="微软雅黑" panose="020B0503020204020204" pitchFamily="34" charset="-122"/>
                          <a:ea typeface="微软雅黑" panose="020B0503020204020204" pitchFamily="34" charset="-122"/>
                          <a:cs typeface="+mn-cs"/>
                        </a:rPr>
                        <a:t>Shao L, Zhao F, Hu G. 2017</a:t>
                      </a:r>
                      <a:endParaRPr lang="zh-CN" altLang="en-US" sz="18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389762378"/>
                  </a:ext>
                </a:extLst>
              </a:tr>
              <a:tr h="394642">
                <a:tc vMerge="1">
                  <a:txBody>
                    <a:bodyPr/>
                    <a:lstStyle/>
                    <a:p>
                      <a:endParaRPr lang="zh-CN" altLang="en-US" dirty="0"/>
                    </a:p>
                  </a:txBody>
                  <a:tcPr/>
                </a:tc>
                <a:tc>
                  <a:txBody>
                    <a:bodyPr/>
                    <a:lstStyle/>
                    <a:p>
                      <a:pPr algn="ctr"/>
                      <a:r>
                        <a:rPr lang="zh-CN" altLang="en-US" sz="2000" dirty="0">
                          <a:latin typeface="微软雅黑" panose="020B0503020204020204" pitchFamily="34" charset="-122"/>
                          <a:ea typeface="微软雅黑" panose="020B0503020204020204" pitchFamily="34" charset="-122"/>
                        </a:rPr>
                        <a:t>分段线性近似法</a:t>
                      </a:r>
                    </a:p>
                  </a:txBody>
                  <a:tcPr anchor="ctr"/>
                </a:tc>
                <a:tc>
                  <a:txBody>
                    <a:bodyPr/>
                    <a:lstStyle/>
                    <a:p>
                      <a:pPr algn="ctr"/>
                      <a:r>
                        <a:rPr lang="zh-CN" altLang="en-US" sz="2000" dirty="0">
                          <a:latin typeface="微软雅黑" panose="020B0503020204020204" pitchFamily="34" charset="-122"/>
                          <a:ea typeface="微软雅黑" panose="020B0503020204020204" pitchFamily="34" charset="-122"/>
                        </a:rPr>
                        <a:t>布置内部点，迭代更新，逼近边界</a:t>
                      </a:r>
                    </a:p>
                  </a:txBody>
                  <a:tcPr anchor="ctr"/>
                </a:tc>
                <a:tc>
                  <a:txBody>
                    <a:bodyPr/>
                    <a:lstStyle/>
                    <a:p>
                      <a:pPr algn="ctr"/>
                      <a:r>
                        <a:rPr lang="zh-CN" altLang="en-US" sz="2000" dirty="0">
                          <a:latin typeface="微软雅黑" panose="020B0503020204020204" pitchFamily="34" charset="-122"/>
                          <a:ea typeface="微软雅黑" panose="020B0503020204020204" pitchFamily="34" charset="-122"/>
                        </a:rPr>
                        <a:t>计算量大，仅针对二维系统</a:t>
                      </a:r>
                    </a:p>
                  </a:txBody>
                  <a:tcPr anchor="ctr"/>
                </a:tc>
                <a:tc>
                  <a:txBody>
                    <a:bodyPr/>
                    <a:lstStyle/>
                    <a:p>
                      <a:pPr algn="ctr"/>
                      <a:r>
                        <a:rPr lang="en-US" altLang="zh-CN" sz="1600" dirty="0" err="1">
                          <a:latin typeface="微软雅黑" panose="020B0503020204020204" pitchFamily="34" charset="-122"/>
                          <a:ea typeface="微软雅黑" panose="020B0503020204020204" pitchFamily="34" charset="-122"/>
                        </a:rPr>
                        <a:t>Gornov</a:t>
                      </a:r>
                      <a:r>
                        <a:rPr lang="en-US" altLang="zh-CN" sz="1600" dirty="0">
                          <a:latin typeface="微软雅黑" panose="020B0503020204020204" pitchFamily="34" charset="-122"/>
                          <a:ea typeface="微软雅黑" panose="020B0503020204020204" pitchFamily="34" charset="-122"/>
                        </a:rPr>
                        <a:t> A Y, </a:t>
                      </a:r>
                      <a:r>
                        <a:rPr lang="en-US" altLang="zh-CN" sz="1600" dirty="0" err="1">
                          <a:latin typeface="微软雅黑" panose="020B0503020204020204" pitchFamily="34" charset="-122"/>
                          <a:ea typeface="微软雅黑" panose="020B0503020204020204" pitchFamily="34" charset="-122"/>
                        </a:rPr>
                        <a:t>Finkel’Shtein</a:t>
                      </a:r>
                      <a:r>
                        <a:rPr lang="en-US" altLang="zh-CN" sz="1600" dirty="0">
                          <a:latin typeface="微软雅黑" panose="020B0503020204020204" pitchFamily="34" charset="-122"/>
                          <a:ea typeface="微软雅黑" panose="020B0503020204020204" pitchFamily="34" charset="-122"/>
                        </a:rPr>
                        <a:t> E A. 2015 </a:t>
                      </a: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820079535"/>
                  </a:ext>
                </a:extLst>
              </a:tr>
              <a:tr h="1237259">
                <a:tc vMerge="1">
                  <a:txBody>
                    <a:bodyPr/>
                    <a:lstStyle/>
                    <a:p>
                      <a:endParaRPr lang="zh-CN" altLang="en-US" dirty="0"/>
                    </a:p>
                  </a:txBody>
                  <a:tcPr/>
                </a:tc>
                <a:tc>
                  <a:txBody>
                    <a:bodyPr/>
                    <a:lstStyle/>
                    <a:p>
                      <a:pPr algn="ctr"/>
                      <a:r>
                        <a:rPr lang="en-US" altLang="zh-CN" sz="2000" dirty="0">
                          <a:latin typeface="微软雅黑" panose="020B0503020204020204" pitchFamily="34" charset="-122"/>
                          <a:ea typeface="微软雅黑" panose="020B0503020204020204" pitchFamily="34" charset="-122"/>
                        </a:rPr>
                        <a:t>DFOG</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a:latin typeface="微软雅黑" panose="020B0503020204020204" pitchFamily="34" charset="-122"/>
                          <a:ea typeface="微软雅黑" panose="020B0503020204020204" pitchFamily="34" charset="-122"/>
                        </a:rPr>
                        <a:t>布置网格，除去以网格点为圆心，网格点到可达集距离为半径的开球</a:t>
                      </a:r>
                    </a:p>
                  </a:txBody>
                  <a:tcPr anchor="ctr"/>
                </a:tc>
                <a:tc>
                  <a:txBody>
                    <a:bodyPr/>
                    <a:lstStyle/>
                    <a:p>
                      <a:pPr algn="ctr"/>
                      <a:r>
                        <a:rPr lang="zh-CN" altLang="en-US" sz="2000" dirty="0">
                          <a:latin typeface="微软雅黑" panose="020B0503020204020204" pitchFamily="34" charset="-122"/>
                          <a:ea typeface="微软雅黑" panose="020B0503020204020204" pitchFamily="34" charset="-122"/>
                        </a:rPr>
                        <a:t>无法保证优化问题全局最优，近似误差不稳定，边界点不均匀</a:t>
                      </a:r>
                    </a:p>
                  </a:txBody>
                  <a:tcPr anchor="ctr"/>
                </a:tc>
                <a:tc>
                  <a:txBody>
                    <a:bodyPr/>
                    <a:lstStyle/>
                    <a:p>
                      <a:pPr algn="ctr"/>
                      <a:r>
                        <a:rPr lang="pt-BR" altLang="zh-CN" sz="1600" dirty="0">
                          <a:latin typeface="微软雅黑" panose="020B0503020204020204" pitchFamily="34" charset="-122"/>
                          <a:ea typeface="微软雅黑" panose="020B0503020204020204" pitchFamily="34" charset="-122"/>
                        </a:rPr>
                        <a:t>Baier R, Gerdts M, Xausa I</a:t>
                      </a:r>
                      <a:r>
                        <a:rPr lang="en-US" altLang="zh-CN" sz="1600" dirty="0">
                          <a:latin typeface="微软雅黑" panose="020B0503020204020204" pitchFamily="34" charset="-122"/>
                          <a:ea typeface="微软雅黑" panose="020B0503020204020204" pitchFamily="34" charset="-122"/>
                        </a:rPr>
                        <a:t>. 2013</a:t>
                      </a: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82160526"/>
                  </a:ext>
                </a:extLst>
              </a:tr>
            </a:tbl>
          </a:graphicData>
        </a:graphic>
      </p:graphicFrame>
      <p:sp>
        <p:nvSpPr>
          <p:cNvPr id="3" name="灯片编号占位符 2">
            <a:extLst>
              <a:ext uri="{FF2B5EF4-FFF2-40B4-BE49-F238E27FC236}">
                <a16:creationId xmlns:a16="http://schemas.microsoft.com/office/drawing/2014/main" id="{D3FEB305-1658-4BD2-8E38-1FBF234469C5}"/>
              </a:ext>
            </a:extLst>
          </p:cNvPr>
          <p:cNvSpPr>
            <a:spLocks noGrp="1"/>
          </p:cNvSpPr>
          <p:nvPr>
            <p:ph type="sldNum" sz="quarter" idx="12"/>
          </p:nvPr>
        </p:nvSpPr>
        <p:spPr/>
        <p:txBody>
          <a:bodyPr/>
          <a:lstStyle/>
          <a:p>
            <a:fld id="{9C45B639-5B06-4416-8807-7FB8FE1541DA}" type="slidenum">
              <a:rPr lang="zh-CN" altLang="en-US" smtClean="0">
                <a:solidFill>
                  <a:prstClr val="black">
                    <a:tint val="75000"/>
                  </a:prstClr>
                </a:solidFill>
              </a:rPr>
              <a:pPr/>
              <a:t>12</a:t>
            </a:fld>
            <a:endParaRPr lang="zh-CN" altLang="en-US">
              <a:solidFill>
                <a:prstClr val="black">
                  <a:tint val="75000"/>
                </a:prstClr>
              </a:solidFill>
            </a:endParaRPr>
          </a:p>
        </p:txBody>
      </p:sp>
    </p:spTree>
    <p:extLst>
      <p:ext uri="{BB962C8B-B14F-4D97-AF65-F5344CB8AC3E}">
        <p14:creationId xmlns:p14="http://schemas.microsoft.com/office/powerpoint/2010/main" val="3618452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2" name="组合 21"/>
          <p:cNvGrpSpPr/>
          <p:nvPr/>
        </p:nvGrpSpPr>
        <p:grpSpPr>
          <a:xfrm>
            <a:off x="-1" y="1492347"/>
            <a:ext cx="3317430" cy="2632835"/>
            <a:chOff x="-1" y="1492347"/>
            <a:chExt cx="3317430" cy="2632835"/>
          </a:xfrm>
        </p:grpSpPr>
        <p:sp>
          <p:nvSpPr>
            <p:cNvPr id="20" name="任意多边形 19"/>
            <p:cNvSpPr/>
            <p:nvPr/>
          </p:nvSpPr>
          <p:spPr>
            <a:xfrm>
              <a:off x="-1" y="2591803"/>
              <a:ext cx="2996972" cy="1533379"/>
            </a:xfrm>
            <a:custGeom>
              <a:avLst/>
              <a:gdLst>
                <a:gd name="connsiteX0" fmla="*/ 0 w 2996972"/>
                <a:gd name="connsiteY0" fmla="*/ 0 h 1533379"/>
                <a:gd name="connsiteX1" fmla="*/ 1316551 w 2996972"/>
                <a:gd name="connsiteY1" fmla="*/ 0 h 1533379"/>
                <a:gd name="connsiteX2" fmla="*/ 1465829 w 2996972"/>
                <a:gd name="connsiteY2" fmla="*/ 0 h 1533379"/>
                <a:gd name="connsiteX3" fmla="*/ 2747118 w 2996972"/>
                <a:gd name="connsiteY3" fmla="*/ 0 h 1533379"/>
                <a:gd name="connsiteX4" fmla="*/ 2747118 w 2996972"/>
                <a:gd name="connsiteY4" fmla="*/ 1109881 h 1533379"/>
                <a:gd name="connsiteX5" fmla="*/ 2749057 w 2996972"/>
                <a:gd name="connsiteY5" fmla="*/ 1090290 h 1533379"/>
                <a:gd name="connsiteX6" fmla="*/ 2913319 w 2996972"/>
                <a:gd name="connsiteY6" fmla="*/ 872451 h 1533379"/>
                <a:gd name="connsiteX7" fmla="*/ 2987451 w 2996972"/>
                <a:gd name="connsiteY7" fmla="*/ 833997 h 1533379"/>
                <a:gd name="connsiteX8" fmla="*/ 2987451 w 2996972"/>
                <a:gd name="connsiteY8" fmla="*/ 0 h 1533379"/>
                <a:gd name="connsiteX9" fmla="*/ 2996972 w 2996972"/>
                <a:gd name="connsiteY9" fmla="*/ 0 h 1533379"/>
                <a:gd name="connsiteX10" fmla="*/ 2996972 w 2996972"/>
                <a:gd name="connsiteY10" fmla="*/ 1533379 h 1533379"/>
                <a:gd name="connsiteX11" fmla="*/ 1465829 w 2996972"/>
                <a:gd name="connsiteY11" fmla="*/ 1533379 h 1533379"/>
                <a:gd name="connsiteX12" fmla="*/ 1316551 w 2996972"/>
                <a:gd name="connsiteY12" fmla="*/ 1533379 h 1533379"/>
                <a:gd name="connsiteX13" fmla="*/ 0 w 2996972"/>
                <a:gd name="connsiteY13"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6972" h="1533379">
                  <a:moveTo>
                    <a:pt x="0" y="0"/>
                  </a:moveTo>
                  <a:lnTo>
                    <a:pt x="1316551" y="0"/>
                  </a:lnTo>
                  <a:lnTo>
                    <a:pt x="1465829" y="0"/>
                  </a:lnTo>
                  <a:lnTo>
                    <a:pt x="2747118" y="0"/>
                  </a:lnTo>
                  <a:lnTo>
                    <a:pt x="2747118" y="1109881"/>
                  </a:lnTo>
                  <a:lnTo>
                    <a:pt x="2749057" y="1090290"/>
                  </a:lnTo>
                  <a:cubicBezTo>
                    <a:pt x="2764126" y="1017626"/>
                    <a:pt x="2826727" y="931288"/>
                    <a:pt x="2913319" y="872451"/>
                  </a:cubicBezTo>
                  <a:lnTo>
                    <a:pt x="2987451" y="833997"/>
                  </a:lnTo>
                  <a:lnTo>
                    <a:pt x="2987451" y="0"/>
                  </a:lnTo>
                  <a:lnTo>
                    <a:pt x="2996972" y="0"/>
                  </a:lnTo>
                  <a:lnTo>
                    <a:pt x="2996972" y="1533379"/>
                  </a:lnTo>
                  <a:lnTo>
                    <a:pt x="1465829" y="1533379"/>
                  </a:lnTo>
                  <a:lnTo>
                    <a:pt x="1316551" y="1533379"/>
                  </a:lnTo>
                  <a:lnTo>
                    <a:pt x="0" y="1533379"/>
                  </a:lnTo>
                  <a:close/>
                </a:path>
              </a:pathLst>
            </a:cu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20700676">
              <a:off x="1591986" y="1492347"/>
              <a:ext cx="1725443" cy="2263599"/>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03454" y="2795956"/>
              <a:ext cx="1037463" cy="1107996"/>
            </a:xfrm>
            <a:prstGeom prst="rect">
              <a:avLst/>
            </a:prstGeom>
          </p:spPr>
          <p:txBody>
            <a:bodyPr wrap="none">
              <a:spAutoFit/>
            </a:bodyPr>
            <a:lstStyle/>
            <a:p>
              <a:r>
                <a:rPr lang="en-US" altLang="zh-CN" sz="6600" b="1" dirty="0">
                  <a:solidFill>
                    <a:prstClr val="white"/>
                  </a:solidFill>
                  <a:latin typeface="方正姚体" panose="02010601030101010101" pitchFamily="2" charset="-122"/>
                  <a:ea typeface="方正姚体" panose="02010601030101010101" pitchFamily="2" charset="-122"/>
                </a:rPr>
                <a:t>03</a:t>
              </a:r>
              <a:endParaRPr lang="zh-CN" altLang="en-US" sz="6600" dirty="0">
                <a:solidFill>
                  <a:prstClr val="white"/>
                </a:solidFill>
                <a:latin typeface="方正姚体" panose="02010601030101010101" pitchFamily="2" charset="-122"/>
                <a:ea typeface="方正姚体" panose="02010601030101010101" pitchFamily="2" charset="-122"/>
              </a:endParaRPr>
            </a:p>
          </p:txBody>
        </p:sp>
      </p:grpSp>
      <p:sp>
        <p:nvSpPr>
          <p:cNvPr id="19" name="矩形 18"/>
          <p:cNvSpPr/>
          <p:nvPr/>
        </p:nvSpPr>
        <p:spPr>
          <a:xfrm>
            <a:off x="3009043" y="2591802"/>
            <a:ext cx="9182957" cy="1533379"/>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031202" y="2795956"/>
            <a:ext cx="7138638" cy="1200329"/>
          </a:xfrm>
          <a:prstGeom prst="rect">
            <a:avLst/>
          </a:prstGeom>
        </p:spPr>
        <p:txBody>
          <a:bodyPr wrap="square">
            <a:spAutoFit/>
          </a:bodyPr>
          <a:lstStyle/>
          <a:p>
            <a:pPr algn="ctr"/>
            <a:r>
              <a:rPr lang="zh-CN" altLang="en-US" sz="7200" b="1" dirty="0">
                <a:solidFill>
                  <a:schemeClr val="bg1"/>
                </a:solidFill>
                <a:latin typeface="Agency FB" panose="020B0503020202020204" pitchFamily="34" charset="0"/>
                <a:ea typeface="微软雅黑" panose="020B0503020204020204" pitchFamily="34" charset="-122"/>
              </a:rPr>
              <a:t>多目标优化</a:t>
            </a:r>
            <a:endParaRPr lang="en-US" altLang="zh-CN" sz="7200" b="1" dirty="0">
              <a:solidFill>
                <a:schemeClr val="bg1"/>
              </a:solidFill>
              <a:latin typeface="Agency FB" panose="020B0503020202020204" pitchFamily="34" charset="0"/>
              <a:ea typeface="微软雅黑" panose="020B0503020204020204" pitchFamily="34" charset="-122"/>
            </a:endParaRPr>
          </a:p>
        </p:txBody>
      </p:sp>
      <p:sp>
        <p:nvSpPr>
          <p:cNvPr id="2" name="灯片编号占位符 1">
            <a:extLst>
              <a:ext uri="{FF2B5EF4-FFF2-40B4-BE49-F238E27FC236}">
                <a16:creationId xmlns:a16="http://schemas.microsoft.com/office/drawing/2014/main" id="{538EAFF3-9CF6-4E05-BA86-571455AD8689}"/>
              </a:ext>
            </a:extLst>
          </p:cNvPr>
          <p:cNvSpPr>
            <a:spLocks noGrp="1"/>
          </p:cNvSpPr>
          <p:nvPr>
            <p:ph type="sldNum" sz="quarter" idx="12"/>
          </p:nvPr>
        </p:nvSpPr>
        <p:spPr/>
        <p:txBody>
          <a:bodyPr/>
          <a:lstStyle/>
          <a:p>
            <a:fld id="{9C45B639-5B06-4416-8807-7FB8FE1541DA}" type="slidenum">
              <a:rPr lang="zh-CN" altLang="en-US" smtClean="0">
                <a:solidFill>
                  <a:prstClr val="black">
                    <a:tint val="75000"/>
                  </a:prstClr>
                </a:solidFill>
              </a:rPr>
              <a:pPr/>
              <a:t>13</a:t>
            </a:fld>
            <a:endParaRPr lang="zh-CN" altLang="en-US">
              <a:solidFill>
                <a:prstClr val="black">
                  <a:tint val="75000"/>
                </a:prstClr>
              </a:solidFill>
            </a:endParaRPr>
          </a:p>
        </p:txBody>
      </p:sp>
    </p:spTree>
    <p:extLst>
      <p:ext uri="{BB962C8B-B14F-4D97-AF65-F5344CB8AC3E}">
        <p14:creationId xmlns:p14="http://schemas.microsoft.com/office/powerpoint/2010/main" val="38219575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任意多边形 9"/>
          <p:cNvSpPr/>
          <p:nvPr/>
        </p:nvSpPr>
        <p:spPr>
          <a:xfrm>
            <a:off x="0" y="0"/>
            <a:ext cx="539877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99" name="文本框 98"/>
          <p:cNvSpPr txBox="1"/>
          <p:nvPr/>
        </p:nvSpPr>
        <p:spPr>
          <a:xfrm>
            <a:off x="934513" y="27050"/>
            <a:ext cx="2749471" cy="707886"/>
          </a:xfrm>
          <a:prstGeom prst="rect">
            <a:avLst/>
          </a:prstGeom>
          <a:noFill/>
        </p:spPr>
        <p:txBody>
          <a:bodyPr wrap="none" rtlCol="0">
            <a:spAutoFit/>
          </a:bodyPr>
          <a:lstStyle/>
          <a:p>
            <a:pPr algn="ctr"/>
            <a:r>
              <a:rPr lang="zh-CN" altLang="en-US" sz="4000" b="1" dirty="0">
                <a:solidFill>
                  <a:schemeClr val="bg1"/>
                </a:solidFill>
                <a:latin typeface="Agency FB" panose="020B0503020202020204" pitchFamily="34" charset="0"/>
                <a:ea typeface="微软雅黑" panose="020B0503020204020204" pitchFamily="34" charset="-122"/>
              </a:rPr>
              <a:t>多目标优化</a:t>
            </a:r>
            <a:endParaRPr lang="en-US" altLang="zh-CN" sz="4000" b="1" dirty="0">
              <a:solidFill>
                <a:schemeClr val="bg1"/>
              </a:solidFill>
              <a:latin typeface="Agency FB" panose="020B050302020202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38" name="文本框 37"/>
              <p:cNvSpPr txBox="1"/>
              <p:nvPr/>
            </p:nvSpPr>
            <p:spPr>
              <a:xfrm>
                <a:off x="542349" y="1551963"/>
                <a:ext cx="5621795" cy="907043"/>
              </a:xfrm>
              <a:prstGeom prst="rect">
                <a:avLst/>
              </a:prstGeom>
              <a:noFill/>
              <a:effectLst/>
            </p:spPr>
            <p:txBody>
              <a:bodyPr wrap="none" rtlCol="0">
                <a:spAutoFit/>
              </a:bodyPr>
              <a:lstStyle/>
              <a:p>
                <a14:m>
                  <m:oMath xmlns:m="http://schemas.openxmlformats.org/officeDocument/2006/math">
                    <m:func>
                      <m:funcPr>
                        <m:ctrlPr>
                          <a:rPr lang="zh-CN" altLang="zh-CN" sz="2400" i="1">
                            <a:latin typeface="Cambria Math" panose="02040503050406030204" pitchFamily="18" charset="0"/>
                          </a:rPr>
                        </m:ctrlPr>
                      </m:funcPr>
                      <m:fName>
                        <m:r>
                          <m:rPr>
                            <m:sty m:val="p"/>
                          </m:rPr>
                          <a:rPr lang="en-US" altLang="zh-CN" sz="2400">
                            <a:latin typeface="Cambria Math" panose="02040503050406030204" pitchFamily="18" charset="0"/>
                          </a:rPr>
                          <m:t>min</m:t>
                        </m:r>
                      </m:fName>
                      <m:e>
                        <m:r>
                          <a:rPr lang="en-US" altLang="zh-CN" sz="2400" i="1">
                            <a:latin typeface="Cambria Math" panose="02040503050406030204" pitchFamily="18" charset="0"/>
                          </a:rPr>
                          <m:t>𝑦</m:t>
                        </m:r>
                      </m:e>
                    </m:func>
                    <m:r>
                      <a:rPr lang="en-US" altLang="zh-CN" sz="2400" i="1">
                        <a:latin typeface="Cambria Math" panose="02040503050406030204" pitchFamily="18" charset="0"/>
                      </a:rPr>
                      <m:t>=</m:t>
                    </m:r>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1</m:t>
                        </m:r>
                      </m:sub>
                    </m:sSub>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2</m:t>
                        </m:r>
                      </m:sub>
                    </m:sSub>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𝑝</m:t>
                        </m:r>
                      </m:sub>
                    </m:sSub>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oMath>
                </a14:m>
                <a:r>
                  <a:rPr lang="en-US" altLang="zh-CN" sz="2400" dirty="0"/>
                  <a:t>,</a:t>
                </a:r>
              </a:p>
              <a:p>
                <a:pPr/>
                <a14:m>
                  <m:oMathPara xmlns:m="http://schemas.openxmlformats.org/officeDocument/2006/math">
                    <m:oMathParaPr>
                      <m:jc m:val="left"/>
                    </m:oMathParaPr>
                    <m:oMath xmlns:m="http://schemas.openxmlformats.org/officeDocument/2006/math">
                      <m:r>
                        <m:rPr>
                          <m:sty m:val="p"/>
                        </m:rPr>
                        <a:rPr lang="en-US" altLang="zh-CN" sz="2400">
                          <a:latin typeface="Cambria Math" panose="02040503050406030204" pitchFamily="18" charset="0"/>
                        </a:rPr>
                        <m:t>s</m:t>
                      </m:r>
                      <m:r>
                        <a:rPr lang="en-US" altLang="zh-CN" sz="2400">
                          <a:latin typeface="Cambria Math" panose="02040503050406030204" pitchFamily="18" charset="0"/>
                        </a:rPr>
                        <m:t>.</m:t>
                      </m:r>
                      <m:r>
                        <m:rPr>
                          <m:sty m:val="p"/>
                        </m:rPr>
                        <a:rPr lang="en-US" altLang="zh-CN" sz="2400">
                          <a:latin typeface="Cambria Math" panose="02040503050406030204" pitchFamily="18" charset="0"/>
                        </a:rPr>
                        <m:t>t</m:t>
                      </m:r>
                      <m:r>
                        <a:rPr lang="en-US" altLang="zh-CN" sz="2400">
                          <a:latin typeface="Cambria Math" panose="02040503050406030204" pitchFamily="18" charset="0"/>
                        </a:rPr>
                        <m:t>.  </m:t>
                      </m:r>
                      <m:r>
                        <a:rPr lang="en-US" altLang="zh-CN" sz="2400" i="1">
                          <a:latin typeface="Cambria Math" panose="02040503050406030204" pitchFamily="18" charset="0"/>
                        </a:rPr>
                        <m:t>𝑔</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𝑔</m:t>
                              </m:r>
                            </m:e>
                            <m:sub>
                              <m:r>
                                <a:rPr lang="en-US" altLang="zh-CN" sz="2400" i="1">
                                  <a:latin typeface="Cambria Math" panose="02040503050406030204" pitchFamily="18" charset="0"/>
                                </a:rPr>
                                <m:t>1</m:t>
                              </m:r>
                            </m:sub>
                          </m:sSub>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𝑔</m:t>
                              </m:r>
                            </m:e>
                            <m:sub>
                              <m:r>
                                <a:rPr lang="en-US" altLang="zh-CN" sz="2400" i="1">
                                  <a:latin typeface="Cambria Math" panose="02040503050406030204" pitchFamily="18" charset="0"/>
                                </a:rPr>
                                <m:t>2</m:t>
                              </m:r>
                            </m:sub>
                          </m:sSub>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𝑔</m:t>
                              </m:r>
                            </m:e>
                            <m:sub>
                              <m:r>
                                <a:rPr lang="en-US" altLang="zh-CN" sz="2400" i="1">
                                  <a:latin typeface="Cambria Math" panose="02040503050406030204" pitchFamily="18" charset="0"/>
                                </a:rPr>
                                <m:t>𝑚</m:t>
                              </m:r>
                            </m:sub>
                          </m:sSub>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e>
                      </m:d>
                      <m:r>
                        <a:rPr lang="en-US" altLang="zh-CN" sz="2400" i="1">
                          <a:latin typeface="Cambria Math" panose="02040503050406030204" pitchFamily="18" charset="0"/>
                        </a:rPr>
                        <m:t>≤0</m:t>
                      </m:r>
                    </m:oMath>
                  </m:oMathPara>
                </a14:m>
                <a:endParaRPr lang="en-US" altLang="zh-CN" sz="4400" dirty="0">
                  <a:solidFill>
                    <a:srgbClr val="2D3E50"/>
                  </a:solidFill>
                  <a:latin typeface="Microsoft YaHei" panose="020B0503020204020204" pitchFamily="34" charset="-122"/>
                  <a:ea typeface="Microsoft YaHei" panose="020B0503020204020204" pitchFamily="34" charset="-122"/>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542349" y="1551963"/>
                <a:ext cx="5621795" cy="907043"/>
              </a:xfrm>
              <a:prstGeom prst="rect">
                <a:avLst/>
              </a:prstGeom>
              <a:blipFill>
                <a:blip r:embed="rId4"/>
                <a:stretch>
                  <a:fillRect l="-217" t="-4730"/>
                </a:stretch>
              </a:blipFill>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3013B47-5D3D-4F49-8EE6-EA8765BD58EC}"/>
                  </a:ext>
                </a:extLst>
              </p:cNvPr>
              <p:cNvSpPr txBox="1"/>
              <p:nvPr/>
            </p:nvSpPr>
            <p:spPr>
              <a:xfrm>
                <a:off x="542349" y="3127870"/>
                <a:ext cx="8924921" cy="1689052"/>
              </a:xfrm>
              <a:prstGeom prst="rect">
                <a:avLst/>
              </a:prstGeom>
              <a:noFill/>
            </p:spPr>
            <p:txBody>
              <a:bodyPr wrap="square" rtlCol="0">
                <a:spAutoFit/>
              </a:bodyPr>
              <a:lstStyle/>
              <a:p>
                <a:pPr>
                  <a:lnSpc>
                    <a:spcPct val="150000"/>
                  </a:lnSpc>
                </a:pPr>
                <a14:m>
                  <m:oMath xmlns:m="http://schemas.openxmlformats.org/officeDocument/2006/math">
                    <m:r>
                      <a:rPr lang="en-US" altLang="zh-CN" sz="2400" i="1" smtClean="0">
                        <a:latin typeface="Cambria Math" panose="02040503050406030204" pitchFamily="18" charset="0"/>
                      </a:rPr>
                      <m:t>𝑥</m:t>
                    </m:r>
                    <m:r>
                      <a:rPr lang="en-US" altLang="zh-CN" sz="2400" i="1" smtClean="0">
                        <a:latin typeface="Cambria Math" panose="02040503050406030204" pitchFamily="18" charset="0"/>
                      </a:rPr>
                      <m:t>=</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𝑛</m:t>
                            </m:r>
                          </m:sub>
                        </m:sSub>
                      </m:e>
                    </m:d>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ℝ</m:t>
                        </m:r>
                      </m:e>
                      <m:sup>
                        <m:r>
                          <a:rPr lang="en-US" altLang="zh-CN" sz="2400" i="1">
                            <a:latin typeface="Cambria Math" panose="02040503050406030204" pitchFamily="18" charset="0"/>
                          </a:rPr>
                          <m:t>𝑛</m:t>
                        </m:r>
                      </m:sup>
                    </m:sSup>
                  </m:oMath>
                </a14:m>
                <a:r>
                  <a:rPr lang="en-US" altLang="zh-CN" sz="2400" dirty="0">
                    <a:latin typeface="微软雅黑" panose="020B0503020204020204" pitchFamily="34" charset="-122"/>
                    <a:ea typeface="微软雅黑" panose="020B0503020204020204" pitchFamily="34" charset="-122"/>
                  </a:rPr>
                  <a:t>—— </a:t>
                </a:r>
                <a14:m>
                  <m:oMath xmlns:m="http://schemas.openxmlformats.org/officeDocument/2006/math">
                    <m:r>
                      <a:rPr lang="en-US" altLang="zh-CN" sz="2400" i="1" smtClean="0">
                        <a:latin typeface="Cambria Math" panose="02040503050406030204" pitchFamily="18" charset="0"/>
                      </a:rPr>
                      <m:t>𝑛</m:t>
                    </m:r>
                  </m:oMath>
                </a14:m>
                <a:r>
                  <a:rPr lang="zh-CN" altLang="en-US" sz="2400" dirty="0">
                    <a:latin typeface="微软雅黑" panose="020B0503020204020204" pitchFamily="34" charset="-122"/>
                    <a:ea typeface="微软雅黑" panose="020B0503020204020204" pitchFamily="34" charset="-122"/>
                  </a:rPr>
                  <a:t>维决策变量；</a:t>
                </a:r>
                <a:endParaRPr lang="en-US" altLang="zh-CN" sz="2400" dirty="0">
                  <a:latin typeface="微软雅黑" panose="020B0503020204020204" pitchFamily="34" charset="-122"/>
                  <a:ea typeface="微软雅黑" panose="020B0503020204020204" pitchFamily="34" charset="-122"/>
                </a:endParaRPr>
              </a:p>
              <a:p>
                <a:pPr>
                  <a:lnSpc>
                    <a:spcPct val="150000"/>
                  </a:lnSpc>
                </a:pPr>
                <a14:m>
                  <m:oMath xmlns:m="http://schemas.openxmlformats.org/officeDocument/2006/math">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sSup>
                      <m:sSupPr>
                        <m:ctrlPr>
                          <a:rPr lang="zh-CN" altLang="zh-CN" sz="2400" i="1" smtClean="0">
                            <a:latin typeface="Cambria Math" panose="02040503050406030204" pitchFamily="18" charset="0"/>
                          </a:rPr>
                        </m:ctrlPr>
                      </m:sSupPr>
                      <m:e>
                        <m:r>
                          <a:rPr lang="en-US" altLang="zh-CN" sz="2400" i="1">
                            <a:latin typeface="Cambria Math" panose="02040503050406030204" pitchFamily="18" charset="0"/>
                          </a:rPr>
                          <m:t>ℝ</m:t>
                        </m:r>
                      </m:e>
                      <m:sup>
                        <m:r>
                          <a:rPr lang="en-US" altLang="zh-CN" sz="2400" i="1">
                            <a:latin typeface="Cambria Math" panose="02040503050406030204" pitchFamily="18" charset="0"/>
                          </a:rPr>
                          <m:t>𝑝</m:t>
                        </m:r>
                      </m:sup>
                    </m:sSup>
                  </m:oMath>
                </a14:m>
                <a:r>
                  <a:rPr lang="en-US" altLang="zh-CN" sz="2400" i="1" dirty="0">
                    <a:latin typeface="微软雅黑" panose="020B0503020204020204" pitchFamily="34" charset="-122"/>
                    <a:ea typeface="微软雅黑" panose="020B0503020204020204" pitchFamily="34" charset="-122"/>
                  </a:rPr>
                  <a:t>                   —— </a:t>
                </a:r>
                <a:r>
                  <a:rPr lang="zh-CN" altLang="en-US" sz="2400" dirty="0">
                    <a:latin typeface="微软雅黑" panose="020B0503020204020204" pitchFamily="34" charset="-122"/>
                    <a:ea typeface="微软雅黑" panose="020B0503020204020204" pitchFamily="34" charset="-122"/>
                  </a:rPr>
                  <a:t>目标函数向量；</a:t>
                </a:r>
                <a:endParaRPr lang="en-US" altLang="zh-CN" sz="2400" dirty="0">
                  <a:latin typeface="Cambria Math" panose="02040503050406030204" pitchFamily="18" charset="0"/>
                </a:endParaRPr>
              </a:p>
              <a:p>
                <a:pPr>
                  <a:lnSpc>
                    <a:spcPct val="150000"/>
                  </a:lnSpc>
                </a:pPr>
                <a14:m>
                  <m:oMath xmlns:m="http://schemas.openxmlformats.org/officeDocument/2006/math">
                    <m:r>
                      <a:rPr lang="en-US" altLang="zh-CN" sz="2400" i="1">
                        <a:latin typeface="Cambria Math" panose="02040503050406030204" pitchFamily="18" charset="0"/>
                      </a:rPr>
                      <m:t>𝑔</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≤0</m:t>
                    </m:r>
                  </m:oMath>
                </a14:m>
                <a:r>
                  <a:rPr lang="en-US" altLang="zh-CN" sz="2400" dirty="0">
                    <a:latin typeface="微软雅黑" panose="020B0503020204020204" pitchFamily="34" charset="-122"/>
                    <a:ea typeface="微软雅黑" panose="020B0503020204020204" pitchFamily="34" charset="-122"/>
                  </a:rPr>
                  <a:t>                     —— </a:t>
                </a:r>
                <a:r>
                  <a:rPr lang="zh-CN" altLang="en-US" sz="2400" dirty="0">
                    <a:latin typeface="微软雅黑" panose="020B0503020204020204" pitchFamily="34" charset="-122"/>
                    <a:ea typeface="微软雅黑" panose="020B0503020204020204" pitchFamily="34" charset="-122"/>
                  </a:rPr>
                  <a:t>约束条件；</a:t>
                </a:r>
                <a:endParaRPr lang="zh-CN" altLang="zh-CN" sz="2400" dirty="0">
                  <a:latin typeface="微软雅黑" panose="020B0503020204020204" pitchFamily="34" charset="-122"/>
                  <a:ea typeface="微软雅黑" panose="020B0503020204020204" pitchFamily="34" charset="-122"/>
                </a:endParaRPr>
              </a:p>
            </p:txBody>
          </p:sp>
        </mc:Choice>
        <mc:Fallback xmlns="">
          <p:sp>
            <p:nvSpPr>
              <p:cNvPr id="2" name="文本框 1">
                <a:extLst>
                  <a:ext uri="{FF2B5EF4-FFF2-40B4-BE49-F238E27FC236}">
                    <a16:creationId xmlns:a16="http://schemas.microsoft.com/office/drawing/2014/main" id="{53013B47-5D3D-4F49-8EE6-EA8765BD58EC}"/>
                  </a:ext>
                </a:extLst>
              </p:cNvPr>
              <p:cNvSpPr txBox="1">
                <a:spLocks noRot="1" noChangeAspect="1" noMove="1" noResize="1" noEditPoints="1" noAdjustHandles="1" noChangeArrowheads="1" noChangeShapeType="1" noTextEdit="1"/>
              </p:cNvSpPr>
              <p:nvPr/>
            </p:nvSpPr>
            <p:spPr>
              <a:xfrm>
                <a:off x="542349" y="3127870"/>
                <a:ext cx="8924921" cy="1689052"/>
              </a:xfrm>
              <a:prstGeom prst="rect">
                <a:avLst/>
              </a:prstGeom>
              <a:blipFill>
                <a:blip r:embed="rId5"/>
                <a:stretch>
                  <a:fillRect l="-615" b="-7581"/>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3FB71D01-36B5-48D0-B319-20CEF8C3982D}"/>
              </a:ext>
            </a:extLst>
          </p:cNvPr>
          <p:cNvPicPr>
            <a:picLocks noChangeAspect="1"/>
          </p:cNvPicPr>
          <p:nvPr/>
        </p:nvPicPr>
        <p:blipFill rotWithShape="1">
          <a:blip r:embed="rId6">
            <a:extLst>
              <a:ext uri="{28A0092B-C50C-407E-A947-70E740481C1C}">
                <a14:useLocalDpi xmlns:a14="http://schemas.microsoft.com/office/drawing/2010/main" val="0"/>
              </a:ext>
            </a:extLst>
          </a:blip>
          <a:srcRect l="12011" b="8292"/>
          <a:stretch/>
        </p:blipFill>
        <p:spPr bwMode="auto">
          <a:xfrm>
            <a:off x="7161251" y="1506288"/>
            <a:ext cx="4442236" cy="3357732"/>
          </a:xfrm>
          <a:prstGeom prst="rect">
            <a:avLst/>
          </a:prstGeom>
          <a:ln>
            <a:noFill/>
          </a:ln>
          <a:extLst>
            <a:ext uri="{53640926-AAD7-44D8-BBD7-CCE9431645EC}">
              <a14:shadowObscured xmlns:a14="http://schemas.microsoft.com/office/drawing/2010/main"/>
            </a:ext>
          </a:extLst>
        </p:spPr>
      </p:pic>
      <p:sp>
        <p:nvSpPr>
          <p:cNvPr id="3" name="灯片编号占位符 2">
            <a:extLst>
              <a:ext uri="{FF2B5EF4-FFF2-40B4-BE49-F238E27FC236}">
                <a16:creationId xmlns:a16="http://schemas.microsoft.com/office/drawing/2014/main" id="{56AE3FFB-02ED-4C60-8F9A-93A496CFB255}"/>
              </a:ext>
            </a:extLst>
          </p:cNvPr>
          <p:cNvSpPr>
            <a:spLocks noGrp="1"/>
          </p:cNvSpPr>
          <p:nvPr>
            <p:ph type="sldNum" sz="quarter" idx="12"/>
          </p:nvPr>
        </p:nvSpPr>
        <p:spPr/>
        <p:txBody>
          <a:bodyPr/>
          <a:lstStyle/>
          <a:p>
            <a:fld id="{9C45B639-5B06-4416-8807-7FB8FE1541DA}" type="slidenum">
              <a:rPr lang="zh-CN" altLang="en-US" smtClean="0">
                <a:solidFill>
                  <a:prstClr val="black">
                    <a:tint val="75000"/>
                  </a:prstClr>
                </a:solidFill>
              </a:rPr>
              <a:pPr/>
              <a:t>14</a:t>
            </a:fld>
            <a:endParaRPr lang="zh-CN" altLang="en-US">
              <a:solidFill>
                <a:prstClr val="black">
                  <a:tint val="75000"/>
                </a:prstClr>
              </a:solidFill>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8A49111-E531-4C71-84D9-8F4BF89931D6}"/>
                  </a:ext>
                </a:extLst>
              </p:cNvPr>
              <p:cNvSpPr txBox="1"/>
              <p:nvPr/>
            </p:nvSpPr>
            <p:spPr>
              <a:xfrm>
                <a:off x="599295" y="5485786"/>
                <a:ext cx="11129698" cy="878510"/>
              </a:xfrm>
              <a:prstGeom prst="rect">
                <a:avLst/>
              </a:prstGeom>
              <a:noFill/>
            </p:spPr>
            <p:txBody>
              <a:bodyPr wrap="square" rtlCol="0">
                <a:spAutoFit/>
              </a:bodyPr>
              <a:lstStyle/>
              <a:p>
                <a14:m>
                  <m:oMath xmlns:m="http://schemas.openxmlformats.org/officeDocument/2006/math">
                    <m:r>
                      <a:rPr lang="en-US" altLang="zh-CN" sz="2400" i="1" smtClean="0">
                        <a:latin typeface="Cambria Math" panose="02040503050406030204" pitchFamily="18" charset="0"/>
                      </a:rPr>
                      <m:t>𝑋</m:t>
                    </m:r>
                    <m:r>
                      <a:rPr lang="en-US" altLang="zh-CN" sz="2400" i="1" smtClean="0">
                        <a:latin typeface="Cambria Math" panose="02040503050406030204" pitchFamily="18" charset="0"/>
                      </a:rPr>
                      <m:t>=</m:t>
                    </m:r>
                    <m:d>
                      <m:dPr>
                        <m:begChr m:val="{"/>
                        <m:endChr m:val="}"/>
                        <m:ctrlPr>
                          <a:rPr lang="zh-CN" altLang="zh-CN" sz="2400" i="1">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ℝ</m:t>
                            </m:r>
                          </m:e>
                          <m:sup>
                            <m:r>
                              <a:rPr lang="en-US" altLang="zh-CN" sz="2400" i="1">
                                <a:latin typeface="Cambria Math" panose="02040503050406030204" pitchFamily="18" charset="0"/>
                              </a:rPr>
                              <m:t>𝑛</m:t>
                            </m:r>
                          </m:sup>
                        </m:sSup>
                        <m:r>
                          <a:rPr lang="en-US" altLang="zh-CN" sz="2400" i="1">
                            <a:latin typeface="Cambria Math" panose="02040503050406030204" pitchFamily="18" charset="0"/>
                          </a:rPr>
                          <m:t>:</m:t>
                        </m:r>
                        <m:r>
                          <a:rPr lang="en-US" altLang="zh-CN" sz="2400" i="1">
                            <a:latin typeface="Cambria Math" panose="02040503050406030204" pitchFamily="18" charset="0"/>
                          </a:rPr>
                          <m:t>𝑔</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𝑔</m:t>
                                </m:r>
                              </m:e>
                              <m:sub>
                                <m:r>
                                  <a:rPr lang="en-US" altLang="zh-CN" sz="2400" i="1">
                                    <a:latin typeface="Cambria Math" panose="02040503050406030204" pitchFamily="18" charset="0"/>
                                  </a:rPr>
                                  <m:t>1</m:t>
                                </m:r>
                              </m:sub>
                            </m:sSub>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𝑔</m:t>
                                </m:r>
                              </m:e>
                              <m:sub>
                                <m:r>
                                  <a:rPr lang="en-US" altLang="zh-CN" sz="2400" i="1">
                                    <a:latin typeface="Cambria Math" panose="02040503050406030204" pitchFamily="18" charset="0"/>
                                  </a:rPr>
                                  <m:t>2</m:t>
                                </m:r>
                              </m:sub>
                            </m:sSub>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𝑔</m:t>
                                </m:r>
                              </m:e>
                              <m:sub>
                                <m:r>
                                  <a:rPr lang="en-US" altLang="zh-CN" sz="2400" i="1">
                                    <a:latin typeface="Cambria Math" panose="02040503050406030204" pitchFamily="18" charset="0"/>
                                  </a:rPr>
                                  <m:t>𝑚</m:t>
                                </m:r>
                              </m:sub>
                            </m:sSub>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e>
                        </m:d>
                        <m:r>
                          <a:rPr lang="en-US" altLang="zh-CN" sz="2400" i="1">
                            <a:latin typeface="Cambria Math" panose="02040503050406030204" pitchFamily="18" charset="0"/>
                          </a:rPr>
                          <m:t>≤0</m:t>
                        </m:r>
                      </m:e>
                    </m:d>
                  </m:oMath>
                </a14:m>
                <a:r>
                  <a:rPr lang="en-US" altLang="zh-CN" sz="2400" i="1" dirty="0"/>
                  <a:t>.</a:t>
                </a:r>
                <a:r>
                  <a:rPr lang="en-US" altLang="zh-CN" sz="2400" dirty="0">
                    <a:latin typeface="微软雅黑" panose="020B0503020204020204" pitchFamily="34" charset="-122"/>
                    <a:ea typeface="微软雅黑" panose="020B0503020204020204" pitchFamily="34" charset="-122"/>
                  </a:rPr>
                  <a:t> —— </a:t>
                </a:r>
                <a:r>
                  <a:rPr lang="zh-CN" altLang="zh-CN" sz="2400" dirty="0">
                    <a:latin typeface="微软雅黑" panose="020B0503020204020204" pitchFamily="34" charset="-122"/>
                    <a:ea typeface="微软雅黑" panose="020B0503020204020204" pitchFamily="34" charset="-122"/>
                  </a:rPr>
                  <a:t>变量空间可行域</a:t>
                </a:r>
                <a:r>
                  <a:rPr lang="zh-CN" altLang="en-US" sz="2400" dirty="0">
                    <a:latin typeface="微软雅黑" panose="020B0503020204020204" pitchFamily="34" charset="-122"/>
                    <a:ea typeface="微软雅黑" panose="020B0503020204020204" pitchFamily="34" charset="-122"/>
                  </a:rPr>
                  <a:t>；</a:t>
                </a:r>
                <a:endParaRPr lang="en-US" altLang="zh-CN" sz="2400" i="1" dirty="0">
                  <a:latin typeface="微软雅黑" panose="020B0503020204020204" pitchFamily="34" charset="-122"/>
                  <a:ea typeface="微软雅黑" panose="020B0503020204020204" pitchFamily="34" charset="-122"/>
                </a:endParaRPr>
              </a:p>
              <a:p>
                <a14:m>
                  <m:oMath xmlns:m="http://schemas.openxmlformats.org/officeDocument/2006/math">
                    <m:r>
                      <a:rPr lang="en-US" altLang="zh-CN" sz="2400" i="1">
                        <a:latin typeface="Cambria Math" panose="02040503050406030204" pitchFamily="18" charset="0"/>
                      </a:rPr>
                      <m:t>𝑌</m:t>
                    </m:r>
                    <m:r>
                      <a:rPr lang="en-US" altLang="zh-CN" sz="2400" i="1">
                        <a:latin typeface="Cambria Math" panose="02040503050406030204" pitchFamily="18" charset="0"/>
                      </a:rPr>
                      <m:t>=</m:t>
                    </m:r>
                    <m:d>
                      <m:dPr>
                        <m:begChr m:val="{"/>
                        <m:endChr m:val="}"/>
                        <m:ctrlPr>
                          <a:rPr lang="zh-CN" altLang="zh-CN" sz="2400" i="1">
                            <a:latin typeface="Cambria Math" panose="02040503050406030204" pitchFamily="18" charset="0"/>
                          </a:rPr>
                        </m:ctrlPr>
                      </m:dPr>
                      <m:e>
                        <m:r>
                          <a:rPr lang="en-US" altLang="zh-CN" sz="2400" i="1">
                            <a:latin typeface="Cambria Math" panose="02040503050406030204" pitchFamily="18" charset="0"/>
                          </a:rPr>
                          <m:t>𝑦</m:t>
                        </m:r>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ℝ</m:t>
                            </m:r>
                          </m:e>
                          <m:sup>
                            <m:r>
                              <a:rPr lang="en-US" altLang="zh-CN" sz="2400" i="1">
                                <a:latin typeface="Cambria Math" panose="02040503050406030204" pitchFamily="18" charset="0"/>
                              </a:rPr>
                              <m:t>𝑚</m:t>
                            </m:r>
                          </m:sup>
                        </m:sSup>
                        <m:r>
                          <a:rPr lang="en-US" altLang="zh-CN" sz="2400" i="1">
                            <a:latin typeface="Cambria Math" panose="02040503050406030204" pitchFamily="18" charset="0"/>
                          </a:rPr>
                          <m:t>:</m:t>
                        </m:r>
                        <m:r>
                          <a:rPr lang="en-US" altLang="zh-CN" sz="2400" i="1">
                            <a:latin typeface="Cambria Math" panose="02040503050406030204" pitchFamily="18" charset="0"/>
                          </a:rPr>
                          <m:t>𝑦</m:t>
                        </m:r>
                        <m:r>
                          <a:rPr lang="en-US" altLang="zh-CN" sz="2400" i="1">
                            <a:latin typeface="Cambria Math" panose="02040503050406030204" pitchFamily="18" charset="0"/>
                          </a:rPr>
                          <m:t>=</m:t>
                        </m:r>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𝑋</m:t>
                        </m:r>
                      </m:e>
                    </m:d>
                    <m:r>
                      <a:rPr lang="en-US" altLang="zh-CN" sz="2400" b="0" i="1" smtClean="0">
                        <a:latin typeface="Cambria Math" panose="02040503050406030204" pitchFamily="18" charset="0"/>
                      </a:rPr>
                      <m:t> </m:t>
                    </m:r>
                  </m:oMath>
                </a14:m>
                <a:r>
                  <a:rPr lang="en-US" altLang="zh-CN" sz="2400" i="1" dirty="0"/>
                  <a:t>.</a:t>
                </a:r>
                <a:r>
                  <a:rPr lang="en-US" altLang="zh-CN" sz="2400" dirty="0">
                    <a:latin typeface="微软雅黑" panose="020B0503020204020204" pitchFamily="34" charset="-122"/>
                    <a:ea typeface="微软雅黑" panose="020B0503020204020204" pitchFamily="34" charset="-122"/>
                  </a:rPr>
                  <a:t>                              —— </a:t>
                </a:r>
                <a:r>
                  <a:rPr lang="zh-CN" altLang="zh-CN" sz="2400" dirty="0">
                    <a:latin typeface="微软雅黑" panose="020B0503020204020204" pitchFamily="34" charset="-122"/>
                    <a:ea typeface="微软雅黑" panose="020B0503020204020204" pitchFamily="34" charset="-122"/>
                  </a:rPr>
                  <a:t>目标空间可行域</a:t>
                </a:r>
                <a:r>
                  <a:rPr lang="zh-CN" altLang="en-US" sz="2400" dirty="0">
                    <a:latin typeface="微软雅黑" panose="020B0503020204020204" pitchFamily="34" charset="-122"/>
                    <a:ea typeface="微软雅黑" panose="020B0503020204020204" pitchFamily="34" charset="-122"/>
                  </a:rPr>
                  <a:t>。</a:t>
                </a:r>
              </a:p>
            </p:txBody>
          </p:sp>
        </mc:Choice>
        <mc:Fallback xmlns="">
          <p:sp>
            <p:nvSpPr>
              <p:cNvPr id="4" name="文本框 3">
                <a:extLst>
                  <a:ext uri="{FF2B5EF4-FFF2-40B4-BE49-F238E27FC236}">
                    <a16:creationId xmlns:a16="http://schemas.microsoft.com/office/drawing/2014/main" id="{B8A49111-E531-4C71-84D9-8F4BF89931D6}"/>
                  </a:ext>
                </a:extLst>
              </p:cNvPr>
              <p:cNvSpPr txBox="1">
                <a:spLocks noRot="1" noChangeAspect="1" noMove="1" noResize="1" noEditPoints="1" noAdjustHandles="1" noChangeArrowheads="1" noChangeShapeType="1" noTextEdit="1"/>
              </p:cNvSpPr>
              <p:nvPr/>
            </p:nvSpPr>
            <p:spPr>
              <a:xfrm>
                <a:off x="599295" y="5485786"/>
                <a:ext cx="11129698" cy="878510"/>
              </a:xfrm>
              <a:prstGeom prst="rect">
                <a:avLst/>
              </a:prstGeom>
              <a:blipFill>
                <a:blip r:embed="rId7"/>
                <a:stretch>
                  <a:fillRect l="-110" t="-2778" b="-152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5008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任意多边形 9"/>
          <p:cNvSpPr/>
          <p:nvPr/>
        </p:nvSpPr>
        <p:spPr>
          <a:xfrm>
            <a:off x="0" y="0"/>
            <a:ext cx="539877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 name="灯片编号占位符 1">
            <a:extLst>
              <a:ext uri="{FF2B5EF4-FFF2-40B4-BE49-F238E27FC236}">
                <a16:creationId xmlns:a16="http://schemas.microsoft.com/office/drawing/2014/main" id="{AB5F89FC-DD4B-4335-95D6-5FCD1D6FDBEF}"/>
              </a:ext>
            </a:extLst>
          </p:cNvPr>
          <p:cNvSpPr>
            <a:spLocks noGrp="1"/>
          </p:cNvSpPr>
          <p:nvPr>
            <p:ph type="sldNum" sz="quarter" idx="12"/>
          </p:nvPr>
        </p:nvSpPr>
        <p:spPr/>
        <p:txBody>
          <a:bodyPr/>
          <a:lstStyle/>
          <a:p>
            <a:fld id="{9C45B639-5B06-4416-8807-7FB8FE1541DA}" type="slidenum">
              <a:rPr lang="zh-CN" altLang="en-US" smtClean="0">
                <a:solidFill>
                  <a:prstClr val="black">
                    <a:tint val="75000"/>
                  </a:prstClr>
                </a:solidFill>
              </a:rPr>
              <a:pPr/>
              <a:t>15</a:t>
            </a:fld>
            <a:endParaRPr lang="zh-CN" altLang="en-US">
              <a:solidFill>
                <a:prstClr val="black">
                  <a:tint val="75000"/>
                </a:prstClr>
              </a:solidFill>
            </a:endParaRPr>
          </a:p>
        </p:txBody>
      </p:sp>
      <p:sp>
        <p:nvSpPr>
          <p:cNvPr id="7" name="文本框 6">
            <a:extLst>
              <a:ext uri="{FF2B5EF4-FFF2-40B4-BE49-F238E27FC236}">
                <a16:creationId xmlns:a16="http://schemas.microsoft.com/office/drawing/2014/main" id="{AA2F35CE-0F36-47C8-A3B3-2109AE4F458A}"/>
              </a:ext>
            </a:extLst>
          </p:cNvPr>
          <p:cNvSpPr txBox="1"/>
          <p:nvPr/>
        </p:nvSpPr>
        <p:spPr>
          <a:xfrm>
            <a:off x="421552" y="27050"/>
            <a:ext cx="3775394" cy="707886"/>
          </a:xfrm>
          <a:prstGeom prst="rect">
            <a:avLst/>
          </a:prstGeom>
          <a:noFill/>
        </p:spPr>
        <p:txBody>
          <a:bodyPr wrap="none" rtlCol="0">
            <a:spAutoFit/>
          </a:bodyPr>
          <a:lstStyle/>
          <a:p>
            <a:pPr algn="ctr"/>
            <a:r>
              <a:rPr lang="zh-CN" altLang="en-US" sz="4000" b="1" dirty="0">
                <a:solidFill>
                  <a:schemeClr val="bg1"/>
                </a:solidFill>
                <a:latin typeface="Agency FB" panose="020B0503020202020204" pitchFamily="34" charset="0"/>
                <a:ea typeface="微软雅黑" panose="020B0503020204020204" pitchFamily="34" charset="-122"/>
              </a:rPr>
              <a:t>多目标与可达集</a:t>
            </a:r>
            <a:endParaRPr lang="en-US" altLang="zh-CN" sz="4000" b="1" dirty="0">
              <a:solidFill>
                <a:schemeClr val="bg1"/>
              </a:solidFill>
              <a:latin typeface="Agency FB" panose="020B0503020202020204" pitchFamily="34" charset="0"/>
              <a:ea typeface="微软雅黑" panose="020B0503020204020204" pitchFamily="34" charset="-122"/>
            </a:endParaRPr>
          </a:p>
        </p:txBody>
      </p:sp>
      <p:pic>
        <p:nvPicPr>
          <p:cNvPr id="6" name="图片 5">
            <a:extLst>
              <a:ext uri="{FF2B5EF4-FFF2-40B4-BE49-F238E27FC236}">
                <a16:creationId xmlns:a16="http://schemas.microsoft.com/office/drawing/2014/main" id="{EAD3C9C2-1B59-4974-986B-1937AFD9B7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 y="1336775"/>
            <a:ext cx="11644444" cy="4596825"/>
          </a:xfrm>
          <a:prstGeom prst="rect">
            <a:avLst/>
          </a:prstGeom>
        </p:spPr>
      </p:pic>
    </p:spTree>
    <p:extLst>
      <p:ext uri="{BB962C8B-B14F-4D97-AF65-F5344CB8AC3E}">
        <p14:creationId xmlns:p14="http://schemas.microsoft.com/office/powerpoint/2010/main" val="42111682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任意多边形 9"/>
          <p:cNvSpPr/>
          <p:nvPr/>
        </p:nvSpPr>
        <p:spPr>
          <a:xfrm>
            <a:off x="0" y="0"/>
            <a:ext cx="539877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graphicFrame>
        <p:nvGraphicFramePr>
          <p:cNvPr id="3" name="表格 2">
            <a:extLst>
              <a:ext uri="{FF2B5EF4-FFF2-40B4-BE49-F238E27FC236}">
                <a16:creationId xmlns:a16="http://schemas.microsoft.com/office/drawing/2014/main" id="{5DA951CE-6917-438B-A96E-09CAF9F97CC5}"/>
              </a:ext>
            </a:extLst>
          </p:cNvPr>
          <p:cNvGraphicFramePr>
            <a:graphicFrameLocks noGrp="1"/>
          </p:cNvGraphicFramePr>
          <p:nvPr>
            <p:extLst>
              <p:ext uri="{D42A27DB-BD31-4B8C-83A1-F6EECF244321}">
                <p14:modId xmlns:p14="http://schemas.microsoft.com/office/powerpoint/2010/main" val="2871667045"/>
              </p:ext>
            </p:extLst>
          </p:nvPr>
        </p:nvGraphicFramePr>
        <p:xfrm>
          <a:off x="948990" y="1195805"/>
          <a:ext cx="5931265" cy="5355718"/>
        </p:xfrm>
        <a:graphic>
          <a:graphicData uri="http://schemas.openxmlformats.org/drawingml/2006/table">
            <a:tbl>
              <a:tblPr firstRow="1" bandRow="1">
                <a:tableStyleId>{5C22544A-7EE6-4342-B048-85BDC9FD1C3A}</a:tableStyleId>
              </a:tblPr>
              <a:tblGrid>
                <a:gridCol w="2851375">
                  <a:extLst>
                    <a:ext uri="{9D8B030D-6E8A-4147-A177-3AD203B41FA5}">
                      <a16:colId xmlns:a16="http://schemas.microsoft.com/office/drawing/2014/main" val="3727392503"/>
                    </a:ext>
                  </a:extLst>
                </a:gridCol>
                <a:gridCol w="3079890">
                  <a:extLst>
                    <a:ext uri="{9D8B030D-6E8A-4147-A177-3AD203B41FA5}">
                      <a16:colId xmlns:a16="http://schemas.microsoft.com/office/drawing/2014/main" val="1739800409"/>
                    </a:ext>
                  </a:extLst>
                </a:gridCol>
              </a:tblGrid>
              <a:tr h="540122">
                <a:tc>
                  <a:txBody>
                    <a:bodyPr/>
                    <a:lstStyle/>
                    <a:p>
                      <a:pPr algn="ctr"/>
                      <a:r>
                        <a:rPr lang="zh-CN" altLang="en-US" sz="2400" dirty="0">
                          <a:latin typeface="微软雅黑" panose="020B0503020204020204" pitchFamily="34" charset="-122"/>
                          <a:ea typeface="微软雅黑" panose="020B0503020204020204" pitchFamily="34" charset="-122"/>
                        </a:rPr>
                        <a:t>多目标算法类别</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算法名称</a:t>
                      </a:r>
                    </a:p>
                  </a:txBody>
                  <a:tcPr anchor="ctr"/>
                </a:tc>
                <a:extLst>
                  <a:ext uri="{0D108BD9-81ED-4DB2-BD59-A6C34878D82A}">
                    <a16:rowId xmlns:a16="http://schemas.microsoft.com/office/drawing/2014/main" val="3152625908"/>
                  </a:ext>
                </a:extLst>
              </a:tr>
              <a:tr h="540122">
                <a:tc rowSpan="2">
                  <a:txBody>
                    <a:bodyPr/>
                    <a:lstStyle/>
                    <a:p>
                      <a:pPr algn="ctr"/>
                      <a:r>
                        <a:rPr lang="zh-CN" altLang="en-US" sz="2400" dirty="0">
                          <a:latin typeface="微软雅黑" panose="020B0503020204020204" pitchFamily="34" charset="-122"/>
                          <a:ea typeface="微软雅黑" panose="020B0503020204020204" pitchFamily="34" charset="-122"/>
                        </a:rPr>
                        <a:t>转化为单目标</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分层序列法</a:t>
                      </a:r>
                    </a:p>
                  </a:txBody>
                  <a:tcPr anchor="ctr"/>
                </a:tc>
                <a:extLst>
                  <a:ext uri="{0D108BD9-81ED-4DB2-BD59-A6C34878D82A}">
                    <a16:rowId xmlns:a16="http://schemas.microsoft.com/office/drawing/2014/main" val="1549348679"/>
                  </a:ext>
                </a:extLst>
              </a:tr>
              <a:tr h="540122">
                <a:tc vMerge="1">
                  <a:txBody>
                    <a:bodyPr/>
                    <a:lstStyle/>
                    <a:p>
                      <a:endParaRPr lang="zh-CN" altLang="en-US"/>
                    </a:p>
                  </a:txBody>
                  <a:tcPr/>
                </a:tc>
                <a:tc>
                  <a:txBody>
                    <a:bodyPr/>
                    <a:lstStyle/>
                    <a:p>
                      <a:pPr algn="ctr"/>
                      <a:r>
                        <a:rPr lang="zh-CN" altLang="en-US" sz="2400" dirty="0">
                          <a:latin typeface="微软雅黑" panose="020B0503020204020204" pitchFamily="34" charset="-122"/>
                          <a:ea typeface="微软雅黑" panose="020B0503020204020204" pitchFamily="34" charset="-122"/>
                        </a:rPr>
                        <a:t>评价函数法</a:t>
                      </a:r>
                    </a:p>
                  </a:txBody>
                  <a:tcPr anchor="ctr"/>
                </a:tc>
                <a:extLst>
                  <a:ext uri="{0D108BD9-81ED-4DB2-BD59-A6C34878D82A}">
                    <a16:rowId xmlns:a16="http://schemas.microsoft.com/office/drawing/2014/main" val="2803141218"/>
                  </a:ext>
                </a:extLst>
              </a:tr>
              <a:tr h="540122">
                <a:tc rowSpan="2">
                  <a:txBody>
                    <a:bodyPr/>
                    <a:lstStyle/>
                    <a:p>
                      <a:pPr algn="ctr"/>
                      <a:r>
                        <a:rPr lang="zh-CN" altLang="en-US" sz="2400" dirty="0">
                          <a:latin typeface="微软雅黑" panose="020B0503020204020204" pitchFamily="34" charset="-122"/>
                          <a:ea typeface="微软雅黑" panose="020B0503020204020204" pitchFamily="34" charset="-122"/>
                        </a:rPr>
                        <a:t>非启发式算法</a:t>
                      </a:r>
                    </a:p>
                  </a:txBody>
                  <a:tcPr anchor="ctr"/>
                </a:tc>
                <a:tc>
                  <a:txBody>
                    <a:bodyPr/>
                    <a:lstStyle/>
                    <a:p>
                      <a:pPr algn="ctr"/>
                      <a:r>
                        <a:rPr lang="en-US" altLang="zh-CN" sz="2400" dirty="0">
                          <a:latin typeface="微软雅黑" panose="020B0503020204020204" pitchFamily="34" charset="-122"/>
                          <a:ea typeface="微软雅黑" panose="020B0503020204020204" pitchFamily="34" charset="-122"/>
                        </a:rPr>
                        <a:t>Global shooting</a:t>
                      </a:r>
                      <a:endParaRPr lang="zh-CN" altLang="en-US" sz="2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079194006"/>
                  </a:ext>
                </a:extLst>
              </a:tr>
              <a:tr h="540122">
                <a:tc vMerge="1">
                  <a:txBody>
                    <a:bodyPr/>
                    <a:lstStyle/>
                    <a:p>
                      <a:endParaRPr lang="zh-CN" altLang="en-US" dirty="0"/>
                    </a:p>
                  </a:txBody>
                  <a:tcPr/>
                </a:tc>
                <a:tc>
                  <a:txBody>
                    <a:bodyPr/>
                    <a:lstStyle/>
                    <a:p>
                      <a:pPr algn="ctr"/>
                      <a:r>
                        <a:rPr lang="en-US" altLang="zh-CN" sz="2400" dirty="0">
                          <a:latin typeface="微软雅黑" panose="020B0503020204020204" pitchFamily="34" charset="-122"/>
                          <a:ea typeface="微软雅黑" panose="020B0503020204020204" pitchFamily="34" charset="-122"/>
                        </a:rPr>
                        <a:t>NBI</a:t>
                      </a:r>
                      <a:endParaRPr lang="zh-CN" altLang="en-US" sz="2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392916303"/>
                  </a:ext>
                </a:extLst>
              </a:tr>
              <a:tr h="787432">
                <a:tc rowSpan="4">
                  <a:txBody>
                    <a:bodyPr/>
                    <a:lstStyle/>
                    <a:p>
                      <a:pPr algn="ctr"/>
                      <a:r>
                        <a:rPr lang="zh-CN" altLang="en-US" sz="2400" dirty="0">
                          <a:latin typeface="微软雅黑" panose="020B0503020204020204" pitchFamily="34" charset="-122"/>
                          <a:ea typeface="微软雅黑" panose="020B0503020204020204" pitchFamily="34" charset="-122"/>
                        </a:rPr>
                        <a:t>启发式算法</a:t>
                      </a:r>
                    </a:p>
                  </a:txBody>
                  <a:tcPr anchor="ctr"/>
                </a:tc>
                <a:tc>
                  <a:txBody>
                    <a:bodyPr/>
                    <a:lstStyle/>
                    <a:p>
                      <a:pPr algn="ctr"/>
                      <a:r>
                        <a:rPr lang="en-US" altLang="zh-CN" sz="2400" dirty="0">
                          <a:latin typeface="微软雅黑" panose="020B0503020204020204" pitchFamily="34" charset="-122"/>
                          <a:ea typeface="微软雅黑" panose="020B0503020204020204" pitchFamily="34" charset="-122"/>
                        </a:rPr>
                        <a:t>NSGA</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NSGA-II</a:t>
                      </a:r>
                      <a:endParaRPr lang="zh-CN" altLang="en-US" sz="2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313850286"/>
                  </a:ext>
                </a:extLst>
              </a:tr>
              <a:tr h="787432">
                <a:tc vMerge="1">
                  <a:txBody>
                    <a:bodyPr/>
                    <a:lstStyle/>
                    <a:p>
                      <a:endParaRPr lang="zh-CN" altLang="en-US"/>
                    </a:p>
                  </a:txBody>
                  <a:tcPr/>
                </a:tc>
                <a:tc>
                  <a:txBody>
                    <a:bodyPr/>
                    <a:lstStyle/>
                    <a:p>
                      <a:pPr algn="ctr"/>
                      <a:r>
                        <a:rPr lang="en-US" altLang="zh-CN" sz="2400" dirty="0">
                          <a:latin typeface="微软雅黑" panose="020B0503020204020204" pitchFamily="34" charset="-122"/>
                          <a:ea typeface="微软雅黑" panose="020B0503020204020204" pitchFamily="34" charset="-122"/>
                        </a:rPr>
                        <a:t>SPEA</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SPEA-II</a:t>
                      </a:r>
                      <a:endParaRPr lang="zh-CN" altLang="en-US" sz="2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834285187"/>
                  </a:ext>
                </a:extLst>
              </a:tr>
              <a:tr h="540122">
                <a:tc vMerge="1">
                  <a:txBody>
                    <a:bodyPr/>
                    <a:lstStyle/>
                    <a:p>
                      <a:endParaRPr lang="zh-CN" altLang="en-US"/>
                    </a:p>
                  </a:txBody>
                  <a:tcPr/>
                </a:tc>
                <a:tc>
                  <a:txBody>
                    <a:bodyPr/>
                    <a:lstStyle/>
                    <a:p>
                      <a:pPr algn="ctr"/>
                      <a:r>
                        <a:rPr lang="en-US" altLang="zh-CN" sz="2400" dirty="0">
                          <a:latin typeface="微软雅黑" panose="020B0503020204020204" pitchFamily="34" charset="-122"/>
                          <a:ea typeface="微软雅黑" panose="020B0503020204020204" pitchFamily="34" charset="-122"/>
                        </a:rPr>
                        <a:t>MOEA\D</a:t>
                      </a:r>
                      <a:endParaRPr lang="zh-CN" altLang="en-US" sz="2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088739431"/>
                  </a:ext>
                </a:extLst>
              </a:tr>
              <a:tr h="540122">
                <a:tc vMerge="1">
                  <a:txBody>
                    <a:bodyPr/>
                    <a:lstStyle/>
                    <a:p>
                      <a:endParaRPr lang="zh-CN" altLang="en-US"/>
                    </a:p>
                  </a:txBody>
                  <a:tcPr/>
                </a:tc>
                <a:tc>
                  <a:txBody>
                    <a:bodyPr/>
                    <a:lstStyle/>
                    <a:p>
                      <a:pPr algn="ctr"/>
                      <a:r>
                        <a:rPr lang="zh-CN" altLang="en-US" sz="2400" dirty="0">
                          <a:latin typeface="微软雅黑" panose="020B0503020204020204" pitchFamily="34" charset="-122"/>
                          <a:ea typeface="微软雅黑" panose="020B0503020204020204" pitchFamily="34" charset="-122"/>
                        </a:rPr>
                        <a:t>粒子群</a:t>
                      </a:r>
                    </a:p>
                  </a:txBody>
                  <a:tcPr anchor="ctr"/>
                </a:tc>
                <a:extLst>
                  <a:ext uri="{0D108BD9-81ED-4DB2-BD59-A6C34878D82A}">
                    <a16:rowId xmlns:a16="http://schemas.microsoft.com/office/drawing/2014/main" val="1500294888"/>
                  </a:ext>
                </a:extLst>
              </a:tr>
            </a:tbl>
          </a:graphicData>
        </a:graphic>
      </p:graphicFrame>
      <p:pic>
        <p:nvPicPr>
          <p:cNvPr id="4" name="图片 3">
            <a:extLst>
              <a:ext uri="{FF2B5EF4-FFF2-40B4-BE49-F238E27FC236}">
                <a16:creationId xmlns:a16="http://schemas.microsoft.com/office/drawing/2014/main" id="{3466650E-B85C-4D29-A5D5-2AAEC036B4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0256" y="0"/>
            <a:ext cx="4974528" cy="6858000"/>
          </a:xfrm>
          <a:prstGeom prst="rect">
            <a:avLst/>
          </a:prstGeom>
        </p:spPr>
      </p:pic>
      <p:sp>
        <p:nvSpPr>
          <p:cNvPr id="2" name="灯片编号占位符 1">
            <a:extLst>
              <a:ext uri="{FF2B5EF4-FFF2-40B4-BE49-F238E27FC236}">
                <a16:creationId xmlns:a16="http://schemas.microsoft.com/office/drawing/2014/main" id="{AB5F89FC-DD4B-4335-95D6-5FCD1D6FDBEF}"/>
              </a:ext>
            </a:extLst>
          </p:cNvPr>
          <p:cNvSpPr>
            <a:spLocks noGrp="1"/>
          </p:cNvSpPr>
          <p:nvPr>
            <p:ph type="sldNum" sz="quarter" idx="12"/>
          </p:nvPr>
        </p:nvSpPr>
        <p:spPr/>
        <p:txBody>
          <a:bodyPr/>
          <a:lstStyle/>
          <a:p>
            <a:fld id="{9C45B639-5B06-4416-8807-7FB8FE1541DA}" type="slidenum">
              <a:rPr lang="zh-CN" altLang="en-US" smtClean="0">
                <a:solidFill>
                  <a:prstClr val="black">
                    <a:tint val="75000"/>
                  </a:prstClr>
                </a:solidFill>
              </a:rPr>
              <a:pPr/>
              <a:t>16</a:t>
            </a:fld>
            <a:endParaRPr lang="zh-CN" altLang="en-US">
              <a:solidFill>
                <a:prstClr val="black">
                  <a:tint val="75000"/>
                </a:prstClr>
              </a:solidFill>
            </a:endParaRPr>
          </a:p>
        </p:txBody>
      </p:sp>
      <p:sp>
        <p:nvSpPr>
          <p:cNvPr id="7" name="文本框 6">
            <a:extLst>
              <a:ext uri="{FF2B5EF4-FFF2-40B4-BE49-F238E27FC236}">
                <a16:creationId xmlns:a16="http://schemas.microsoft.com/office/drawing/2014/main" id="{5F459421-9657-4CFF-AA8A-7FB69EA31DC2}"/>
              </a:ext>
            </a:extLst>
          </p:cNvPr>
          <p:cNvSpPr txBox="1"/>
          <p:nvPr/>
        </p:nvSpPr>
        <p:spPr>
          <a:xfrm>
            <a:off x="421552" y="27050"/>
            <a:ext cx="3775393" cy="707886"/>
          </a:xfrm>
          <a:prstGeom prst="rect">
            <a:avLst/>
          </a:prstGeom>
          <a:noFill/>
        </p:spPr>
        <p:txBody>
          <a:bodyPr wrap="none" rtlCol="0">
            <a:spAutoFit/>
          </a:bodyPr>
          <a:lstStyle/>
          <a:p>
            <a:pPr algn="ctr"/>
            <a:r>
              <a:rPr lang="zh-CN" altLang="en-US" sz="4000" b="1" dirty="0">
                <a:solidFill>
                  <a:schemeClr val="bg1"/>
                </a:solidFill>
                <a:latin typeface="Agency FB" panose="020B0503020202020204" pitchFamily="34" charset="0"/>
                <a:ea typeface="微软雅黑" panose="020B0503020204020204" pitchFamily="34" charset="-122"/>
              </a:rPr>
              <a:t>多目标优化算法</a:t>
            </a:r>
            <a:endParaRPr lang="en-US" altLang="zh-CN" sz="4000" b="1" dirty="0">
              <a:solidFill>
                <a:schemeClr val="bg1"/>
              </a:solidFill>
              <a:latin typeface="Agency FB" panose="020B0503020202020204" pitchFamily="34" charset="0"/>
              <a:ea typeface="微软雅黑" panose="020B0503020204020204" pitchFamily="34" charset="-122"/>
            </a:endParaRPr>
          </a:p>
        </p:txBody>
      </p:sp>
    </p:spTree>
    <p:extLst>
      <p:ext uri="{BB962C8B-B14F-4D97-AF65-F5344CB8AC3E}">
        <p14:creationId xmlns:p14="http://schemas.microsoft.com/office/powerpoint/2010/main" val="878102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2" name="组合 21"/>
          <p:cNvGrpSpPr/>
          <p:nvPr/>
        </p:nvGrpSpPr>
        <p:grpSpPr>
          <a:xfrm>
            <a:off x="-1" y="1492347"/>
            <a:ext cx="3317430" cy="2632835"/>
            <a:chOff x="-1" y="1492347"/>
            <a:chExt cx="3317430" cy="2632835"/>
          </a:xfrm>
        </p:grpSpPr>
        <p:sp>
          <p:nvSpPr>
            <p:cNvPr id="20" name="任意多边形 19"/>
            <p:cNvSpPr/>
            <p:nvPr/>
          </p:nvSpPr>
          <p:spPr>
            <a:xfrm>
              <a:off x="-1" y="2591803"/>
              <a:ext cx="2996972" cy="1533379"/>
            </a:xfrm>
            <a:custGeom>
              <a:avLst/>
              <a:gdLst>
                <a:gd name="connsiteX0" fmla="*/ 0 w 2996972"/>
                <a:gd name="connsiteY0" fmla="*/ 0 h 1533379"/>
                <a:gd name="connsiteX1" fmla="*/ 1316551 w 2996972"/>
                <a:gd name="connsiteY1" fmla="*/ 0 h 1533379"/>
                <a:gd name="connsiteX2" fmla="*/ 1465829 w 2996972"/>
                <a:gd name="connsiteY2" fmla="*/ 0 h 1533379"/>
                <a:gd name="connsiteX3" fmla="*/ 2747118 w 2996972"/>
                <a:gd name="connsiteY3" fmla="*/ 0 h 1533379"/>
                <a:gd name="connsiteX4" fmla="*/ 2747118 w 2996972"/>
                <a:gd name="connsiteY4" fmla="*/ 1109881 h 1533379"/>
                <a:gd name="connsiteX5" fmla="*/ 2749057 w 2996972"/>
                <a:gd name="connsiteY5" fmla="*/ 1090290 h 1533379"/>
                <a:gd name="connsiteX6" fmla="*/ 2913319 w 2996972"/>
                <a:gd name="connsiteY6" fmla="*/ 872451 h 1533379"/>
                <a:gd name="connsiteX7" fmla="*/ 2987451 w 2996972"/>
                <a:gd name="connsiteY7" fmla="*/ 833997 h 1533379"/>
                <a:gd name="connsiteX8" fmla="*/ 2987451 w 2996972"/>
                <a:gd name="connsiteY8" fmla="*/ 0 h 1533379"/>
                <a:gd name="connsiteX9" fmla="*/ 2996972 w 2996972"/>
                <a:gd name="connsiteY9" fmla="*/ 0 h 1533379"/>
                <a:gd name="connsiteX10" fmla="*/ 2996972 w 2996972"/>
                <a:gd name="connsiteY10" fmla="*/ 1533379 h 1533379"/>
                <a:gd name="connsiteX11" fmla="*/ 1465829 w 2996972"/>
                <a:gd name="connsiteY11" fmla="*/ 1533379 h 1533379"/>
                <a:gd name="connsiteX12" fmla="*/ 1316551 w 2996972"/>
                <a:gd name="connsiteY12" fmla="*/ 1533379 h 1533379"/>
                <a:gd name="connsiteX13" fmla="*/ 0 w 2996972"/>
                <a:gd name="connsiteY13"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6972" h="1533379">
                  <a:moveTo>
                    <a:pt x="0" y="0"/>
                  </a:moveTo>
                  <a:lnTo>
                    <a:pt x="1316551" y="0"/>
                  </a:lnTo>
                  <a:lnTo>
                    <a:pt x="1465829" y="0"/>
                  </a:lnTo>
                  <a:lnTo>
                    <a:pt x="2747118" y="0"/>
                  </a:lnTo>
                  <a:lnTo>
                    <a:pt x="2747118" y="1109881"/>
                  </a:lnTo>
                  <a:lnTo>
                    <a:pt x="2749057" y="1090290"/>
                  </a:lnTo>
                  <a:cubicBezTo>
                    <a:pt x="2764126" y="1017626"/>
                    <a:pt x="2826727" y="931288"/>
                    <a:pt x="2913319" y="872451"/>
                  </a:cubicBezTo>
                  <a:lnTo>
                    <a:pt x="2987451" y="833997"/>
                  </a:lnTo>
                  <a:lnTo>
                    <a:pt x="2987451" y="0"/>
                  </a:lnTo>
                  <a:lnTo>
                    <a:pt x="2996972" y="0"/>
                  </a:lnTo>
                  <a:lnTo>
                    <a:pt x="2996972" y="1533379"/>
                  </a:lnTo>
                  <a:lnTo>
                    <a:pt x="1465829" y="1533379"/>
                  </a:lnTo>
                  <a:lnTo>
                    <a:pt x="1316551" y="1533379"/>
                  </a:lnTo>
                  <a:lnTo>
                    <a:pt x="0" y="1533379"/>
                  </a:lnTo>
                  <a:close/>
                </a:path>
              </a:pathLst>
            </a:cu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20700676">
              <a:off x="1591986" y="1492347"/>
              <a:ext cx="1725443" cy="2263599"/>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03454" y="2795956"/>
              <a:ext cx="1037463" cy="1107996"/>
            </a:xfrm>
            <a:prstGeom prst="rect">
              <a:avLst/>
            </a:prstGeom>
          </p:spPr>
          <p:txBody>
            <a:bodyPr wrap="none">
              <a:spAutoFit/>
            </a:bodyPr>
            <a:lstStyle/>
            <a:p>
              <a:r>
                <a:rPr lang="en-US" altLang="zh-CN" sz="6600" b="1" dirty="0">
                  <a:solidFill>
                    <a:prstClr val="white"/>
                  </a:solidFill>
                  <a:latin typeface="方正姚体" panose="02010601030101010101" pitchFamily="2" charset="-122"/>
                  <a:ea typeface="方正姚体" panose="02010601030101010101" pitchFamily="2" charset="-122"/>
                </a:rPr>
                <a:t>04</a:t>
              </a:r>
              <a:endParaRPr lang="zh-CN" altLang="en-US" sz="6600" dirty="0">
                <a:solidFill>
                  <a:prstClr val="white"/>
                </a:solidFill>
                <a:latin typeface="方正姚体" panose="02010601030101010101" pitchFamily="2" charset="-122"/>
                <a:ea typeface="方正姚体" panose="02010601030101010101" pitchFamily="2" charset="-122"/>
              </a:endParaRPr>
            </a:p>
          </p:txBody>
        </p:sp>
      </p:grpSp>
      <p:sp>
        <p:nvSpPr>
          <p:cNvPr id="19" name="矩形 18"/>
          <p:cNvSpPr/>
          <p:nvPr/>
        </p:nvSpPr>
        <p:spPr>
          <a:xfrm>
            <a:off x="3009043" y="2591802"/>
            <a:ext cx="9182957" cy="1533379"/>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F25C1B3-465E-41C9-BA4F-2740E68019E3}"/>
              </a:ext>
            </a:extLst>
          </p:cNvPr>
          <p:cNvSpPr/>
          <p:nvPr/>
        </p:nvSpPr>
        <p:spPr>
          <a:xfrm>
            <a:off x="3221337" y="2795956"/>
            <a:ext cx="8722423" cy="1200329"/>
          </a:xfrm>
          <a:prstGeom prst="rect">
            <a:avLst/>
          </a:prstGeom>
        </p:spPr>
        <p:txBody>
          <a:bodyPr wrap="square">
            <a:spAutoFit/>
          </a:bodyPr>
          <a:lstStyle/>
          <a:p>
            <a:pPr algn="ctr"/>
            <a:r>
              <a:rPr lang="zh-CN" altLang="en-US" sz="7200" b="1" dirty="0">
                <a:solidFill>
                  <a:schemeClr val="bg1"/>
                </a:solidFill>
                <a:latin typeface="Agency FB" panose="020B0503020202020204" pitchFamily="34" charset="0"/>
                <a:ea typeface="微软雅黑" panose="020B0503020204020204" pitchFamily="34" charset="-122"/>
              </a:rPr>
              <a:t>研究内容与关键问题</a:t>
            </a:r>
            <a:endParaRPr lang="en-US" altLang="zh-CN" sz="7200" b="1" dirty="0">
              <a:solidFill>
                <a:schemeClr val="bg1"/>
              </a:solidFill>
              <a:latin typeface="Agency FB" panose="020B0503020202020204" pitchFamily="34" charset="0"/>
              <a:ea typeface="微软雅黑" panose="020B0503020204020204" pitchFamily="34" charset="-122"/>
            </a:endParaRPr>
          </a:p>
        </p:txBody>
      </p:sp>
      <p:sp>
        <p:nvSpPr>
          <p:cNvPr id="2" name="灯片编号占位符 1">
            <a:extLst>
              <a:ext uri="{FF2B5EF4-FFF2-40B4-BE49-F238E27FC236}">
                <a16:creationId xmlns:a16="http://schemas.microsoft.com/office/drawing/2014/main" id="{BE7A60AF-E322-43E2-9A43-9BAC50AC895E}"/>
              </a:ext>
            </a:extLst>
          </p:cNvPr>
          <p:cNvSpPr>
            <a:spLocks noGrp="1"/>
          </p:cNvSpPr>
          <p:nvPr>
            <p:ph type="sldNum" sz="quarter" idx="12"/>
          </p:nvPr>
        </p:nvSpPr>
        <p:spPr/>
        <p:txBody>
          <a:bodyPr/>
          <a:lstStyle/>
          <a:p>
            <a:fld id="{9C45B639-5B06-4416-8807-7FB8FE1541DA}" type="slidenum">
              <a:rPr lang="zh-CN" altLang="en-US" smtClean="0">
                <a:solidFill>
                  <a:prstClr val="black">
                    <a:tint val="75000"/>
                  </a:prstClr>
                </a:solidFill>
              </a:rPr>
              <a:pPr/>
              <a:t>17</a:t>
            </a:fld>
            <a:endParaRPr lang="zh-CN" altLang="en-US">
              <a:solidFill>
                <a:prstClr val="black">
                  <a:tint val="75000"/>
                </a:prstClr>
              </a:solidFill>
            </a:endParaRPr>
          </a:p>
        </p:txBody>
      </p:sp>
    </p:spTree>
    <p:extLst>
      <p:ext uri="{BB962C8B-B14F-4D97-AF65-F5344CB8AC3E}">
        <p14:creationId xmlns:p14="http://schemas.microsoft.com/office/powerpoint/2010/main" val="584644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任意多边形 9"/>
          <p:cNvSpPr/>
          <p:nvPr/>
        </p:nvSpPr>
        <p:spPr>
          <a:xfrm>
            <a:off x="0" y="0"/>
            <a:ext cx="539877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99" name="文本框 98"/>
          <p:cNvSpPr txBox="1"/>
          <p:nvPr/>
        </p:nvSpPr>
        <p:spPr>
          <a:xfrm>
            <a:off x="728936" y="20296"/>
            <a:ext cx="2236510" cy="707886"/>
          </a:xfrm>
          <a:prstGeom prst="rect">
            <a:avLst/>
          </a:prstGeom>
          <a:noFill/>
        </p:spPr>
        <p:txBody>
          <a:bodyPr wrap="none" rtlCol="0">
            <a:spAutoFit/>
          </a:bodyPr>
          <a:lstStyle/>
          <a:p>
            <a:r>
              <a:rPr lang="zh-CN" altLang="en-US" sz="4000" b="1" dirty="0">
                <a:solidFill>
                  <a:schemeClr val="bg1"/>
                </a:solidFill>
                <a:latin typeface="Microsoft YaHei" panose="020B0503020204020204" pitchFamily="34" charset="-122"/>
                <a:ea typeface="Microsoft YaHei" panose="020B0503020204020204" pitchFamily="34" charset="-122"/>
              </a:rPr>
              <a:t>研究内容</a:t>
            </a:r>
          </a:p>
        </p:txBody>
      </p:sp>
      <p:sp>
        <p:nvSpPr>
          <p:cNvPr id="2" name="灯片编号占位符 1">
            <a:extLst>
              <a:ext uri="{FF2B5EF4-FFF2-40B4-BE49-F238E27FC236}">
                <a16:creationId xmlns:a16="http://schemas.microsoft.com/office/drawing/2014/main" id="{C8C1BBBD-03B4-40DE-A50D-5E9B88B4AC42}"/>
              </a:ext>
            </a:extLst>
          </p:cNvPr>
          <p:cNvSpPr>
            <a:spLocks noGrp="1"/>
          </p:cNvSpPr>
          <p:nvPr>
            <p:ph type="sldNum" sz="quarter" idx="12"/>
          </p:nvPr>
        </p:nvSpPr>
        <p:spPr/>
        <p:txBody>
          <a:bodyPr/>
          <a:lstStyle/>
          <a:p>
            <a:fld id="{9C45B639-5B06-4416-8807-7FB8FE1541DA}" type="slidenum">
              <a:rPr lang="zh-CN" altLang="en-US" smtClean="0">
                <a:solidFill>
                  <a:prstClr val="black">
                    <a:tint val="75000"/>
                  </a:prstClr>
                </a:solidFill>
              </a:rPr>
              <a:pPr/>
              <a:t>18</a:t>
            </a:fld>
            <a:endParaRPr lang="zh-CN" altLang="en-US">
              <a:solidFill>
                <a:prstClr val="black">
                  <a:tint val="75000"/>
                </a:prstClr>
              </a:solidFill>
            </a:endParaRPr>
          </a:p>
        </p:txBody>
      </p:sp>
      <p:graphicFrame>
        <p:nvGraphicFramePr>
          <p:cNvPr id="6" name="图示 5">
            <a:extLst>
              <a:ext uri="{FF2B5EF4-FFF2-40B4-BE49-F238E27FC236}">
                <a16:creationId xmlns:a16="http://schemas.microsoft.com/office/drawing/2014/main" id="{ACA11297-4B1F-4E22-8953-FC38B8C293F5}"/>
              </a:ext>
            </a:extLst>
          </p:cNvPr>
          <p:cNvGraphicFramePr/>
          <p:nvPr>
            <p:extLst>
              <p:ext uri="{D42A27DB-BD31-4B8C-83A1-F6EECF244321}">
                <p14:modId xmlns:p14="http://schemas.microsoft.com/office/powerpoint/2010/main" val="4194803523"/>
              </p:ext>
            </p:extLst>
          </p:nvPr>
        </p:nvGraphicFramePr>
        <p:xfrm>
          <a:off x="2037380" y="1391035"/>
          <a:ext cx="8128000" cy="47516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20596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任意多边形 9">
            <a:extLst>
              <a:ext uri="{FF2B5EF4-FFF2-40B4-BE49-F238E27FC236}">
                <a16:creationId xmlns:a16="http://schemas.microsoft.com/office/drawing/2014/main" id="{F71EB730-16FF-446E-9691-5FBC79E38D82}"/>
              </a:ext>
            </a:extLst>
          </p:cNvPr>
          <p:cNvSpPr/>
          <p:nvPr/>
        </p:nvSpPr>
        <p:spPr>
          <a:xfrm>
            <a:off x="0" y="0"/>
            <a:ext cx="539877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4" name="文本框 33">
            <a:extLst>
              <a:ext uri="{FF2B5EF4-FFF2-40B4-BE49-F238E27FC236}">
                <a16:creationId xmlns:a16="http://schemas.microsoft.com/office/drawing/2014/main" id="{C9A2A85F-9F35-4592-9E06-0BCCBBD147B7}"/>
              </a:ext>
            </a:extLst>
          </p:cNvPr>
          <p:cNvSpPr txBox="1"/>
          <p:nvPr/>
        </p:nvSpPr>
        <p:spPr>
          <a:xfrm>
            <a:off x="889540" y="27050"/>
            <a:ext cx="2236510" cy="707886"/>
          </a:xfrm>
          <a:prstGeom prst="rect">
            <a:avLst/>
          </a:prstGeom>
          <a:noFill/>
        </p:spPr>
        <p:txBody>
          <a:bodyPr wrap="none" rtlCol="0">
            <a:spAutoFit/>
          </a:bodyPr>
          <a:lstStyle/>
          <a:p>
            <a:pPr algn="ctr"/>
            <a:r>
              <a:rPr lang="zh-CN" altLang="en-US" sz="4000" b="1" dirty="0">
                <a:solidFill>
                  <a:schemeClr val="bg1"/>
                </a:solidFill>
                <a:latin typeface="Agency FB" panose="020B0503020202020204" pitchFamily="34" charset="0"/>
                <a:ea typeface="微软雅黑" panose="020B0503020204020204" pitchFamily="34" charset="-122"/>
              </a:rPr>
              <a:t>技术路线</a:t>
            </a:r>
            <a:endParaRPr lang="en-US" altLang="zh-CN" sz="4000" b="1" dirty="0">
              <a:solidFill>
                <a:schemeClr val="bg1"/>
              </a:solidFill>
              <a:latin typeface="Agency FB" panose="020B0503020202020204" pitchFamily="34" charset="0"/>
              <a:ea typeface="微软雅黑" panose="020B0503020204020204" pitchFamily="34" charset="-122"/>
            </a:endParaRPr>
          </a:p>
        </p:txBody>
      </p:sp>
      <p:sp>
        <p:nvSpPr>
          <p:cNvPr id="2" name="灯片编号占位符 1">
            <a:extLst>
              <a:ext uri="{FF2B5EF4-FFF2-40B4-BE49-F238E27FC236}">
                <a16:creationId xmlns:a16="http://schemas.microsoft.com/office/drawing/2014/main" id="{7B28C7D9-6313-4BE1-886B-B5625014BAA2}"/>
              </a:ext>
            </a:extLst>
          </p:cNvPr>
          <p:cNvSpPr>
            <a:spLocks noGrp="1"/>
          </p:cNvSpPr>
          <p:nvPr>
            <p:ph type="sldNum" sz="quarter" idx="12"/>
          </p:nvPr>
        </p:nvSpPr>
        <p:spPr/>
        <p:txBody>
          <a:bodyPr/>
          <a:lstStyle/>
          <a:p>
            <a:fld id="{9C45B639-5B06-4416-8807-7FB8FE1541DA}" type="slidenum">
              <a:rPr lang="zh-CN" altLang="en-US" smtClean="0">
                <a:solidFill>
                  <a:prstClr val="black">
                    <a:tint val="75000"/>
                  </a:prstClr>
                </a:solidFill>
              </a:rPr>
              <a:pPr/>
              <a:t>19</a:t>
            </a:fld>
            <a:endParaRPr lang="zh-CN" altLang="en-US">
              <a:solidFill>
                <a:prstClr val="black">
                  <a:tint val="75000"/>
                </a:prstClr>
              </a:solidFill>
            </a:endParaRPr>
          </a:p>
        </p:txBody>
      </p:sp>
      <p:pic>
        <p:nvPicPr>
          <p:cNvPr id="4" name="图片 3">
            <a:extLst>
              <a:ext uri="{FF2B5EF4-FFF2-40B4-BE49-F238E27FC236}">
                <a16:creationId xmlns:a16="http://schemas.microsoft.com/office/drawing/2014/main" id="{D14F56C8-69BA-4F80-82E8-CFD0B69297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531" y="1176926"/>
            <a:ext cx="10641269" cy="4952381"/>
          </a:xfrm>
          <a:prstGeom prst="rect">
            <a:avLst/>
          </a:prstGeom>
        </p:spPr>
      </p:pic>
    </p:spTree>
    <p:extLst>
      <p:ext uri="{BB962C8B-B14F-4D97-AF65-F5344CB8AC3E}">
        <p14:creationId xmlns:p14="http://schemas.microsoft.com/office/powerpoint/2010/main" val="4196607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E4150"/>
        </a:solid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r="56406"/>
          <a:stretch/>
        </p:blipFill>
        <p:spPr>
          <a:xfrm>
            <a:off x="1524" y="0"/>
            <a:ext cx="4741926" cy="6858000"/>
          </a:xfrm>
          <a:prstGeom prst="rect">
            <a:avLst/>
          </a:prstGeom>
        </p:spPr>
      </p:pic>
      <p:sp>
        <p:nvSpPr>
          <p:cNvPr id="7" name="等腰三角形 6"/>
          <p:cNvSpPr/>
          <p:nvPr/>
        </p:nvSpPr>
        <p:spPr>
          <a:xfrm rot="5400000">
            <a:off x="3701830" y="3222077"/>
            <a:ext cx="480060" cy="413846"/>
          </a:xfrm>
          <a:prstGeom prst="triangle">
            <a:avLst/>
          </a:pr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0" name="组合 9"/>
          <p:cNvGrpSpPr/>
          <p:nvPr/>
        </p:nvGrpSpPr>
        <p:grpSpPr>
          <a:xfrm>
            <a:off x="6772112" y="1708768"/>
            <a:ext cx="684290" cy="654310"/>
            <a:chOff x="6130971" y="1234452"/>
            <a:chExt cx="684290" cy="654310"/>
          </a:xfrm>
        </p:grpSpPr>
        <p:sp>
          <p:nvSpPr>
            <p:cNvPr id="12" name="圆角矩形 11"/>
            <p:cNvSpPr/>
            <p:nvPr/>
          </p:nvSpPr>
          <p:spPr>
            <a:xfrm>
              <a:off x="6175941" y="1249442"/>
              <a:ext cx="639320" cy="639320"/>
            </a:xfrm>
            <a:prstGeom prst="roundRect">
              <a:avLst/>
            </a:prstGeom>
            <a:solidFill>
              <a:srgbClr val="FCFC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130971" y="1234452"/>
              <a:ext cx="546945" cy="646331"/>
            </a:xfrm>
            <a:prstGeom prst="rect">
              <a:avLst/>
            </a:prstGeom>
            <a:noFill/>
            <a:effectLst/>
          </p:spPr>
          <p:txBody>
            <a:bodyPr wrap="none" rtlCol="0">
              <a:spAutoFit/>
            </a:bodyPr>
            <a:lstStyle/>
            <a:p>
              <a:r>
                <a:rPr lang="en-US" altLang="zh-CN" sz="3200" b="1" dirty="0"/>
                <a:t>  </a:t>
              </a:r>
              <a:r>
                <a:rPr lang="en-US" altLang="zh-CN" sz="3600" dirty="0">
                  <a:solidFill>
                    <a:srgbClr val="C00102"/>
                  </a:solidFill>
                  <a:latin typeface="Impact" panose="020B0806030902050204" pitchFamily="34" charset="0"/>
                </a:rPr>
                <a:t>1</a:t>
              </a:r>
              <a:endParaRPr lang="en-US" altLang="zh-CN" sz="2800" dirty="0">
                <a:solidFill>
                  <a:srgbClr val="C00102"/>
                </a:solidFill>
                <a:latin typeface="Impact" panose="020B0806030902050204" pitchFamily="34" charset="0"/>
              </a:endParaRPr>
            </a:p>
          </p:txBody>
        </p:sp>
      </p:grpSp>
      <p:grpSp>
        <p:nvGrpSpPr>
          <p:cNvPr id="15" name="组合 14"/>
          <p:cNvGrpSpPr/>
          <p:nvPr/>
        </p:nvGrpSpPr>
        <p:grpSpPr>
          <a:xfrm>
            <a:off x="6757122" y="2655142"/>
            <a:ext cx="699280" cy="654310"/>
            <a:chOff x="6115981" y="2180826"/>
            <a:chExt cx="699280" cy="654310"/>
          </a:xfrm>
        </p:grpSpPr>
        <p:sp>
          <p:nvSpPr>
            <p:cNvPr id="16" name="圆角矩形 15"/>
            <p:cNvSpPr/>
            <p:nvPr/>
          </p:nvSpPr>
          <p:spPr>
            <a:xfrm>
              <a:off x="6175941" y="2195816"/>
              <a:ext cx="639320" cy="639320"/>
            </a:xfrm>
            <a:prstGeom prst="roundRect">
              <a:avLst/>
            </a:prstGeom>
            <a:solidFill>
              <a:srgbClr val="F4F4F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6115981" y="2180826"/>
              <a:ext cx="603050" cy="646331"/>
            </a:xfrm>
            <a:prstGeom prst="rect">
              <a:avLst/>
            </a:prstGeom>
            <a:noFill/>
            <a:effectLst/>
          </p:spPr>
          <p:txBody>
            <a:bodyPr wrap="none" rtlCol="0">
              <a:spAutoFit/>
            </a:bodyPr>
            <a:lstStyle/>
            <a:p>
              <a:r>
                <a:rPr lang="en-US" altLang="zh-CN" sz="3200" b="1" dirty="0"/>
                <a:t>  </a:t>
              </a:r>
              <a:r>
                <a:rPr lang="en-US" altLang="zh-CN" sz="3600" dirty="0">
                  <a:solidFill>
                    <a:srgbClr val="C00102"/>
                  </a:solidFill>
                  <a:latin typeface="Impact" panose="020B0806030902050204" pitchFamily="34" charset="0"/>
                </a:rPr>
                <a:t>2</a:t>
              </a:r>
              <a:endParaRPr lang="en-US" altLang="zh-CN" sz="2800" dirty="0">
                <a:solidFill>
                  <a:srgbClr val="C00102"/>
                </a:solidFill>
                <a:latin typeface="Impact" panose="020B0806030902050204" pitchFamily="34" charset="0"/>
              </a:endParaRPr>
            </a:p>
          </p:txBody>
        </p:sp>
      </p:grpSp>
      <p:grpSp>
        <p:nvGrpSpPr>
          <p:cNvPr id="22" name="组合 21"/>
          <p:cNvGrpSpPr/>
          <p:nvPr/>
        </p:nvGrpSpPr>
        <p:grpSpPr>
          <a:xfrm>
            <a:off x="6757122" y="3621808"/>
            <a:ext cx="699280" cy="654310"/>
            <a:chOff x="6115981" y="3147492"/>
            <a:chExt cx="699280" cy="654310"/>
          </a:xfrm>
        </p:grpSpPr>
        <p:sp>
          <p:nvSpPr>
            <p:cNvPr id="23" name="圆角矩形 22"/>
            <p:cNvSpPr/>
            <p:nvPr/>
          </p:nvSpPr>
          <p:spPr>
            <a:xfrm>
              <a:off x="6175941" y="3162482"/>
              <a:ext cx="639320" cy="639320"/>
            </a:xfrm>
            <a:prstGeom prst="roundRect">
              <a:avLst/>
            </a:prstGeom>
            <a:solidFill>
              <a:srgbClr val="F4F4F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6115981" y="3147492"/>
              <a:ext cx="615874" cy="646331"/>
            </a:xfrm>
            <a:prstGeom prst="rect">
              <a:avLst/>
            </a:prstGeom>
            <a:noFill/>
            <a:effectLst/>
          </p:spPr>
          <p:txBody>
            <a:bodyPr wrap="none" rtlCol="0">
              <a:spAutoFit/>
            </a:bodyPr>
            <a:lstStyle/>
            <a:p>
              <a:r>
                <a:rPr lang="en-US" altLang="zh-CN" sz="3200" b="1" dirty="0"/>
                <a:t>  </a:t>
              </a:r>
              <a:r>
                <a:rPr lang="en-US" altLang="zh-CN" sz="3600" dirty="0">
                  <a:solidFill>
                    <a:srgbClr val="C00102"/>
                  </a:solidFill>
                  <a:latin typeface="Impact" panose="020B0806030902050204" pitchFamily="34" charset="0"/>
                </a:rPr>
                <a:t>3</a:t>
              </a:r>
              <a:endParaRPr lang="en-US" altLang="zh-CN" sz="2800" dirty="0">
                <a:solidFill>
                  <a:srgbClr val="C00102"/>
                </a:solidFill>
                <a:latin typeface="Impact" panose="020B0806030902050204" pitchFamily="34" charset="0"/>
              </a:endParaRPr>
            </a:p>
          </p:txBody>
        </p:sp>
      </p:grpSp>
      <p:grpSp>
        <p:nvGrpSpPr>
          <p:cNvPr id="28" name="组合 27"/>
          <p:cNvGrpSpPr/>
          <p:nvPr/>
        </p:nvGrpSpPr>
        <p:grpSpPr>
          <a:xfrm>
            <a:off x="6766087" y="4588585"/>
            <a:ext cx="699280" cy="646331"/>
            <a:chOff x="6115981" y="5127284"/>
            <a:chExt cx="699280" cy="646331"/>
          </a:xfrm>
        </p:grpSpPr>
        <p:sp>
          <p:nvSpPr>
            <p:cNvPr id="29" name="圆角矩形 28"/>
            <p:cNvSpPr/>
            <p:nvPr/>
          </p:nvSpPr>
          <p:spPr>
            <a:xfrm>
              <a:off x="6175941" y="5128419"/>
              <a:ext cx="639320" cy="639320"/>
            </a:xfrm>
            <a:prstGeom prst="roundRect">
              <a:avLst/>
            </a:prstGeom>
            <a:solidFill>
              <a:srgbClr val="F4F4F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115981" y="5127284"/>
              <a:ext cx="619080" cy="646331"/>
            </a:xfrm>
            <a:prstGeom prst="rect">
              <a:avLst/>
            </a:prstGeom>
            <a:noFill/>
            <a:effectLst/>
          </p:spPr>
          <p:txBody>
            <a:bodyPr wrap="none" rtlCol="0">
              <a:spAutoFit/>
            </a:bodyPr>
            <a:lstStyle/>
            <a:p>
              <a:r>
                <a:rPr lang="en-US" altLang="zh-CN" sz="3200" b="1" dirty="0"/>
                <a:t>  </a:t>
              </a:r>
              <a:r>
                <a:rPr lang="en-US" altLang="zh-CN" sz="3600" dirty="0">
                  <a:solidFill>
                    <a:srgbClr val="C00102"/>
                  </a:solidFill>
                  <a:latin typeface="Impact" panose="020B0806030902050204" pitchFamily="34" charset="0"/>
                </a:rPr>
                <a:t>4</a:t>
              </a:r>
              <a:endParaRPr lang="en-US" altLang="zh-CN" sz="2800" dirty="0">
                <a:solidFill>
                  <a:srgbClr val="C00102"/>
                </a:solidFill>
                <a:latin typeface="Impact" panose="020B0806030902050204" pitchFamily="34" charset="0"/>
              </a:endParaRPr>
            </a:p>
          </p:txBody>
        </p:sp>
      </p:grpSp>
      <p:sp>
        <p:nvSpPr>
          <p:cNvPr id="31" name="文本框 30"/>
          <p:cNvSpPr txBox="1"/>
          <p:nvPr/>
        </p:nvSpPr>
        <p:spPr>
          <a:xfrm>
            <a:off x="7915462" y="1777085"/>
            <a:ext cx="1415772" cy="461665"/>
          </a:xfrm>
          <a:prstGeom prst="rect">
            <a:avLst/>
          </a:prstGeom>
          <a:noFill/>
        </p:spPr>
        <p:txBody>
          <a:bodyPr wrap="none" rtlCol="0">
            <a:spAutoFit/>
          </a:bodyPr>
          <a:lstStyle/>
          <a:p>
            <a:r>
              <a:rPr lang="zh-CN" altLang="en-US" sz="2400" b="1" dirty="0">
                <a:solidFill>
                  <a:schemeClr val="bg1"/>
                </a:solidFill>
                <a:latin typeface="Microsoft YaHei" panose="020B0503020204020204" pitchFamily="34" charset="-122"/>
                <a:ea typeface="Microsoft YaHei" panose="020B0503020204020204" pitchFamily="34" charset="-122"/>
              </a:rPr>
              <a:t>课题背景</a:t>
            </a:r>
          </a:p>
        </p:txBody>
      </p:sp>
      <p:sp>
        <p:nvSpPr>
          <p:cNvPr id="33" name="文本框 32"/>
          <p:cNvSpPr txBox="1"/>
          <p:nvPr/>
        </p:nvSpPr>
        <p:spPr>
          <a:xfrm>
            <a:off x="7926287" y="2749733"/>
            <a:ext cx="1723549" cy="461665"/>
          </a:xfrm>
          <a:prstGeom prst="rect">
            <a:avLst/>
          </a:prstGeom>
          <a:noFill/>
        </p:spPr>
        <p:txBody>
          <a:bodyPr wrap="none" rtlCol="0">
            <a:spAutoFit/>
          </a:bodyPr>
          <a:lstStyle/>
          <a:p>
            <a:pPr algn="ctr"/>
            <a:r>
              <a:rPr lang="zh-CN" altLang="en-US" sz="2400" b="1" dirty="0">
                <a:solidFill>
                  <a:schemeClr val="bg1"/>
                </a:solidFill>
                <a:latin typeface="Agency FB" panose="020B0503020202020204" pitchFamily="34" charset="0"/>
                <a:ea typeface="微软雅黑" panose="020B0503020204020204" pitchFamily="34" charset="-122"/>
              </a:rPr>
              <a:t>可达集概述</a:t>
            </a:r>
            <a:endParaRPr lang="en-US" altLang="zh-CN" sz="2400" b="1" dirty="0">
              <a:solidFill>
                <a:schemeClr val="bg1"/>
              </a:solidFill>
              <a:latin typeface="Agency FB" panose="020B0503020202020204" pitchFamily="34" charset="0"/>
              <a:ea typeface="微软雅黑" panose="020B0503020204020204" pitchFamily="34" charset="-122"/>
            </a:endParaRPr>
          </a:p>
        </p:txBody>
      </p:sp>
      <p:sp>
        <p:nvSpPr>
          <p:cNvPr id="34" name="文本框 33"/>
          <p:cNvSpPr txBox="1"/>
          <p:nvPr/>
        </p:nvSpPr>
        <p:spPr>
          <a:xfrm>
            <a:off x="7926287" y="3714140"/>
            <a:ext cx="1723549" cy="461665"/>
          </a:xfrm>
          <a:prstGeom prst="rect">
            <a:avLst/>
          </a:prstGeom>
          <a:noFill/>
        </p:spPr>
        <p:txBody>
          <a:bodyPr wrap="none" rtlCol="0">
            <a:spAutoFit/>
          </a:bodyPr>
          <a:lstStyle/>
          <a:p>
            <a:pPr algn="ctr"/>
            <a:r>
              <a:rPr lang="zh-CN" altLang="en-US" sz="2400" b="1" dirty="0">
                <a:solidFill>
                  <a:schemeClr val="bg1"/>
                </a:solidFill>
                <a:latin typeface="Agency FB" panose="020B0503020202020204" pitchFamily="34" charset="0"/>
                <a:ea typeface="微软雅黑" panose="020B0503020204020204" pitchFamily="34" charset="-122"/>
              </a:rPr>
              <a:t>多目标优化</a:t>
            </a:r>
            <a:endParaRPr lang="en-US" altLang="zh-CN" sz="2400" b="1" dirty="0">
              <a:solidFill>
                <a:schemeClr val="bg1"/>
              </a:solidFill>
              <a:latin typeface="Agency FB" panose="020B0503020202020204" pitchFamily="34" charset="0"/>
              <a:ea typeface="微软雅黑" panose="020B0503020204020204" pitchFamily="34" charset="-122"/>
            </a:endParaRPr>
          </a:p>
        </p:txBody>
      </p:sp>
      <p:sp>
        <p:nvSpPr>
          <p:cNvPr id="35" name="文本框 34"/>
          <p:cNvSpPr txBox="1"/>
          <p:nvPr/>
        </p:nvSpPr>
        <p:spPr>
          <a:xfrm>
            <a:off x="7915461" y="4678547"/>
            <a:ext cx="2954656" cy="461665"/>
          </a:xfrm>
          <a:prstGeom prst="rect">
            <a:avLst/>
          </a:prstGeom>
          <a:noFill/>
        </p:spPr>
        <p:txBody>
          <a:bodyPr wrap="none" rtlCol="0">
            <a:spAutoFit/>
          </a:bodyPr>
          <a:lstStyle/>
          <a:p>
            <a:pPr algn="ctr"/>
            <a:r>
              <a:rPr lang="zh-CN" altLang="en-US" sz="2400" b="1" dirty="0">
                <a:solidFill>
                  <a:schemeClr val="bg1"/>
                </a:solidFill>
                <a:latin typeface="Agency FB" panose="020B0503020202020204" pitchFamily="34" charset="0"/>
                <a:ea typeface="微软雅黑" panose="020B0503020204020204" pitchFamily="34" charset="-122"/>
              </a:rPr>
              <a:t>研究内容与关键问题</a:t>
            </a:r>
            <a:endParaRPr lang="en-US" altLang="zh-CN" sz="2400" b="1" dirty="0">
              <a:solidFill>
                <a:schemeClr val="bg1"/>
              </a:solidFill>
              <a:latin typeface="Agency FB" panose="020B0503020202020204" pitchFamily="34" charset="0"/>
              <a:ea typeface="微软雅黑" panose="020B0503020204020204" pitchFamily="34" charset="-122"/>
            </a:endParaRPr>
          </a:p>
        </p:txBody>
      </p:sp>
      <p:grpSp>
        <p:nvGrpSpPr>
          <p:cNvPr id="2" name="组合 1"/>
          <p:cNvGrpSpPr/>
          <p:nvPr/>
        </p:nvGrpSpPr>
        <p:grpSpPr>
          <a:xfrm>
            <a:off x="980000" y="2348865"/>
            <a:ext cx="2160270" cy="2160270"/>
            <a:chOff x="980000" y="2348865"/>
            <a:chExt cx="2160270" cy="2160270"/>
          </a:xfrm>
        </p:grpSpPr>
        <p:sp>
          <p:nvSpPr>
            <p:cNvPr id="3" name="椭圆 2"/>
            <p:cNvSpPr/>
            <p:nvPr/>
          </p:nvSpPr>
          <p:spPr>
            <a:xfrm>
              <a:off x="980000" y="2348865"/>
              <a:ext cx="2160270" cy="2160270"/>
            </a:xfrm>
            <a:prstGeom prst="ellipse">
              <a:avLst/>
            </a:pr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 name="文本框 20"/>
            <p:cNvSpPr>
              <a:spLocks noChangeArrowheads="1"/>
            </p:cNvSpPr>
            <p:nvPr/>
          </p:nvSpPr>
          <p:spPr bwMode="auto">
            <a:xfrm>
              <a:off x="1078135" y="3019458"/>
              <a:ext cx="19639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800" b="1"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目   录</a:t>
              </a:r>
              <a:endParaRPr lang="en-US" sz="4800" b="1"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4" name="灯片编号占位符 3">
            <a:extLst>
              <a:ext uri="{FF2B5EF4-FFF2-40B4-BE49-F238E27FC236}">
                <a16:creationId xmlns:a16="http://schemas.microsoft.com/office/drawing/2014/main" id="{29F5533F-3351-4966-9E85-0097D06245A0}"/>
              </a:ext>
            </a:extLst>
          </p:cNvPr>
          <p:cNvSpPr>
            <a:spLocks noGrp="1"/>
          </p:cNvSpPr>
          <p:nvPr>
            <p:ph type="sldNum" sz="quarter" idx="12"/>
          </p:nvPr>
        </p:nvSpPr>
        <p:spPr/>
        <p:txBody>
          <a:bodyPr/>
          <a:lstStyle/>
          <a:p>
            <a:fld id="{9C45B639-5B06-4416-8807-7FB8FE1541DA}" type="slidenum">
              <a:rPr lang="zh-CN" altLang="en-US" smtClean="0">
                <a:solidFill>
                  <a:prstClr val="black">
                    <a:tint val="75000"/>
                  </a:prstClr>
                </a:solidFill>
              </a:rPr>
              <a:pPr/>
              <a:t>2</a:t>
            </a:fld>
            <a:endParaRPr lang="zh-CN" altLang="en-US">
              <a:solidFill>
                <a:prstClr val="black">
                  <a:tint val="75000"/>
                </a:prstClr>
              </a:solidFill>
            </a:endParaRPr>
          </a:p>
        </p:txBody>
      </p:sp>
    </p:spTree>
    <p:extLst>
      <p:ext uri="{BB962C8B-B14F-4D97-AF65-F5344CB8AC3E}">
        <p14:creationId xmlns:p14="http://schemas.microsoft.com/office/powerpoint/2010/main" val="2109672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任意多边形 9"/>
          <p:cNvSpPr/>
          <p:nvPr/>
        </p:nvSpPr>
        <p:spPr>
          <a:xfrm>
            <a:off x="0" y="0"/>
            <a:ext cx="539877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99" name="文本框 98"/>
          <p:cNvSpPr txBox="1"/>
          <p:nvPr/>
        </p:nvSpPr>
        <p:spPr>
          <a:xfrm>
            <a:off x="678032" y="27050"/>
            <a:ext cx="3262433" cy="707886"/>
          </a:xfrm>
          <a:prstGeom prst="rect">
            <a:avLst/>
          </a:prstGeom>
          <a:noFill/>
        </p:spPr>
        <p:txBody>
          <a:bodyPr wrap="none" rtlCol="0">
            <a:spAutoFit/>
          </a:bodyPr>
          <a:lstStyle/>
          <a:p>
            <a:pPr algn="ctr"/>
            <a:r>
              <a:rPr lang="zh-CN" altLang="en-US" sz="4000" b="1" dirty="0">
                <a:solidFill>
                  <a:schemeClr val="bg1"/>
                </a:solidFill>
                <a:latin typeface="Agency FB" panose="020B0503020202020204" pitchFamily="34" charset="0"/>
                <a:ea typeface="微软雅黑" panose="020B0503020204020204" pitchFamily="34" charset="-122"/>
              </a:rPr>
              <a:t>研究关键问题</a:t>
            </a:r>
            <a:endParaRPr lang="en-US" altLang="zh-CN" sz="4000" b="1" dirty="0">
              <a:solidFill>
                <a:schemeClr val="bg1"/>
              </a:solidFill>
              <a:latin typeface="Agency FB" panose="020B0503020202020204" pitchFamily="34" charset="0"/>
              <a:ea typeface="微软雅黑" panose="020B0503020204020204" pitchFamily="34" charset="-122"/>
            </a:endParaRPr>
          </a:p>
        </p:txBody>
      </p:sp>
      <p:graphicFrame>
        <p:nvGraphicFramePr>
          <p:cNvPr id="12" name="图示 11">
            <a:extLst>
              <a:ext uri="{FF2B5EF4-FFF2-40B4-BE49-F238E27FC236}">
                <a16:creationId xmlns:a16="http://schemas.microsoft.com/office/drawing/2014/main" id="{B0E4BD39-B438-46EE-A18C-1B1825677F7B}"/>
              </a:ext>
            </a:extLst>
          </p:cNvPr>
          <p:cNvGraphicFramePr/>
          <p:nvPr>
            <p:extLst>
              <p:ext uri="{D42A27DB-BD31-4B8C-83A1-F6EECF244321}">
                <p14:modId xmlns:p14="http://schemas.microsoft.com/office/powerpoint/2010/main" val="3332537931"/>
              </p:ext>
            </p:extLst>
          </p:nvPr>
        </p:nvGraphicFramePr>
        <p:xfrm>
          <a:off x="-583128" y="1443355"/>
          <a:ext cx="12678146" cy="46702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灯片编号占位符 1">
            <a:extLst>
              <a:ext uri="{FF2B5EF4-FFF2-40B4-BE49-F238E27FC236}">
                <a16:creationId xmlns:a16="http://schemas.microsoft.com/office/drawing/2014/main" id="{AC0FDD72-4AD3-440F-ACC6-F7DA6D6CBDBF}"/>
              </a:ext>
            </a:extLst>
          </p:cNvPr>
          <p:cNvSpPr>
            <a:spLocks noGrp="1"/>
          </p:cNvSpPr>
          <p:nvPr>
            <p:ph type="sldNum" sz="quarter" idx="12"/>
          </p:nvPr>
        </p:nvSpPr>
        <p:spPr/>
        <p:txBody>
          <a:bodyPr/>
          <a:lstStyle/>
          <a:p>
            <a:fld id="{9C45B639-5B06-4416-8807-7FB8FE1541DA}" type="slidenum">
              <a:rPr lang="zh-CN" altLang="en-US" smtClean="0">
                <a:solidFill>
                  <a:prstClr val="black">
                    <a:tint val="75000"/>
                  </a:prstClr>
                </a:solidFill>
              </a:rPr>
              <a:pPr/>
              <a:t>20</a:t>
            </a:fld>
            <a:endParaRPr lang="zh-CN" altLang="en-US">
              <a:solidFill>
                <a:prstClr val="black">
                  <a:tint val="75000"/>
                </a:prstClr>
              </a:solidFill>
            </a:endParaRPr>
          </a:p>
        </p:txBody>
      </p:sp>
    </p:spTree>
    <p:extLst>
      <p:ext uri="{BB962C8B-B14F-4D97-AF65-F5344CB8AC3E}">
        <p14:creationId xmlns:p14="http://schemas.microsoft.com/office/powerpoint/2010/main" val="2345527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任意多边形 9"/>
          <p:cNvSpPr/>
          <p:nvPr/>
        </p:nvSpPr>
        <p:spPr>
          <a:xfrm>
            <a:off x="0" y="0"/>
            <a:ext cx="539877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99" name="文本框 98"/>
          <p:cNvSpPr txBox="1"/>
          <p:nvPr/>
        </p:nvSpPr>
        <p:spPr>
          <a:xfrm>
            <a:off x="879656" y="40392"/>
            <a:ext cx="2749471" cy="707886"/>
          </a:xfrm>
          <a:prstGeom prst="rect">
            <a:avLst/>
          </a:prstGeom>
          <a:noFill/>
        </p:spPr>
        <p:txBody>
          <a:bodyPr wrap="none" rtlCol="0">
            <a:spAutoFit/>
          </a:bodyPr>
          <a:lstStyle/>
          <a:p>
            <a:r>
              <a:rPr lang="zh-CN" altLang="en-US" sz="4000" b="1" dirty="0">
                <a:solidFill>
                  <a:schemeClr val="bg1"/>
                </a:solidFill>
                <a:latin typeface="Microsoft YaHei" panose="020B0503020204020204" pitchFamily="34" charset="-122"/>
                <a:ea typeface="Microsoft YaHei" panose="020B0503020204020204" pitchFamily="34" charset="-122"/>
              </a:rPr>
              <a:t>研究创新点</a:t>
            </a:r>
          </a:p>
        </p:txBody>
      </p:sp>
      <p:graphicFrame>
        <p:nvGraphicFramePr>
          <p:cNvPr id="2" name="图示 1">
            <a:extLst>
              <a:ext uri="{FF2B5EF4-FFF2-40B4-BE49-F238E27FC236}">
                <a16:creationId xmlns:a16="http://schemas.microsoft.com/office/drawing/2014/main" id="{0E333178-140E-4EEF-9E7C-2848B081B662}"/>
              </a:ext>
            </a:extLst>
          </p:cNvPr>
          <p:cNvGraphicFramePr/>
          <p:nvPr>
            <p:extLst>
              <p:ext uri="{D42A27DB-BD31-4B8C-83A1-F6EECF244321}">
                <p14:modId xmlns:p14="http://schemas.microsoft.com/office/powerpoint/2010/main" val="1218144116"/>
              </p:ext>
            </p:extLst>
          </p:nvPr>
        </p:nvGraphicFramePr>
        <p:xfrm>
          <a:off x="-583128" y="1458580"/>
          <a:ext cx="12678146" cy="46702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灯片编号占位符 2">
            <a:extLst>
              <a:ext uri="{FF2B5EF4-FFF2-40B4-BE49-F238E27FC236}">
                <a16:creationId xmlns:a16="http://schemas.microsoft.com/office/drawing/2014/main" id="{39C77967-2D8F-4CA1-8419-D27BFF0A0575}"/>
              </a:ext>
            </a:extLst>
          </p:cNvPr>
          <p:cNvSpPr>
            <a:spLocks noGrp="1"/>
          </p:cNvSpPr>
          <p:nvPr>
            <p:ph type="sldNum" sz="quarter" idx="12"/>
          </p:nvPr>
        </p:nvSpPr>
        <p:spPr/>
        <p:txBody>
          <a:bodyPr/>
          <a:lstStyle/>
          <a:p>
            <a:fld id="{9C45B639-5B06-4416-8807-7FB8FE1541DA}" type="slidenum">
              <a:rPr lang="zh-CN" altLang="en-US" smtClean="0">
                <a:solidFill>
                  <a:prstClr val="black">
                    <a:tint val="75000"/>
                  </a:prstClr>
                </a:solidFill>
              </a:rPr>
              <a:pPr/>
              <a:t>21</a:t>
            </a:fld>
            <a:endParaRPr lang="zh-CN" altLang="en-US">
              <a:solidFill>
                <a:prstClr val="black">
                  <a:tint val="75000"/>
                </a:prstClr>
              </a:solidFill>
            </a:endParaRPr>
          </a:p>
        </p:txBody>
      </p:sp>
    </p:spTree>
    <p:extLst>
      <p:ext uri="{BB962C8B-B14F-4D97-AF65-F5344CB8AC3E}">
        <p14:creationId xmlns:p14="http://schemas.microsoft.com/office/powerpoint/2010/main" val="22811940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任意多边形 9"/>
          <p:cNvSpPr/>
          <p:nvPr/>
        </p:nvSpPr>
        <p:spPr>
          <a:xfrm>
            <a:off x="0" y="0"/>
            <a:ext cx="539877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99" name="文本框 98"/>
          <p:cNvSpPr txBox="1"/>
          <p:nvPr/>
        </p:nvSpPr>
        <p:spPr>
          <a:xfrm>
            <a:off x="879656" y="40392"/>
            <a:ext cx="2236510" cy="707886"/>
          </a:xfrm>
          <a:prstGeom prst="rect">
            <a:avLst/>
          </a:prstGeom>
          <a:noFill/>
        </p:spPr>
        <p:txBody>
          <a:bodyPr wrap="none" rtlCol="0">
            <a:spAutoFit/>
          </a:bodyPr>
          <a:lstStyle/>
          <a:p>
            <a:r>
              <a:rPr lang="zh-CN" altLang="en-US" sz="4000" b="1" dirty="0">
                <a:solidFill>
                  <a:schemeClr val="bg1"/>
                </a:solidFill>
                <a:latin typeface="Microsoft YaHei" panose="020B0503020204020204" pitchFamily="34" charset="-122"/>
                <a:ea typeface="Microsoft YaHei" panose="020B0503020204020204" pitchFamily="34" charset="-122"/>
              </a:rPr>
              <a:t>参考文献</a:t>
            </a:r>
          </a:p>
        </p:txBody>
      </p:sp>
      <p:sp>
        <p:nvSpPr>
          <p:cNvPr id="3" name="灯片编号占位符 2">
            <a:extLst>
              <a:ext uri="{FF2B5EF4-FFF2-40B4-BE49-F238E27FC236}">
                <a16:creationId xmlns:a16="http://schemas.microsoft.com/office/drawing/2014/main" id="{39C77967-2D8F-4CA1-8419-D27BFF0A0575}"/>
              </a:ext>
            </a:extLst>
          </p:cNvPr>
          <p:cNvSpPr>
            <a:spLocks noGrp="1"/>
          </p:cNvSpPr>
          <p:nvPr>
            <p:ph type="sldNum" sz="quarter" idx="12"/>
          </p:nvPr>
        </p:nvSpPr>
        <p:spPr/>
        <p:txBody>
          <a:bodyPr/>
          <a:lstStyle/>
          <a:p>
            <a:fld id="{9C45B639-5B06-4416-8807-7FB8FE1541DA}" type="slidenum">
              <a:rPr lang="zh-CN" altLang="en-US" smtClean="0">
                <a:solidFill>
                  <a:prstClr val="black">
                    <a:tint val="75000"/>
                  </a:prstClr>
                </a:solidFill>
              </a:rPr>
              <a:pPr/>
              <a:t>22</a:t>
            </a:fld>
            <a:endParaRPr lang="zh-CN" altLang="en-US">
              <a:solidFill>
                <a:prstClr val="black">
                  <a:tint val="75000"/>
                </a:prstClr>
              </a:solidFill>
            </a:endParaRPr>
          </a:p>
        </p:txBody>
      </p:sp>
      <p:sp>
        <p:nvSpPr>
          <p:cNvPr id="2" name="文本框 1">
            <a:extLst>
              <a:ext uri="{FF2B5EF4-FFF2-40B4-BE49-F238E27FC236}">
                <a16:creationId xmlns:a16="http://schemas.microsoft.com/office/drawing/2014/main" id="{C625D6D5-21D1-41DB-91F3-6E059202F750}"/>
              </a:ext>
            </a:extLst>
          </p:cNvPr>
          <p:cNvSpPr txBox="1"/>
          <p:nvPr/>
        </p:nvSpPr>
        <p:spPr>
          <a:xfrm>
            <a:off x="539900" y="1281952"/>
            <a:ext cx="11320406" cy="5078313"/>
          </a:xfrm>
          <a:prstGeom prst="rect">
            <a:avLst/>
          </a:prstGeom>
          <a:noFill/>
        </p:spPr>
        <p:txBody>
          <a:bodyPr wrap="square" rtlCol="0">
            <a:spAutoFit/>
          </a:bodyPr>
          <a:lstStyle/>
          <a:p>
            <a:pPr marL="342900" indent="-342900" algn="just">
              <a:buFont typeface="+mj-lt"/>
              <a:buAutoNum type="arabicPeriod"/>
            </a:pPr>
            <a:r>
              <a:rPr lang="en-US" altLang="zh-CN" dirty="0"/>
              <a:t>Qi X, </a:t>
            </a:r>
            <a:r>
              <a:rPr lang="en-US" altLang="zh-CN" dirty="0" err="1"/>
              <a:t>Theilliol</a:t>
            </a:r>
            <a:r>
              <a:rPr lang="en-US" altLang="zh-CN" dirty="0"/>
              <a:t> D, Song D, et al. Invariant-Set-Based Planning approach for obstacle avoidance under vehicle dynamic constraints[C]//Robotics and </a:t>
            </a:r>
            <a:r>
              <a:rPr lang="en-US" altLang="zh-CN" dirty="0" err="1"/>
              <a:t>Biomimetics</a:t>
            </a:r>
            <a:r>
              <a:rPr lang="en-US" altLang="zh-CN" dirty="0"/>
              <a:t> (ROBIO), 2015 IEEE International Conference on. IEEE, 2015: 1692-1697.</a:t>
            </a:r>
          </a:p>
          <a:p>
            <a:pPr marL="342900" indent="-342900" algn="just">
              <a:buFont typeface="+mj-lt"/>
              <a:buAutoNum type="arabicPeriod"/>
            </a:pPr>
            <a:r>
              <a:rPr lang="en-US" altLang="zh-CN" dirty="0" err="1"/>
              <a:t>Althoff</a:t>
            </a:r>
            <a:r>
              <a:rPr lang="en-US" altLang="zh-CN" dirty="0"/>
              <a:t> M, </a:t>
            </a:r>
            <a:r>
              <a:rPr lang="en-US" altLang="zh-CN" dirty="0" err="1"/>
              <a:t>Stursberg</a:t>
            </a:r>
            <a:r>
              <a:rPr lang="en-US" altLang="zh-CN" dirty="0"/>
              <a:t> O, Buss M. Stochastic reachable sets of interacting traffic participants[C]// Intelligent Vehicles Symposium. IEEE, 2009: 1086-1092.</a:t>
            </a:r>
          </a:p>
          <a:p>
            <a:pPr marL="342900" indent="-342900" algn="just">
              <a:buFont typeface="+mj-lt"/>
              <a:buAutoNum type="arabicPeriod"/>
            </a:pPr>
            <a:r>
              <a:rPr lang="en-US" altLang="zh-CN" dirty="0" err="1"/>
              <a:t>Althoff</a:t>
            </a:r>
            <a:r>
              <a:rPr lang="en-US" altLang="zh-CN" dirty="0"/>
              <a:t> M, Dolan J M. Set-based computation of vehicle behaviors for the online verification of autonomous vehicles[C]// International IEEE Conference on Intelligent Transportation Systems. IEEE, 2011:1162-1167.</a:t>
            </a:r>
          </a:p>
          <a:p>
            <a:pPr marL="342900" indent="-342900" algn="just">
              <a:buFont typeface="+mj-lt"/>
              <a:buAutoNum type="arabicPeriod"/>
            </a:pPr>
            <a:r>
              <a:rPr lang="en-US" altLang="zh-CN" dirty="0"/>
              <a:t>Lin Y, </a:t>
            </a:r>
            <a:r>
              <a:rPr lang="en-US" altLang="zh-CN" dirty="0" err="1"/>
              <a:t>Saripalli</a:t>
            </a:r>
            <a:r>
              <a:rPr lang="en-US" altLang="zh-CN" dirty="0"/>
              <a:t> S. Collision avoidance for UAVs using reachable sets[C]//Unmanned Aircraft Systems (ICUAS), 2015 International Conference on. IEEE, 2015: 226-235.</a:t>
            </a:r>
          </a:p>
          <a:p>
            <a:pPr marL="342900" indent="-342900" algn="just">
              <a:buFont typeface="+mj-lt"/>
              <a:buAutoNum type="arabicPeriod"/>
            </a:pPr>
            <a:r>
              <a:rPr lang="en-US" altLang="zh-CN" dirty="0" err="1"/>
              <a:t>Gillula</a:t>
            </a:r>
            <a:r>
              <a:rPr lang="en-US" altLang="zh-CN" dirty="0"/>
              <a:t> J H, Huang H, Vitus M P, et al. Design of guaranteed safe maneuvers using reachable sets: Autonomous quadrotor aerobatics in theory and practice[C]// IEEE International Conference on Robotics and Automation. IEEE, 2012: 1649-1654.</a:t>
            </a:r>
          </a:p>
          <a:p>
            <a:pPr marL="342900" indent="-342900" algn="just">
              <a:buFont typeface="+mj-lt"/>
              <a:buAutoNum type="arabicPeriod"/>
            </a:pPr>
            <a:r>
              <a:rPr lang="en-US" altLang="zh-CN" dirty="0"/>
              <a:t>Chiang H T, Malone N, Lesser K, et al. Path-guided artificial potential fields with stochastic reachable sets for motion planning in highly dynamic environments[C]// IEEE International Conference on Robotics and Automation. IEEE, 2015: 2347-2354.</a:t>
            </a:r>
          </a:p>
          <a:p>
            <a:pPr marL="342900" indent="-342900" algn="just">
              <a:buFont typeface="+mj-lt"/>
              <a:buAutoNum type="arabicPeriod"/>
            </a:pPr>
            <a:r>
              <a:rPr lang="en-US" altLang="zh-CN" dirty="0" err="1"/>
              <a:t>Chern</a:t>
            </a:r>
            <a:r>
              <a:rPr lang="en-US" altLang="zh-CN" dirty="0"/>
              <a:t> F, Chung, </a:t>
            </a:r>
            <a:r>
              <a:rPr lang="en-US" altLang="zh-CN" dirty="0" err="1"/>
              <a:t>Göktoğan</a:t>
            </a:r>
            <a:r>
              <a:rPr lang="en-US" altLang="zh-CN" dirty="0"/>
              <a:t> A H, et al. Distributed simulation of forward reachable set-based control for multiple pursuer UAVs[J]. 2008.</a:t>
            </a:r>
          </a:p>
          <a:p>
            <a:pPr marL="342900" indent="-342900" algn="just">
              <a:buFont typeface="+mj-lt"/>
              <a:buAutoNum type="arabicPeriod"/>
            </a:pPr>
            <a:r>
              <a:rPr lang="en-US" altLang="zh-CN" dirty="0"/>
              <a:t>Zhang B, Lam J, Xu S. Reachable set estimation and controller design for distributed delay systems with bounded disturbances [J]. Journal of the Franklin Institute, 2014, 351(6): 3068-3088.</a:t>
            </a:r>
          </a:p>
        </p:txBody>
      </p:sp>
    </p:spTree>
    <p:extLst>
      <p:ext uri="{BB962C8B-B14F-4D97-AF65-F5344CB8AC3E}">
        <p14:creationId xmlns:p14="http://schemas.microsoft.com/office/powerpoint/2010/main" val="767847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任意多边形 9"/>
          <p:cNvSpPr/>
          <p:nvPr/>
        </p:nvSpPr>
        <p:spPr>
          <a:xfrm>
            <a:off x="0" y="0"/>
            <a:ext cx="539877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 name="灯片编号占位符 2">
            <a:extLst>
              <a:ext uri="{FF2B5EF4-FFF2-40B4-BE49-F238E27FC236}">
                <a16:creationId xmlns:a16="http://schemas.microsoft.com/office/drawing/2014/main" id="{39C77967-2D8F-4CA1-8419-D27BFF0A0575}"/>
              </a:ext>
            </a:extLst>
          </p:cNvPr>
          <p:cNvSpPr>
            <a:spLocks noGrp="1"/>
          </p:cNvSpPr>
          <p:nvPr>
            <p:ph type="sldNum" sz="quarter" idx="12"/>
          </p:nvPr>
        </p:nvSpPr>
        <p:spPr/>
        <p:txBody>
          <a:bodyPr/>
          <a:lstStyle/>
          <a:p>
            <a:fld id="{9C45B639-5B06-4416-8807-7FB8FE1541DA}" type="slidenum">
              <a:rPr lang="zh-CN" altLang="en-US" smtClean="0">
                <a:solidFill>
                  <a:prstClr val="black">
                    <a:tint val="75000"/>
                  </a:prstClr>
                </a:solidFill>
              </a:rPr>
              <a:pPr/>
              <a:t>23</a:t>
            </a:fld>
            <a:endParaRPr lang="zh-CN" altLang="en-US">
              <a:solidFill>
                <a:prstClr val="black">
                  <a:tint val="75000"/>
                </a:prstClr>
              </a:solidFill>
            </a:endParaRPr>
          </a:p>
        </p:txBody>
      </p:sp>
      <p:sp>
        <p:nvSpPr>
          <p:cNvPr id="2" name="文本框 1">
            <a:extLst>
              <a:ext uri="{FF2B5EF4-FFF2-40B4-BE49-F238E27FC236}">
                <a16:creationId xmlns:a16="http://schemas.microsoft.com/office/drawing/2014/main" id="{C625D6D5-21D1-41DB-91F3-6E059202F750}"/>
              </a:ext>
            </a:extLst>
          </p:cNvPr>
          <p:cNvSpPr txBox="1"/>
          <p:nvPr/>
        </p:nvSpPr>
        <p:spPr>
          <a:xfrm>
            <a:off x="539900" y="1281952"/>
            <a:ext cx="11320406" cy="3139321"/>
          </a:xfrm>
          <a:prstGeom prst="rect">
            <a:avLst/>
          </a:prstGeom>
          <a:noFill/>
        </p:spPr>
        <p:txBody>
          <a:bodyPr wrap="square" rtlCol="0">
            <a:spAutoFit/>
          </a:bodyPr>
          <a:lstStyle/>
          <a:p>
            <a:pPr marL="342900" indent="-342900" algn="just">
              <a:buFont typeface="+mj-lt"/>
              <a:buAutoNum type="arabicPeriod" startAt="9"/>
            </a:pPr>
            <a:r>
              <a:rPr lang="en-US" altLang="zh-CN" dirty="0"/>
              <a:t>Kwon O M, Lee S M, Ju H P. On the reachable set bounding of uncertain dynamic systems with time-varying delays and disturbances[J]. Information Sciences, 2011, 181(17): 3735-3748.</a:t>
            </a:r>
          </a:p>
          <a:p>
            <a:pPr marL="342900" indent="-342900" algn="just">
              <a:buFont typeface="+mj-lt"/>
              <a:buAutoNum type="arabicPeriod" startAt="9"/>
            </a:pPr>
            <a:r>
              <a:rPr lang="en-US" altLang="zh-CN" dirty="0"/>
              <a:t>That N D, Nam P T, Ha Q P. Reachable Set Bounding for Linear Discrete-Time Systems with Delays and Bounded Disturbances[J]. Journal of Optimization Theory &amp; Applications, 2013, 157(1): 96-107.</a:t>
            </a:r>
          </a:p>
          <a:p>
            <a:pPr marL="342900" indent="-342900" algn="just">
              <a:buFont typeface="+mj-lt"/>
              <a:buAutoNum type="arabicPeriod" startAt="9"/>
            </a:pPr>
            <a:r>
              <a:rPr lang="en-US" altLang="zh-CN" dirty="0" err="1"/>
              <a:t>Zuo</a:t>
            </a:r>
            <a:r>
              <a:rPr lang="en-US" altLang="zh-CN" dirty="0"/>
              <a:t> Z, Chen Y, Wang Y, et al. A note on reachable set bounding for delayed systems with </a:t>
            </a:r>
            <a:r>
              <a:rPr lang="en-US" altLang="zh-CN" dirty="0" err="1"/>
              <a:t>polytopic</a:t>
            </a:r>
            <a:r>
              <a:rPr lang="en-US" altLang="zh-CN" dirty="0"/>
              <a:t> uncertainties[J]. Journal of the Franklin Institute, 2013, 350(7): 1827-1835.</a:t>
            </a:r>
          </a:p>
          <a:p>
            <a:pPr marL="342900" indent="-342900" algn="just">
              <a:buFont typeface="+mj-lt"/>
              <a:buAutoNum type="arabicPeriod" startAt="9"/>
            </a:pPr>
            <a:r>
              <a:rPr lang="zh-CN" altLang="en-US" dirty="0"/>
              <a:t>邵立珍</a:t>
            </a:r>
            <a:r>
              <a:rPr lang="en-US" altLang="zh-CN" dirty="0"/>
              <a:t>, </a:t>
            </a:r>
            <a:r>
              <a:rPr lang="zh-CN" altLang="en-US" dirty="0"/>
              <a:t>赵方园</a:t>
            </a:r>
            <a:r>
              <a:rPr lang="en-US" altLang="zh-CN" dirty="0"/>
              <a:t>, </a:t>
            </a:r>
            <a:r>
              <a:rPr lang="zh-CN" altLang="en-US" dirty="0"/>
              <a:t>胡广大</a:t>
            </a:r>
            <a:r>
              <a:rPr lang="en-US" altLang="zh-CN" dirty="0"/>
              <a:t>. </a:t>
            </a:r>
            <a:r>
              <a:rPr lang="zh-CN" altLang="en-US" dirty="0"/>
              <a:t>一种求解线性控制系统可达集的数值方法</a:t>
            </a:r>
            <a:r>
              <a:rPr lang="en-US" altLang="zh-CN" dirty="0"/>
              <a:t>[J]. </a:t>
            </a:r>
            <a:r>
              <a:rPr lang="zh-CN" altLang="en-US" dirty="0"/>
              <a:t>控制与决策</a:t>
            </a:r>
            <a:r>
              <a:rPr lang="en-US" altLang="zh-CN" dirty="0"/>
              <a:t>, 2017, 32(3): 541-546.</a:t>
            </a:r>
          </a:p>
          <a:p>
            <a:pPr marL="342900" indent="-342900" algn="just">
              <a:buFont typeface="+mj-lt"/>
              <a:buAutoNum type="arabicPeriod" startAt="9"/>
            </a:pPr>
            <a:r>
              <a:rPr lang="en-US" altLang="zh-CN" dirty="0" err="1"/>
              <a:t>Gornov</a:t>
            </a:r>
            <a:r>
              <a:rPr lang="en-US" altLang="zh-CN" dirty="0"/>
              <a:t> A Y, </a:t>
            </a:r>
            <a:r>
              <a:rPr lang="en-US" altLang="zh-CN" dirty="0" err="1"/>
              <a:t>Finkel’Shtein</a:t>
            </a:r>
            <a:r>
              <a:rPr lang="en-US" altLang="zh-CN" dirty="0"/>
              <a:t> E A. Algorithm for piecewise-linear approximation of the reachable set boundary[J]. Automation &amp; Remote Control, 2015, 76(3):385-393.</a:t>
            </a:r>
          </a:p>
          <a:p>
            <a:pPr marL="342900" indent="-342900" algn="just">
              <a:buFont typeface="+mj-lt"/>
              <a:buAutoNum type="arabicPeriod" startAt="9"/>
            </a:pPr>
            <a:r>
              <a:rPr lang="en-US" altLang="zh-CN" dirty="0"/>
              <a:t>Baier R, </a:t>
            </a:r>
            <a:r>
              <a:rPr lang="en-US" altLang="zh-CN" dirty="0" err="1"/>
              <a:t>Gerdts</a:t>
            </a:r>
            <a:r>
              <a:rPr lang="en-US" altLang="zh-CN" dirty="0"/>
              <a:t> M, </a:t>
            </a:r>
            <a:r>
              <a:rPr lang="en-US" altLang="zh-CN" dirty="0" err="1"/>
              <a:t>Xausa</a:t>
            </a:r>
            <a:r>
              <a:rPr lang="en-US" altLang="zh-CN" dirty="0"/>
              <a:t> I. Approximation of Reachable Sets using Optimal Control Algorithms[J]. Numerical Algebra Control &amp; Optimization, 2013, 3(3): 519-548.</a:t>
            </a:r>
          </a:p>
        </p:txBody>
      </p:sp>
      <p:sp>
        <p:nvSpPr>
          <p:cNvPr id="6" name="文本框 5">
            <a:extLst>
              <a:ext uri="{FF2B5EF4-FFF2-40B4-BE49-F238E27FC236}">
                <a16:creationId xmlns:a16="http://schemas.microsoft.com/office/drawing/2014/main" id="{3BA6595F-D798-42E7-BDE2-B5C0183DDCCA}"/>
              </a:ext>
            </a:extLst>
          </p:cNvPr>
          <p:cNvSpPr txBox="1"/>
          <p:nvPr/>
        </p:nvSpPr>
        <p:spPr>
          <a:xfrm>
            <a:off x="879656" y="40392"/>
            <a:ext cx="2236510" cy="707886"/>
          </a:xfrm>
          <a:prstGeom prst="rect">
            <a:avLst/>
          </a:prstGeom>
          <a:noFill/>
        </p:spPr>
        <p:txBody>
          <a:bodyPr wrap="none" rtlCol="0">
            <a:spAutoFit/>
          </a:bodyPr>
          <a:lstStyle/>
          <a:p>
            <a:r>
              <a:rPr lang="zh-CN" altLang="en-US" sz="4000" b="1" dirty="0">
                <a:solidFill>
                  <a:schemeClr val="bg1"/>
                </a:solidFill>
                <a:latin typeface="Microsoft YaHei" panose="020B0503020204020204" pitchFamily="34" charset="-122"/>
                <a:ea typeface="Microsoft YaHei" panose="020B0503020204020204" pitchFamily="34" charset="-122"/>
              </a:rPr>
              <a:t>参考文献</a:t>
            </a:r>
          </a:p>
        </p:txBody>
      </p:sp>
    </p:spTree>
    <p:extLst>
      <p:ext uri="{BB962C8B-B14F-4D97-AF65-F5344CB8AC3E}">
        <p14:creationId xmlns:p14="http://schemas.microsoft.com/office/powerpoint/2010/main" val="1734244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0" y="1303469"/>
            <a:ext cx="1985638" cy="2632835"/>
            <a:chOff x="0" y="1303469"/>
            <a:chExt cx="1985638" cy="2632835"/>
          </a:xfrm>
        </p:grpSpPr>
        <p:sp>
          <p:nvSpPr>
            <p:cNvPr id="31" name="任意多边形 30"/>
            <p:cNvSpPr/>
            <p:nvPr/>
          </p:nvSpPr>
          <p:spPr>
            <a:xfrm>
              <a:off x="0" y="2402925"/>
              <a:ext cx="1680421" cy="1533379"/>
            </a:xfrm>
            <a:custGeom>
              <a:avLst/>
              <a:gdLst>
                <a:gd name="connsiteX0" fmla="*/ 0 w 1665181"/>
                <a:gd name="connsiteY0" fmla="*/ 0 h 1533379"/>
                <a:gd name="connsiteX1" fmla="*/ 1417593 w 1665181"/>
                <a:gd name="connsiteY1" fmla="*/ 0 h 1533379"/>
                <a:gd name="connsiteX2" fmla="*/ 1417593 w 1665181"/>
                <a:gd name="connsiteY2" fmla="*/ 1109881 h 1533379"/>
                <a:gd name="connsiteX3" fmla="*/ 1419514 w 1665181"/>
                <a:gd name="connsiteY3" fmla="*/ 1090290 h 1533379"/>
                <a:gd name="connsiteX4" fmla="*/ 1582286 w 1665181"/>
                <a:gd name="connsiteY4" fmla="*/ 872451 h 1533379"/>
                <a:gd name="connsiteX5" fmla="*/ 1655746 w 1665181"/>
                <a:gd name="connsiteY5" fmla="*/ 833997 h 1533379"/>
                <a:gd name="connsiteX6" fmla="*/ 1655746 w 1665181"/>
                <a:gd name="connsiteY6" fmla="*/ 0 h 1533379"/>
                <a:gd name="connsiteX7" fmla="*/ 1665181 w 1665181"/>
                <a:gd name="connsiteY7" fmla="*/ 0 h 1533379"/>
                <a:gd name="connsiteX8" fmla="*/ 1665181 w 1665181"/>
                <a:gd name="connsiteY8" fmla="*/ 1533379 h 1533379"/>
                <a:gd name="connsiteX9" fmla="*/ 0 w 1665181"/>
                <a:gd name="connsiteY9"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5181" h="1533379">
                  <a:moveTo>
                    <a:pt x="0" y="0"/>
                  </a:moveTo>
                  <a:lnTo>
                    <a:pt x="1417593" y="0"/>
                  </a:lnTo>
                  <a:lnTo>
                    <a:pt x="1417593" y="1109881"/>
                  </a:lnTo>
                  <a:lnTo>
                    <a:pt x="1419514" y="1090290"/>
                  </a:lnTo>
                  <a:cubicBezTo>
                    <a:pt x="1434447" y="1017626"/>
                    <a:pt x="1496480" y="931288"/>
                    <a:pt x="1582286" y="872451"/>
                  </a:cubicBezTo>
                  <a:lnTo>
                    <a:pt x="1655746" y="833997"/>
                  </a:lnTo>
                  <a:lnTo>
                    <a:pt x="1655746" y="0"/>
                  </a:lnTo>
                  <a:lnTo>
                    <a:pt x="1665181" y="0"/>
                  </a:lnTo>
                  <a:lnTo>
                    <a:pt x="1665181" y="1533379"/>
                  </a:lnTo>
                  <a:lnTo>
                    <a:pt x="0" y="1533379"/>
                  </a:lnTo>
                  <a:close/>
                </a:path>
              </a:pathLst>
            </a:cu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rot="20700676">
              <a:off x="260195" y="1303469"/>
              <a:ext cx="1725443" cy="2263599"/>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矩形 26"/>
          <p:cNvSpPr/>
          <p:nvPr/>
        </p:nvSpPr>
        <p:spPr>
          <a:xfrm>
            <a:off x="1655745" y="2405572"/>
            <a:ext cx="10536255" cy="1533379"/>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7524413" y="4482305"/>
            <a:ext cx="2698175" cy="523220"/>
          </a:xfrm>
          <a:prstGeom prst="rect">
            <a:avLst/>
          </a:prstGeom>
          <a:noFill/>
          <a:effectLst/>
        </p:spPr>
        <p:txBody>
          <a:bodyPr wrap="none" rtlCol="0">
            <a:spAutoFit/>
          </a:bodyPr>
          <a:lstStyle/>
          <a:p>
            <a:r>
              <a:rPr lang="zh-CN" altLang="en-US" sz="2800" dirty="0">
                <a:solidFill>
                  <a:srgbClr val="C00102"/>
                </a:solidFill>
                <a:latin typeface="微软雅黑" panose="020B0503020204020204" pitchFamily="34" charset="-122"/>
                <a:ea typeface="微软雅黑" panose="020B0503020204020204" pitchFamily="34" charset="-122"/>
              </a:rPr>
              <a:t>答辩人：</a:t>
            </a:r>
            <a:r>
              <a:rPr lang="zh-CN" altLang="en-US" sz="2800" dirty="0">
                <a:solidFill>
                  <a:srgbClr val="3E4150"/>
                </a:solidFill>
                <a:latin typeface="微软雅黑" panose="020B0503020204020204" pitchFamily="34" charset="-122"/>
                <a:ea typeface="微软雅黑" panose="020B0503020204020204" pitchFamily="34" charset="-122"/>
              </a:rPr>
              <a:t>张扬帆</a:t>
            </a:r>
          </a:p>
        </p:txBody>
      </p:sp>
      <p:sp>
        <p:nvSpPr>
          <p:cNvPr id="30" name="文本框 29"/>
          <p:cNvSpPr txBox="1"/>
          <p:nvPr/>
        </p:nvSpPr>
        <p:spPr>
          <a:xfrm>
            <a:off x="3034776" y="4482305"/>
            <a:ext cx="3057247" cy="523220"/>
          </a:xfrm>
          <a:prstGeom prst="rect">
            <a:avLst/>
          </a:prstGeom>
          <a:noFill/>
          <a:effectLst/>
        </p:spPr>
        <p:txBody>
          <a:bodyPr wrap="none" rtlCol="0">
            <a:spAutoFit/>
          </a:bodyPr>
          <a:lstStyle/>
          <a:p>
            <a:r>
              <a:rPr lang="zh-CN" altLang="en-US" sz="2800" dirty="0">
                <a:solidFill>
                  <a:srgbClr val="C00102"/>
                </a:solidFill>
                <a:latin typeface="微软雅黑" panose="020B0503020204020204" pitchFamily="34" charset="-122"/>
                <a:ea typeface="微软雅黑" panose="020B0503020204020204" pitchFamily="34" charset="-122"/>
              </a:rPr>
              <a:t>指导老师：</a:t>
            </a:r>
            <a:r>
              <a:rPr lang="zh-CN" altLang="en-US" sz="2800" dirty="0">
                <a:solidFill>
                  <a:srgbClr val="3E4150"/>
                </a:solidFill>
                <a:latin typeface="微软雅黑" panose="020B0503020204020204" pitchFamily="34" charset="-122"/>
                <a:ea typeface="微软雅黑" panose="020B0503020204020204" pitchFamily="34" charset="-122"/>
              </a:rPr>
              <a:t>邵立珍</a:t>
            </a:r>
          </a:p>
        </p:txBody>
      </p:sp>
      <p:sp>
        <p:nvSpPr>
          <p:cNvPr id="13" name="文本框 12"/>
          <p:cNvSpPr txBox="1"/>
          <p:nvPr/>
        </p:nvSpPr>
        <p:spPr>
          <a:xfrm>
            <a:off x="4779695" y="2507894"/>
            <a:ext cx="4288353" cy="1323439"/>
          </a:xfrm>
          <a:prstGeom prst="rect">
            <a:avLst/>
          </a:prstGeom>
          <a:noFill/>
          <a:effectLst/>
        </p:spPr>
        <p:txBody>
          <a:bodyPr wrap="none" rtlCol="0">
            <a:spAutoFit/>
          </a:bodyPr>
          <a:lstStyle/>
          <a:p>
            <a:r>
              <a:rPr lang="zh-CN" altLang="en-US" sz="8000" b="1" dirty="0">
                <a:solidFill>
                  <a:schemeClr val="bg1"/>
                </a:solidFill>
                <a:latin typeface="微软雅黑" panose="020B0503020204020204" pitchFamily="34" charset="-122"/>
                <a:ea typeface="微软雅黑" panose="020B0503020204020204" pitchFamily="34" charset="-122"/>
              </a:rPr>
              <a:t>谢谢观看</a:t>
            </a:r>
          </a:p>
        </p:txBody>
      </p:sp>
      <p:sp>
        <p:nvSpPr>
          <p:cNvPr id="3" name="灯片编号占位符 2">
            <a:extLst>
              <a:ext uri="{FF2B5EF4-FFF2-40B4-BE49-F238E27FC236}">
                <a16:creationId xmlns:a16="http://schemas.microsoft.com/office/drawing/2014/main" id="{9387011F-B91A-4686-B02E-850D8AE18B54}"/>
              </a:ext>
            </a:extLst>
          </p:cNvPr>
          <p:cNvSpPr>
            <a:spLocks noGrp="1"/>
          </p:cNvSpPr>
          <p:nvPr>
            <p:ph type="sldNum" sz="quarter" idx="12"/>
          </p:nvPr>
        </p:nvSpPr>
        <p:spPr/>
        <p:txBody>
          <a:bodyPr/>
          <a:lstStyle/>
          <a:p>
            <a:fld id="{9C45B639-5B06-4416-8807-7FB8FE1541DA}" type="slidenum">
              <a:rPr lang="zh-CN" altLang="en-US" smtClean="0">
                <a:solidFill>
                  <a:prstClr val="black">
                    <a:tint val="75000"/>
                  </a:prstClr>
                </a:solidFill>
              </a:rPr>
              <a:pPr/>
              <a:t>24</a:t>
            </a:fld>
            <a:endParaRPr lang="zh-CN" altLang="en-US">
              <a:solidFill>
                <a:prstClr val="black">
                  <a:tint val="75000"/>
                </a:prstClr>
              </a:solidFill>
            </a:endParaRPr>
          </a:p>
        </p:txBody>
      </p:sp>
    </p:spTree>
    <p:extLst>
      <p:ext uri="{BB962C8B-B14F-4D97-AF65-F5344CB8AC3E}">
        <p14:creationId xmlns:p14="http://schemas.microsoft.com/office/powerpoint/2010/main" val="1021875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2" name="组合 21"/>
          <p:cNvGrpSpPr/>
          <p:nvPr/>
        </p:nvGrpSpPr>
        <p:grpSpPr>
          <a:xfrm>
            <a:off x="-1" y="1492347"/>
            <a:ext cx="3317430" cy="2632835"/>
            <a:chOff x="-1" y="1492347"/>
            <a:chExt cx="3317430" cy="2632835"/>
          </a:xfrm>
        </p:grpSpPr>
        <p:sp>
          <p:nvSpPr>
            <p:cNvPr id="20" name="任意多边形 19"/>
            <p:cNvSpPr/>
            <p:nvPr/>
          </p:nvSpPr>
          <p:spPr>
            <a:xfrm>
              <a:off x="-1" y="2591803"/>
              <a:ext cx="2996972" cy="1533379"/>
            </a:xfrm>
            <a:custGeom>
              <a:avLst/>
              <a:gdLst>
                <a:gd name="connsiteX0" fmla="*/ 0 w 2996972"/>
                <a:gd name="connsiteY0" fmla="*/ 0 h 1533379"/>
                <a:gd name="connsiteX1" fmla="*/ 1316551 w 2996972"/>
                <a:gd name="connsiteY1" fmla="*/ 0 h 1533379"/>
                <a:gd name="connsiteX2" fmla="*/ 1465829 w 2996972"/>
                <a:gd name="connsiteY2" fmla="*/ 0 h 1533379"/>
                <a:gd name="connsiteX3" fmla="*/ 2747118 w 2996972"/>
                <a:gd name="connsiteY3" fmla="*/ 0 h 1533379"/>
                <a:gd name="connsiteX4" fmla="*/ 2747118 w 2996972"/>
                <a:gd name="connsiteY4" fmla="*/ 1109881 h 1533379"/>
                <a:gd name="connsiteX5" fmla="*/ 2749057 w 2996972"/>
                <a:gd name="connsiteY5" fmla="*/ 1090290 h 1533379"/>
                <a:gd name="connsiteX6" fmla="*/ 2913319 w 2996972"/>
                <a:gd name="connsiteY6" fmla="*/ 872451 h 1533379"/>
                <a:gd name="connsiteX7" fmla="*/ 2987451 w 2996972"/>
                <a:gd name="connsiteY7" fmla="*/ 833997 h 1533379"/>
                <a:gd name="connsiteX8" fmla="*/ 2987451 w 2996972"/>
                <a:gd name="connsiteY8" fmla="*/ 0 h 1533379"/>
                <a:gd name="connsiteX9" fmla="*/ 2996972 w 2996972"/>
                <a:gd name="connsiteY9" fmla="*/ 0 h 1533379"/>
                <a:gd name="connsiteX10" fmla="*/ 2996972 w 2996972"/>
                <a:gd name="connsiteY10" fmla="*/ 1533379 h 1533379"/>
                <a:gd name="connsiteX11" fmla="*/ 1465829 w 2996972"/>
                <a:gd name="connsiteY11" fmla="*/ 1533379 h 1533379"/>
                <a:gd name="connsiteX12" fmla="*/ 1316551 w 2996972"/>
                <a:gd name="connsiteY12" fmla="*/ 1533379 h 1533379"/>
                <a:gd name="connsiteX13" fmla="*/ 0 w 2996972"/>
                <a:gd name="connsiteY13"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6972" h="1533379">
                  <a:moveTo>
                    <a:pt x="0" y="0"/>
                  </a:moveTo>
                  <a:lnTo>
                    <a:pt x="1316551" y="0"/>
                  </a:lnTo>
                  <a:lnTo>
                    <a:pt x="1465829" y="0"/>
                  </a:lnTo>
                  <a:lnTo>
                    <a:pt x="2747118" y="0"/>
                  </a:lnTo>
                  <a:lnTo>
                    <a:pt x="2747118" y="1109881"/>
                  </a:lnTo>
                  <a:lnTo>
                    <a:pt x="2749057" y="1090290"/>
                  </a:lnTo>
                  <a:cubicBezTo>
                    <a:pt x="2764126" y="1017626"/>
                    <a:pt x="2826727" y="931288"/>
                    <a:pt x="2913319" y="872451"/>
                  </a:cubicBezTo>
                  <a:lnTo>
                    <a:pt x="2987451" y="833997"/>
                  </a:lnTo>
                  <a:lnTo>
                    <a:pt x="2987451" y="0"/>
                  </a:lnTo>
                  <a:lnTo>
                    <a:pt x="2996972" y="0"/>
                  </a:lnTo>
                  <a:lnTo>
                    <a:pt x="2996972" y="1533379"/>
                  </a:lnTo>
                  <a:lnTo>
                    <a:pt x="1465829" y="1533379"/>
                  </a:lnTo>
                  <a:lnTo>
                    <a:pt x="1316551" y="1533379"/>
                  </a:lnTo>
                  <a:lnTo>
                    <a:pt x="0" y="1533379"/>
                  </a:lnTo>
                  <a:close/>
                </a:path>
              </a:pathLst>
            </a:cu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20700676">
              <a:off x="1591986" y="1492347"/>
              <a:ext cx="1725443" cy="2263599"/>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03454" y="2795956"/>
              <a:ext cx="1037463" cy="1107996"/>
            </a:xfrm>
            <a:prstGeom prst="rect">
              <a:avLst/>
            </a:prstGeom>
          </p:spPr>
          <p:txBody>
            <a:bodyPr wrap="none">
              <a:spAutoFit/>
            </a:bodyPr>
            <a:lstStyle/>
            <a:p>
              <a:r>
                <a:rPr lang="en-US" altLang="zh-CN" sz="6600" b="1" dirty="0">
                  <a:solidFill>
                    <a:prstClr val="white"/>
                  </a:solidFill>
                  <a:latin typeface="方正姚体" panose="02010601030101010101" pitchFamily="2" charset="-122"/>
                  <a:ea typeface="方正姚体" panose="02010601030101010101" pitchFamily="2" charset="-122"/>
                </a:rPr>
                <a:t>01</a:t>
              </a:r>
              <a:endParaRPr lang="zh-CN" altLang="en-US" sz="6600" dirty="0">
                <a:solidFill>
                  <a:prstClr val="white"/>
                </a:solidFill>
                <a:latin typeface="方正姚体" panose="02010601030101010101" pitchFamily="2" charset="-122"/>
                <a:ea typeface="方正姚体" panose="02010601030101010101" pitchFamily="2" charset="-122"/>
              </a:endParaRPr>
            </a:p>
          </p:txBody>
        </p:sp>
      </p:grpSp>
      <p:sp>
        <p:nvSpPr>
          <p:cNvPr id="19" name="矩形 18"/>
          <p:cNvSpPr/>
          <p:nvPr/>
        </p:nvSpPr>
        <p:spPr>
          <a:xfrm>
            <a:off x="3009043" y="2591803"/>
            <a:ext cx="9182957" cy="1533379"/>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496671" y="2732031"/>
            <a:ext cx="4207700" cy="1200329"/>
          </a:xfrm>
          <a:prstGeom prst="rect">
            <a:avLst/>
          </a:prstGeom>
        </p:spPr>
        <p:txBody>
          <a:bodyPr wrap="square">
            <a:spAutoFit/>
          </a:bodyPr>
          <a:lstStyle/>
          <a:p>
            <a:r>
              <a:rPr lang="zh-CN" altLang="en-US" sz="7200" b="1" dirty="0">
                <a:solidFill>
                  <a:schemeClr val="bg1"/>
                </a:solidFill>
                <a:latin typeface="Microsoft YaHei" panose="020B0503020204020204" pitchFamily="34" charset="-122"/>
                <a:ea typeface="Microsoft YaHei" panose="020B0503020204020204" pitchFamily="34" charset="-122"/>
              </a:rPr>
              <a:t>课题背景</a:t>
            </a:r>
          </a:p>
        </p:txBody>
      </p:sp>
      <p:sp>
        <p:nvSpPr>
          <p:cNvPr id="2" name="灯片编号占位符 1">
            <a:extLst>
              <a:ext uri="{FF2B5EF4-FFF2-40B4-BE49-F238E27FC236}">
                <a16:creationId xmlns:a16="http://schemas.microsoft.com/office/drawing/2014/main" id="{EDD1F355-C2E4-4026-8BEA-8685362D75D8}"/>
              </a:ext>
            </a:extLst>
          </p:cNvPr>
          <p:cNvSpPr>
            <a:spLocks noGrp="1"/>
          </p:cNvSpPr>
          <p:nvPr>
            <p:ph type="sldNum" sz="quarter" idx="12"/>
          </p:nvPr>
        </p:nvSpPr>
        <p:spPr/>
        <p:txBody>
          <a:bodyPr/>
          <a:lstStyle/>
          <a:p>
            <a:fld id="{9C45B639-5B06-4416-8807-7FB8FE1541DA}" type="slidenum">
              <a:rPr lang="zh-CN" altLang="en-US" smtClean="0">
                <a:solidFill>
                  <a:prstClr val="black">
                    <a:tint val="75000"/>
                  </a:prstClr>
                </a:solidFill>
              </a:rPr>
              <a:pPr/>
              <a:t>3</a:t>
            </a:fld>
            <a:endParaRPr lang="zh-CN" altLang="en-US">
              <a:solidFill>
                <a:prstClr val="black">
                  <a:tint val="75000"/>
                </a:prstClr>
              </a:solidFill>
            </a:endParaRPr>
          </a:p>
        </p:txBody>
      </p:sp>
    </p:spTree>
    <p:extLst>
      <p:ext uri="{BB962C8B-B14F-4D97-AF65-F5344CB8AC3E}">
        <p14:creationId xmlns:p14="http://schemas.microsoft.com/office/powerpoint/2010/main" val="2866560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任意多边形 9"/>
          <p:cNvSpPr/>
          <p:nvPr/>
        </p:nvSpPr>
        <p:spPr>
          <a:xfrm>
            <a:off x="0" y="0"/>
            <a:ext cx="539877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99" name="文本框 98"/>
          <p:cNvSpPr txBox="1"/>
          <p:nvPr/>
        </p:nvSpPr>
        <p:spPr>
          <a:xfrm>
            <a:off x="728936" y="20296"/>
            <a:ext cx="3775393" cy="707886"/>
          </a:xfrm>
          <a:prstGeom prst="rect">
            <a:avLst/>
          </a:prstGeom>
          <a:noFill/>
        </p:spPr>
        <p:txBody>
          <a:bodyPr wrap="none" rtlCol="0">
            <a:spAutoFit/>
          </a:bodyPr>
          <a:lstStyle/>
          <a:p>
            <a:r>
              <a:rPr lang="zh-CN" altLang="en-US" sz="4000" b="1" dirty="0">
                <a:solidFill>
                  <a:schemeClr val="bg1"/>
                </a:solidFill>
                <a:latin typeface="Microsoft YaHei" panose="020B0503020204020204" pitchFamily="34" charset="-122"/>
                <a:ea typeface="Microsoft YaHei" panose="020B0503020204020204" pitchFamily="34" charset="-122"/>
              </a:rPr>
              <a:t>研究背景及意义</a:t>
            </a:r>
          </a:p>
        </p:txBody>
      </p:sp>
      <p:grpSp>
        <p:nvGrpSpPr>
          <p:cNvPr id="3" name="组合 2"/>
          <p:cNvGrpSpPr/>
          <p:nvPr/>
        </p:nvGrpSpPr>
        <p:grpSpPr>
          <a:xfrm>
            <a:off x="1348104" y="1934099"/>
            <a:ext cx="750354" cy="750354"/>
            <a:chOff x="7120334" y="1882616"/>
            <a:chExt cx="750354" cy="750354"/>
          </a:xfrm>
        </p:grpSpPr>
        <p:sp>
          <p:nvSpPr>
            <p:cNvPr id="106" name="椭圆 105"/>
            <p:cNvSpPr/>
            <p:nvPr/>
          </p:nvSpPr>
          <p:spPr>
            <a:xfrm>
              <a:off x="7120334" y="1882616"/>
              <a:ext cx="750354" cy="750354"/>
            </a:xfrm>
            <a:prstGeom prst="ellipse">
              <a:avLst/>
            </a:prstGeom>
            <a:solidFill>
              <a:srgbClr val="C00102"/>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130" name="矩形 129"/>
            <p:cNvSpPr/>
            <p:nvPr/>
          </p:nvSpPr>
          <p:spPr>
            <a:xfrm>
              <a:off x="7196390" y="1988824"/>
              <a:ext cx="627095" cy="523220"/>
            </a:xfrm>
            <a:prstGeom prst="rect">
              <a:avLst/>
            </a:prstGeom>
          </p:spPr>
          <p:txBody>
            <a:bodyPr wrap="none">
              <a:spAutoFit/>
            </a:bodyPr>
            <a:lstStyle/>
            <a:p>
              <a:r>
                <a:rPr lang="en-US" altLang="zh-CN" sz="2800" b="1" dirty="0">
                  <a:solidFill>
                    <a:prstClr val="white"/>
                  </a:solidFill>
                  <a:latin typeface="微软雅黑" panose="020B0503020204020204" pitchFamily="34" charset="-122"/>
                  <a:ea typeface="微软雅黑" panose="020B0503020204020204" pitchFamily="34" charset="-122"/>
                </a:rPr>
                <a:t>01</a:t>
              </a:r>
              <a:endParaRPr lang="zh-CN" altLang="en-US" sz="2800" dirty="0">
                <a:solidFill>
                  <a:prstClr val="white"/>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348104" y="3351011"/>
            <a:ext cx="750354" cy="750354"/>
            <a:chOff x="7120334" y="2991621"/>
            <a:chExt cx="750354" cy="750354"/>
          </a:xfrm>
        </p:grpSpPr>
        <p:sp>
          <p:nvSpPr>
            <p:cNvPr id="107" name="椭圆 106"/>
            <p:cNvSpPr/>
            <p:nvPr/>
          </p:nvSpPr>
          <p:spPr>
            <a:xfrm>
              <a:off x="7120334" y="2991621"/>
              <a:ext cx="750354" cy="750354"/>
            </a:xfrm>
            <a:prstGeom prst="ellipse">
              <a:avLst/>
            </a:prstGeom>
            <a:solidFill>
              <a:srgbClr val="C00102"/>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131" name="矩形 130"/>
            <p:cNvSpPr/>
            <p:nvPr/>
          </p:nvSpPr>
          <p:spPr>
            <a:xfrm>
              <a:off x="7172274" y="3100534"/>
              <a:ext cx="627095" cy="523220"/>
            </a:xfrm>
            <a:prstGeom prst="rect">
              <a:avLst/>
            </a:prstGeom>
          </p:spPr>
          <p:txBody>
            <a:bodyPr wrap="none">
              <a:spAutoFit/>
            </a:bodyPr>
            <a:lstStyle/>
            <a:p>
              <a:r>
                <a:rPr lang="en-US" altLang="zh-CN" sz="2800" b="1" dirty="0">
                  <a:solidFill>
                    <a:prstClr val="white"/>
                  </a:solidFill>
                  <a:latin typeface="微软雅黑" panose="020B0503020204020204" pitchFamily="34" charset="-122"/>
                  <a:ea typeface="微软雅黑" panose="020B0503020204020204" pitchFamily="34" charset="-122"/>
                </a:rPr>
                <a:t>02</a:t>
              </a:r>
              <a:endParaRPr lang="zh-CN" altLang="en-US" sz="2800" dirty="0">
                <a:solidFill>
                  <a:prstClr val="white"/>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1351787" y="4767924"/>
            <a:ext cx="750354" cy="750354"/>
            <a:chOff x="7120334" y="4100590"/>
            <a:chExt cx="750354" cy="750354"/>
          </a:xfrm>
        </p:grpSpPr>
        <p:sp>
          <p:nvSpPr>
            <p:cNvPr id="108" name="椭圆 107"/>
            <p:cNvSpPr/>
            <p:nvPr/>
          </p:nvSpPr>
          <p:spPr>
            <a:xfrm>
              <a:off x="7120334" y="4100590"/>
              <a:ext cx="750354" cy="750354"/>
            </a:xfrm>
            <a:prstGeom prst="ellipse">
              <a:avLst/>
            </a:prstGeom>
            <a:solidFill>
              <a:srgbClr val="C00102"/>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132" name="矩形 131"/>
            <p:cNvSpPr/>
            <p:nvPr/>
          </p:nvSpPr>
          <p:spPr>
            <a:xfrm>
              <a:off x="7178209" y="4216532"/>
              <a:ext cx="627095" cy="523220"/>
            </a:xfrm>
            <a:prstGeom prst="rect">
              <a:avLst/>
            </a:prstGeom>
          </p:spPr>
          <p:txBody>
            <a:bodyPr wrap="none">
              <a:spAutoFit/>
            </a:bodyPr>
            <a:lstStyle/>
            <a:p>
              <a:pPr algn="ctr"/>
              <a:r>
                <a:rPr lang="en-US" altLang="zh-CN" sz="2800" b="1" dirty="0">
                  <a:solidFill>
                    <a:prstClr val="white"/>
                  </a:solidFill>
                  <a:latin typeface="微软雅黑" panose="020B0503020204020204" pitchFamily="34" charset="-122"/>
                  <a:ea typeface="微软雅黑" panose="020B0503020204020204" pitchFamily="34" charset="-122"/>
                </a:rPr>
                <a:t>03</a:t>
              </a:r>
              <a:endParaRPr lang="zh-CN" altLang="en-US" sz="2800" dirty="0">
                <a:solidFill>
                  <a:prstClr val="white"/>
                </a:solidFill>
                <a:latin typeface="微软雅黑" panose="020B0503020204020204" pitchFamily="34" charset="-122"/>
                <a:ea typeface="微软雅黑" panose="020B0503020204020204" pitchFamily="34" charset="-122"/>
              </a:endParaRPr>
            </a:p>
          </p:txBody>
        </p:sp>
      </p:grpSp>
      <p:sp>
        <p:nvSpPr>
          <p:cNvPr id="134" name="文本框 133"/>
          <p:cNvSpPr txBox="1"/>
          <p:nvPr/>
        </p:nvSpPr>
        <p:spPr>
          <a:xfrm>
            <a:off x="2369698" y="2010163"/>
            <a:ext cx="3400859" cy="461665"/>
          </a:xfrm>
          <a:prstGeom prst="rect">
            <a:avLst/>
          </a:prstGeom>
          <a:noFill/>
          <a:effectLst/>
        </p:spPr>
        <p:txBody>
          <a:bodyPr wrap="square" rtlCol="0">
            <a:spAutoFit/>
          </a:bodyPr>
          <a:lstStyle/>
          <a:p>
            <a:r>
              <a:rPr lang="zh-CN" altLang="en-US" sz="2400" dirty="0">
                <a:solidFill>
                  <a:srgbClr val="2D3E50"/>
                </a:solidFill>
                <a:latin typeface="微软雅黑" panose="020B0503020204020204" pitchFamily="34" charset="-122"/>
                <a:ea typeface="微软雅黑" panose="020B0503020204020204" pitchFamily="34" charset="-122"/>
              </a:rPr>
              <a:t>自主避障应用广</a:t>
            </a:r>
            <a:endParaRPr lang="en-US" altLang="zh-CN" sz="2400" dirty="0">
              <a:solidFill>
                <a:srgbClr val="2D3E50"/>
              </a:solidFill>
              <a:latin typeface="微软雅黑" panose="020B0503020204020204" pitchFamily="34" charset="-122"/>
              <a:ea typeface="微软雅黑" panose="020B0503020204020204" pitchFamily="34" charset="-122"/>
            </a:endParaRPr>
          </a:p>
        </p:txBody>
      </p:sp>
      <p:sp>
        <p:nvSpPr>
          <p:cNvPr id="135" name="文本框 134"/>
          <p:cNvSpPr txBox="1"/>
          <p:nvPr/>
        </p:nvSpPr>
        <p:spPr>
          <a:xfrm>
            <a:off x="2391208" y="3501383"/>
            <a:ext cx="3290060" cy="461665"/>
          </a:xfrm>
          <a:prstGeom prst="rect">
            <a:avLst/>
          </a:prstGeom>
          <a:noFill/>
          <a:effectLst/>
        </p:spPr>
        <p:txBody>
          <a:bodyPr wrap="square" rtlCol="0">
            <a:spAutoFit/>
          </a:bodyPr>
          <a:lstStyle/>
          <a:p>
            <a:r>
              <a:rPr lang="zh-CN" altLang="en-US" sz="2400" dirty="0">
                <a:solidFill>
                  <a:srgbClr val="2D3E50"/>
                </a:solidFill>
                <a:latin typeface="微软雅黑" panose="020B0503020204020204" pitchFamily="34" charset="-122"/>
                <a:ea typeface="微软雅黑" panose="020B0503020204020204" pitchFamily="34" charset="-122"/>
              </a:rPr>
              <a:t>真实环境威胁多</a:t>
            </a:r>
            <a:endParaRPr lang="en-US" altLang="zh-CN" sz="2400" dirty="0">
              <a:solidFill>
                <a:srgbClr val="2D3E50"/>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C8C1BBBD-03B4-40DE-A50D-5E9B88B4AC42}"/>
              </a:ext>
            </a:extLst>
          </p:cNvPr>
          <p:cNvSpPr>
            <a:spLocks noGrp="1"/>
          </p:cNvSpPr>
          <p:nvPr>
            <p:ph type="sldNum" sz="quarter" idx="12"/>
          </p:nvPr>
        </p:nvSpPr>
        <p:spPr/>
        <p:txBody>
          <a:bodyPr/>
          <a:lstStyle/>
          <a:p>
            <a:fld id="{9C45B639-5B06-4416-8807-7FB8FE1541DA}" type="slidenum">
              <a:rPr lang="zh-CN" altLang="en-US" smtClean="0">
                <a:solidFill>
                  <a:prstClr val="black">
                    <a:tint val="75000"/>
                  </a:prstClr>
                </a:solidFill>
              </a:rPr>
              <a:pPr/>
              <a:t>4</a:t>
            </a:fld>
            <a:endParaRPr lang="zh-CN" altLang="en-US">
              <a:solidFill>
                <a:prstClr val="black">
                  <a:tint val="75000"/>
                </a:prstClr>
              </a:solidFill>
            </a:endParaRPr>
          </a:p>
        </p:txBody>
      </p:sp>
      <p:grpSp>
        <p:nvGrpSpPr>
          <p:cNvPr id="19" name="组合 18">
            <a:extLst>
              <a:ext uri="{FF2B5EF4-FFF2-40B4-BE49-F238E27FC236}">
                <a16:creationId xmlns:a16="http://schemas.microsoft.com/office/drawing/2014/main" id="{444B8E03-FB21-4AB0-8D7C-02B5ECBA9854}"/>
              </a:ext>
            </a:extLst>
          </p:cNvPr>
          <p:cNvGrpSpPr/>
          <p:nvPr/>
        </p:nvGrpSpPr>
        <p:grpSpPr>
          <a:xfrm>
            <a:off x="7079364" y="4747826"/>
            <a:ext cx="750354" cy="750354"/>
            <a:chOff x="7120334" y="4100590"/>
            <a:chExt cx="750354" cy="750354"/>
          </a:xfrm>
        </p:grpSpPr>
        <p:sp>
          <p:nvSpPr>
            <p:cNvPr id="20" name="椭圆 19">
              <a:extLst>
                <a:ext uri="{FF2B5EF4-FFF2-40B4-BE49-F238E27FC236}">
                  <a16:creationId xmlns:a16="http://schemas.microsoft.com/office/drawing/2014/main" id="{C494F4A3-9E64-430D-B0F2-19E33FCD4719}"/>
                </a:ext>
              </a:extLst>
            </p:cNvPr>
            <p:cNvSpPr/>
            <p:nvPr/>
          </p:nvSpPr>
          <p:spPr>
            <a:xfrm>
              <a:off x="7120334" y="4100590"/>
              <a:ext cx="750354" cy="750354"/>
            </a:xfrm>
            <a:prstGeom prst="ellipse">
              <a:avLst/>
            </a:prstGeom>
            <a:solidFill>
              <a:srgbClr val="C00102"/>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ED3E5BE-1267-4AC4-BE75-E58FFEC437EA}"/>
                </a:ext>
              </a:extLst>
            </p:cNvPr>
            <p:cNvSpPr/>
            <p:nvPr/>
          </p:nvSpPr>
          <p:spPr>
            <a:xfrm>
              <a:off x="7176293" y="4216532"/>
              <a:ext cx="627095" cy="523220"/>
            </a:xfrm>
            <a:prstGeom prst="rect">
              <a:avLst/>
            </a:prstGeom>
          </p:spPr>
          <p:txBody>
            <a:bodyPr wrap="none">
              <a:spAutoFit/>
            </a:bodyPr>
            <a:lstStyle/>
            <a:p>
              <a:r>
                <a:rPr lang="en-US" altLang="zh-CN" sz="2800" b="1" dirty="0">
                  <a:solidFill>
                    <a:prstClr val="white"/>
                  </a:solidFill>
                  <a:latin typeface="微软雅黑" panose="020B0503020204020204" pitchFamily="34" charset="-122"/>
                  <a:ea typeface="微软雅黑" panose="020B0503020204020204" pitchFamily="34" charset="-122"/>
                </a:rPr>
                <a:t>06</a:t>
              </a:r>
              <a:endParaRPr lang="zh-CN" altLang="en-US" sz="2800" b="1" dirty="0">
                <a:solidFill>
                  <a:prstClr val="white"/>
                </a:solidFill>
                <a:latin typeface="微软雅黑" panose="020B0503020204020204" pitchFamily="34" charset="-122"/>
                <a:ea typeface="微软雅黑" panose="020B0503020204020204" pitchFamily="34" charset="-122"/>
              </a:endParaRPr>
            </a:p>
          </p:txBody>
        </p:sp>
      </p:grpSp>
      <p:sp>
        <p:nvSpPr>
          <p:cNvPr id="23" name="文本框 22">
            <a:extLst>
              <a:ext uri="{FF2B5EF4-FFF2-40B4-BE49-F238E27FC236}">
                <a16:creationId xmlns:a16="http://schemas.microsoft.com/office/drawing/2014/main" id="{D24E97A7-3A89-4306-A457-E83CD9C353B2}"/>
              </a:ext>
            </a:extLst>
          </p:cNvPr>
          <p:cNvSpPr txBox="1"/>
          <p:nvPr/>
        </p:nvSpPr>
        <p:spPr>
          <a:xfrm>
            <a:off x="8144185" y="3501383"/>
            <a:ext cx="2339102" cy="461665"/>
          </a:xfrm>
          <a:prstGeom prst="rect">
            <a:avLst/>
          </a:prstGeom>
          <a:noFill/>
          <a:effectLst/>
        </p:spPr>
        <p:txBody>
          <a:bodyPr wrap="none" rtlCol="0">
            <a:spAutoFit/>
          </a:bodyPr>
          <a:lstStyle>
            <a:defPPr>
              <a:defRPr lang="zh-CN"/>
            </a:defPPr>
            <a:lvl1pPr>
              <a:defRPr sz="2800">
                <a:solidFill>
                  <a:srgbClr val="2D3E50"/>
                </a:solidFill>
                <a:latin typeface="Microsoft YaHei" panose="020B0503020204020204" pitchFamily="34" charset="-122"/>
                <a:ea typeface="Microsoft YaHei" panose="020B0503020204020204" pitchFamily="34" charset="-122"/>
              </a:defRPr>
            </a:lvl1pPr>
          </a:lstStyle>
          <a:p>
            <a:r>
              <a:rPr lang="zh-CN" altLang="en-US" sz="2400" dirty="0"/>
              <a:t>如何求解可达集</a:t>
            </a:r>
            <a:endParaRPr lang="en-US" altLang="zh-CN" sz="2400" dirty="0"/>
          </a:p>
        </p:txBody>
      </p:sp>
      <p:grpSp>
        <p:nvGrpSpPr>
          <p:cNvPr id="24" name="组合 23">
            <a:extLst>
              <a:ext uri="{FF2B5EF4-FFF2-40B4-BE49-F238E27FC236}">
                <a16:creationId xmlns:a16="http://schemas.microsoft.com/office/drawing/2014/main" id="{22F22245-49DA-4AEA-A4D0-55E7E1581291}"/>
              </a:ext>
            </a:extLst>
          </p:cNvPr>
          <p:cNvGrpSpPr/>
          <p:nvPr/>
        </p:nvGrpSpPr>
        <p:grpSpPr>
          <a:xfrm>
            <a:off x="7077381" y="1944148"/>
            <a:ext cx="750354" cy="750354"/>
            <a:chOff x="7120334" y="1882616"/>
            <a:chExt cx="750354" cy="750354"/>
          </a:xfrm>
        </p:grpSpPr>
        <p:sp>
          <p:nvSpPr>
            <p:cNvPr id="25" name="椭圆 24">
              <a:extLst>
                <a:ext uri="{FF2B5EF4-FFF2-40B4-BE49-F238E27FC236}">
                  <a16:creationId xmlns:a16="http://schemas.microsoft.com/office/drawing/2014/main" id="{7D7D7C78-AAE9-4617-A494-CF07CB018653}"/>
                </a:ext>
              </a:extLst>
            </p:cNvPr>
            <p:cNvSpPr/>
            <p:nvPr/>
          </p:nvSpPr>
          <p:spPr>
            <a:xfrm>
              <a:off x="7120334" y="1882616"/>
              <a:ext cx="750354" cy="750354"/>
            </a:xfrm>
            <a:prstGeom prst="ellipse">
              <a:avLst/>
            </a:prstGeom>
            <a:solidFill>
              <a:srgbClr val="C00102"/>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E99CBD97-CD64-4761-A7D1-F07C45A67418}"/>
                </a:ext>
              </a:extLst>
            </p:cNvPr>
            <p:cNvSpPr/>
            <p:nvPr/>
          </p:nvSpPr>
          <p:spPr>
            <a:xfrm>
              <a:off x="7176294" y="1998872"/>
              <a:ext cx="627095" cy="523220"/>
            </a:xfrm>
            <a:prstGeom prst="rect">
              <a:avLst/>
            </a:prstGeom>
          </p:spPr>
          <p:txBody>
            <a:bodyPr wrap="none">
              <a:spAutoFit/>
            </a:bodyPr>
            <a:lstStyle/>
            <a:p>
              <a:r>
                <a:rPr lang="en-US" altLang="zh-CN" sz="2800" b="1" dirty="0">
                  <a:solidFill>
                    <a:prstClr val="white"/>
                  </a:solidFill>
                  <a:latin typeface="微软雅黑" panose="020B0503020204020204" pitchFamily="34" charset="-122"/>
                  <a:ea typeface="微软雅黑" panose="020B0503020204020204" pitchFamily="34" charset="-122"/>
                </a:rPr>
                <a:t>04</a:t>
              </a:r>
              <a:endParaRPr lang="zh-CN" altLang="en-US" sz="3200" dirty="0">
                <a:solidFill>
                  <a:prstClr val="white"/>
                </a:solidFill>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096C775F-44C7-4817-B749-588687B381E7}"/>
              </a:ext>
            </a:extLst>
          </p:cNvPr>
          <p:cNvGrpSpPr/>
          <p:nvPr/>
        </p:nvGrpSpPr>
        <p:grpSpPr>
          <a:xfrm>
            <a:off x="7075681" y="3351011"/>
            <a:ext cx="750354" cy="750354"/>
            <a:chOff x="7120334" y="2991621"/>
            <a:chExt cx="750354" cy="750354"/>
          </a:xfrm>
        </p:grpSpPr>
        <p:sp>
          <p:nvSpPr>
            <p:cNvPr id="28" name="椭圆 27">
              <a:extLst>
                <a:ext uri="{FF2B5EF4-FFF2-40B4-BE49-F238E27FC236}">
                  <a16:creationId xmlns:a16="http://schemas.microsoft.com/office/drawing/2014/main" id="{592382FF-E54A-4250-A1FB-DF8ED300B990}"/>
                </a:ext>
              </a:extLst>
            </p:cNvPr>
            <p:cNvSpPr/>
            <p:nvPr/>
          </p:nvSpPr>
          <p:spPr>
            <a:xfrm>
              <a:off x="7120334" y="2991621"/>
              <a:ext cx="750354" cy="750354"/>
            </a:xfrm>
            <a:prstGeom prst="ellipse">
              <a:avLst/>
            </a:prstGeom>
            <a:solidFill>
              <a:srgbClr val="C00102"/>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42827B2E-B0E5-4554-8531-42660658E4C3}"/>
                </a:ext>
              </a:extLst>
            </p:cNvPr>
            <p:cNvSpPr/>
            <p:nvPr/>
          </p:nvSpPr>
          <p:spPr>
            <a:xfrm>
              <a:off x="7179976" y="3110582"/>
              <a:ext cx="627095" cy="523220"/>
            </a:xfrm>
            <a:prstGeom prst="rect">
              <a:avLst/>
            </a:prstGeom>
          </p:spPr>
          <p:txBody>
            <a:bodyPr wrap="none">
              <a:spAutoFit/>
            </a:bodyPr>
            <a:lstStyle/>
            <a:p>
              <a:r>
                <a:rPr lang="en-US" altLang="zh-CN" sz="2800" b="1" dirty="0">
                  <a:solidFill>
                    <a:prstClr val="white"/>
                  </a:solidFill>
                  <a:latin typeface="微软雅黑" panose="020B0503020204020204" pitchFamily="34" charset="-122"/>
                  <a:ea typeface="微软雅黑" panose="020B0503020204020204" pitchFamily="34" charset="-122"/>
                </a:rPr>
                <a:t>05</a:t>
              </a:r>
              <a:endParaRPr lang="zh-CN" altLang="en-US" sz="3200" dirty="0">
                <a:solidFill>
                  <a:prstClr val="white"/>
                </a:solidFill>
                <a:latin typeface="微软雅黑" panose="020B0503020204020204" pitchFamily="34" charset="-122"/>
                <a:ea typeface="微软雅黑" panose="020B0503020204020204" pitchFamily="34" charset="-122"/>
              </a:endParaRPr>
            </a:p>
          </p:txBody>
        </p:sp>
      </p:grpSp>
      <p:sp>
        <p:nvSpPr>
          <p:cNvPr id="30" name="文本框 29">
            <a:extLst>
              <a:ext uri="{FF2B5EF4-FFF2-40B4-BE49-F238E27FC236}">
                <a16:creationId xmlns:a16="http://schemas.microsoft.com/office/drawing/2014/main" id="{F686431D-9DFB-412C-847E-AF0E5BE7D97C}"/>
              </a:ext>
            </a:extLst>
          </p:cNvPr>
          <p:cNvSpPr txBox="1"/>
          <p:nvPr/>
        </p:nvSpPr>
        <p:spPr>
          <a:xfrm>
            <a:off x="8118785" y="2101862"/>
            <a:ext cx="3290060" cy="461665"/>
          </a:xfrm>
          <a:prstGeom prst="rect">
            <a:avLst/>
          </a:prstGeom>
          <a:noFill/>
          <a:effectLst/>
        </p:spPr>
        <p:txBody>
          <a:bodyPr wrap="square" rtlCol="0">
            <a:spAutoFit/>
          </a:bodyPr>
          <a:lstStyle/>
          <a:p>
            <a:r>
              <a:rPr lang="zh-CN" altLang="en-US" sz="2400" dirty="0">
                <a:solidFill>
                  <a:srgbClr val="2D3E50"/>
                </a:solidFill>
                <a:latin typeface="微软雅黑" panose="020B0503020204020204" pitchFamily="34" charset="-122"/>
                <a:ea typeface="微软雅黑" panose="020B0503020204020204" pitchFamily="34" charset="-122"/>
              </a:rPr>
              <a:t>可达集效果好</a:t>
            </a:r>
            <a:endParaRPr lang="en-US" altLang="zh-CN" sz="2400" dirty="0">
              <a:solidFill>
                <a:srgbClr val="2D3E50"/>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72B43DF6-5E8C-4C93-AEB4-1ED6221514BF}"/>
              </a:ext>
            </a:extLst>
          </p:cNvPr>
          <p:cNvSpPr txBox="1"/>
          <p:nvPr/>
        </p:nvSpPr>
        <p:spPr>
          <a:xfrm>
            <a:off x="2384295" y="4945421"/>
            <a:ext cx="2339102" cy="461665"/>
          </a:xfrm>
          <a:prstGeom prst="rect">
            <a:avLst/>
          </a:prstGeom>
          <a:noFill/>
          <a:effectLst/>
        </p:spPr>
        <p:txBody>
          <a:bodyPr wrap="none" rtlCol="0">
            <a:spAutoFit/>
          </a:bodyPr>
          <a:lstStyle/>
          <a:p>
            <a:r>
              <a:rPr lang="zh-CN" altLang="en-US" sz="2400" dirty="0">
                <a:solidFill>
                  <a:srgbClr val="2D3E50"/>
                </a:solidFill>
                <a:latin typeface="微软雅黑" panose="020B0503020204020204" pitchFamily="34" charset="-122"/>
                <a:ea typeface="微软雅黑" panose="020B0503020204020204" pitchFamily="34" charset="-122"/>
              </a:rPr>
              <a:t>路径规划有局限</a:t>
            </a:r>
            <a:endParaRPr lang="en-US" altLang="zh-CN" sz="2400" dirty="0">
              <a:solidFill>
                <a:srgbClr val="2D3E50"/>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A5A51C8D-F5B9-479C-8E04-2A2D6242501A}"/>
              </a:ext>
            </a:extLst>
          </p:cNvPr>
          <p:cNvSpPr txBox="1"/>
          <p:nvPr/>
        </p:nvSpPr>
        <p:spPr>
          <a:xfrm>
            <a:off x="8144185" y="4945421"/>
            <a:ext cx="2339102" cy="461665"/>
          </a:xfrm>
          <a:prstGeom prst="rect">
            <a:avLst/>
          </a:prstGeom>
          <a:noFill/>
          <a:effectLst/>
        </p:spPr>
        <p:txBody>
          <a:bodyPr wrap="none" rtlCol="0">
            <a:spAutoFit/>
          </a:bodyPr>
          <a:lstStyle>
            <a:defPPr>
              <a:defRPr lang="zh-CN"/>
            </a:defPPr>
            <a:lvl1pPr>
              <a:defRPr sz="2800">
                <a:solidFill>
                  <a:srgbClr val="2D3E50"/>
                </a:solidFill>
                <a:latin typeface="Microsoft YaHei" panose="020B0503020204020204" pitchFamily="34" charset="-122"/>
                <a:ea typeface="Microsoft YaHei" panose="020B0503020204020204" pitchFamily="34" charset="-122"/>
              </a:defRPr>
            </a:lvl1pPr>
          </a:lstStyle>
          <a:p>
            <a:r>
              <a:rPr lang="zh-CN" altLang="en-US" sz="2400" dirty="0"/>
              <a:t>利用多目标优化</a:t>
            </a:r>
            <a:endParaRPr lang="en-US" altLang="zh-CN" sz="2400" dirty="0"/>
          </a:p>
        </p:txBody>
      </p:sp>
    </p:spTree>
    <p:extLst>
      <p:ext uri="{BB962C8B-B14F-4D97-AF65-F5344CB8AC3E}">
        <p14:creationId xmlns:p14="http://schemas.microsoft.com/office/powerpoint/2010/main" val="34694383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任意多边形 9"/>
          <p:cNvSpPr/>
          <p:nvPr/>
        </p:nvSpPr>
        <p:spPr>
          <a:xfrm>
            <a:off x="0" y="0"/>
            <a:ext cx="539877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99" name="文本框 98"/>
          <p:cNvSpPr txBox="1"/>
          <p:nvPr/>
        </p:nvSpPr>
        <p:spPr>
          <a:xfrm>
            <a:off x="628449" y="40392"/>
            <a:ext cx="3775393" cy="707886"/>
          </a:xfrm>
          <a:prstGeom prst="rect">
            <a:avLst/>
          </a:prstGeom>
          <a:noFill/>
        </p:spPr>
        <p:txBody>
          <a:bodyPr wrap="none" rtlCol="0">
            <a:spAutoFit/>
          </a:bodyPr>
          <a:lstStyle/>
          <a:p>
            <a:r>
              <a:rPr lang="zh-CN" altLang="en-US" sz="4000" b="1" dirty="0">
                <a:solidFill>
                  <a:schemeClr val="bg1"/>
                </a:solidFill>
                <a:latin typeface="Microsoft YaHei" panose="020B0503020204020204" pitchFamily="34" charset="-122"/>
                <a:ea typeface="Microsoft YaHei" panose="020B0503020204020204" pitchFamily="34" charset="-122"/>
              </a:rPr>
              <a:t>可达集相关应用</a:t>
            </a:r>
          </a:p>
        </p:txBody>
      </p:sp>
      <p:sp>
        <p:nvSpPr>
          <p:cNvPr id="2" name="灯片编号占位符 1">
            <a:extLst>
              <a:ext uri="{FF2B5EF4-FFF2-40B4-BE49-F238E27FC236}">
                <a16:creationId xmlns:a16="http://schemas.microsoft.com/office/drawing/2014/main" id="{476C15C1-28BF-47DD-902A-B8BBDAFA0F08}"/>
              </a:ext>
            </a:extLst>
          </p:cNvPr>
          <p:cNvSpPr>
            <a:spLocks noGrp="1"/>
          </p:cNvSpPr>
          <p:nvPr>
            <p:ph type="sldNum" sz="quarter" idx="12"/>
          </p:nvPr>
        </p:nvSpPr>
        <p:spPr/>
        <p:txBody>
          <a:bodyPr/>
          <a:lstStyle/>
          <a:p>
            <a:fld id="{9C45B639-5B06-4416-8807-7FB8FE1541DA}" type="slidenum">
              <a:rPr lang="zh-CN" altLang="en-US" smtClean="0">
                <a:solidFill>
                  <a:prstClr val="black">
                    <a:tint val="75000"/>
                  </a:prstClr>
                </a:solidFill>
              </a:rPr>
              <a:pPr/>
              <a:t>5</a:t>
            </a:fld>
            <a:endParaRPr lang="zh-CN" altLang="en-US">
              <a:solidFill>
                <a:prstClr val="black">
                  <a:tint val="75000"/>
                </a:prstClr>
              </a:solidFill>
            </a:endParaRPr>
          </a:p>
        </p:txBody>
      </p:sp>
      <p:graphicFrame>
        <p:nvGraphicFramePr>
          <p:cNvPr id="3" name="表格 2">
            <a:extLst>
              <a:ext uri="{FF2B5EF4-FFF2-40B4-BE49-F238E27FC236}">
                <a16:creationId xmlns:a16="http://schemas.microsoft.com/office/drawing/2014/main" id="{9F570EEB-E923-4184-A19C-57BAA0FD5CE9}"/>
              </a:ext>
            </a:extLst>
          </p:cNvPr>
          <p:cNvGraphicFramePr>
            <a:graphicFrameLocks noGrp="1"/>
          </p:cNvGraphicFramePr>
          <p:nvPr>
            <p:extLst>
              <p:ext uri="{D42A27DB-BD31-4B8C-83A1-F6EECF244321}">
                <p14:modId xmlns:p14="http://schemas.microsoft.com/office/powerpoint/2010/main" val="1411404041"/>
              </p:ext>
            </p:extLst>
          </p:nvPr>
        </p:nvGraphicFramePr>
        <p:xfrm>
          <a:off x="466837" y="1015753"/>
          <a:ext cx="11329928" cy="5523159"/>
        </p:xfrm>
        <a:graphic>
          <a:graphicData uri="http://schemas.openxmlformats.org/drawingml/2006/table">
            <a:tbl>
              <a:tblPr firstRow="1" bandRow="1">
                <a:tableStyleId>{073A0DAA-6AF3-43AB-8588-CEC1D06C72B9}</a:tableStyleId>
              </a:tblPr>
              <a:tblGrid>
                <a:gridCol w="2216073">
                  <a:extLst>
                    <a:ext uri="{9D8B030D-6E8A-4147-A177-3AD203B41FA5}">
                      <a16:colId xmlns:a16="http://schemas.microsoft.com/office/drawing/2014/main" val="1303831850"/>
                    </a:ext>
                  </a:extLst>
                </a:gridCol>
                <a:gridCol w="2351314">
                  <a:extLst>
                    <a:ext uri="{9D8B030D-6E8A-4147-A177-3AD203B41FA5}">
                      <a16:colId xmlns:a16="http://schemas.microsoft.com/office/drawing/2014/main" val="2662268418"/>
                    </a:ext>
                  </a:extLst>
                </a:gridCol>
                <a:gridCol w="6762541">
                  <a:extLst>
                    <a:ext uri="{9D8B030D-6E8A-4147-A177-3AD203B41FA5}">
                      <a16:colId xmlns:a16="http://schemas.microsoft.com/office/drawing/2014/main" val="2000260681"/>
                    </a:ext>
                  </a:extLst>
                </a:gridCol>
              </a:tblGrid>
              <a:tr h="584615">
                <a:tc>
                  <a:txBody>
                    <a:bodyPr/>
                    <a:lstStyle/>
                    <a:p>
                      <a:pPr algn="ctr"/>
                      <a:r>
                        <a:rPr lang="zh-CN" altLang="en-US" sz="2400" dirty="0">
                          <a:latin typeface="微软雅黑" panose="020B0503020204020204" pitchFamily="34" charset="-122"/>
                          <a:ea typeface="微软雅黑" panose="020B0503020204020204" pitchFamily="34" charset="-122"/>
                        </a:rPr>
                        <a:t>控制对象</a:t>
                      </a:r>
                      <a:endParaRPr lang="zh-CN" altLang="en-US" sz="24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控制目的</a:t>
                      </a:r>
                      <a:endParaRPr lang="zh-CN" altLang="en-US" sz="24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文献</a:t>
                      </a:r>
                      <a:endParaRPr lang="zh-CN" altLang="en-US" sz="2400"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816293852"/>
                  </a:ext>
                </a:extLst>
              </a:tr>
              <a:tr h="683288">
                <a:tc rowSpan="3">
                  <a:txBody>
                    <a:bodyPr/>
                    <a:lstStyle/>
                    <a:p>
                      <a:pPr algn="ctr"/>
                      <a:r>
                        <a:rPr lang="zh-CN" altLang="en-US" sz="2400" dirty="0">
                          <a:latin typeface="微软雅黑" panose="020B0503020204020204" pitchFamily="34" charset="-122"/>
                          <a:ea typeface="微软雅黑" panose="020B0503020204020204" pitchFamily="34" charset="-122"/>
                        </a:rPr>
                        <a:t>自主车辆</a:t>
                      </a:r>
                      <a:endParaRPr lang="zh-CN" altLang="en-US" sz="24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避障路径规划</a:t>
                      </a:r>
                      <a:endParaRPr lang="zh-CN" altLang="en-US" sz="2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800" kern="1200" dirty="0">
                          <a:effectLst/>
                          <a:latin typeface="微软雅黑" panose="020B0503020204020204" pitchFamily="34" charset="-122"/>
                          <a:ea typeface="微软雅黑" panose="020B0503020204020204" pitchFamily="34" charset="-122"/>
                        </a:rPr>
                        <a:t>Qi X</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Theilliol</a:t>
                      </a:r>
                      <a:r>
                        <a:rPr lang="en-US" altLang="zh-CN" sz="1800" dirty="0">
                          <a:latin typeface="微软雅黑" panose="020B0503020204020204" pitchFamily="34" charset="-122"/>
                          <a:ea typeface="微软雅黑" panose="020B0503020204020204" pitchFamily="34" charset="-122"/>
                        </a:rPr>
                        <a:t> D, et. al. 2015</a:t>
                      </a:r>
                      <a:endParaRPr lang="zh-CN" altLang="en-US" sz="1800"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018208818"/>
                  </a:ext>
                </a:extLst>
              </a:tr>
              <a:tr h="677439">
                <a:tc vMerge="1">
                  <a:txBody>
                    <a:bodyPr/>
                    <a:lstStyle/>
                    <a:p>
                      <a:pPr algn="ctr"/>
                      <a:endParaRPr lang="zh-CN" altLang="en-US" dirty="0"/>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交通避障</a:t>
                      </a:r>
                      <a:endParaRPr lang="zh-CN" altLang="en-US" sz="2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800" kern="1200" dirty="0" err="1">
                          <a:effectLst/>
                          <a:latin typeface="微软雅黑" panose="020B0503020204020204" pitchFamily="34" charset="-122"/>
                          <a:ea typeface="微软雅黑" panose="020B0503020204020204" pitchFamily="34" charset="-122"/>
                        </a:rPr>
                        <a:t>Althoff</a:t>
                      </a:r>
                      <a:r>
                        <a:rPr lang="en-US" altLang="zh-CN" sz="1800" kern="1200" dirty="0">
                          <a:effectLst/>
                          <a:latin typeface="微软雅黑" panose="020B0503020204020204" pitchFamily="34" charset="-122"/>
                          <a:ea typeface="微软雅黑" panose="020B0503020204020204" pitchFamily="34" charset="-122"/>
                        </a:rPr>
                        <a:t> M, Dolan J M. Dolan.</a:t>
                      </a:r>
                      <a:r>
                        <a:rPr lang="zh-CN" altLang="en-US" sz="1800" kern="1200" dirty="0">
                          <a:effectLst/>
                          <a:latin typeface="微软雅黑" panose="020B0503020204020204" pitchFamily="34" charset="-122"/>
                          <a:ea typeface="微软雅黑" panose="020B0503020204020204" pitchFamily="34" charset="-122"/>
                        </a:rPr>
                        <a:t> </a:t>
                      </a:r>
                      <a:r>
                        <a:rPr lang="en-US" altLang="zh-CN" sz="1800" kern="1200" dirty="0">
                          <a:effectLst/>
                          <a:latin typeface="微软雅黑" panose="020B0503020204020204" pitchFamily="34" charset="-122"/>
                          <a:ea typeface="微软雅黑" panose="020B0503020204020204" pitchFamily="34" charset="-122"/>
                        </a:rPr>
                        <a:t>2011</a:t>
                      </a:r>
                      <a:r>
                        <a:rPr lang="en-US" altLang="zh-CN" sz="1800" dirty="0">
                          <a:latin typeface="微软雅黑" panose="020B0503020204020204" pitchFamily="34" charset="-122"/>
                          <a:ea typeface="微软雅黑" panose="020B0503020204020204" pitchFamily="34" charset="-122"/>
                        </a:rPr>
                        <a:t> </a:t>
                      </a:r>
                      <a:endParaRPr lang="zh-CN" altLang="en-US" sz="1800"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844363969"/>
                  </a:ext>
                </a:extLst>
              </a:tr>
              <a:tr h="683288">
                <a:tc vMerge="1">
                  <a:txBody>
                    <a:bodyPr/>
                    <a:lstStyle/>
                    <a:p>
                      <a:endParaRPr lang="zh-CN" altLang="en-US"/>
                    </a:p>
                  </a:txBody>
                  <a:tcPr/>
                </a:tc>
                <a:tc>
                  <a:txBody>
                    <a:bodyPr/>
                    <a:lstStyle/>
                    <a:p>
                      <a:pPr algn="ctr"/>
                      <a:r>
                        <a:rPr lang="zh-CN" altLang="en-US" sz="2400" dirty="0">
                          <a:latin typeface="微软雅黑" panose="020B0503020204020204" pitchFamily="34" charset="-122"/>
                          <a:ea typeface="微软雅黑" panose="020B0503020204020204" pitchFamily="34" charset="-122"/>
                        </a:rPr>
                        <a:t>多车路径规划</a:t>
                      </a:r>
                      <a:endParaRPr lang="zh-CN" altLang="en-US" sz="2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800" dirty="0">
                          <a:latin typeface="微软雅黑" panose="020B0503020204020204" pitchFamily="34" charset="-122"/>
                          <a:ea typeface="微软雅黑" panose="020B0503020204020204" pitchFamily="34" charset="-122"/>
                        </a:rPr>
                        <a:t>Bansal S, Chen M, et. al. 2017</a:t>
                      </a:r>
                      <a:endParaRPr lang="zh-CN" altLang="en-US" sz="1800"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118266219"/>
                  </a:ext>
                </a:extLst>
              </a:tr>
              <a:tr h="695057">
                <a:tc rowSpan="4">
                  <a:txBody>
                    <a:bodyPr/>
                    <a:lstStyle/>
                    <a:p>
                      <a:pPr algn="ctr"/>
                      <a:r>
                        <a:rPr lang="zh-CN" altLang="en-US" sz="2400" dirty="0">
                          <a:latin typeface="微软雅黑" panose="020B0503020204020204" pitchFamily="34" charset="-122"/>
                          <a:ea typeface="微软雅黑" panose="020B0503020204020204" pitchFamily="34" charset="-122"/>
                        </a:rPr>
                        <a:t>无人机</a:t>
                      </a:r>
                      <a:endParaRPr lang="zh-CN" altLang="en-US" sz="24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多机防撞</a:t>
                      </a:r>
                      <a:endParaRPr lang="zh-CN" altLang="en-US" sz="2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800" kern="1200" dirty="0">
                          <a:effectLst/>
                          <a:latin typeface="微软雅黑" panose="020B0503020204020204" pitchFamily="34" charset="-122"/>
                          <a:ea typeface="微软雅黑" panose="020B0503020204020204" pitchFamily="34" charset="-122"/>
                        </a:rPr>
                        <a:t>Lin Y, </a:t>
                      </a:r>
                      <a:r>
                        <a:rPr lang="en-US" altLang="zh-CN" sz="1800" kern="1200" dirty="0" err="1">
                          <a:effectLst/>
                          <a:latin typeface="微软雅黑" panose="020B0503020204020204" pitchFamily="34" charset="-122"/>
                          <a:ea typeface="微软雅黑" panose="020B0503020204020204" pitchFamily="34" charset="-122"/>
                        </a:rPr>
                        <a:t>Saripalli</a:t>
                      </a:r>
                      <a:r>
                        <a:rPr lang="en-US" altLang="zh-CN" sz="1800" kern="1200" dirty="0">
                          <a:effectLst/>
                          <a:latin typeface="微软雅黑" panose="020B0503020204020204" pitchFamily="34" charset="-122"/>
                          <a:ea typeface="微软雅黑" panose="020B0503020204020204" pitchFamily="34" charset="-122"/>
                        </a:rPr>
                        <a:t> S. 2015</a:t>
                      </a:r>
                      <a:endParaRPr lang="zh-CN" altLang="en-US" sz="1800"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157395157"/>
                  </a:ext>
                </a:extLst>
              </a:tr>
              <a:tr h="779460">
                <a:tc vMerge="1">
                  <a:txBody>
                    <a:bodyPr/>
                    <a:lstStyle/>
                    <a:p>
                      <a:pPr algn="ctr"/>
                      <a:endParaRPr lang="zh-CN" altLang="en-US" dirty="0"/>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翻滚安全区域</a:t>
                      </a:r>
                      <a:endParaRPr lang="zh-CN" altLang="en-US" sz="2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800" kern="1200" dirty="0" err="1">
                          <a:effectLst/>
                          <a:latin typeface="微软雅黑" panose="020B0503020204020204" pitchFamily="34" charset="-122"/>
                          <a:ea typeface="微软雅黑" panose="020B0503020204020204" pitchFamily="34" charset="-122"/>
                        </a:rPr>
                        <a:t>Gillula</a:t>
                      </a:r>
                      <a:r>
                        <a:rPr lang="en-US" altLang="zh-CN" sz="1800" kern="1200" dirty="0">
                          <a:effectLst/>
                          <a:latin typeface="微软雅黑" panose="020B0503020204020204" pitchFamily="34" charset="-122"/>
                          <a:ea typeface="微软雅黑" panose="020B0503020204020204" pitchFamily="34" charset="-122"/>
                        </a:rPr>
                        <a:t> J H, Huang H, et. al. 2012</a:t>
                      </a:r>
                      <a:endParaRPr lang="zh-CN" altLang="en-US" sz="1800"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214868844"/>
                  </a:ext>
                </a:extLst>
              </a:tr>
              <a:tr h="752489">
                <a:tc vMerge="1">
                  <a:txBody>
                    <a:bodyPr/>
                    <a:lstStyle/>
                    <a:p>
                      <a:pPr algn="ctr"/>
                      <a:endParaRPr lang="zh-CN" altLang="en-US" dirty="0"/>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避障路径规划</a:t>
                      </a:r>
                      <a:endParaRPr lang="zh-CN" altLang="en-US" sz="2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800" kern="1200" dirty="0">
                          <a:effectLst/>
                          <a:latin typeface="微软雅黑" panose="020B0503020204020204" pitchFamily="34" charset="-122"/>
                          <a:ea typeface="微软雅黑" panose="020B0503020204020204" pitchFamily="34" charset="-122"/>
                        </a:rPr>
                        <a:t>Chiang H, Malone N, et. al. 2015</a:t>
                      </a:r>
                      <a:endParaRPr lang="zh-CN" altLang="en-US" sz="1800"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411218923"/>
                  </a:ext>
                </a:extLst>
              </a:tr>
              <a:tr h="667523">
                <a:tc vMerge="1">
                  <a:txBody>
                    <a:bodyPr/>
                    <a:lstStyle/>
                    <a:p>
                      <a:endParaRPr lang="zh-CN" altLang="en-US"/>
                    </a:p>
                  </a:txBody>
                  <a:tcPr/>
                </a:tc>
                <a:tc>
                  <a:txBody>
                    <a:bodyPr/>
                    <a:lstStyle/>
                    <a:p>
                      <a:pPr algn="ctr"/>
                      <a:r>
                        <a:rPr lang="zh-CN" altLang="en-US" sz="2400" dirty="0">
                          <a:latin typeface="微软雅黑" panose="020B0503020204020204" pitchFamily="34" charset="-122"/>
                          <a:ea typeface="微软雅黑" panose="020B0503020204020204" pitchFamily="34" charset="-122"/>
                        </a:rPr>
                        <a:t>多机追击</a:t>
                      </a:r>
                      <a:endParaRPr lang="zh-CN" altLang="en-US" sz="2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800" kern="1200" dirty="0">
                          <a:effectLst/>
                          <a:latin typeface="微软雅黑" panose="020B0503020204020204" pitchFamily="34" charset="-122"/>
                          <a:ea typeface="微软雅黑" panose="020B0503020204020204" pitchFamily="34" charset="-122"/>
                        </a:rPr>
                        <a:t>Chung C F, </a:t>
                      </a:r>
                      <a:r>
                        <a:rPr lang="en-US" altLang="zh-CN" sz="1800" kern="1200" dirty="0" err="1">
                          <a:effectLst/>
                          <a:latin typeface="微软雅黑" panose="020B0503020204020204" pitchFamily="34" charset="-122"/>
                          <a:ea typeface="微软雅黑" panose="020B0503020204020204" pitchFamily="34" charset="-122"/>
                        </a:rPr>
                        <a:t>Goktogan</a:t>
                      </a:r>
                      <a:r>
                        <a:rPr lang="en-US" altLang="zh-CN" sz="1800" kern="1200" dirty="0">
                          <a:effectLst/>
                          <a:latin typeface="微软雅黑" panose="020B0503020204020204" pitchFamily="34" charset="-122"/>
                          <a:ea typeface="微软雅黑" panose="020B0503020204020204" pitchFamily="34" charset="-122"/>
                        </a:rPr>
                        <a:t> A H, et. al. 2008</a:t>
                      </a:r>
                      <a:endParaRPr lang="zh-CN" altLang="en-US" sz="1800"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987654006"/>
                  </a:ext>
                </a:extLst>
              </a:tr>
            </a:tbl>
          </a:graphicData>
        </a:graphic>
      </p:graphicFrame>
    </p:spTree>
    <p:extLst>
      <p:ext uri="{BB962C8B-B14F-4D97-AF65-F5344CB8AC3E}">
        <p14:creationId xmlns:p14="http://schemas.microsoft.com/office/powerpoint/2010/main" val="16565893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2" name="组合 21"/>
          <p:cNvGrpSpPr/>
          <p:nvPr/>
        </p:nvGrpSpPr>
        <p:grpSpPr>
          <a:xfrm>
            <a:off x="-1" y="1492347"/>
            <a:ext cx="3317430" cy="2632835"/>
            <a:chOff x="-1" y="1492347"/>
            <a:chExt cx="3317430" cy="2632835"/>
          </a:xfrm>
        </p:grpSpPr>
        <p:sp>
          <p:nvSpPr>
            <p:cNvPr id="20" name="任意多边形 19"/>
            <p:cNvSpPr/>
            <p:nvPr/>
          </p:nvSpPr>
          <p:spPr>
            <a:xfrm>
              <a:off x="-1" y="2591803"/>
              <a:ext cx="2996972" cy="1533379"/>
            </a:xfrm>
            <a:custGeom>
              <a:avLst/>
              <a:gdLst>
                <a:gd name="connsiteX0" fmla="*/ 0 w 2996972"/>
                <a:gd name="connsiteY0" fmla="*/ 0 h 1533379"/>
                <a:gd name="connsiteX1" fmla="*/ 1316551 w 2996972"/>
                <a:gd name="connsiteY1" fmla="*/ 0 h 1533379"/>
                <a:gd name="connsiteX2" fmla="*/ 1465829 w 2996972"/>
                <a:gd name="connsiteY2" fmla="*/ 0 h 1533379"/>
                <a:gd name="connsiteX3" fmla="*/ 2747118 w 2996972"/>
                <a:gd name="connsiteY3" fmla="*/ 0 h 1533379"/>
                <a:gd name="connsiteX4" fmla="*/ 2747118 w 2996972"/>
                <a:gd name="connsiteY4" fmla="*/ 1109881 h 1533379"/>
                <a:gd name="connsiteX5" fmla="*/ 2749057 w 2996972"/>
                <a:gd name="connsiteY5" fmla="*/ 1090290 h 1533379"/>
                <a:gd name="connsiteX6" fmla="*/ 2913319 w 2996972"/>
                <a:gd name="connsiteY6" fmla="*/ 872451 h 1533379"/>
                <a:gd name="connsiteX7" fmla="*/ 2987451 w 2996972"/>
                <a:gd name="connsiteY7" fmla="*/ 833997 h 1533379"/>
                <a:gd name="connsiteX8" fmla="*/ 2987451 w 2996972"/>
                <a:gd name="connsiteY8" fmla="*/ 0 h 1533379"/>
                <a:gd name="connsiteX9" fmla="*/ 2996972 w 2996972"/>
                <a:gd name="connsiteY9" fmla="*/ 0 h 1533379"/>
                <a:gd name="connsiteX10" fmla="*/ 2996972 w 2996972"/>
                <a:gd name="connsiteY10" fmla="*/ 1533379 h 1533379"/>
                <a:gd name="connsiteX11" fmla="*/ 1465829 w 2996972"/>
                <a:gd name="connsiteY11" fmla="*/ 1533379 h 1533379"/>
                <a:gd name="connsiteX12" fmla="*/ 1316551 w 2996972"/>
                <a:gd name="connsiteY12" fmla="*/ 1533379 h 1533379"/>
                <a:gd name="connsiteX13" fmla="*/ 0 w 2996972"/>
                <a:gd name="connsiteY13"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6972" h="1533379">
                  <a:moveTo>
                    <a:pt x="0" y="0"/>
                  </a:moveTo>
                  <a:lnTo>
                    <a:pt x="1316551" y="0"/>
                  </a:lnTo>
                  <a:lnTo>
                    <a:pt x="1465829" y="0"/>
                  </a:lnTo>
                  <a:lnTo>
                    <a:pt x="2747118" y="0"/>
                  </a:lnTo>
                  <a:lnTo>
                    <a:pt x="2747118" y="1109881"/>
                  </a:lnTo>
                  <a:lnTo>
                    <a:pt x="2749057" y="1090290"/>
                  </a:lnTo>
                  <a:cubicBezTo>
                    <a:pt x="2764126" y="1017626"/>
                    <a:pt x="2826727" y="931288"/>
                    <a:pt x="2913319" y="872451"/>
                  </a:cubicBezTo>
                  <a:lnTo>
                    <a:pt x="2987451" y="833997"/>
                  </a:lnTo>
                  <a:lnTo>
                    <a:pt x="2987451" y="0"/>
                  </a:lnTo>
                  <a:lnTo>
                    <a:pt x="2996972" y="0"/>
                  </a:lnTo>
                  <a:lnTo>
                    <a:pt x="2996972" y="1533379"/>
                  </a:lnTo>
                  <a:lnTo>
                    <a:pt x="1465829" y="1533379"/>
                  </a:lnTo>
                  <a:lnTo>
                    <a:pt x="1316551" y="1533379"/>
                  </a:lnTo>
                  <a:lnTo>
                    <a:pt x="0" y="1533379"/>
                  </a:lnTo>
                  <a:close/>
                </a:path>
              </a:pathLst>
            </a:cu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20700676">
              <a:off x="1591986" y="1492347"/>
              <a:ext cx="1725443" cy="2263599"/>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03454" y="2795956"/>
              <a:ext cx="1037463" cy="1107996"/>
            </a:xfrm>
            <a:prstGeom prst="rect">
              <a:avLst/>
            </a:prstGeom>
          </p:spPr>
          <p:txBody>
            <a:bodyPr wrap="none">
              <a:spAutoFit/>
            </a:bodyPr>
            <a:lstStyle/>
            <a:p>
              <a:r>
                <a:rPr lang="en-US" altLang="zh-CN" sz="6600" b="1" dirty="0">
                  <a:solidFill>
                    <a:prstClr val="white"/>
                  </a:solidFill>
                  <a:latin typeface="方正姚体" panose="02010601030101010101" pitchFamily="2" charset="-122"/>
                  <a:ea typeface="方正姚体" panose="02010601030101010101" pitchFamily="2" charset="-122"/>
                </a:rPr>
                <a:t>02</a:t>
              </a:r>
              <a:endParaRPr lang="zh-CN" altLang="en-US" sz="6600" dirty="0">
                <a:solidFill>
                  <a:prstClr val="white"/>
                </a:solidFill>
                <a:latin typeface="方正姚体" panose="02010601030101010101" pitchFamily="2" charset="-122"/>
                <a:ea typeface="方正姚体" panose="02010601030101010101" pitchFamily="2" charset="-122"/>
              </a:endParaRPr>
            </a:p>
          </p:txBody>
        </p:sp>
      </p:grpSp>
      <p:sp>
        <p:nvSpPr>
          <p:cNvPr id="19" name="矩形 18"/>
          <p:cNvSpPr/>
          <p:nvPr/>
        </p:nvSpPr>
        <p:spPr>
          <a:xfrm>
            <a:off x="3009043" y="2591802"/>
            <a:ext cx="9182957" cy="1533379"/>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031202" y="2777102"/>
            <a:ext cx="7507206" cy="1200329"/>
          </a:xfrm>
          <a:prstGeom prst="rect">
            <a:avLst/>
          </a:prstGeom>
        </p:spPr>
        <p:txBody>
          <a:bodyPr wrap="square">
            <a:spAutoFit/>
          </a:bodyPr>
          <a:lstStyle/>
          <a:p>
            <a:pPr algn="ctr"/>
            <a:r>
              <a:rPr lang="zh-CN" altLang="en-US" sz="7200" b="1" dirty="0">
                <a:solidFill>
                  <a:schemeClr val="bg1"/>
                </a:solidFill>
                <a:latin typeface="Agency FB" panose="020B0503020202020204" pitchFamily="34" charset="0"/>
                <a:ea typeface="微软雅黑" panose="020B0503020204020204" pitchFamily="34" charset="-122"/>
              </a:rPr>
              <a:t>可达集概述</a:t>
            </a:r>
            <a:endParaRPr lang="en-US" altLang="zh-CN" sz="7200" b="1" dirty="0">
              <a:solidFill>
                <a:schemeClr val="bg1"/>
              </a:solidFill>
              <a:latin typeface="Agency FB" panose="020B0503020202020204" pitchFamily="34" charset="0"/>
              <a:ea typeface="微软雅黑" panose="020B0503020204020204" pitchFamily="34" charset="-122"/>
            </a:endParaRPr>
          </a:p>
        </p:txBody>
      </p:sp>
      <p:sp>
        <p:nvSpPr>
          <p:cNvPr id="2" name="灯片编号占位符 1">
            <a:extLst>
              <a:ext uri="{FF2B5EF4-FFF2-40B4-BE49-F238E27FC236}">
                <a16:creationId xmlns:a16="http://schemas.microsoft.com/office/drawing/2014/main" id="{269222F7-C059-4CEE-822A-7B4CB8AB9448}"/>
              </a:ext>
            </a:extLst>
          </p:cNvPr>
          <p:cNvSpPr>
            <a:spLocks noGrp="1"/>
          </p:cNvSpPr>
          <p:nvPr>
            <p:ph type="sldNum" sz="quarter" idx="12"/>
          </p:nvPr>
        </p:nvSpPr>
        <p:spPr/>
        <p:txBody>
          <a:bodyPr/>
          <a:lstStyle/>
          <a:p>
            <a:fld id="{9C45B639-5B06-4416-8807-7FB8FE1541DA}" type="slidenum">
              <a:rPr lang="zh-CN" altLang="en-US" smtClean="0">
                <a:solidFill>
                  <a:prstClr val="black">
                    <a:tint val="75000"/>
                  </a:prstClr>
                </a:solidFill>
              </a:rPr>
              <a:pPr/>
              <a:t>6</a:t>
            </a:fld>
            <a:endParaRPr lang="zh-CN" altLang="en-US">
              <a:solidFill>
                <a:prstClr val="black">
                  <a:tint val="75000"/>
                </a:prstClr>
              </a:solidFill>
            </a:endParaRPr>
          </a:p>
        </p:txBody>
      </p:sp>
    </p:spTree>
    <p:extLst>
      <p:ext uri="{BB962C8B-B14F-4D97-AF65-F5344CB8AC3E}">
        <p14:creationId xmlns:p14="http://schemas.microsoft.com/office/powerpoint/2010/main" val="831762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任意多边形 9"/>
          <p:cNvSpPr/>
          <p:nvPr/>
        </p:nvSpPr>
        <p:spPr>
          <a:xfrm>
            <a:off x="0" y="0"/>
            <a:ext cx="539877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99" name="文本框 98"/>
          <p:cNvSpPr txBox="1"/>
          <p:nvPr/>
        </p:nvSpPr>
        <p:spPr>
          <a:xfrm>
            <a:off x="421552" y="27050"/>
            <a:ext cx="3775393" cy="707886"/>
          </a:xfrm>
          <a:prstGeom prst="rect">
            <a:avLst/>
          </a:prstGeom>
          <a:noFill/>
        </p:spPr>
        <p:txBody>
          <a:bodyPr wrap="none" rtlCol="0">
            <a:spAutoFit/>
          </a:bodyPr>
          <a:lstStyle/>
          <a:p>
            <a:pPr algn="ctr"/>
            <a:r>
              <a:rPr lang="zh-CN" altLang="en-US" sz="4000" b="1">
                <a:solidFill>
                  <a:schemeClr val="bg1"/>
                </a:solidFill>
                <a:latin typeface="Agency FB" panose="020B0503020202020204" pitchFamily="34" charset="0"/>
                <a:ea typeface="微软雅黑" panose="020B0503020204020204" pitchFamily="34" charset="-122"/>
              </a:rPr>
              <a:t>前向后向可达集</a:t>
            </a:r>
            <a:endParaRPr lang="en-US" altLang="zh-CN" sz="4000" b="1" dirty="0">
              <a:solidFill>
                <a:schemeClr val="bg1"/>
              </a:solidFill>
              <a:latin typeface="Agency FB" panose="020B0503020202020204" pitchFamily="34" charset="0"/>
              <a:ea typeface="微软雅黑" panose="020B0503020204020204" pitchFamily="34" charset="-122"/>
            </a:endParaRPr>
          </a:p>
        </p:txBody>
      </p:sp>
      <p:sp>
        <p:nvSpPr>
          <p:cNvPr id="38" name="文本框 37"/>
          <p:cNvSpPr txBox="1"/>
          <p:nvPr/>
        </p:nvSpPr>
        <p:spPr>
          <a:xfrm>
            <a:off x="1793915" y="1245275"/>
            <a:ext cx="2577118" cy="2031325"/>
          </a:xfrm>
          <a:prstGeom prst="rect">
            <a:avLst/>
          </a:prstGeom>
          <a:noFill/>
          <a:effectLst/>
        </p:spPr>
        <p:txBody>
          <a:bodyPr wrap="square" rtlCol="0">
            <a:spAutoFit/>
          </a:bodyPr>
          <a:lstStyle/>
          <a:p>
            <a:pPr>
              <a:lnSpc>
                <a:spcPct val="150000"/>
              </a:lnSpc>
            </a:pPr>
            <a:r>
              <a:rPr lang="zh-CN" altLang="zh-CN" sz="2800" dirty="0">
                <a:latin typeface="微软雅黑" panose="020B0503020204020204" pitchFamily="34" charset="-122"/>
                <a:ea typeface="微软雅黑" panose="020B0503020204020204" pitchFamily="34" charset="-122"/>
              </a:rPr>
              <a:t>前向可达集</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a:lnSpc>
                <a:spcPct val="150000"/>
              </a:lnSpc>
            </a:pP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zh-CN" sz="2800" dirty="0">
                <a:latin typeface="微软雅黑" panose="020B0503020204020204" pitchFamily="34" charset="-122"/>
                <a:ea typeface="微软雅黑" panose="020B0503020204020204" pitchFamily="34" charset="-122"/>
              </a:rPr>
              <a:t>后向可达集</a:t>
            </a:r>
            <a:r>
              <a:rPr lang="zh-CN" altLang="en-US" sz="2800"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pic>
        <p:nvPicPr>
          <p:cNvPr id="5" name="图片 4" descr="C:\Users\Youngfire\AppData\Local\Microsoft\Windows\INetCache\Content.Word\reachable.png">
            <a:extLst>
              <a:ext uri="{FF2B5EF4-FFF2-40B4-BE49-F238E27FC236}">
                <a16:creationId xmlns:a16="http://schemas.microsoft.com/office/drawing/2014/main" id="{20DEA606-735C-4F52-AE94-D79BD2D88DD5}"/>
              </a:ext>
            </a:extLst>
          </p:cNvPr>
          <p:cNvPicPr>
            <a:picLocks noChangeAspect="1"/>
          </p:cNvPicPr>
          <p:nvPr/>
        </p:nvPicPr>
        <p:blipFill rotWithShape="1">
          <a:blip r:embed="rId4">
            <a:extLst>
              <a:ext uri="{28A0092B-C50C-407E-A947-70E740481C1C}">
                <a14:useLocalDpi xmlns:a14="http://schemas.microsoft.com/office/drawing/2010/main" val="0"/>
              </a:ext>
            </a:extLst>
          </a:blip>
          <a:srcRect l="8282" t="8459" r="4525" b="73883"/>
          <a:stretch/>
        </p:blipFill>
        <p:spPr bwMode="auto">
          <a:xfrm>
            <a:off x="1793915" y="3605083"/>
            <a:ext cx="8452296" cy="2422684"/>
          </a:xfrm>
          <a:prstGeom prst="rect">
            <a:avLst/>
          </a:prstGeom>
          <a:noFill/>
          <a:ln>
            <a:noFill/>
          </a:ln>
          <a:extLst>
            <a:ext uri="{53640926-AAD7-44D8-BBD7-CCE9431645EC}">
              <a14:shadowObscured xmlns:a14="http://schemas.microsoft.com/office/drawing/2010/main"/>
            </a:ext>
          </a:extLst>
        </p:spPr>
      </p:pic>
      <p:pic>
        <p:nvPicPr>
          <p:cNvPr id="3" name="图片 2">
            <a:extLst>
              <a:ext uri="{FF2B5EF4-FFF2-40B4-BE49-F238E27FC236}">
                <a16:creationId xmlns:a16="http://schemas.microsoft.com/office/drawing/2014/main" id="{4CB55B42-4AF7-49FA-A72D-3E2E515814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6525" y="643251"/>
            <a:ext cx="6439270" cy="3090400"/>
          </a:xfrm>
          <a:prstGeom prst="rect">
            <a:avLst/>
          </a:prstGeom>
        </p:spPr>
      </p:pic>
      <p:sp>
        <p:nvSpPr>
          <p:cNvPr id="2" name="灯片编号占位符 1">
            <a:extLst>
              <a:ext uri="{FF2B5EF4-FFF2-40B4-BE49-F238E27FC236}">
                <a16:creationId xmlns:a16="http://schemas.microsoft.com/office/drawing/2014/main" id="{9D358C47-B845-49F1-AFF0-F1B2D91FB49A}"/>
              </a:ext>
            </a:extLst>
          </p:cNvPr>
          <p:cNvSpPr>
            <a:spLocks noGrp="1"/>
          </p:cNvSpPr>
          <p:nvPr>
            <p:ph type="sldNum" sz="quarter" idx="12"/>
          </p:nvPr>
        </p:nvSpPr>
        <p:spPr/>
        <p:txBody>
          <a:bodyPr/>
          <a:lstStyle/>
          <a:p>
            <a:fld id="{9C45B639-5B06-4416-8807-7FB8FE1541DA}" type="slidenum">
              <a:rPr lang="zh-CN" altLang="en-US" smtClean="0">
                <a:solidFill>
                  <a:prstClr val="black">
                    <a:tint val="75000"/>
                  </a:prstClr>
                </a:solidFill>
              </a:rPr>
              <a:pPr/>
              <a:t>7</a:t>
            </a:fld>
            <a:endParaRPr lang="zh-CN" altLang="en-US">
              <a:solidFill>
                <a:prstClr val="black">
                  <a:tint val="75000"/>
                </a:prstClr>
              </a:solidFill>
            </a:endParaRPr>
          </a:p>
        </p:txBody>
      </p:sp>
    </p:spTree>
    <p:extLst>
      <p:ext uri="{BB962C8B-B14F-4D97-AF65-F5344CB8AC3E}">
        <p14:creationId xmlns:p14="http://schemas.microsoft.com/office/powerpoint/2010/main" val="36393730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任意多边形 9"/>
          <p:cNvSpPr/>
          <p:nvPr/>
        </p:nvSpPr>
        <p:spPr>
          <a:xfrm>
            <a:off x="0" y="0"/>
            <a:ext cx="539877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 name="灯片编号占位符 2">
            <a:extLst>
              <a:ext uri="{FF2B5EF4-FFF2-40B4-BE49-F238E27FC236}">
                <a16:creationId xmlns:a16="http://schemas.microsoft.com/office/drawing/2014/main" id="{D3FEB305-1658-4BD2-8E38-1FBF234469C5}"/>
              </a:ext>
            </a:extLst>
          </p:cNvPr>
          <p:cNvSpPr>
            <a:spLocks noGrp="1"/>
          </p:cNvSpPr>
          <p:nvPr>
            <p:ph type="sldNum" sz="quarter" idx="12"/>
          </p:nvPr>
        </p:nvSpPr>
        <p:spPr/>
        <p:txBody>
          <a:bodyPr/>
          <a:lstStyle/>
          <a:p>
            <a:fld id="{9C45B639-5B06-4416-8807-7FB8FE1541DA}" type="slidenum">
              <a:rPr lang="zh-CN" altLang="en-US" smtClean="0">
                <a:solidFill>
                  <a:prstClr val="black">
                    <a:tint val="75000"/>
                  </a:prstClr>
                </a:solidFill>
              </a:rPr>
              <a:pPr/>
              <a:t>8</a:t>
            </a:fld>
            <a:endParaRPr lang="zh-CN" altLang="en-US">
              <a:solidFill>
                <a:prstClr val="black">
                  <a:tint val="75000"/>
                </a:prstClr>
              </a:solidFill>
            </a:endParaRPr>
          </a:p>
        </p:txBody>
      </p:sp>
      <p:sp>
        <p:nvSpPr>
          <p:cNvPr id="7" name="文本框 6">
            <a:extLst>
              <a:ext uri="{FF2B5EF4-FFF2-40B4-BE49-F238E27FC236}">
                <a16:creationId xmlns:a16="http://schemas.microsoft.com/office/drawing/2014/main" id="{279BBD95-2546-4280-9505-39DA76E01EEB}"/>
              </a:ext>
            </a:extLst>
          </p:cNvPr>
          <p:cNvSpPr txBox="1"/>
          <p:nvPr/>
        </p:nvSpPr>
        <p:spPr>
          <a:xfrm>
            <a:off x="1190993" y="27050"/>
            <a:ext cx="2236510" cy="707886"/>
          </a:xfrm>
          <a:prstGeom prst="rect">
            <a:avLst/>
          </a:prstGeom>
          <a:noFill/>
        </p:spPr>
        <p:txBody>
          <a:bodyPr wrap="none" rtlCol="0">
            <a:spAutoFit/>
          </a:bodyPr>
          <a:lstStyle/>
          <a:p>
            <a:pPr algn="ctr"/>
            <a:r>
              <a:rPr lang="zh-CN" altLang="en-US" sz="4000" b="1" dirty="0">
                <a:solidFill>
                  <a:schemeClr val="bg1"/>
                </a:solidFill>
                <a:latin typeface="Agency FB" panose="020B0503020202020204" pitchFamily="34" charset="0"/>
                <a:ea typeface="微软雅黑" panose="020B0503020204020204" pitchFamily="34" charset="-122"/>
              </a:rPr>
              <a:t>避障原理</a:t>
            </a:r>
            <a:endParaRPr lang="en-US" altLang="zh-CN" sz="4000" b="1" dirty="0">
              <a:solidFill>
                <a:schemeClr val="bg1"/>
              </a:solidFill>
              <a:latin typeface="Agency FB" panose="020B0503020202020204" pitchFamily="34" charset="0"/>
              <a:ea typeface="微软雅黑" panose="020B0503020204020204" pitchFamily="34" charset="-122"/>
            </a:endParaRPr>
          </a:p>
        </p:txBody>
      </p:sp>
      <p:pic>
        <p:nvPicPr>
          <p:cNvPr id="9" name="图片 8">
            <a:extLst>
              <a:ext uri="{FF2B5EF4-FFF2-40B4-BE49-F238E27FC236}">
                <a16:creationId xmlns:a16="http://schemas.microsoft.com/office/drawing/2014/main" id="{557D56DC-5A37-4E03-ABCE-F0369EEE0D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1144" y="921430"/>
            <a:ext cx="10438095" cy="5434920"/>
          </a:xfrm>
          <a:prstGeom prst="rect">
            <a:avLst/>
          </a:prstGeom>
        </p:spPr>
      </p:pic>
    </p:spTree>
    <p:extLst>
      <p:ext uri="{BB962C8B-B14F-4D97-AF65-F5344CB8AC3E}">
        <p14:creationId xmlns:p14="http://schemas.microsoft.com/office/powerpoint/2010/main" val="3974071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任意多边形 9"/>
          <p:cNvSpPr/>
          <p:nvPr/>
        </p:nvSpPr>
        <p:spPr>
          <a:xfrm>
            <a:off x="0" y="0"/>
            <a:ext cx="5398770" cy="788670"/>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99" name="文本框 98"/>
          <p:cNvSpPr txBox="1"/>
          <p:nvPr/>
        </p:nvSpPr>
        <p:spPr>
          <a:xfrm>
            <a:off x="165072" y="27050"/>
            <a:ext cx="4288353" cy="707886"/>
          </a:xfrm>
          <a:prstGeom prst="rect">
            <a:avLst/>
          </a:prstGeom>
          <a:noFill/>
        </p:spPr>
        <p:txBody>
          <a:bodyPr wrap="none" rtlCol="0">
            <a:spAutoFit/>
          </a:bodyPr>
          <a:lstStyle/>
          <a:p>
            <a:pPr algn="ctr"/>
            <a:r>
              <a:rPr lang="zh-CN" altLang="en-US" sz="4000" b="1" dirty="0">
                <a:solidFill>
                  <a:schemeClr val="bg1"/>
                </a:solidFill>
                <a:latin typeface="Agency FB" panose="020B0503020202020204" pitchFamily="34" charset="0"/>
                <a:ea typeface="微软雅黑" panose="020B0503020204020204" pitchFamily="34" charset="-122"/>
              </a:rPr>
              <a:t>控制系统与可达集</a:t>
            </a:r>
            <a:endParaRPr lang="en-US" altLang="zh-CN" sz="4000" b="1" dirty="0">
              <a:solidFill>
                <a:schemeClr val="bg1"/>
              </a:solidFill>
              <a:latin typeface="Agency FB" panose="020B0503020202020204" pitchFamily="34" charset="0"/>
              <a:ea typeface="微软雅黑" panose="020B0503020204020204" pitchFamily="34" charset="-122"/>
            </a:endParaRPr>
          </a:p>
        </p:txBody>
      </p:sp>
      <p:sp>
        <p:nvSpPr>
          <p:cNvPr id="38" name="文本框 37"/>
          <p:cNvSpPr txBox="1"/>
          <p:nvPr/>
        </p:nvSpPr>
        <p:spPr>
          <a:xfrm>
            <a:off x="980000" y="1345650"/>
            <a:ext cx="3570208" cy="461665"/>
          </a:xfrm>
          <a:prstGeom prst="rect">
            <a:avLst/>
          </a:prstGeom>
          <a:noFill/>
          <a:effectLst/>
        </p:spPr>
        <p:txBody>
          <a:bodyPr wrap="none" rtlCol="0">
            <a:spAutoFit/>
          </a:bodyPr>
          <a:lstStyle/>
          <a:p>
            <a:r>
              <a:rPr lang="zh-CN" altLang="zh-CN" sz="2400" dirty="0">
                <a:latin typeface="微软雅黑" panose="020B0503020204020204" pitchFamily="34" charset="-122"/>
                <a:ea typeface="微软雅黑" panose="020B0503020204020204" pitchFamily="34" charset="-122"/>
              </a:rPr>
              <a:t>考虑如下连续控制系统：</a:t>
            </a:r>
            <a:endParaRPr lang="en-US" altLang="zh-CN" sz="2000" dirty="0">
              <a:solidFill>
                <a:srgbClr val="2D3E5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6F738F73-F9B6-4822-98AE-CF8B0602106A}"/>
                  </a:ext>
                </a:extLst>
              </p:cNvPr>
              <p:cNvSpPr txBox="1"/>
              <p:nvPr/>
            </p:nvSpPr>
            <p:spPr>
              <a:xfrm>
                <a:off x="451352" y="2258386"/>
                <a:ext cx="5191760" cy="1459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zh-CN" sz="2400" i="1">
                              <a:latin typeface="Cambria Math" panose="02040503050406030204" pitchFamily="18" charset="0"/>
                            </a:rPr>
                          </m:ctrlPr>
                        </m:dPr>
                        <m:e>
                          <m:eqArr>
                            <m:eqArrPr>
                              <m:ctrlPr>
                                <a:rPr lang="zh-CN" altLang="zh-CN" sz="2400" i="1">
                                  <a:latin typeface="Cambria Math" panose="02040503050406030204" pitchFamily="18" charset="0"/>
                                </a:rPr>
                              </m:ctrlPr>
                            </m:eqArrPr>
                            <m:e>
                              <m:r>
                                <a:rPr lang="en-US" altLang="zh-CN" sz="2400" i="1">
                                  <a:latin typeface="Cambria Math" panose="02040503050406030204" pitchFamily="18" charset="0"/>
                                </a:rPr>
                                <m:t>&amp;</m:t>
                              </m:r>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𝑥</m:t>
                                  </m:r>
                                </m:e>
                              </m:acc>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m:t>
                              </m:r>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i="1">
                                      <a:latin typeface="Cambria Math" panose="02040503050406030204" pitchFamily="18" charset="0"/>
                                    </a:rPr>
                                    <m:t>𝑥</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m:t>
                                  </m:r>
                                  <m:r>
                                    <a:rPr lang="en-US" altLang="zh-CN" sz="2400" i="1">
                                      <a:latin typeface="Cambria Math" panose="02040503050406030204" pitchFamily="18" charset="0"/>
                                    </a:rPr>
                                    <m:t>𝑢</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e>
                                  </m:d>
                                </m:e>
                              </m:d>
                              <m:r>
                                <a:rPr lang="en-US" altLang="zh-CN" sz="2400" i="1">
                                  <a:latin typeface="Cambria Math" panose="02040503050406030204" pitchFamily="18" charset="0"/>
                                </a:rPr>
                                <m:t>,</m:t>
                              </m:r>
                            </m:e>
                            <m:e>
                              <m:r>
                                <a:rPr lang="en-US" altLang="zh-CN" sz="2400" i="1">
                                  <a:latin typeface="Cambria Math" panose="02040503050406030204" pitchFamily="18" charset="0"/>
                                </a:rPr>
                                <m:t>&amp;</m:t>
                              </m:r>
                              <m:r>
                                <a:rPr lang="en-US" altLang="zh-CN" sz="2400" i="1">
                                  <a:latin typeface="Cambria Math" panose="02040503050406030204" pitchFamily="18" charset="0"/>
                                </a:rPr>
                                <m:t>𝑥</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𝑡</m:t>
                                      </m:r>
                                    </m:e>
                                    <m:sub>
                                      <m:r>
                                        <a:rPr lang="en-US" altLang="zh-CN" sz="2400" i="1">
                                          <a:latin typeface="Cambria Math" panose="02040503050406030204" pitchFamily="18" charset="0"/>
                                        </a:rPr>
                                        <m:t>0</m:t>
                                      </m:r>
                                    </m:sub>
                                  </m:sSub>
                                </m:e>
                              </m:d>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0</m:t>
                                  </m:r>
                                </m:sub>
                              </m:sSub>
                              <m:r>
                                <a:rPr lang="en-US" altLang="zh-CN" sz="2400" i="1">
                                  <a:latin typeface="Cambria Math" panose="02040503050406030204" pitchFamily="18" charset="0"/>
                                </a:rPr>
                                <m:t>,</m:t>
                              </m:r>
                            </m:e>
                            <m:e>
                              <m:r>
                                <a:rPr lang="en-US" altLang="zh-CN" sz="2400" i="1">
                                  <a:latin typeface="Cambria Math" panose="02040503050406030204" pitchFamily="18" charset="0"/>
                                </a:rPr>
                                <m:t>&amp;</m:t>
                              </m:r>
                              <m:r>
                                <a:rPr lang="en-US" altLang="zh-CN" sz="2400" i="1">
                                  <a:latin typeface="Cambria Math" panose="02040503050406030204" pitchFamily="18" charset="0"/>
                                </a:rPr>
                                <m:t>𝑢</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i="1">
                                  <a:latin typeface="Cambria Math" panose="02040503050406030204" pitchFamily="18" charset="0"/>
                                </a:rPr>
                                <m:t>∈</m:t>
                              </m:r>
                              <m:r>
                                <a:rPr lang="en-US" altLang="zh-CN" sz="2400" i="1">
                                  <a:latin typeface="Cambria Math" panose="02040503050406030204" pitchFamily="18" charset="0"/>
                                </a:rPr>
                                <m:t>𝒰</m:t>
                              </m:r>
                              <m:r>
                                <a:rPr lang="en-US" altLang="zh-CN" sz="2400" i="1">
                                  <a:latin typeface="Cambria Math" panose="02040503050406030204" pitchFamily="18" charset="0"/>
                                </a:rPr>
                                <m:t>,</m:t>
                              </m:r>
                            </m:e>
                          </m:eqArr>
                        </m:e>
                      </m:d>
                    </m:oMath>
                  </m:oMathPara>
                </a14:m>
                <a:endParaRPr lang="zh-CN" altLang="en-US" sz="2400" dirty="0"/>
              </a:p>
            </p:txBody>
          </p:sp>
        </mc:Choice>
        <mc:Fallback xmlns="">
          <p:sp>
            <p:nvSpPr>
              <p:cNvPr id="17" name="文本框 16">
                <a:extLst>
                  <a:ext uri="{FF2B5EF4-FFF2-40B4-BE49-F238E27FC236}">
                    <a16:creationId xmlns:a16="http://schemas.microsoft.com/office/drawing/2014/main" id="{6F738F73-F9B6-4822-98AE-CF8B0602106A}"/>
                  </a:ext>
                </a:extLst>
              </p:cNvPr>
              <p:cNvSpPr txBox="1">
                <a:spLocks noRot="1" noChangeAspect="1" noMove="1" noResize="1" noEditPoints="1" noAdjustHandles="1" noChangeArrowheads="1" noChangeShapeType="1" noTextEdit="1"/>
              </p:cNvSpPr>
              <p:nvPr/>
            </p:nvSpPr>
            <p:spPr>
              <a:xfrm>
                <a:off x="451352" y="2258386"/>
                <a:ext cx="5191760" cy="145988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E85820A-2428-41BA-AD84-68B8D3E0F15B}"/>
                  </a:ext>
                </a:extLst>
              </p:cNvPr>
              <p:cNvSpPr txBox="1"/>
              <p:nvPr/>
            </p:nvSpPr>
            <p:spPr>
              <a:xfrm>
                <a:off x="689434" y="4371861"/>
                <a:ext cx="8320322" cy="1995033"/>
              </a:xfrm>
              <a:prstGeom prst="rect">
                <a:avLst/>
              </a:prstGeom>
              <a:noFill/>
            </p:spPr>
            <p:txBody>
              <a:bodyPr wrap="square" rtlCol="0">
                <a:spAutoFit/>
              </a:bodyPr>
              <a:lstStyle/>
              <a:p>
                <a:r>
                  <a:rPr lang="zh-CN" altLang="zh-CN" sz="2400" dirty="0">
                    <a:latin typeface="微软雅黑" panose="020B0503020204020204" pitchFamily="34" charset="-122"/>
                    <a:ea typeface="微软雅黑" panose="020B0503020204020204" pitchFamily="34" charset="-122"/>
                  </a:rPr>
                  <a:t>式中，</a:t>
                </a:r>
                <a14:m>
                  <m:oMath xmlns:m="http://schemas.openxmlformats.org/officeDocument/2006/math">
                    <m:r>
                      <a:rPr lang="en-US" altLang="zh-CN" sz="2400" i="1">
                        <a:latin typeface="Cambria Math" panose="02040503050406030204" pitchFamily="18" charset="0"/>
                      </a:rPr>
                      <m:t>𝑥</m:t>
                    </m:r>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ℝ</m:t>
                        </m:r>
                      </m:e>
                      <m:sup>
                        <m:r>
                          <a:rPr lang="en-US" altLang="zh-CN" sz="2400" i="1">
                            <a:latin typeface="Cambria Math" panose="02040503050406030204" pitchFamily="18" charset="0"/>
                          </a:rPr>
                          <m:t>𝑛</m:t>
                        </m:r>
                      </m:sup>
                    </m:sSup>
                    <m:r>
                      <a:rPr lang="en-US" altLang="zh-CN" sz="2400" b="0" i="1" smtClean="0">
                        <a:latin typeface="Cambria Math" panose="02040503050406030204" pitchFamily="18" charset="0"/>
                      </a:rPr>
                      <m:t>        </m:t>
                    </m:r>
                  </m:oMath>
                </a14:m>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系统状态向量；</a:t>
                </a:r>
              </a:p>
              <a:p>
                <a:r>
                  <a:rPr lang="en-US" altLang="zh-CN" sz="24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0</m:t>
                        </m:r>
                      </m:sub>
                    </m:sSub>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ℝ</m:t>
                        </m:r>
                      </m:e>
                      <m:sup>
                        <m:r>
                          <a:rPr lang="en-US" altLang="zh-CN" sz="2400" i="1">
                            <a:latin typeface="Cambria Math" panose="02040503050406030204" pitchFamily="18" charset="0"/>
                          </a:rPr>
                          <m:t>𝑛</m:t>
                        </m:r>
                      </m:sup>
                    </m:sSup>
                    <m:r>
                      <a:rPr lang="en-US" altLang="zh-CN" sz="2400" b="0" i="1" smtClean="0">
                        <a:latin typeface="Cambria Math" panose="02040503050406030204" pitchFamily="18" charset="0"/>
                      </a:rPr>
                      <m:t>      </m:t>
                    </m:r>
                  </m:oMath>
                </a14:m>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系统初始状态；</a:t>
                </a:r>
              </a:p>
              <a:p>
                <a:r>
                  <a:rPr lang="en-US" altLang="zh-CN" sz="2400" dirty="0">
                    <a:latin typeface="微软雅黑" panose="020B0503020204020204" pitchFamily="34" charset="-122"/>
                    <a:ea typeface="微软雅黑" panose="020B0503020204020204" pitchFamily="34" charset="-122"/>
                  </a:rPr>
                  <a:t>          </a:t>
                </a:r>
                <a14:m>
                  <m:oMath xmlns:m="http://schemas.openxmlformats.org/officeDocument/2006/math">
                    <m:r>
                      <a:rPr lang="en-US" altLang="zh-CN" sz="2400" i="1">
                        <a:latin typeface="Cambria Math" panose="02040503050406030204" pitchFamily="18" charset="0"/>
                      </a:rPr>
                      <m:t>𝒰</m:t>
                    </m:r>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ℝ</m:t>
                        </m:r>
                      </m:e>
                      <m:sup>
                        <m:r>
                          <a:rPr lang="en-US" altLang="zh-CN" sz="2400" i="1">
                            <a:latin typeface="Cambria Math" panose="02040503050406030204" pitchFamily="18" charset="0"/>
                          </a:rPr>
                          <m:t>𝑚</m:t>
                        </m:r>
                      </m:sup>
                    </m:sSup>
                  </m:oMath>
                </a14:m>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非空紧密的控制量集合；</a:t>
                </a:r>
              </a:p>
              <a:p>
                <a:r>
                  <a:rPr lang="en-US" altLang="zh-CN" sz="2400" dirty="0">
                    <a:latin typeface="微软雅黑" panose="020B0503020204020204" pitchFamily="34" charset="-122"/>
                    <a:ea typeface="微软雅黑" panose="020B0503020204020204" pitchFamily="34" charset="-122"/>
                  </a:rPr>
                  <a:t>          </a:t>
                </a:r>
                <a14:m>
                  <m:oMath xmlns:m="http://schemas.openxmlformats.org/officeDocument/2006/math">
                    <m:r>
                      <a:rPr lang="en-US" altLang="zh-CN" sz="2400" i="1">
                        <a:latin typeface="Cambria Math" panose="02040503050406030204" pitchFamily="18" charset="0"/>
                      </a:rPr>
                      <m:t>𝑡</m:t>
                    </m:r>
                    <m:r>
                      <a:rPr lang="en-US" altLang="zh-CN" sz="2400" i="1">
                        <a:latin typeface="Cambria Math" panose="02040503050406030204" pitchFamily="18" charset="0"/>
                      </a:rPr>
                      <m:t>∈</m:t>
                    </m:r>
                    <m:d>
                      <m:dPr>
                        <m:begChr m:val="["/>
                        <m:endChr m:val="]"/>
                        <m:ctrlPr>
                          <a:rPr lang="en-US"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𝑡</m:t>
                            </m:r>
                          </m:e>
                          <m:sub>
                            <m:r>
                              <a:rPr lang="en-US" altLang="zh-CN" sz="2400" i="1">
                                <a:latin typeface="Cambria Math" panose="02040503050406030204" pitchFamily="18" charset="0"/>
                              </a:rPr>
                              <m:t>0</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 </m:t>
                            </m:r>
                            <m:r>
                              <a:rPr lang="en-US" altLang="zh-CN" sz="2400" i="1">
                                <a:latin typeface="Cambria Math" panose="02040503050406030204" pitchFamily="18" charset="0"/>
                              </a:rPr>
                              <m:t>𝑡</m:t>
                            </m:r>
                          </m:e>
                          <m:sub>
                            <m:r>
                              <a:rPr lang="en-US" altLang="zh-CN" sz="2400" i="1">
                                <a:latin typeface="Cambria Math" panose="02040503050406030204" pitchFamily="18" charset="0"/>
                              </a:rPr>
                              <m:t>𝑓</m:t>
                            </m:r>
                          </m:sub>
                        </m:sSub>
                      </m:e>
                    </m:d>
                  </m:oMath>
                </a14:m>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时间系数。</a:t>
                </a:r>
              </a:p>
              <a:p>
                <a:endParaRPr lang="zh-CN" altLang="en-US" sz="2400" dirty="0">
                  <a:latin typeface="微软雅黑" panose="020B0503020204020204" pitchFamily="34" charset="-122"/>
                  <a:ea typeface="微软雅黑" panose="020B0503020204020204" pitchFamily="34" charset="-122"/>
                </a:endParaRPr>
              </a:p>
            </p:txBody>
          </p:sp>
        </mc:Choice>
        <mc:Fallback xmlns="">
          <p:sp>
            <p:nvSpPr>
              <p:cNvPr id="18" name="文本框 17">
                <a:extLst>
                  <a:ext uri="{FF2B5EF4-FFF2-40B4-BE49-F238E27FC236}">
                    <a16:creationId xmlns:a16="http://schemas.microsoft.com/office/drawing/2014/main" id="{FE85820A-2428-41BA-AD84-68B8D3E0F15B}"/>
                  </a:ext>
                </a:extLst>
              </p:cNvPr>
              <p:cNvSpPr txBox="1">
                <a:spLocks noRot="1" noChangeAspect="1" noMove="1" noResize="1" noEditPoints="1" noAdjustHandles="1" noChangeArrowheads="1" noChangeShapeType="1" noTextEdit="1"/>
              </p:cNvSpPr>
              <p:nvPr/>
            </p:nvSpPr>
            <p:spPr>
              <a:xfrm>
                <a:off x="689434" y="4371861"/>
                <a:ext cx="8320322" cy="1995033"/>
              </a:xfrm>
              <a:prstGeom prst="rect">
                <a:avLst/>
              </a:prstGeom>
              <a:blipFill>
                <a:blip r:embed="rId5"/>
                <a:stretch>
                  <a:fillRect l="-1099" t="-24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FA777FF0-9ECC-4573-A2C2-CDC1B87E4BB0}"/>
                  </a:ext>
                </a:extLst>
              </p:cNvPr>
              <p:cNvSpPr/>
              <p:nvPr/>
            </p:nvSpPr>
            <p:spPr>
              <a:xfrm>
                <a:off x="5952509" y="2105769"/>
                <a:ext cx="4318489" cy="17571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400" i="1" smtClean="0">
                              <a:latin typeface="Cambria Math" panose="02040503050406030204" pitchFamily="18" charset="0"/>
                            </a:rPr>
                          </m:ctrlPr>
                        </m:dPr>
                        <m:e>
                          <m:eqArr>
                            <m:eqArrPr>
                              <m:ctrlPr>
                                <a:rPr lang="zh-CN" altLang="en-US" sz="2400" i="1">
                                  <a:latin typeface="Cambria Math" panose="02040503050406030204" pitchFamily="18" charset="0"/>
                                </a:rPr>
                              </m:ctrlPr>
                            </m:eqArrPr>
                            <m:e>
                              <m:r>
                                <a:rPr lang="zh-CN" altLang="en-US" sz="2400">
                                  <a:latin typeface="Cambria Math" panose="02040503050406030204" pitchFamily="18" charset="0"/>
                                </a:rPr>
                                <m:t>&amp;</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𝑡</m:t>
                                      </m:r>
                                    </m:e>
                                    <m:sub>
                                      <m:r>
                                        <a:rPr lang="zh-CN" altLang="en-US" sz="2400" i="1">
                                          <a:latin typeface="Cambria Math" panose="02040503050406030204" pitchFamily="18" charset="0"/>
                                        </a:rPr>
                                        <m:t>𝑖</m:t>
                                      </m:r>
                                      <m:r>
                                        <a:rPr lang="zh-CN" altLang="en-US" sz="2400" i="0">
                                          <a:latin typeface="Cambria Math" panose="02040503050406030204" pitchFamily="18" charset="0"/>
                                        </a:rPr>
                                        <m:t>+1</m:t>
                                      </m:r>
                                    </m:sub>
                                  </m:sSub>
                                </m:e>
                              </m:d>
                              <m:r>
                                <a:rPr lang="zh-CN" altLang="en-US" sz="2400" i="0">
                                  <a:latin typeface="Cambria Math" panose="02040503050406030204" pitchFamily="18" charset="0"/>
                                </a:rPr>
                                <m:t>=</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𝑡</m:t>
                                      </m:r>
                                    </m:e>
                                    <m:sub>
                                      <m:r>
                                        <a:rPr lang="zh-CN" altLang="en-US" sz="2400" i="1">
                                          <a:latin typeface="Cambria Math" panose="02040503050406030204" pitchFamily="18" charset="0"/>
                                        </a:rPr>
                                        <m:t>𝑖</m:t>
                                      </m:r>
                                    </m:sub>
                                  </m:sSub>
                                </m:e>
                              </m:d>
                              <m:r>
                                <a:rPr lang="zh-CN" altLang="en-US" sz="2400" i="0">
                                  <a:latin typeface="Cambria Math" panose="02040503050406030204" pitchFamily="18" charset="0"/>
                                </a:rPr>
                                <m:t>+</m:t>
                              </m:r>
                              <m:r>
                                <a:rPr lang="en-US" altLang="zh-CN" sz="2400" b="0" i="1" smtClean="0">
                                  <a:latin typeface="Cambria Math" panose="02040503050406030204" pitchFamily="18" charset="0"/>
                                </a:rPr>
                                <m:t>h</m:t>
                              </m:r>
                              <m:r>
                                <a:rPr lang="zh-CN" altLang="en-US" sz="2400" i="1">
                                  <a:latin typeface="Cambria Math" panose="02040503050406030204" pitchFamily="18" charset="0"/>
                                </a:rPr>
                                <m:t>𝑓</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𝑡</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r>
                                    <a:rPr lang="zh-CN" altLang="en-US" sz="2400" i="1">
                                      <a:latin typeface="Cambria Math" panose="02040503050406030204" pitchFamily="18" charset="0"/>
                                    </a:rPr>
                                    <m:t>𝑥</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𝑡</m:t>
                                          </m:r>
                                        </m:e>
                                        <m:sub>
                                          <m:r>
                                            <a:rPr lang="zh-CN" altLang="en-US" sz="2400" i="1">
                                              <a:latin typeface="Cambria Math" panose="02040503050406030204" pitchFamily="18" charset="0"/>
                                            </a:rPr>
                                            <m:t>𝑖</m:t>
                                          </m:r>
                                        </m:sub>
                                      </m:sSub>
                                    </m:e>
                                  </m:d>
                                  <m:r>
                                    <a:rPr lang="zh-CN" altLang="en-US" sz="2400" i="0">
                                      <a:latin typeface="Cambria Math" panose="02040503050406030204" pitchFamily="18" charset="0"/>
                                    </a:rPr>
                                    <m:t>,</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𝑢</m:t>
                                      </m:r>
                                    </m:e>
                                  </m:acc>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𝑡</m:t>
                                          </m:r>
                                        </m:e>
                                        <m:sub>
                                          <m:r>
                                            <a:rPr lang="zh-CN" altLang="en-US" sz="2400" i="1">
                                              <a:latin typeface="Cambria Math" panose="02040503050406030204" pitchFamily="18" charset="0"/>
                                            </a:rPr>
                                            <m:t>𝑖</m:t>
                                          </m:r>
                                        </m:sub>
                                      </m:sSub>
                                    </m:e>
                                  </m:d>
                                </m:e>
                              </m:d>
                              <m:r>
                                <a:rPr lang="zh-CN" altLang="en-US" sz="2400" i="0">
                                  <a:latin typeface="Cambria Math" panose="02040503050406030204" pitchFamily="18" charset="0"/>
                                </a:rPr>
                                <m:t>,</m:t>
                              </m:r>
                            </m:e>
                            <m:e>
                              <m:r>
                                <a:rPr lang="zh-CN" altLang="en-US" sz="2400" i="0">
                                  <a:latin typeface="Cambria Math" panose="02040503050406030204" pitchFamily="18" charset="0"/>
                                </a:rPr>
                                <m:t>&amp;</m:t>
                              </m:r>
                              <m:r>
                                <a:rPr lang="zh-CN" altLang="en-US" sz="2400" i="1">
                                  <a:latin typeface="Cambria Math" panose="02040503050406030204" pitchFamily="18" charset="0"/>
                                </a:rPr>
                                <m:t>𝑖</m:t>
                              </m:r>
                              <m:r>
                                <a:rPr lang="zh-CN" altLang="en-US" sz="2400" i="0">
                                  <a:latin typeface="Cambria Math" panose="02040503050406030204" pitchFamily="18" charset="0"/>
                                </a:rPr>
                                <m:t>=0,…,</m:t>
                              </m:r>
                              <m:r>
                                <a:rPr lang="zh-CN" altLang="en-US" sz="2400" i="1">
                                  <a:latin typeface="Cambria Math" panose="02040503050406030204" pitchFamily="18" charset="0"/>
                                </a:rPr>
                                <m:t>𝑁</m:t>
                              </m:r>
                              <m:r>
                                <a:rPr lang="zh-CN" altLang="en-US" sz="2400" i="0">
                                  <a:latin typeface="Cambria Math" panose="02040503050406030204" pitchFamily="18" charset="0"/>
                                </a:rPr>
                                <m:t>−1,</m:t>
                              </m:r>
                            </m:e>
                            <m:e>
                              <m:r>
                                <a:rPr lang="zh-CN" altLang="en-US" sz="2400" i="0">
                                  <a:latin typeface="Cambria Math" panose="02040503050406030204" pitchFamily="18" charset="0"/>
                                </a:rPr>
                                <m:t>&amp;</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𝑢</m:t>
                                  </m:r>
                                </m:e>
                              </m:acc>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𝑡</m:t>
                                      </m:r>
                                    </m:e>
                                    <m:sub>
                                      <m:r>
                                        <a:rPr lang="zh-CN" altLang="en-US" sz="2400" i="1">
                                          <a:latin typeface="Cambria Math" panose="02040503050406030204" pitchFamily="18" charset="0"/>
                                        </a:rPr>
                                        <m:t>𝑖</m:t>
                                      </m:r>
                                    </m:sub>
                                  </m:sSub>
                                </m:e>
                              </m:d>
                              <m:r>
                                <a:rPr lang="zh-CN" altLang="en-US" sz="2400" i="0">
                                  <a:latin typeface="Cambria Math" panose="02040503050406030204" pitchFamily="18" charset="0"/>
                                </a:rPr>
                                <m:t>∈</m:t>
                              </m:r>
                              <m:r>
                                <a:rPr lang="zh-CN" altLang="en-US" sz="2400" i="1">
                                  <a:latin typeface="Cambria Math" panose="02040503050406030204" pitchFamily="18" charset="0"/>
                                </a:rPr>
                                <m:t>𝑈</m:t>
                              </m:r>
                              <m:r>
                                <a:rPr lang="zh-CN" altLang="en-US" sz="2400" i="0">
                                  <a:latin typeface="Cambria Math" panose="02040503050406030204" pitchFamily="18" charset="0"/>
                                </a:rPr>
                                <m:t>,</m:t>
                              </m:r>
                            </m:e>
                            <m:e>
                              <m:r>
                                <a:rPr lang="zh-CN" altLang="en-US" sz="2400" i="0">
                                  <a:latin typeface="Cambria Math" panose="02040503050406030204" pitchFamily="18" charset="0"/>
                                </a:rPr>
                                <m:t>&amp;</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𝑥</m:t>
                                  </m:r>
                                </m:e>
                              </m:acc>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𝑡</m:t>
                                      </m:r>
                                    </m:e>
                                    <m:sub>
                                      <m:r>
                                        <a:rPr lang="zh-CN" altLang="en-US" sz="2400" i="0">
                                          <a:latin typeface="Cambria Math" panose="02040503050406030204" pitchFamily="18" charset="0"/>
                                        </a:rPr>
                                        <m:t>0</m:t>
                                      </m:r>
                                    </m:sub>
                                  </m:sSub>
                                </m:e>
                              </m:d>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e>
                          </m:eqArr>
                        </m:e>
                      </m:d>
                    </m:oMath>
                  </m:oMathPara>
                </a14:m>
                <a:endParaRPr lang="zh-CN" altLang="en-US" sz="1600" dirty="0"/>
              </a:p>
            </p:txBody>
          </p:sp>
        </mc:Choice>
        <mc:Fallback xmlns="">
          <p:sp>
            <p:nvSpPr>
              <p:cNvPr id="11" name="矩形 10">
                <a:extLst>
                  <a:ext uri="{FF2B5EF4-FFF2-40B4-BE49-F238E27FC236}">
                    <a16:creationId xmlns:a16="http://schemas.microsoft.com/office/drawing/2014/main" id="{FA777FF0-9ECC-4573-A2C2-CDC1B87E4BB0}"/>
                  </a:ext>
                </a:extLst>
              </p:cNvPr>
              <p:cNvSpPr>
                <a:spLocks noRot="1" noChangeAspect="1" noMove="1" noResize="1" noEditPoints="1" noAdjustHandles="1" noChangeArrowheads="1" noChangeShapeType="1" noTextEdit="1"/>
              </p:cNvSpPr>
              <p:nvPr/>
            </p:nvSpPr>
            <p:spPr>
              <a:xfrm>
                <a:off x="5952509" y="2105769"/>
                <a:ext cx="4318489" cy="1757148"/>
              </a:xfrm>
              <a:prstGeom prst="rect">
                <a:avLst/>
              </a:prstGeom>
              <a:blipFill>
                <a:blip r:embed="rId6"/>
                <a:stretch>
                  <a:fillRect r="-16361"/>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C78802FA-757E-4791-8983-EFBF6AF51C58}"/>
              </a:ext>
            </a:extLst>
          </p:cNvPr>
          <p:cNvSpPr txBox="1"/>
          <p:nvPr/>
        </p:nvSpPr>
        <p:spPr>
          <a:xfrm>
            <a:off x="5952509" y="1351246"/>
            <a:ext cx="2646878" cy="461665"/>
          </a:xfrm>
          <a:prstGeom prst="rect">
            <a:avLst/>
          </a:prstGeom>
          <a:noFill/>
          <a:effectLst/>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欧拉法离散化后</a:t>
            </a:r>
            <a:r>
              <a:rPr lang="zh-CN" altLang="zh-CN" sz="2400" dirty="0">
                <a:latin typeface="微软雅黑" panose="020B0503020204020204" pitchFamily="34" charset="-122"/>
                <a:ea typeface="微软雅黑" panose="020B0503020204020204" pitchFamily="34" charset="-122"/>
              </a:rPr>
              <a:t>：</a:t>
            </a:r>
            <a:endParaRPr lang="en-US" altLang="zh-CN" sz="2000" dirty="0">
              <a:solidFill>
                <a:srgbClr val="2D3E50"/>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1EBCEEF3-3728-4D22-82B5-35D7958CCFB4}"/>
              </a:ext>
            </a:extLst>
          </p:cNvPr>
          <p:cNvSpPr>
            <a:spLocks noGrp="1"/>
          </p:cNvSpPr>
          <p:nvPr>
            <p:ph type="sldNum" sz="quarter" idx="12"/>
          </p:nvPr>
        </p:nvSpPr>
        <p:spPr/>
        <p:txBody>
          <a:bodyPr/>
          <a:lstStyle/>
          <a:p>
            <a:fld id="{9C45B639-5B06-4416-8807-7FB8FE1541DA}" type="slidenum">
              <a:rPr lang="zh-CN" altLang="en-US" smtClean="0">
                <a:solidFill>
                  <a:prstClr val="black">
                    <a:tint val="75000"/>
                  </a:prstClr>
                </a:solidFill>
              </a:rPr>
              <a:pPr/>
              <a:t>9</a:t>
            </a:fld>
            <a:endParaRPr lang="zh-CN" altLang="en-US">
              <a:solidFill>
                <a:prstClr val="black">
                  <a:tint val="75000"/>
                </a:prstClr>
              </a:solidFill>
            </a:endParaRPr>
          </a:p>
        </p:txBody>
      </p:sp>
    </p:spTree>
    <p:extLst>
      <p:ext uri="{BB962C8B-B14F-4D97-AF65-F5344CB8AC3E}">
        <p14:creationId xmlns:p14="http://schemas.microsoft.com/office/powerpoint/2010/main" val="3475486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4765CE97-8FE5-41AE-B6D1-6BA811FD01D5"/>
  <p:tag name="ISPRING_SCORM_RATE_SLIDES" val="1"/>
  <p:tag name="ISPRINGONLINEFOLDERID" val="0"/>
  <p:tag name="ISPRINGONLINEFOLDERPATH" val="Content List"/>
  <p:tag name="ISPRINGCLOUDFOLDERID" val="0"/>
  <p:tag name="ISPRINGCLOUDFOLDERPATH" val="Repository"/>
  <p:tag name="ISPRING_PLAYERS_CUSTOMIZATION" val="UEsDBBQAAgAIAA6TU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A6TU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 name="ISPRING_PRESENTATION_TITLE" val="深色论文"/>
</p:tagLst>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6977</TotalTime>
  <Words>3028</Words>
  <Application>Microsoft Office PowerPoint</Application>
  <PresentationFormat>宽屏</PresentationFormat>
  <Paragraphs>267</Paragraphs>
  <Slides>24</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方正姚体</vt:lpstr>
      <vt:lpstr>黑体</vt:lpstr>
      <vt:lpstr>宋体</vt:lpstr>
      <vt:lpstr>微软雅黑</vt:lpstr>
      <vt:lpstr>微软雅黑</vt:lpstr>
      <vt:lpstr>Agency FB</vt:lpstr>
      <vt:lpstr>Arial</vt:lpstr>
      <vt:lpstr>Calibri</vt:lpstr>
      <vt:lpstr>Calibri Light</vt:lpstr>
      <vt:lpstr>Cambria Math</vt:lpstr>
      <vt:lpstr>Impact</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深色论文</dc:title>
  <dc:creator>PC</dc:creator>
  <cp:lastModifiedBy>张扬帆</cp:lastModifiedBy>
  <cp:revision>459</cp:revision>
  <dcterms:created xsi:type="dcterms:W3CDTF">2015-11-19T04:18:54Z</dcterms:created>
  <dcterms:modified xsi:type="dcterms:W3CDTF">2017-07-13T08:27:48Z</dcterms:modified>
</cp:coreProperties>
</file>