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3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891DF-09E4-8C44-A76C-06CD3CD0989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5F80B-AF16-0540-9A1E-D0F67C82A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9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71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A60F-B8C5-C242-8247-EF71F9F794EE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D238-9EEF-9F4B-8D0F-9322CF03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2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A60F-B8C5-C242-8247-EF71F9F794EE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D238-9EEF-9F4B-8D0F-9322CF03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A60F-B8C5-C242-8247-EF71F9F794EE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D238-9EEF-9F4B-8D0F-9322CF03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2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A60F-B8C5-C242-8247-EF71F9F794EE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D238-9EEF-9F4B-8D0F-9322CF03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5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A60F-B8C5-C242-8247-EF71F9F794EE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D238-9EEF-9F4B-8D0F-9322CF03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9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A60F-B8C5-C242-8247-EF71F9F794EE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D238-9EEF-9F4B-8D0F-9322CF03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9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A60F-B8C5-C242-8247-EF71F9F794EE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D238-9EEF-9F4B-8D0F-9322CF03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2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A60F-B8C5-C242-8247-EF71F9F794EE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D238-9EEF-9F4B-8D0F-9322CF03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9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A60F-B8C5-C242-8247-EF71F9F794EE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D238-9EEF-9F4B-8D0F-9322CF03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A60F-B8C5-C242-8247-EF71F9F794EE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D238-9EEF-9F4B-8D0F-9322CF03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8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A60F-B8C5-C242-8247-EF71F9F794EE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D238-9EEF-9F4B-8D0F-9322CF03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A60F-B8C5-C242-8247-EF71F9F794EE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D238-9EEF-9F4B-8D0F-9322CF03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2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3"/>
          <p:cNvSpPr txBox="1">
            <a:spLocks noChangeArrowheads="1"/>
          </p:cNvSpPr>
          <p:nvPr/>
        </p:nvSpPr>
        <p:spPr bwMode="auto">
          <a:xfrm>
            <a:off x="1679575" y="265113"/>
            <a:ext cx="879633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n-GB" altLang="en-US" sz="2800" b="1" dirty="0"/>
              <a:t>Filter Variants - SNPs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66333" y="1202268"/>
            <a:ext cx="90593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/>
                <a:cs typeface="Courier"/>
              </a:rPr>
              <a:t>java -Xmx3g -jar </a:t>
            </a:r>
            <a:r>
              <a:rPr lang="en-GB" dirty="0" err="1">
                <a:latin typeface="Courier"/>
                <a:cs typeface="Courier"/>
              </a:rPr>
              <a:t>GenomeAnalysisTK.jar</a:t>
            </a:r>
            <a:r>
              <a:rPr lang="en-GB" dirty="0">
                <a:latin typeface="Courier"/>
                <a:cs typeface="Courier"/>
              </a:rPr>
              <a:t> -T </a:t>
            </a:r>
            <a:r>
              <a:rPr lang="en-GB" dirty="0" err="1">
                <a:latin typeface="Courier"/>
                <a:cs typeface="Courier"/>
              </a:rPr>
              <a:t>VariantFiltration</a:t>
            </a:r>
            <a:r>
              <a:rPr lang="en-GB" dirty="0">
                <a:latin typeface="Courier"/>
                <a:cs typeface="Courier"/>
              </a:rPr>
              <a:t> -R TriTrypDB-25_LmexicanaMHOMGT2001U1103.fa –V </a:t>
            </a:r>
            <a:r>
              <a:rPr lang="en-GB" dirty="0" err="1">
                <a:latin typeface="Courier"/>
                <a:cs typeface="Courier"/>
              </a:rPr>
              <a:t>LmexWT.snps.raw.vcf</a:t>
            </a:r>
            <a:r>
              <a:rPr lang="en-GB" dirty="0">
                <a:latin typeface="Courier"/>
                <a:cs typeface="Courier"/>
              </a:rPr>
              <a:t> -o </a:t>
            </a:r>
            <a:r>
              <a:rPr lang="en-GB" dirty="0" err="1">
                <a:latin typeface="Courier"/>
                <a:cs typeface="Courier"/>
              </a:rPr>
              <a:t>LmexWT.snps.filt.vcf</a:t>
            </a:r>
            <a:r>
              <a:rPr lang="en-GB" dirty="0">
                <a:latin typeface="Courier"/>
                <a:cs typeface="Courier"/>
              </a:rPr>
              <a:t> --</a:t>
            </a:r>
            <a:r>
              <a:rPr lang="en-GB" dirty="0" err="1">
                <a:latin typeface="Courier"/>
                <a:cs typeface="Courier"/>
              </a:rPr>
              <a:t>clusterSize</a:t>
            </a:r>
            <a:r>
              <a:rPr lang="en-GB" dirty="0">
                <a:latin typeface="Courier"/>
                <a:cs typeface="Courier"/>
              </a:rPr>
              <a:t> 3 --</a:t>
            </a:r>
            <a:r>
              <a:rPr lang="en-GB" dirty="0" err="1">
                <a:latin typeface="Courier"/>
                <a:cs typeface="Courier"/>
              </a:rPr>
              <a:t>clusterWindowSize</a:t>
            </a:r>
            <a:r>
              <a:rPr lang="en-GB" dirty="0">
                <a:latin typeface="Courier"/>
                <a:cs typeface="Courier"/>
              </a:rPr>
              <a:t> 10 --</a:t>
            </a:r>
            <a:r>
              <a:rPr lang="en-GB" dirty="0" err="1">
                <a:latin typeface="Courier"/>
                <a:cs typeface="Courier"/>
              </a:rPr>
              <a:t>filterExpression</a:t>
            </a:r>
            <a:r>
              <a:rPr lang="en-GB" dirty="0">
                <a:latin typeface="Courier"/>
                <a:cs typeface="Courier"/>
              </a:rPr>
              <a:t> "QD &lt; 2.0" --</a:t>
            </a:r>
            <a:r>
              <a:rPr lang="en-GB" dirty="0" err="1">
                <a:latin typeface="Courier"/>
                <a:cs typeface="Courier"/>
              </a:rPr>
              <a:t>filterName</a:t>
            </a:r>
            <a:r>
              <a:rPr lang="en-GB" dirty="0">
                <a:latin typeface="Courier"/>
                <a:cs typeface="Courier"/>
              </a:rPr>
              <a:t> "</a:t>
            </a:r>
            <a:r>
              <a:rPr lang="en-GB" dirty="0" err="1">
                <a:latin typeface="Courier"/>
                <a:cs typeface="Courier"/>
              </a:rPr>
              <a:t>QDFilter</a:t>
            </a:r>
            <a:r>
              <a:rPr lang="en-GB" dirty="0">
                <a:latin typeface="Courier"/>
                <a:cs typeface="Courier"/>
              </a:rPr>
              <a:t>" --</a:t>
            </a:r>
            <a:r>
              <a:rPr lang="en-GB" dirty="0" err="1">
                <a:latin typeface="Courier"/>
                <a:cs typeface="Courier"/>
              </a:rPr>
              <a:t>filterExpression</a:t>
            </a:r>
            <a:r>
              <a:rPr lang="en-GB" dirty="0">
                <a:latin typeface="Courier"/>
                <a:cs typeface="Courier"/>
              </a:rPr>
              <a:t> "MQ &lt; 40.0" --</a:t>
            </a:r>
            <a:r>
              <a:rPr lang="en-GB" dirty="0" err="1">
                <a:latin typeface="Courier"/>
                <a:cs typeface="Courier"/>
              </a:rPr>
              <a:t>filterName</a:t>
            </a:r>
            <a:r>
              <a:rPr lang="en-GB" dirty="0">
                <a:latin typeface="Courier"/>
                <a:cs typeface="Courier"/>
              </a:rPr>
              <a:t> "</a:t>
            </a:r>
            <a:r>
              <a:rPr lang="en-GB" dirty="0" err="1">
                <a:latin typeface="Courier"/>
                <a:cs typeface="Courier"/>
              </a:rPr>
              <a:t>MQFilter</a:t>
            </a:r>
            <a:r>
              <a:rPr lang="en-GB" dirty="0">
                <a:latin typeface="Courier"/>
                <a:cs typeface="Courier"/>
              </a:rPr>
              <a:t>" --</a:t>
            </a:r>
            <a:r>
              <a:rPr lang="en-GB" dirty="0" err="1">
                <a:latin typeface="Courier"/>
                <a:cs typeface="Courier"/>
              </a:rPr>
              <a:t>filterExpression</a:t>
            </a:r>
            <a:r>
              <a:rPr lang="en-GB" dirty="0">
                <a:latin typeface="Courier"/>
                <a:cs typeface="Courier"/>
              </a:rPr>
              <a:t> "FS &gt; 60.0" --</a:t>
            </a:r>
            <a:r>
              <a:rPr lang="en-GB" dirty="0" err="1">
                <a:latin typeface="Courier"/>
                <a:cs typeface="Courier"/>
              </a:rPr>
              <a:t>filterName</a:t>
            </a:r>
            <a:r>
              <a:rPr lang="en-GB" dirty="0">
                <a:latin typeface="Courier"/>
                <a:cs typeface="Courier"/>
              </a:rPr>
              <a:t> "</a:t>
            </a:r>
            <a:r>
              <a:rPr lang="en-GB" dirty="0" err="1">
                <a:latin typeface="Courier"/>
                <a:cs typeface="Courier"/>
              </a:rPr>
              <a:t>FSFilter</a:t>
            </a:r>
            <a:r>
              <a:rPr lang="en-GB" dirty="0">
                <a:latin typeface="Courier"/>
                <a:cs typeface="Courier"/>
              </a:rPr>
              <a:t>" --</a:t>
            </a:r>
            <a:r>
              <a:rPr lang="en-GB" dirty="0" err="1">
                <a:latin typeface="Courier"/>
                <a:cs typeface="Courier"/>
              </a:rPr>
              <a:t>filterExpression</a:t>
            </a:r>
            <a:r>
              <a:rPr lang="en-GB" dirty="0">
                <a:latin typeface="Courier"/>
                <a:cs typeface="Courier"/>
              </a:rPr>
              <a:t> "</a:t>
            </a:r>
            <a:r>
              <a:rPr lang="en-GB" dirty="0" err="1">
                <a:latin typeface="Courier"/>
                <a:cs typeface="Courier"/>
              </a:rPr>
              <a:t>HaplotypeScore</a:t>
            </a:r>
            <a:r>
              <a:rPr lang="en-GB" dirty="0">
                <a:latin typeface="Courier"/>
                <a:cs typeface="Courier"/>
              </a:rPr>
              <a:t> &gt; 13.0" --</a:t>
            </a:r>
            <a:r>
              <a:rPr lang="en-GB" dirty="0" err="1">
                <a:latin typeface="Courier"/>
                <a:cs typeface="Courier"/>
              </a:rPr>
              <a:t>filterName</a:t>
            </a:r>
            <a:r>
              <a:rPr lang="en-GB" dirty="0">
                <a:latin typeface="Courier"/>
                <a:cs typeface="Courier"/>
              </a:rPr>
              <a:t> "</a:t>
            </a:r>
            <a:r>
              <a:rPr lang="en-GB" dirty="0" err="1">
                <a:latin typeface="Courier"/>
                <a:cs typeface="Courier"/>
              </a:rPr>
              <a:t>HaplotypeScoreFilter</a:t>
            </a:r>
            <a:r>
              <a:rPr lang="en-GB" dirty="0">
                <a:latin typeface="Courier"/>
                <a:cs typeface="Courier"/>
              </a:rPr>
              <a:t>" --</a:t>
            </a:r>
            <a:r>
              <a:rPr lang="en-GB" dirty="0" err="1">
                <a:latin typeface="Courier"/>
                <a:cs typeface="Courier"/>
              </a:rPr>
              <a:t>filterExpression</a:t>
            </a:r>
            <a:r>
              <a:rPr lang="en-GB" dirty="0">
                <a:latin typeface="Courier"/>
                <a:cs typeface="Courier"/>
              </a:rPr>
              <a:t> "</a:t>
            </a:r>
            <a:r>
              <a:rPr lang="en-GB" dirty="0" err="1">
                <a:latin typeface="Courier"/>
                <a:cs typeface="Courier"/>
              </a:rPr>
              <a:t>MQRankSum</a:t>
            </a:r>
            <a:r>
              <a:rPr lang="en-GB" dirty="0">
                <a:latin typeface="Courier"/>
                <a:cs typeface="Courier"/>
              </a:rPr>
              <a:t> &lt; -12.5" --</a:t>
            </a:r>
            <a:r>
              <a:rPr lang="en-GB" dirty="0" err="1">
                <a:latin typeface="Courier"/>
                <a:cs typeface="Courier"/>
              </a:rPr>
              <a:t>filterName</a:t>
            </a:r>
            <a:r>
              <a:rPr lang="en-GB" dirty="0">
                <a:latin typeface="Courier"/>
                <a:cs typeface="Courier"/>
              </a:rPr>
              <a:t> "</a:t>
            </a:r>
            <a:r>
              <a:rPr lang="en-GB" dirty="0" err="1">
                <a:latin typeface="Courier"/>
                <a:cs typeface="Courier"/>
              </a:rPr>
              <a:t>MQRankSumFilter</a:t>
            </a:r>
            <a:r>
              <a:rPr lang="en-GB" dirty="0">
                <a:latin typeface="Courier"/>
                <a:cs typeface="Courier"/>
              </a:rPr>
              <a:t>" --</a:t>
            </a:r>
            <a:r>
              <a:rPr lang="en-GB" dirty="0" err="1">
                <a:latin typeface="Courier"/>
                <a:cs typeface="Courier"/>
              </a:rPr>
              <a:t>filterExpression</a:t>
            </a:r>
            <a:r>
              <a:rPr lang="en-GB" dirty="0">
                <a:latin typeface="Courier"/>
                <a:cs typeface="Courier"/>
              </a:rPr>
              <a:t> "</a:t>
            </a:r>
            <a:r>
              <a:rPr lang="en-GB" dirty="0" err="1">
                <a:latin typeface="Courier"/>
                <a:cs typeface="Courier"/>
              </a:rPr>
              <a:t>ReadPosRankSum</a:t>
            </a:r>
            <a:r>
              <a:rPr lang="en-GB" dirty="0">
                <a:latin typeface="Courier"/>
                <a:cs typeface="Courier"/>
              </a:rPr>
              <a:t> &lt; -8.0" --</a:t>
            </a:r>
            <a:r>
              <a:rPr lang="en-GB" dirty="0" err="1">
                <a:latin typeface="Courier"/>
                <a:cs typeface="Courier"/>
              </a:rPr>
              <a:t>filterName</a:t>
            </a:r>
            <a:r>
              <a:rPr lang="en-GB" dirty="0">
                <a:latin typeface="Courier"/>
                <a:cs typeface="Courier"/>
              </a:rPr>
              <a:t> "</a:t>
            </a:r>
            <a:r>
              <a:rPr lang="en-GB" dirty="0" err="1">
                <a:latin typeface="Courier"/>
                <a:cs typeface="Courier"/>
              </a:rPr>
              <a:t>ReadPosFilter</a:t>
            </a:r>
            <a:r>
              <a:rPr lang="en-GB" dirty="0">
                <a:latin typeface="Courier"/>
                <a:cs typeface="Courier"/>
              </a:rPr>
              <a:t>" --</a:t>
            </a:r>
            <a:r>
              <a:rPr lang="en-GB" dirty="0" err="1">
                <a:latin typeface="Courier"/>
                <a:cs typeface="Courier"/>
              </a:rPr>
              <a:t>filterExpression</a:t>
            </a:r>
            <a:r>
              <a:rPr lang="en-GB" dirty="0">
                <a:latin typeface="Courier"/>
                <a:cs typeface="Courier"/>
              </a:rPr>
              <a:t> "MQ0 &gt;= 4 &amp;&amp; ((MQ0 / (1.0 * DP)) &gt; 0.1)" --</a:t>
            </a:r>
            <a:r>
              <a:rPr lang="en-GB" dirty="0" err="1">
                <a:latin typeface="Courier"/>
                <a:cs typeface="Courier"/>
              </a:rPr>
              <a:t>filterName</a:t>
            </a:r>
            <a:r>
              <a:rPr lang="en-GB" dirty="0">
                <a:latin typeface="Courier"/>
                <a:cs typeface="Courier"/>
              </a:rPr>
              <a:t> "HARD_TO_VALIDATE" --</a:t>
            </a:r>
            <a:r>
              <a:rPr lang="en-GB" dirty="0" err="1">
                <a:latin typeface="Courier"/>
                <a:cs typeface="Courier"/>
              </a:rPr>
              <a:t>filterExpression</a:t>
            </a:r>
            <a:r>
              <a:rPr lang="en-GB" dirty="0">
                <a:latin typeface="Courier"/>
                <a:cs typeface="Courier"/>
              </a:rPr>
              <a:t> "QUAL &lt; 30.0 || DP &lt; 6 || DP &gt; 5000" --</a:t>
            </a:r>
            <a:r>
              <a:rPr lang="en-GB" dirty="0" err="1">
                <a:latin typeface="Courier"/>
                <a:cs typeface="Courier"/>
              </a:rPr>
              <a:t>filterName</a:t>
            </a:r>
            <a:r>
              <a:rPr lang="en-GB" dirty="0">
                <a:latin typeface="Courier"/>
                <a:cs typeface="Courier"/>
              </a:rPr>
              <a:t> "</a:t>
            </a:r>
            <a:r>
              <a:rPr lang="en-GB" dirty="0" err="1">
                <a:latin typeface="Courier"/>
                <a:cs typeface="Courier"/>
              </a:rPr>
              <a:t>QualFilter</a:t>
            </a:r>
            <a:r>
              <a:rPr lang="en-GB" dirty="0">
                <a:latin typeface="Courier"/>
                <a:cs typeface="Courier"/>
              </a:rPr>
              <a:t>" -l INFO</a:t>
            </a:r>
            <a:endParaRPr lang="en-GB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3690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3"/>
          <p:cNvSpPr txBox="1">
            <a:spLocks noChangeArrowheads="1"/>
          </p:cNvSpPr>
          <p:nvPr/>
        </p:nvSpPr>
        <p:spPr bwMode="auto">
          <a:xfrm>
            <a:off x="1679575" y="265113"/>
            <a:ext cx="879633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n-GB" altLang="en-US" sz="2800" b="1" dirty="0"/>
              <a:t>Filter Variants - </a:t>
            </a:r>
            <a:r>
              <a:rPr lang="en-GB" altLang="en-US" sz="2800" b="1" dirty="0" err="1"/>
              <a:t>indel</a:t>
            </a:r>
            <a:endParaRPr lang="en-GB" alt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1566333" y="1100668"/>
            <a:ext cx="90593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/>
                <a:cs typeface="Courier"/>
              </a:rPr>
              <a:t>java -Xmx3g -jar </a:t>
            </a:r>
            <a:r>
              <a:rPr lang="en-GB" sz="2000" dirty="0" err="1">
                <a:latin typeface="Courier"/>
                <a:cs typeface="Courier"/>
              </a:rPr>
              <a:t>GenomeAnalysisTK.jar</a:t>
            </a:r>
            <a:r>
              <a:rPr lang="en-GB" sz="2000" dirty="0">
                <a:latin typeface="Courier"/>
                <a:cs typeface="Courier"/>
              </a:rPr>
              <a:t> -T </a:t>
            </a:r>
            <a:r>
              <a:rPr lang="en-GB" sz="2000" dirty="0" err="1">
                <a:latin typeface="Courier"/>
                <a:cs typeface="Courier"/>
              </a:rPr>
              <a:t>VariantFiltration</a:t>
            </a:r>
            <a:r>
              <a:rPr lang="en-GB" sz="2000" dirty="0">
                <a:latin typeface="Courier"/>
                <a:cs typeface="Courier"/>
              </a:rPr>
              <a:t> -R TriTrypDB-25_LmexicanaMHOMGT2001U1103.fa -V </a:t>
            </a:r>
            <a:r>
              <a:rPr lang="en-GB" sz="2000" dirty="0" err="1">
                <a:latin typeface="Courier"/>
                <a:cs typeface="Courier"/>
              </a:rPr>
              <a:t>LmexWT.indel.raw.vcf</a:t>
            </a:r>
            <a:r>
              <a:rPr lang="en-GB" sz="2000" dirty="0">
                <a:latin typeface="Courier"/>
                <a:cs typeface="Courier"/>
              </a:rPr>
              <a:t> -o </a:t>
            </a:r>
            <a:r>
              <a:rPr lang="en-GB" sz="2000" dirty="0" err="1">
                <a:latin typeface="Courier"/>
                <a:cs typeface="Courier"/>
              </a:rPr>
              <a:t>LmexWT.indel.filt.vcf</a:t>
            </a:r>
            <a:r>
              <a:rPr lang="en-GB" sz="2000" dirty="0">
                <a:latin typeface="Courier"/>
                <a:cs typeface="Courier"/>
              </a:rPr>
              <a:t> --</a:t>
            </a:r>
            <a:r>
              <a:rPr lang="en-GB" sz="2000" dirty="0" err="1">
                <a:latin typeface="Courier"/>
                <a:cs typeface="Courier"/>
              </a:rPr>
              <a:t>filterExpression</a:t>
            </a:r>
            <a:r>
              <a:rPr lang="en-GB" sz="2000" dirty="0">
                <a:latin typeface="Courier"/>
                <a:cs typeface="Courier"/>
              </a:rPr>
              <a:t> "QD &lt; 2.0" --</a:t>
            </a:r>
            <a:r>
              <a:rPr lang="en-GB" sz="2000" dirty="0" err="1">
                <a:latin typeface="Courier"/>
                <a:cs typeface="Courier"/>
              </a:rPr>
              <a:t>filterName</a:t>
            </a:r>
            <a:r>
              <a:rPr lang="en-GB" sz="2000" dirty="0">
                <a:latin typeface="Courier"/>
                <a:cs typeface="Courier"/>
              </a:rPr>
              <a:t> "</a:t>
            </a:r>
            <a:r>
              <a:rPr lang="en-GB" sz="2000" dirty="0" err="1">
                <a:latin typeface="Courier"/>
                <a:cs typeface="Courier"/>
              </a:rPr>
              <a:t>QDFilter</a:t>
            </a:r>
            <a:r>
              <a:rPr lang="en-GB" sz="2000" dirty="0">
                <a:latin typeface="Courier"/>
                <a:cs typeface="Courier"/>
              </a:rPr>
              <a:t>" --</a:t>
            </a:r>
            <a:r>
              <a:rPr lang="en-GB" sz="2000" dirty="0" err="1">
                <a:latin typeface="Courier"/>
                <a:cs typeface="Courier"/>
              </a:rPr>
              <a:t>filterExpression</a:t>
            </a:r>
            <a:r>
              <a:rPr lang="en-GB" sz="2000" dirty="0">
                <a:latin typeface="Courier"/>
                <a:cs typeface="Courier"/>
              </a:rPr>
              <a:t> "</a:t>
            </a:r>
            <a:r>
              <a:rPr lang="en-GB" sz="2000" dirty="0" err="1">
                <a:latin typeface="Courier"/>
                <a:cs typeface="Courier"/>
              </a:rPr>
              <a:t>ReadPosRankSum</a:t>
            </a:r>
            <a:r>
              <a:rPr lang="en-GB" sz="2000" dirty="0">
                <a:latin typeface="Courier"/>
                <a:cs typeface="Courier"/>
              </a:rPr>
              <a:t> &lt; -20.0" --</a:t>
            </a:r>
            <a:r>
              <a:rPr lang="en-GB" sz="2000" dirty="0" err="1">
                <a:latin typeface="Courier"/>
                <a:cs typeface="Courier"/>
              </a:rPr>
              <a:t>filterName</a:t>
            </a:r>
            <a:r>
              <a:rPr lang="en-GB" sz="2000" dirty="0">
                <a:latin typeface="Courier"/>
                <a:cs typeface="Courier"/>
              </a:rPr>
              <a:t> "</a:t>
            </a:r>
            <a:r>
              <a:rPr lang="en-GB" sz="2000" dirty="0" err="1">
                <a:latin typeface="Courier"/>
                <a:cs typeface="Courier"/>
              </a:rPr>
              <a:t>ReadPosFilter</a:t>
            </a:r>
            <a:r>
              <a:rPr lang="en-GB" sz="2000" dirty="0">
                <a:latin typeface="Courier"/>
                <a:cs typeface="Courier"/>
              </a:rPr>
              <a:t>" --</a:t>
            </a:r>
            <a:r>
              <a:rPr lang="en-GB" sz="2000" dirty="0" err="1">
                <a:latin typeface="Courier"/>
                <a:cs typeface="Courier"/>
              </a:rPr>
              <a:t>filterExpression</a:t>
            </a:r>
            <a:r>
              <a:rPr lang="en-GB" sz="2000" dirty="0">
                <a:latin typeface="Courier"/>
                <a:cs typeface="Courier"/>
              </a:rPr>
              <a:t> "FS &gt; 200.0" --</a:t>
            </a:r>
            <a:r>
              <a:rPr lang="en-GB" sz="2000" dirty="0" err="1">
                <a:latin typeface="Courier"/>
                <a:cs typeface="Courier"/>
              </a:rPr>
              <a:t>filterName</a:t>
            </a:r>
            <a:r>
              <a:rPr lang="en-GB" sz="2000" dirty="0">
                <a:latin typeface="Courier"/>
                <a:cs typeface="Courier"/>
              </a:rPr>
              <a:t> "</a:t>
            </a:r>
            <a:r>
              <a:rPr lang="en-GB" sz="2000" dirty="0" err="1">
                <a:latin typeface="Courier"/>
                <a:cs typeface="Courier"/>
              </a:rPr>
              <a:t>FSFilter</a:t>
            </a:r>
            <a:r>
              <a:rPr lang="en-GB" sz="2000" dirty="0">
                <a:latin typeface="Courier"/>
                <a:cs typeface="Courier"/>
              </a:rPr>
              <a:t>" --</a:t>
            </a:r>
            <a:r>
              <a:rPr lang="en-GB" sz="2000" dirty="0" err="1">
                <a:latin typeface="Courier"/>
                <a:cs typeface="Courier"/>
              </a:rPr>
              <a:t>filterExpression</a:t>
            </a:r>
            <a:r>
              <a:rPr lang="en-GB" sz="2000" dirty="0">
                <a:latin typeface="Courier"/>
                <a:cs typeface="Courier"/>
              </a:rPr>
              <a:t> "MQ0 &gt;= 4 &amp;&amp; ((MQ0 / (1.0 * DP)) &gt; 0.1)" --</a:t>
            </a:r>
            <a:r>
              <a:rPr lang="en-GB" sz="2000" dirty="0" err="1">
                <a:latin typeface="Courier"/>
                <a:cs typeface="Courier"/>
              </a:rPr>
              <a:t>filterName</a:t>
            </a:r>
            <a:r>
              <a:rPr lang="en-GB" sz="2000" dirty="0">
                <a:latin typeface="Courier"/>
                <a:cs typeface="Courier"/>
              </a:rPr>
              <a:t> "HARD_TO_VALIDATE" --</a:t>
            </a:r>
            <a:r>
              <a:rPr lang="en-GB" sz="2000" dirty="0" err="1">
                <a:latin typeface="Courier"/>
                <a:cs typeface="Courier"/>
              </a:rPr>
              <a:t>filterExpression</a:t>
            </a:r>
            <a:r>
              <a:rPr lang="en-GB" sz="2000" dirty="0">
                <a:latin typeface="Courier"/>
                <a:cs typeface="Courier"/>
              </a:rPr>
              <a:t> "QUAL &lt; 30.0 || DP &lt; 6 || DP &gt; 5000" --</a:t>
            </a:r>
            <a:r>
              <a:rPr lang="en-GB" sz="2000" dirty="0" err="1">
                <a:latin typeface="Courier"/>
                <a:cs typeface="Courier"/>
              </a:rPr>
              <a:t>filterName</a:t>
            </a:r>
            <a:r>
              <a:rPr lang="en-GB" sz="2000" dirty="0">
                <a:latin typeface="Courier"/>
                <a:cs typeface="Courier"/>
              </a:rPr>
              <a:t> "</a:t>
            </a:r>
            <a:r>
              <a:rPr lang="en-GB" sz="2000" dirty="0" err="1">
                <a:latin typeface="Courier"/>
                <a:cs typeface="Courier"/>
              </a:rPr>
              <a:t>QualFilter</a:t>
            </a:r>
            <a:r>
              <a:rPr lang="en-GB" sz="2000" dirty="0">
                <a:latin typeface="Courier"/>
                <a:cs typeface="Courier"/>
              </a:rPr>
              <a:t>" -l INFO</a:t>
            </a:r>
            <a:endParaRPr lang="en-GB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40116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Macintosh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Courier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Manikhandan Mudaliar</dc:creator>
  <cp:lastModifiedBy>Manikhandan Mudaliar</cp:lastModifiedBy>
  <cp:revision>2</cp:revision>
  <dcterms:created xsi:type="dcterms:W3CDTF">2016-03-22T14:22:01Z</dcterms:created>
  <dcterms:modified xsi:type="dcterms:W3CDTF">2016-03-22T14:22:57Z</dcterms:modified>
</cp:coreProperties>
</file>