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firstSlideNum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9906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952500" y="685800"/>
            <a:ext cx="4953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1638" cy="411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1638" cy="411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1638" cy="411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1638" cy="411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1638" cy="411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1638" cy="411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1638" cy="411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1638" cy="411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1638" cy="411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1638" cy="411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1_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0" r="6809" t="2911"/>
          <a:stretch/>
        </p:blipFill>
        <p:spPr>
          <a:xfrm>
            <a:off x="0" y="-1381125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/>
          <p:nvPr/>
        </p:nvSpPr>
        <p:spPr>
          <a:xfrm>
            <a:off x="0" y="5476875"/>
            <a:ext cx="9906000" cy="1381125"/>
          </a:xfrm>
          <a:prstGeom prst="rect">
            <a:avLst/>
          </a:prstGeom>
          <a:solidFill>
            <a:srgbClr val="007C8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8" y="5857875"/>
            <a:ext cx="4860924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6588" y="5969000"/>
            <a:ext cx="1497012" cy="39687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/>
          <p:nvPr/>
        </p:nvSpPr>
        <p:spPr>
          <a:xfrm>
            <a:off x="4970462" y="5807075"/>
            <a:ext cx="3421062" cy="708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Wellcome Trust Centre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Molecular Parasitology</a:t>
            </a:r>
          </a:p>
        </p:txBody>
      </p:sp>
      <p:sp>
        <p:nvSpPr>
          <p:cNvPr id="21" name="Shape 21"/>
          <p:cNvSpPr txBox="1"/>
          <p:nvPr>
            <p:ph type="ctrTitle"/>
          </p:nvPr>
        </p:nvSpPr>
        <p:spPr>
          <a:xfrm>
            <a:off x="373062" y="-177800"/>
            <a:ext cx="5859461" cy="10572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7C8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411162" y="1319212"/>
            <a:ext cx="5859461" cy="9731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rgbClr val="007C85"/>
              </a:buClr>
              <a:buFont typeface="Arial"/>
              <a:buNone/>
              <a:defRPr b="0" i="0" sz="3600" u="none" cap="none" strike="noStrike">
                <a:solidFill>
                  <a:srgbClr val="007C8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20712" lvl="1" marL="1588" marR="0" rtl="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5879" lvl="2" marL="177800" marR="0" rtl="0" algn="l"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6675" lvl="3" marL="346075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975" lvl="4" marL="523875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- Top">
    <p:bg>
      <p:bgPr>
        <a:gradFill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725537" y="958453"/>
            <a:ext cx="8454925" cy="14912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5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6" name="Shape 26"/>
          <p:cNvGrpSpPr/>
          <p:nvPr/>
        </p:nvGrpSpPr>
        <p:grpSpPr>
          <a:xfrm>
            <a:off x="-19347" y="53578"/>
            <a:ext cx="9944695" cy="674828"/>
            <a:chOff x="0" y="0"/>
            <a:chExt cx="13055600" cy="959754"/>
          </a:xfrm>
        </p:grpSpPr>
        <p:sp>
          <p:nvSpPr>
            <p:cNvPr id="27" name="Shape 27"/>
            <p:cNvSpPr/>
            <p:nvPr/>
          </p:nvSpPr>
          <p:spPr>
            <a:xfrm>
              <a:off x="0" y="0"/>
              <a:ext cx="13055600" cy="959754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FFFFF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" name="Shape 2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7248" y="50417"/>
              <a:ext cx="6536164" cy="858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Shape 29"/>
            <p:cNvSpPr/>
            <p:nvPr/>
          </p:nvSpPr>
          <p:spPr>
            <a:xfrm>
              <a:off x="6744746" y="100514"/>
              <a:ext cx="6077385" cy="758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rIns="50800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GB" sz="28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Nick Dickens</a:t>
              </a: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/>
        </p:nvSpPr>
        <p:spPr>
          <a:xfrm>
            <a:off x="393700" y="1377950"/>
            <a:ext cx="9080499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 text</a:t>
            </a:r>
          </a:p>
        </p:txBody>
      </p:sp>
      <p:sp>
        <p:nvSpPr>
          <p:cNvPr id="32" name="Shape 32"/>
          <p:cNvSpPr txBox="1"/>
          <p:nvPr>
            <p:ph type="ctrTitle"/>
          </p:nvPr>
        </p:nvSpPr>
        <p:spPr>
          <a:xfrm>
            <a:off x="742950" y="2130425"/>
            <a:ext cx="842009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subTitle"/>
          </p:nvPr>
        </p:nvSpPr>
        <p:spPr>
          <a:xfrm>
            <a:off x="393700" y="422275"/>
            <a:ext cx="6934199" cy="67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840"/>
              </a:spcBef>
              <a:spcAft>
                <a:spcPts val="0"/>
              </a:spcAft>
              <a:buClr>
                <a:srgbClr val="00213B"/>
              </a:buClr>
              <a:buFont typeface="Arial"/>
              <a:buNone/>
              <a:defRPr b="1" i="0" sz="2800" u="none" cap="none" strike="noStrike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9110663" y="6570663"/>
            <a:ext cx="795337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278606" y="279400"/>
            <a:ext cx="9348787" cy="48212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840"/>
              </a:spcBef>
              <a:spcAft>
                <a:spcPts val="0"/>
              </a:spcAft>
              <a:buClr>
                <a:srgbClr val="00213B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20712" lvl="1" marL="1588" marR="0" rtl="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5879" lvl="2" marL="177800" marR="0" rtl="0" algn="l"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6675" lvl="3" marL="346075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975" lvl="4" marL="523875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9110663" y="6570663"/>
            <a:ext cx="795337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782637" y="4406900"/>
            <a:ext cx="842009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9110663" y="6570663"/>
            <a:ext cx="795337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95300" y="47625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840"/>
              </a:spcBef>
              <a:spcAft>
                <a:spcPts val="0"/>
              </a:spcAft>
              <a:buClr>
                <a:srgbClr val="00213B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08012" lvl="1" marL="1588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778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834" lvl="3" marL="346075" marR="0" rtl="0" algn="l"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ct val="79999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6675" lvl="4" marL="523875" marR="0" rtl="0" algn="l"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5029200" y="47625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840"/>
              </a:spcBef>
              <a:spcAft>
                <a:spcPts val="0"/>
              </a:spcAft>
              <a:buClr>
                <a:srgbClr val="00213B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08012" lvl="1" marL="1588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778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834" lvl="3" marL="346075" marR="0" rtl="0" algn="l"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ct val="79999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6675" lvl="4" marL="523875" marR="0" rtl="0" algn="l"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9110663" y="6570663"/>
            <a:ext cx="795337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5476875"/>
            <a:ext cx="9906000" cy="1381125"/>
          </a:xfrm>
          <a:prstGeom prst="rect">
            <a:avLst/>
          </a:prstGeom>
          <a:solidFill>
            <a:srgbClr val="007C8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14337" y="346075"/>
            <a:ext cx="9348787" cy="48212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840"/>
              </a:spcBef>
              <a:spcAft>
                <a:spcPts val="0"/>
              </a:spcAft>
              <a:buClr>
                <a:srgbClr val="00213B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20712" lvl="1" marL="1588" marR="0" rtl="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5879" lvl="2" marL="177800" marR="0" rtl="0" algn="l"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6675" lvl="3" marL="346075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975" lvl="4" marL="523875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Shape 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438" y="5857875"/>
            <a:ext cx="4860924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6588" y="5969000"/>
            <a:ext cx="1497012" cy="396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970462" y="5807075"/>
            <a:ext cx="3421062" cy="708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Wellcome Trust Centre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Molecular Parasitology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9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21.png"/><Relationship Id="rId8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ngscourse2015.wtcmp.info/pgt_2015.ppk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Relationship Id="rId4" Type="http://schemas.openxmlformats.org/officeDocument/2006/relationships/image" Target="../media/image0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jpg"/><Relationship Id="rId4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5" Type="http://schemas.openxmlformats.org/officeDocument/2006/relationships/image" Target="../media/image09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ctrTitle"/>
          </p:nvPr>
        </p:nvSpPr>
        <p:spPr>
          <a:xfrm>
            <a:off x="373062" y="-177800"/>
            <a:ext cx="9371011" cy="11207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GB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Leishmania</a:t>
            </a:r>
            <a:r>
              <a:rPr b="1" i="0" lang="en-GB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Drug Resistance Genomics</a:t>
            </a:r>
          </a:p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411162" y="1319212"/>
            <a:ext cx="5859461" cy="973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C85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000">
                <a:solidFill>
                  <a:schemeClr val="dk1"/>
                </a:solidFill>
              </a:rPr>
              <a:t>Kathryn Crouch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 Mudaliar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Jon Wilkes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7C85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7C85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rgbClr val="007C85"/>
              </a:buClr>
              <a:buSzPct val="25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4114" y="4658521"/>
            <a:ext cx="2679879" cy="17349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Shape 219"/>
          <p:cNvGrpSpPr/>
          <p:nvPr/>
        </p:nvGrpSpPr>
        <p:grpSpPr>
          <a:xfrm>
            <a:off x="6791332" y="2078241"/>
            <a:ext cx="2597333" cy="1230446"/>
            <a:chOff x="0" y="0"/>
            <a:chExt cx="3409830" cy="1749965"/>
          </a:xfrm>
        </p:grpSpPr>
        <p:sp>
          <p:nvSpPr>
            <p:cNvPr id="220" name="Shape 220"/>
            <p:cNvSpPr/>
            <p:nvPr/>
          </p:nvSpPr>
          <p:spPr>
            <a:xfrm>
              <a:off x="0" y="0"/>
              <a:ext cx="3409829" cy="1749965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4F81BD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65000" lIns="65000" rIns="65000" tIns="6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0" y="481029"/>
              <a:ext cx="3409830" cy="7879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Estimate gene CNV</a:t>
              </a: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GB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bedtools</a:t>
              </a:r>
            </a:p>
          </p:txBody>
        </p:sp>
      </p:grpSp>
      <p:grpSp>
        <p:nvGrpSpPr>
          <p:cNvPr id="222" name="Shape 222"/>
          <p:cNvGrpSpPr/>
          <p:nvPr/>
        </p:nvGrpSpPr>
        <p:grpSpPr>
          <a:xfrm>
            <a:off x="3654334" y="4490723"/>
            <a:ext cx="2597333" cy="1230446"/>
            <a:chOff x="0" y="0"/>
            <a:chExt cx="3409830" cy="1749965"/>
          </a:xfrm>
        </p:grpSpPr>
        <p:sp>
          <p:nvSpPr>
            <p:cNvPr id="223" name="Shape 223"/>
            <p:cNvSpPr/>
            <p:nvPr/>
          </p:nvSpPr>
          <p:spPr>
            <a:xfrm>
              <a:off x="0" y="0"/>
              <a:ext cx="3409829" cy="1749965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4F81BD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65000" lIns="65000" rIns="65000" tIns="6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0" y="284053"/>
              <a:ext cx="3409830" cy="1181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Call SNPs &amp; InDels per chromosome</a:t>
              </a: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GB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GATK</a:t>
              </a:r>
            </a:p>
          </p:txBody>
        </p:sp>
      </p:grpSp>
      <p:grpSp>
        <p:nvGrpSpPr>
          <p:cNvPr id="225" name="Shape 225"/>
          <p:cNvGrpSpPr/>
          <p:nvPr/>
        </p:nvGrpSpPr>
        <p:grpSpPr>
          <a:xfrm>
            <a:off x="3654334" y="2096140"/>
            <a:ext cx="2597332" cy="1230446"/>
            <a:chOff x="0" y="0"/>
            <a:chExt cx="3409830" cy="1749965"/>
          </a:xfrm>
        </p:grpSpPr>
        <p:sp>
          <p:nvSpPr>
            <p:cNvPr id="226" name="Shape 226"/>
            <p:cNvSpPr/>
            <p:nvPr/>
          </p:nvSpPr>
          <p:spPr>
            <a:xfrm>
              <a:off x="0" y="0"/>
              <a:ext cx="3409829" cy="1749965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4F81BD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65000" lIns="65000" rIns="65000" tIns="6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0" y="284053"/>
              <a:ext cx="3409830" cy="1181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Estimate CNV for chromosomes</a:t>
              </a: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GB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bedtools</a:t>
              </a:r>
            </a:p>
          </p:txBody>
        </p:sp>
      </p:grp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6914" y="4412257"/>
            <a:ext cx="2679879" cy="1734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1332" y="4238478"/>
            <a:ext cx="2679879" cy="1734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7246" y="2596463"/>
            <a:ext cx="568597" cy="210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4787" y="1844146"/>
            <a:ext cx="2679879" cy="1734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45310" y="3334792"/>
            <a:ext cx="3283238" cy="116859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>
            <p:ph type="title"/>
          </p:nvPr>
        </p:nvSpPr>
        <p:spPr>
          <a:xfrm>
            <a:off x="725537" y="684608"/>
            <a:ext cx="8454925" cy="14912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GB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Resequencing Workflow 2</a:t>
            </a: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92877" y="2605336"/>
            <a:ext cx="575968" cy="210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37248" y="4997162"/>
            <a:ext cx="599021" cy="2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536575" y="214312"/>
            <a:ext cx="8796338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FastQC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http://www.bioinformatics.babraham.ac.uk/projects/fastqc/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Trim Galore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http://www.bioinformatics.babraham.ac.uk/projects/trim_galore/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Bowtie2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http://bowtie-bio.sourceforge.net/bowtie2/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536575" y="214312"/>
            <a:ext cx="8796338" cy="4154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Samtools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http://samtools.sourceforge.net/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snpEFF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http://snpeff.sourceforge.net/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GATK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http://www.broadinstitute.org/gatk/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536575" y="214298"/>
            <a:ext cx="8796300" cy="47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GB" sz="3200">
                <a:solidFill>
                  <a:schemeClr val="dk1"/>
                </a:solidFill>
              </a:rPr>
              <a:t>Compute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</a:rPr>
              <a:t>Amazon Web Services EC2 Instances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</a:rPr>
              <a:t>4 processors 7.5 GB RAM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</a:rPr>
              <a:t>Running Ubuntu Linux with all required software installed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</a:rPr>
              <a:t>Read files and reference genomes are pre-loaded in ~/Data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/>
        </p:nvSpPr>
        <p:spPr>
          <a:xfrm>
            <a:off x="536575" y="214298"/>
            <a:ext cx="8796300" cy="24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GB" sz="3200">
                <a:solidFill>
                  <a:schemeClr val="dk1"/>
                </a:solidFill>
              </a:rPr>
              <a:t>Logging In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</a:rPr>
              <a:t>Download the key file: </a:t>
            </a:r>
            <a:r>
              <a:rPr lang="en-GB" sz="1800" u="sng">
                <a:highlight>
                  <a:srgbClr val="FFFFFF"/>
                </a:highlight>
                <a:hlinkClick r:id="rId3"/>
              </a:rPr>
              <a:t>http://ngscourse2015.wtcmp.info/pgt_2015.ppk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rgbClr val="222222"/>
                </a:solidFill>
                <a:highlight>
                  <a:srgbClr val="FFFFFF"/>
                </a:highlight>
              </a:rPr>
              <a:t>Collect an IP address - DON’T LOSE IT!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</a:rPr>
              <a:t>Open PuTTy from the start menu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47" y="1149600"/>
            <a:ext cx="3372290" cy="30968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536575" y="214299"/>
            <a:ext cx="8796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GB" sz="3200">
                <a:solidFill>
                  <a:schemeClr val="dk1"/>
                </a:solidFill>
              </a:rPr>
              <a:t>Logging In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1313750" y="1671450"/>
            <a:ext cx="1627200" cy="361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6" name="Shape 266"/>
          <p:cNvCxnSpPr>
            <a:endCxn id="265" idx="7"/>
          </p:cNvCxnSpPr>
          <p:nvPr/>
        </p:nvCxnSpPr>
        <p:spPr>
          <a:xfrm flipH="1">
            <a:off x="2702652" y="1116890"/>
            <a:ext cx="901200" cy="60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7" name="Shape 267"/>
          <p:cNvSpPr txBox="1"/>
          <p:nvPr/>
        </p:nvSpPr>
        <p:spPr>
          <a:xfrm>
            <a:off x="3639925" y="916000"/>
            <a:ext cx="1108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IP address</a:t>
            </a:r>
          </a:p>
        </p:txBody>
      </p:sp>
      <p:sp>
        <p:nvSpPr>
          <p:cNvPr id="268" name="Shape 268"/>
          <p:cNvSpPr/>
          <p:nvPr/>
        </p:nvSpPr>
        <p:spPr>
          <a:xfrm>
            <a:off x="506225" y="2856500"/>
            <a:ext cx="349500" cy="180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9" name="Shape 269"/>
          <p:cNvCxnSpPr>
            <a:stCxn id="268" idx="6"/>
          </p:cNvCxnSpPr>
          <p:nvPr/>
        </p:nvCxnSpPr>
        <p:spPr>
          <a:xfrm flipH="1" rot="10800000">
            <a:off x="855725" y="1060550"/>
            <a:ext cx="4652400" cy="188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270" name="Shape 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125" y="372296"/>
            <a:ext cx="2972124" cy="287434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/>
          <p:nvPr/>
        </p:nvSpPr>
        <p:spPr>
          <a:xfrm>
            <a:off x="7104950" y="909450"/>
            <a:ext cx="1627200" cy="361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72" name="Shape 272"/>
          <p:cNvCxnSpPr/>
          <p:nvPr/>
        </p:nvCxnSpPr>
        <p:spPr>
          <a:xfrm flipH="1">
            <a:off x="8189052" y="278690"/>
            <a:ext cx="901200" cy="60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3" name="Shape 273"/>
          <p:cNvSpPr txBox="1"/>
          <p:nvPr/>
        </p:nvSpPr>
        <p:spPr>
          <a:xfrm>
            <a:off x="8669125" y="611200"/>
            <a:ext cx="1108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ubuntu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This is your username</a:t>
            </a:r>
          </a:p>
        </p:txBody>
      </p:sp>
      <p:sp>
        <p:nvSpPr>
          <p:cNvPr id="274" name="Shape 274"/>
          <p:cNvSpPr/>
          <p:nvPr/>
        </p:nvSpPr>
        <p:spPr>
          <a:xfrm>
            <a:off x="658625" y="3694700"/>
            <a:ext cx="349500" cy="180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75" name="Shape 275"/>
          <p:cNvCxnSpPr>
            <a:stCxn id="274" idx="5"/>
          </p:cNvCxnSpPr>
          <p:nvPr/>
        </p:nvCxnSpPr>
        <p:spPr>
          <a:xfrm>
            <a:off x="956941" y="3849107"/>
            <a:ext cx="3100500" cy="870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276" name="Shape 2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5020" y="2743625"/>
            <a:ext cx="2867799" cy="261982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/>
          <p:nvPr/>
        </p:nvSpPr>
        <p:spPr>
          <a:xfrm>
            <a:off x="5276150" y="4186050"/>
            <a:ext cx="1627200" cy="361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78" name="Shape 278"/>
          <p:cNvCxnSpPr/>
          <p:nvPr/>
        </p:nvCxnSpPr>
        <p:spPr>
          <a:xfrm flipH="1">
            <a:off x="6741252" y="3631490"/>
            <a:ext cx="901200" cy="60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9" name="Shape 279"/>
          <p:cNvSpPr txBox="1"/>
          <p:nvPr/>
        </p:nvSpPr>
        <p:spPr>
          <a:xfrm>
            <a:off x="7754725" y="3430600"/>
            <a:ext cx="162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Add your key file here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7436525" y="4122025"/>
            <a:ext cx="22419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Save on the first page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/>
              <a:t>Click Open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536575" y="214300"/>
            <a:ext cx="87963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GB" sz="3200">
                <a:solidFill>
                  <a:schemeClr val="dk1"/>
                </a:solidFill>
              </a:rPr>
              <a:t>Checks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rgbClr val="222222"/>
                </a:solidFill>
                <a:highlight>
                  <a:srgbClr val="FFFFFF"/>
                </a:highlight>
              </a:rPr>
              <a:t>Go to ~/Data  You should find:</a:t>
            </a: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rgbClr val="222222"/>
                </a:solidFill>
                <a:highlight>
                  <a:srgbClr val="FFFFFF"/>
                </a:highlight>
              </a:rPr>
              <a:t>4 fastq files in the DNAseq directory</a:t>
            </a: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rgbClr val="222222"/>
                </a:solidFill>
                <a:highlight>
                  <a:srgbClr val="FFFFFF"/>
                </a:highlight>
              </a:rPr>
              <a:t>Fasta and gff files for the reference genome in the Reference Dir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rgbClr val="222222"/>
                </a:solidFill>
                <a:highlight>
                  <a:srgbClr val="FFFFFF"/>
                </a:highlight>
              </a:rPr>
              <a:t>Enter your IP address in the address window in your web browser.  You should see a page that looks like this: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71" y="4205296"/>
            <a:ext cx="3812424" cy="166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5001875" y="4411300"/>
            <a:ext cx="44835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/>
              <a:t>If anything doesn’t work, tell us now!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/>
        </p:nvSpPr>
        <p:spPr>
          <a:xfrm>
            <a:off x="536575" y="265112"/>
            <a:ext cx="8796338" cy="5227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1 Objectives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the end of this session you will be able to: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and understand FastQC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Trim read files using trim_galore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 a reference genome for bowtie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a bam file mapping reads to a reference genome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and remove duplicates using samtools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/>
        </p:nvSpPr>
        <p:spPr>
          <a:xfrm>
            <a:off x="536575" y="265112"/>
            <a:ext cx="8796338" cy="50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Leishmania</a:t>
            </a:r>
            <a:r>
              <a:rPr b="1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Drug Resistance Genomics Session 1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</a:rPr>
              <a:t>Quality control reads using Fastqc</a:t>
            </a: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GB" sz="2400">
                <a:solidFill>
                  <a:schemeClr val="dk1"/>
                </a:solidFill>
              </a:rPr>
              <a:t>Move the output to ~/www/Data</a:t>
            </a: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GB" sz="2400">
                <a:solidFill>
                  <a:schemeClr val="dk1"/>
                </a:solidFill>
              </a:rPr>
              <a:t>Go to &lt;IP address&gt;/Data in your web browser to view the output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</a:rPr>
              <a:t>Trim reads with trim_galore</a:t>
            </a: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GB" sz="2400">
                <a:solidFill>
                  <a:schemeClr val="dk1"/>
                </a:solidFill>
              </a:rPr>
              <a:t>Trim bases with quality &lt; 20 - remember your sequencing is paired-end!</a:t>
            </a: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GB" sz="2400">
                <a:solidFill>
                  <a:schemeClr val="dk1"/>
                </a:solidFill>
              </a:rPr>
              <a:t>Check your quality encoding from Fastqc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/>
        </p:nvSpPr>
        <p:spPr>
          <a:xfrm>
            <a:off x="536575" y="265112"/>
            <a:ext cx="87963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Leishmania</a:t>
            </a:r>
            <a:r>
              <a:rPr b="1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Drug Resistance Genomics Session 1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 a Bowtie 2 index </a:t>
            </a:r>
            <a:r>
              <a:rPr lang="en-GB" sz="2400">
                <a:solidFill>
                  <a:schemeClr val="dk1"/>
                </a:solidFill>
              </a:rPr>
              <a:t>from your reference genome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Align trimmed reads to genome using Bowtie 2</a:t>
            </a: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GB" sz="2400">
                <a:solidFill>
                  <a:schemeClr val="dk1"/>
                </a:solidFill>
              </a:rPr>
              <a:t>Remember your data is paired-end</a:t>
            </a: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GB" sz="2400">
                <a:solidFill>
                  <a:schemeClr val="dk1"/>
                </a:solidFill>
              </a:rPr>
              <a:t>Keep a note of the parameters you choose - you may need this for writing up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this output as a bam file</a:t>
            </a: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GB" sz="2400">
                <a:solidFill>
                  <a:schemeClr val="dk1"/>
                </a:solidFill>
              </a:rPr>
              <a:t>It is recommended to keep the files you generate separate from the raw data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/>
        </p:nvSpPr>
        <p:spPr>
          <a:xfrm>
            <a:off x="536575" y="12700"/>
            <a:ext cx="8796338" cy="5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GB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 Details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</a:rPr>
              <a:t>kathryn.crouch</a:t>
            </a: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@glasgow.ac.uk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manikhandan.mudaliar@glasgow.ac.uk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jonathan.wilkes@glasgow.ac.uk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via WTCMP Bioinformatics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twitter.com/wtcmpbix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fb.me/wtcmpbix</a:t>
            </a:r>
          </a:p>
        </p:txBody>
      </p:sp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9026" l="39239" r="17228" t="28472"/>
          <a:stretch/>
        </p:blipFill>
        <p:spPr>
          <a:xfrm>
            <a:off x="7086600" y="2644189"/>
            <a:ext cx="2476500" cy="199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27880" l="13177" r="46412" t="30556"/>
          <a:stretch/>
        </p:blipFill>
        <p:spPr>
          <a:xfrm>
            <a:off x="5029200" y="3755439"/>
            <a:ext cx="2628899" cy="1520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536575" y="265112"/>
            <a:ext cx="8796338" cy="50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on task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NCBI Sequence Read Archive (SRA) is a public repository of HT-seq read data. Does it hold any data sets that might prove useful in identifying genomic variants in Amphotericin B drug resistance?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http://www.ncbi.nlm.nih.gov/sra</a:t>
            </a: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 b="30511" l="0" r="2878" t="11111"/>
          <a:stretch/>
        </p:blipFill>
        <p:spPr>
          <a:xfrm>
            <a:off x="3516312" y="2695634"/>
            <a:ext cx="5627686" cy="18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193675" y="295275"/>
            <a:ext cx="8386763" cy="423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GB" sz="3000" u="none" cap="none" strike="noStrike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rPr>
              <a:t>Comparative Genomics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0021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937" y="719137"/>
            <a:ext cx="1473199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2800" y="2201863"/>
            <a:ext cx="1473199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7137" y="2036763"/>
            <a:ext cx="1473199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2800" y="4160837"/>
            <a:ext cx="1473199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7137" y="4160837"/>
            <a:ext cx="1473199" cy="100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Shape 71"/>
          <p:cNvCxnSpPr>
            <a:stCxn id="66" idx="1"/>
          </p:cNvCxnSpPr>
          <p:nvPr/>
        </p:nvCxnSpPr>
        <p:spPr>
          <a:xfrm flipH="1">
            <a:off x="2960737" y="1220788"/>
            <a:ext cx="1111200" cy="981000"/>
          </a:xfrm>
          <a:prstGeom prst="straightConnector1">
            <a:avLst/>
          </a:prstGeom>
          <a:noFill/>
          <a:ln cap="flat" cmpd="sng" w="38100">
            <a:solidFill>
              <a:srgbClr val="18568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72" name="Shape 72"/>
          <p:cNvCxnSpPr>
            <a:stCxn id="66" idx="3"/>
            <a:endCxn id="68" idx="0"/>
          </p:cNvCxnSpPr>
          <p:nvPr/>
        </p:nvCxnSpPr>
        <p:spPr>
          <a:xfrm>
            <a:off x="5545137" y="1220788"/>
            <a:ext cx="1498500" cy="816000"/>
          </a:xfrm>
          <a:prstGeom prst="straightConnector1">
            <a:avLst/>
          </a:prstGeom>
          <a:noFill/>
          <a:ln cap="flat" cmpd="sng" w="38100">
            <a:solidFill>
              <a:srgbClr val="18568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73" name="Shape 73"/>
          <p:cNvCxnSpPr>
            <a:stCxn id="67" idx="2"/>
          </p:cNvCxnSpPr>
          <p:nvPr/>
        </p:nvCxnSpPr>
        <p:spPr>
          <a:xfrm>
            <a:off x="2819399" y="3205163"/>
            <a:ext cx="0" cy="1163700"/>
          </a:xfrm>
          <a:prstGeom prst="straightConnector1">
            <a:avLst/>
          </a:prstGeom>
          <a:noFill/>
          <a:ln cap="flat" cmpd="sng" w="38100">
            <a:solidFill>
              <a:srgbClr val="18568A"/>
            </a:solidFill>
            <a:prstDash val="dash"/>
            <a:round/>
            <a:headEnd len="med" w="med" type="none"/>
            <a:tailEnd len="lg" w="lg" type="stealth"/>
          </a:ln>
        </p:spPr>
      </p:cxnSp>
      <p:cxnSp>
        <p:nvCxnSpPr>
          <p:cNvPr id="74" name="Shape 74"/>
          <p:cNvCxnSpPr>
            <a:stCxn id="68" idx="2"/>
            <a:endCxn id="70" idx="0"/>
          </p:cNvCxnSpPr>
          <p:nvPr/>
        </p:nvCxnSpPr>
        <p:spPr>
          <a:xfrm>
            <a:off x="7043737" y="3040063"/>
            <a:ext cx="0" cy="1120800"/>
          </a:xfrm>
          <a:prstGeom prst="straightConnector1">
            <a:avLst/>
          </a:prstGeom>
          <a:noFill/>
          <a:ln cap="flat" cmpd="sng" w="38100">
            <a:solidFill>
              <a:srgbClr val="18568A"/>
            </a:solidFill>
            <a:prstDash val="dash"/>
            <a:round/>
            <a:headEnd len="med" w="med" type="none"/>
            <a:tailEnd len="lg" w="lg" type="stealth"/>
          </a:ln>
        </p:spPr>
      </p:cxnSp>
      <p:pic>
        <p:nvPicPr>
          <p:cNvPr id="75" name="Shape 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37538" y="2286000"/>
            <a:ext cx="558799" cy="41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1638" y="4195762"/>
            <a:ext cx="990599" cy="7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8407400" y="2770188"/>
            <a:ext cx="279399" cy="1346199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1440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2039938" y="5095875"/>
            <a:ext cx="19543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L. mexicana </a:t>
            </a: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M379 wt</a:t>
            </a:r>
          </a:p>
        </p:txBody>
      </p:sp>
      <p:sp>
        <p:nvSpPr>
          <p:cNvPr id="79" name="Shape 79"/>
          <p:cNvSpPr/>
          <p:nvPr/>
        </p:nvSpPr>
        <p:spPr>
          <a:xfrm>
            <a:off x="5943600" y="5102225"/>
            <a:ext cx="24670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L. mexicana </a:t>
            </a: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M379 AmpB-R</a:t>
            </a:r>
          </a:p>
        </p:txBody>
      </p:sp>
      <p:sp>
        <p:nvSpPr>
          <p:cNvPr id="80" name="Shape 80"/>
          <p:cNvSpPr/>
          <p:nvPr/>
        </p:nvSpPr>
        <p:spPr>
          <a:xfrm>
            <a:off x="3671887" y="1658938"/>
            <a:ext cx="2490787" cy="307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L. mex. </a:t>
            </a: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M379 wt progenitor</a:t>
            </a:r>
          </a:p>
        </p:txBody>
      </p:sp>
      <p:sp>
        <p:nvSpPr>
          <p:cNvPr id="81" name="Shape 81"/>
          <p:cNvSpPr/>
          <p:nvPr/>
        </p:nvSpPr>
        <p:spPr>
          <a:xfrm>
            <a:off x="7296150" y="3508375"/>
            <a:ext cx="6575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~25</a:t>
            </a:r>
          </a:p>
        </p:txBody>
      </p:sp>
      <p:sp>
        <p:nvSpPr>
          <p:cNvPr id="82" name="Shape 82"/>
          <p:cNvSpPr/>
          <p:nvPr/>
        </p:nvSpPr>
        <p:spPr>
          <a:xfrm>
            <a:off x="2882900" y="3508375"/>
            <a:ext cx="6575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~25</a:t>
            </a:r>
          </a:p>
        </p:txBody>
      </p:sp>
      <p:sp>
        <p:nvSpPr>
          <p:cNvPr id="83" name="Shape 83"/>
          <p:cNvSpPr/>
          <p:nvPr/>
        </p:nvSpPr>
        <p:spPr>
          <a:xfrm>
            <a:off x="7874000" y="1814513"/>
            <a:ext cx="151836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 Dose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Amphotericin B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536575" y="11112"/>
            <a:ext cx="8796338" cy="739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GB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Genomics Workflow</a:t>
            </a:r>
          </a:p>
        </p:txBody>
      </p:sp>
      <p:grpSp>
        <p:nvGrpSpPr>
          <p:cNvPr id="89" name="Shape 89"/>
          <p:cNvGrpSpPr/>
          <p:nvPr/>
        </p:nvGrpSpPr>
        <p:grpSpPr>
          <a:xfrm>
            <a:off x="638175" y="2842048"/>
            <a:ext cx="9174389" cy="561136"/>
            <a:chOff x="0" y="2830935"/>
            <a:chExt cx="9174389" cy="561136"/>
          </a:xfrm>
        </p:grpSpPr>
        <p:sp>
          <p:nvSpPr>
            <p:cNvPr id="90" name="Shape 90"/>
            <p:cNvSpPr/>
            <p:nvPr/>
          </p:nvSpPr>
          <p:spPr>
            <a:xfrm>
              <a:off x="0" y="2830935"/>
              <a:ext cx="1402844" cy="561136"/>
            </a:xfrm>
            <a:prstGeom prst="homePlate">
              <a:avLst>
                <a:gd fmla="val 50000" name="adj"/>
              </a:avLst>
            </a:prstGeom>
            <a:solidFill>
              <a:srgbClr val="30617F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 txBox="1"/>
            <p:nvPr/>
          </p:nvSpPr>
          <p:spPr>
            <a:xfrm>
              <a:off x="0" y="2830935"/>
              <a:ext cx="1262560" cy="561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64000" rIns="16000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GB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Obtain Read Data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1037891" y="2830935"/>
              <a:ext cx="1402844" cy="561136"/>
            </a:xfrm>
            <a:prstGeom prst="chevron">
              <a:avLst>
                <a:gd fmla="val 50000" name="adj"/>
              </a:avLst>
            </a:prstGeom>
            <a:solidFill>
              <a:srgbClr val="467EA5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 txBox="1"/>
            <p:nvPr/>
          </p:nvSpPr>
          <p:spPr>
            <a:xfrm>
              <a:off x="1318459" y="2830935"/>
              <a:ext cx="841706" cy="561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48000" rIns="16000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GB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Quality Control Reads</a:t>
              </a:r>
            </a:p>
          </p:txBody>
        </p:sp>
        <p:sp>
          <p:nvSpPr>
            <p:cNvPr id="94" name="Shape 94"/>
            <p:cNvSpPr/>
            <p:nvPr/>
          </p:nvSpPr>
          <p:spPr>
            <a:xfrm>
              <a:off x="2160166" y="2830935"/>
              <a:ext cx="1402844" cy="561136"/>
            </a:xfrm>
            <a:prstGeom prst="chevron">
              <a:avLst>
                <a:gd fmla="val 50000" name="adj"/>
              </a:avLst>
            </a:prstGeom>
            <a:solidFill>
              <a:srgbClr val="6F9ABA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2440735" y="2830935"/>
              <a:ext cx="841706" cy="561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48000" rIns="16000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GB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Align Reads to Genome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3282442" y="2830935"/>
              <a:ext cx="1402844" cy="561136"/>
            </a:xfrm>
            <a:prstGeom prst="chevron">
              <a:avLst>
                <a:gd fmla="val 50000" name="adj"/>
              </a:avLst>
            </a:prstGeom>
            <a:solidFill>
              <a:srgbClr val="9DB6CB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3563010" y="2830935"/>
              <a:ext cx="841706" cy="561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48000" rIns="16000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GB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Quality Control Alignment</a:t>
              </a:r>
            </a:p>
          </p:txBody>
        </p:sp>
        <p:sp>
          <p:nvSpPr>
            <p:cNvPr id="98" name="Shape 98"/>
            <p:cNvSpPr/>
            <p:nvPr/>
          </p:nvSpPr>
          <p:spPr>
            <a:xfrm>
              <a:off x="4404717" y="2830935"/>
              <a:ext cx="1402844" cy="561136"/>
            </a:xfrm>
            <a:prstGeom prst="chevron">
              <a:avLst>
                <a:gd fmla="val 50000" name="adj"/>
              </a:avLst>
            </a:prstGeom>
            <a:solidFill>
              <a:srgbClr val="C8D3DF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4685287" y="2830935"/>
              <a:ext cx="841706" cy="561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48000" rIns="16000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GB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Call Variants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5526994" y="2830935"/>
              <a:ext cx="1402844" cy="561136"/>
            </a:xfrm>
            <a:prstGeom prst="chevron">
              <a:avLst>
                <a:gd fmla="val 50000" name="adj"/>
              </a:avLst>
            </a:prstGeom>
            <a:solidFill>
              <a:srgbClr val="9DB6CB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 txBox="1"/>
            <p:nvPr/>
          </p:nvSpPr>
          <p:spPr>
            <a:xfrm>
              <a:off x="5807562" y="2830935"/>
              <a:ext cx="841706" cy="561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48000" rIns="16000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GB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Annotate Variants</a:t>
              </a:r>
            </a:p>
          </p:txBody>
        </p:sp>
        <p:sp>
          <p:nvSpPr>
            <p:cNvPr id="102" name="Shape 102"/>
            <p:cNvSpPr/>
            <p:nvPr/>
          </p:nvSpPr>
          <p:spPr>
            <a:xfrm>
              <a:off x="6649268" y="2830935"/>
              <a:ext cx="1402844" cy="561136"/>
            </a:xfrm>
            <a:prstGeom prst="chevron">
              <a:avLst>
                <a:gd fmla="val 50000" name="adj"/>
              </a:avLst>
            </a:prstGeom>
            <a:solidFill>
              <a:srgbClr val="6F9ABA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6929838" y="2830935"/>
              <a:ext cx="841706" cy="561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48000" rIns="16000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GB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Filter Variants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7771545" y="2830935"/>
              <a:ext cx="1402844" cy="561136"/>
            </a:xfrm>
            <a:prstGeom prst="chevron">
              <a:avLst>
                <a:gd fmla="val 50000" name="adj"/>
              </a:avLst>
            </a:prstGeom>
            <a:solidFill>
              <a:srgbClr val="467EA5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8052114" y="2830935"/>
              <a:ext cx="841706" cy="561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48000" rIns="16000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GB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Identify Changes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536575" y="11112"/>
            <a:ext cx="8796338" cy="739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GB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Genomic Scale Data</a:t>
            </a:r>
          </a:p>
        </p:txBody>
      </p:sp>
      <p:grpSp>
        <p:nvGrpSpPr>
          <p:cNvPr id="111" name="Shape 111"/>
          <p:cNvGrpSpPr/>
          <p:nvPr/>
        </p:nvGrpSpPr>
        <p:grpSpPr>
          <a:xfrm>
            <a:off x="3302000" y="656166"/>
            <a:ext cx="6603999" cy="4389965"/>
            <a:chOff x="0" y="12700"/>
            <a:chExt cx="6603999" cy="4389965"/>
          </a:xfrm>
        </p:grpSpPr>
        <p:sp>
          <p:nvSpPr>
            <p:cNvPr id="112" name="Shape 112"/>
            <p:cNvSpPr/>
            <p:nvPr/>
          </p:nvSpPr>
          <p:spPr>
            <a:xfrm rot="10800000">
              <a:off x="0" y="12700"/>
              <a:ext cx="6603999" cy="550333"/>
            </a:xfrm>
            <a:prstGeom prst="trapezoid">
              <a:avLst>
                <a:gd fmla="val 75000" name="adj"/>
              </a:avLst>
            </a:prstGeom>
            <a:solidFill>
              <a:srgbClr val="30617F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1155699" y="12701"/>
              <a:ext cx="4292600" cy="550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rIns="19050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GB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Read Data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GB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27,514,220</a:t>
              </a:r>
            </a:p>
          </p:txBody>
        </p:sp>
        <p:sp>
          <p:nvSpPr>
            <p:cNvPr id="114" name="Shape 114"/>
            <p:cNvSpPr/>
            <p:nvPr/>
          </p:nvSpPr>
          <p:spPr>
            <a:xfrm rot="10800000">
              <a:off x="412748" y="550333"/>
              <a:ext cx="5778499" cy="550333"/>
            </a:xfrm>
            <a:prstGeom prst="trapezoid">
              <a:avLst>
                <a:gd fmla="val 75000" name="adj"/>
              </a:avLst>
            </a:prstGeom>
            <a:solidFill>
              <a:srgbClr val="467EA5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1423987" y="550333"/>
              <a:ext cx="3756024" cy="550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rIns="19050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GB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Aligned Reads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GB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15,392,124</a:t>
              </a:r>
            </a:p>
          </p:txBody>
        </p:sp>
        <p:sp>
          <p:nvSpPr>
            <p:cNvPr id="116" name="Shape 116"/>
            <p:cNvSpPr/>
            <p:nvPr/>
          </p:nvSpPr>
          <p:spPr>
            <a:xfrm rot="10800000">
              <a:off x="825499" y="1100666"/>
              <a:ext cx="4953000" cy="550333"/>
            </a:xfrm>
            <a:prstGeom prst="trapezoid">
              <a:avLst>
                <a:gd fmla="val 75000" name="adj"/>
              </a:avLst>
            </a:prstGeom>
            <a:solidFill>
              <a:srgbClr val="6F9ABA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1692275" y="1100666"/>
              <a:ext cx="3219450" cy="550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rIns="19050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GB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SNPs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GB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24,829</a:t>
              </a:r>
            </a:p>
          </p:txBody>
        </p:sp>
        <p:sp>
          <p:nvSpPr>
            <p:cNvPr id="118" name="Shape 118"/>
            <p:cNvSpPr/>
            <p:nvPr/>
          </p:nvSpPr>
          <p:spPr>
            <a:xfrm rot="10800000">
              <a:off x="1238249" y="1650999"/>
              <a:ext cx="4127500" cy="550333"/>
            </a:xfrm>
            <a:prstGeom prst="trapezoid">
              <a:avLst>
                <a:gd fmla="val 75000" name="adj"/>
              </a:avLst>
            </a:prstGeom>
            <a:solidFill>
              <a:srgbClr val="9DB6CB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1960561" y="1651000"/>
              <a:ext cx="2682874" cy="550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rIns="19050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GB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Exonic SNPs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GB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9,722</a:t>
              </a:r>
            </a:p>
          </p:txBody>
        </p:sp>
        <p:sp>
          <p:nvSpPr>
            <p:cNvPr id="120" name="Shape 120"/>
            <p:cNvSpPr/>
            <p:nvPr/>
          </p:nvSpPr>
          <p:spPr>
            <a:xfrm rot="10800000">
              <a:off x="1651000" y="2201333"/>
              <a:ext cx="3301999" cy="550333"/>
            </a:xfrm>
            <a:prstGeom prst="trapezoid">
              <a:avLst>
                <a:gd fmla="val 75000" name="adj"/>
              </a:avLst>
            </a:prstGeom>
            <a:solidFill>
              <a:srgbClr val="C8D3DF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2228849" y="2201333"/>
              <a:ext cx="2146300" cy="550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rIns="19050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GB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Coding Changes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GB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5,458</a:t>
              </a:r>
            </a:p>
          </p:txBody>
        </p:sp>
        <p:sp>
          <p:nvSpPr>
            <p:cNvPr id="122" name="Shape 122"/>
            <p:cNvSpPr/>
            <p:nvPr/>
          </p:nvSpPr>
          <p:spPr>
            <a:xfrm rot="10800000">
              <a:off x="2063749" y="2751665"/>
              <a:ext cx="2476500" cy="550333"/>
            </a:xfrm>
            <a:prstGeom prst="trapezoid">
              <a:avLst>
                <a:gd fmla="val 75000" name="adj"/>
              </a:avLst>
            </a:prstGeom>
            <a:solidFill>
              <a:srgbClr val="9DB6CB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2497136" y="2751666"/>
              <a:ext cx="1609725" cy="550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rIns="19050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GB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Candidates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GB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34</a:t>
              </a:r>
            </a:p>
          </p:txBody>
        </p:sp>
        <p:sp>
          <p:nvSpPr>
            <p:cNvPr id="124" name="Shape 124"/>
            <p:cNvSpPr/>
            <p:nvPr/>
          </p:nvSpPr>
          <p:spPr>
            <a:xfrm rot="10800000">
              <a:off x="2476500" y="3301999"/>
              <a:ext cx="1650999" cy="550333"/>
            </a:xfrm>
            <a:prstGeom prst="trapezoid">
              <a:avLst>
                <a:gd fmla="val 75000" name="adj"/>
              </a:avLst>
            </a:prstGeom>
            <a:solidFill>
              <a:srgbClr val="6F9ABA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2765425" y="3302000"/>
              <a:ext cx="1073150" cy="550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rIns="19050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GB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Gene of Interest</a:t>
              </a:r>
            </a:p>
          </p:txBody>
        </p:sp>
        <p:sp>
          <p:nvSpPr>
            <p:cNvPr id="126" name="Shape 126"/>
            <p:cNvSpPr/>
            <p:nvPr/>
          </p:nvSpPr>
          <p:spPr>
            <a:xfrm rot="10800000">
              <a:off x="2889250" y="3852333"/>
              <a:ext cx="825499" cy="550333"/>
            </a:xfrm>
            <a:prstGeom prst="trapezoid">
              <a:avLst>
                <a:gd fmla="val 75000" name="adj"/>
              </a:avLst>
            </a:prstGeom>
            <a:solidFill>
              <a:srgbClr val="467EA5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 txBox="1"/>
            <p:nvPr/>
          </p:nvSpPr>
          <p:spPr>
            <a:xfrm>
              <a:off x="2889250" y="3852332"/>
              <a:ext cx="825499" cy="550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rIns="19050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Shape 128"/>
          <p:cNvGrpSpPr/>
          <p:nvPr/>
        </p:nvGrpSpPr>
        <p:grpSpPr>
          <a:xfrm>
            <a:off x="177800" y="1233466"/>
            <a:ext cx="6603999" cy="4402666"/>
            <a:chOff x="0" y="0"/>
            <a:chExt cx="6603999" cy="4402666"/>
          </a:xfrm>
        </p:grpSpPr>
        <p:sp>
          <p:nvSpPr>
            <p:cNvPr id="129" name="Shape 129"/>
            <p:cNvSpPr/>
            <p:nvPr/>
          </p:nvSpPr>
          <p:spPr>
            <a:xfrm rot="10800000">
              <a:off x="0" y="0"/>
              <a:ext cx="6603999" cy="550333"/>
            </a:xfrm>
            <a:prstGeom prst="trapezoid">
              <a:avLst>
                <a:gd fmla="val 75000" name="adj"/>
              </a:avLst>
            </a:prstGeom>
            <a:solidFill>
              <a:srgbClr val="30617F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1155699" y="0"/>
              <a:ext cx="4292600" cy="550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rIns="19050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GB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Read Data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GB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32,238,036</a:t>
              </a:r>
            </a:p>
          </p:txBody>
        </p:sp>
        <p:sp>
          <p:nvSpPr>
            <p:cNvPr id="131" name="Shape 131"/>
            <p:cNvSpPr/>
            <p:nvPr/>
          </p:nvSpPr>
          <p:spPr>
            <a:xfrm rot="10800000">
              <a:off x="412748" y="550333"/>
              <a:ext cx="5778499" cy="550333"/>
            </a:xfrm>
            <a:prstGeom prst="trapezoid">
              <a:avLst>
                <a:gd fmla="val 75000" name="adj"/>
              </a:avLst>
            </a:prstGeom>
            <a:solidFill>
              <a:srgbClr val="467EA5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1423987" y="550333"/>
              <a:ext cx="3756024" cy="550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rIns="19050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GB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Aligned Reads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GB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17,138,430</a:t>
              </a:r>
            </a:p>
          </p:txBody>
        </p:sp>
        <p:sp>
          <p:nvSpPr>
            <p:cNvPr id="133" name="Shape 133"/>
            <p:cNvSpPr/>
            <p:nvPr/>
          </p:nvSpPr>
          <p:spPr>
            <a:xfrm rot="10800000">
              <a:off x="825499" y="1100666"/>
              <a:ext cx="4953000" cy="550333"/>
            </a:xfrm>
            <a:prstGeom prst="trapezoid">
              <a:avLst>
                <a:gd fmla="val 75000" name="adj"/>
              </a:avLst>
            </a:prstGeom>
            <a:solidFill>
              <a:srgbClr val="6F9ABA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1692275" y="1100666"/>
              <a:ext cx="3219450" cy="550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rIns="19050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GB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SNPs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GB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23,922</a:t>
              </a:r>
            </a:p>
          </p:txBody>
        </p:sp>
        <p:sp>
          <p:nvSpPr>
            <p:cNvPr id="135" name="Shape 135"/>
            <p:cNvSpPr/>
            <p:nvPr/>
          </p:nvSpPr>
          <p:spPr>
            <a:xfrm rot="10800000">
              <a:off x="1238249" y="1650999"/>
              <a:ext cx="4127500" cy="550333"/>
            </a:xfrm>
            <a:prstGeom prst="trapezoid">
              <a:avLst>
                <a:gd fmla="val 75000" name="adj"/>
              </a:avLst>
            </a:prstGeom>
            <a:solidFill>
              <a:srgbClr val="9DB6CB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1960561" y="1651000"/>
              <a:ext cx="2682874" cy="550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rIns="19050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GB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Exonic SNPs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GB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9,530</a:t>
              </a:r>
            </a:p>
          </p:txBody>
        </p:sp>
        <p:sp>
          <p:nvSpPr>
            <p:cNvPr id="137" name="Shape 137"/>
            <p:cNvSpPr/>
            <p:nvPr/>
          </p:nvSpPr>
          <p:spPr>
            <a:xfrm rot="10800000">
              <a:off x="1651000" y="2201333"/>
              <a:ext cx="3301999" cy="550333"/>
            </a:xfrm>
            <a:prstGeom prst="trapezoid">
              <a:avLst>
                <a:gd fmla="val 75000" name="adj"/>
              </a:avLst>
            </a:prstGeom>
            <a:solidFill>
              <a:srgbClr val="C8D3DF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2228849" y="2201333"/>
              <a:ext cx="2146300" cy="550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rIns="19050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GB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Coding Changes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GB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5,313</a:t>
              </a:r>
            </a:p>
          </p:txBody>
        </p:sp>
        <p:sp>
          <p:nvSpPr>
            <p:cNvPr id="139" name="Shape 139"/>
            <p:cNvSpPr/>
            <p:nvPr/>
          </p:nvSpPr>
          <p:spPr>
            <a:xfrm rot="10800000">
              <a:off x="2063749" y="2751665"/>
              <a:ext cx="2476500" cy="550333"/>
            </a:xfrm>
            <a:prstGeom prst="trapezoid">
              <a:avLst>
                <a:gd fmla="val 75000" name="adj"/>
              </a:avLst>
            </a:prstGeom>
            <a:solidFill>
              <a:srgbClr val="9DB6CB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 txBox="1"/>
            <p:nvPr/>
          </p:nvSpPr>
          <p:spPr>
            <a:xfrm>
              <a:off x="2497136" y="2751666"/>
              <a:ext cx="1609725" cy="550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rIns="19050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GB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Candidates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GB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29</a:t>
              </a:r>
            </a:p>
          </p:txBody>
        </p:sp>
        <p:sp>
          <p:nvSpPr>
            <p:cNvPr id="141" name="Shape 141"/>
            <p:cNvSpPr/>
            <p:nvPr/>
          </p:nvSpPr>
          <p:spPr>
            <a:xfrm rot="10800000">
              <a:off x="2476500" y="3301999"/>
              <a:ext cx="1650999" cy="550333"/>
            </a:xfrm>
            <a:prstGeom prst="trapezoid">
              <a:avLst>
                <a:gd fmla="val 75000" name="adj"/>
              </a:avLst>
            </a:prstGeom>
            <a:solidFill>
              <a:srgbClr val="6F9ABA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 txBox="1"/>
            <p:nvPr/>
          </p:nvSpPr>
          <p:spPr>
            <a:xfrm>
              <a:off x="2765425" y="3302000"/>
              <a:ext cx="1073150" cy="550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rIns="19050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 rot="10800000">
              <a:off x="2889250" y="3852333"/>
              <a:ext cx="825499" cy="550333"/>
            </a:xfrm>
            <a:prstGeom prst="trapezoid">
              <a:avLst>
                <a:gd fmla="val 75000" name="adj"/>
              </a:avLst>
            </a:prstGeom>
            <a:solidFill>
              <a:srgbClr val="467EA5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 txBox="1"/>
            <p:nvPr/>
          </p:nvSpPr>
          <p:spPr>
            <a:xfrm>
              <a:off x="2889250" y="3852332"/>
              <a:ext cx="825499" cy="550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rIns="19050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Shape 145"/>
          <p:cNvSpPr txBox="1"/>
          <p:nvPr/>
        </p:nvSpPr>
        <p:spPr>
          <a:xfrm>
            <a:off x="254000" y="903266"/>
            <a:ext cx="16129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Wild-Type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8089900" y="316001"/>
            <a:ext cx="16129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Drug-Resistant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536575" y="11112"/>
            <a:ext cx="8796338" cy="739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Genomics Workflow</a:t>
            </a:r>
          </a:p>
        </p:txBody>
      </p:sp>
      <p:grpSp>
        <p:nvGrpSpPr>
          <p:cNvPr id="152" name="Shape 152"/>
          <p:cNvGrpSpPr/>
          <p:nvPr/>
        </p:nvGrpSpPr>
        <p:grpSpPr>
          <a:xfrm>
            <a:off x="638175" y="2842048"/>
            <a:ext cx="9174389" cy="561136"/>
            <a:chOff x="0" y="2830935"/>
            <a:chExt cx="9174389" cy="561136"/>
          </a:xfrm>
        </p:grpSpPr>
        <p:sp>
          <p:nvSpPr>
            <p:cNvPr id="153" name="Shape 153"/>
            <p:cNvSpPr/>
            <p:nvPr/>
          </p:nvSpPr>
          <p:spPr>
            <a:xfrm>
              <a:off x="0" y="2830935"/>
              <a:ext cx="1402844" cy="561136"/>
            </a:xfrm>
            <a:prstGeom prst="homePlate">
              <a:avLst>
                <a:gd fmla="val 50000" name="adj"/>
              </a:avLst>
            </a:prstGeom>
            <a:solidFill>
              <a:srgbClr val="30617F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0" y="2830935"/>
              <a:ext cx="1262560" cy="561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64000" rIns="16000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Obtain Read Data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1037891" y="2830935"/>
              <a:ext cx="1402844" cy="561136"/>
            </a:xfrm>
            <a:prstGeom prst="chevron">
              <a:avLst>
                <a:gd fmla="val 50000" name="adj"/>
              </a:avLst>
            </a:prstGeom>
            <a:solidFill>
              <a:srgbClr val="467EA5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1318459" y="2830935"/>
              <a:ext cx="841706" cy="561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48000" rIns="16000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Quality Control Reads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2160166" y="2830935"/>
              <a:ext cx="1402844" cy="561136"/>
            </a:xfrm>
            <a:prstGeom prst="chevron">
              <a:avLst>
                <a:gd fmla="val 50000" name="adj"/>
              </a:avLst>
            </a:prstGeom>
            <a:solidFill>
              <a:srgbClr val="6F9ABA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2440735" y="2830935"/>
              <a:ext cx="841706" cy="561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48000" rIns="16000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Align Reads to Genome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3282442" y="2830935"/>
              <a:ext cx="1402844" cy="561136"/>
            </a:xfrm>
            <a:prstGeom prst="chevron">
              <a:avLst>
                <a:gd fmla="val 50000" name="adj"/>
              </a:avLst>
            </a:prstGeom>
            <a:solidFill>
              <a:srgbClr val="9DB6CB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3563010" y="2830935"/>
              <a:ext cx="841706" cy="561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48000" rIns="16000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Quality Control Alignment</a:t>
              </a:r>
            </a:p>
          </p:txBody>
        </p:sp>
        <p:sp>
          <p:nvSpPr>
            <p:cNvPr id="161" name="Shape 161"/>
            <p:cNvSpPr/>
            <p:nvPr/>
          </p:nvSpPr>
          <p:spPr>
            <a:xfrm>
              <a:off x="4404717" y="2830935"/>
              <a:ext cx="1402844" cy="561136"/>
            </a:xfrm>
            <a:prstGeom prst="chevron">
              <a:avLst>
                <a:gd fmla="val 50000" name="adj"/>
              </a:avLst>
            </a:prstGeom>
            <a:solidFill>
              <a:srgbClr val="C8D3DF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4685287" y="2830935"/>
              <a:ext cx="841706" cy="561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48000" rIns="16000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Call Variants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5526994" y="2830935"/>
              <a:ext cx="1402844" cy="561136"/>
            </a:xfrm>
            <a:prstGeom prst="chevron">
              <a:avLst>
                <a:gd fmla="val 50000" name="adj"/>
              </a:avLst>
            </a:prstGeom>
            <a:solidFill>
              <a:srgbClr val="9DB6CB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5807562" y="2830935"/>
              <a:ext cx="841706" cy="561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48000" rIns="16000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Annotate Variants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9268" y="2830935"/>
              <a:ext cx="1402844" cy="561136"/>
            </a:xfrm>
            <a:prstGeom prst="chevron">
              <a:avLst>
                <a:gd fmla="val 50000" name="adj"/>
              </a:avLst>
            </a:prstGeom>
            <a:solidFill>
              <a:srgbClr val="6F9ABA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6929838" y="2830935"/>
              <a:ext cx="841706" cy="561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48000" rIns="16000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Filter Variants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7771545" y="2830935"/>
              <a:ext cx="1402844" cy="561136"/>
            </a:xfrm>
            <a:prstGeom prst="chevron">
              <a:avLst>
                <a:gd fmla="val 50000" name="adj"/>
              </a:avLst>
            </a:prstGeom>
            <a:solidFill>
              <a:srgbClr val="467EA5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8052114" y="2830935"/>
              <a:ext cx="841706" cy="561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000" lIns="48000" rIns="16000" tIns="3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Identify Changes</a:t>
              </a:r>
            </a:p>
          </p:txBody>
        </p:sp>
      </p:grpSp>
      <p:sp>
        <p:nvSpPr>
          <p:cNvPr id="169" name="Shape 169"/>
          <p:cNvSpPr/>
          <p:nvPr/>
        </p:nvSpPr>
        <p:spPr>
          <a:xfrm rot="-5400000">
            <a:off x="2054225" y="1108075"/>
            <a:ext cx="431799" cy="269875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 rot="-5400000">
            <a:off x="4683125" y="1616075"/>
            <a:ext cx="431799" cy="168274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 rot="-5400000">
            <a:off x="6918325" y="1616074"/>
            <a:ext cx="431799" cy="168274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1422400" y="1625600"/>
            <a:ext cx="1701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1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4048125" y="1651000"/>
            <a:ext cx="1701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2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6286500" y="1663700"/>
            <a:ext cx="1701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3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8178800" y="1651000"/>
            <a:ext cx="1701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4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536575" y="1103312"/>
            <a:ext cx="8796338" cy="3744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1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Exploration of HT-seq reads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Quality Control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Mapping Reads to a Reference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Sorting and Removing Duplicates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622350" y="982134"/>
            <a:ext cx="8454927" cy="957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GB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DNAseq Paradigm</a:t>
            </a:r>
          </a:p>
        </p:txBody>
      </p:sp>
      <p:grpSp>
        <p:nvGrpSpPr>
          <p:cNvPr id="186" name="Shape 186"/>
          <p:cNvGrpSpPr/>
          <p:nvPr/>
        </p:nvGrpSpPr>
        <p:grpSpPr>
          <a:xfrm>
            <a:off x="382367" y="1653916"/>
            <a:ext cx="9141266" cy="4492843"/>
            <a:chOff x="0" y="0"/>
            <a:chExt cx="12000839" cy="6389820"/>
          </a:xfrm>
        </p:grpSpPr>
        <p:sp>
          <p:nvSpPr>
            <p:cNvPr id="187" name="Shape 187"/>
            <p:cNvSpPr/>
            <p:nvPr/>
          </p:nvSpPr>
          <p:spPr>
            <a:xfrm>
              <a:off x="0" y="0"/>
              <a:ext cx="12000839" cy="638982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FFFFF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8" name="Shape 18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1573" y="126902"/>
              <a:ext cx="11316420" cy="61360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Shape 189"/>
          <p:cNvSpPr txBox="1"/>
          <p:nvPr/>
        </p:nvSpPr>
        <p:spPr>
          <a:xfrm>
            <a:off x="774749" y="5730857"/>
            <a:ext cx="8454927" cy="957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Distance from Original Biology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725537" y="684608"/>
            <a:ext cx="8454925" cy="14912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GB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Resequencing Workflow 1</a:t>
            </a: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787" y="1844146"/>
            <a:ext cx="2679879" cy="17349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Shape 196"/>
          <p:cNvGrpSpPr/>
          <p:nvPr/>
        </p:nvGrpSpPr>
        <p:grpSpPr>
          <a:xfrm>
            <a:off x="3654332" y="2096390"/>
            <a:ext cx="2597332" cy="1230446"/>
            <a:chOff x="0" y="0"/>
            <a:chExt cx="3409830" cy="1749965"/>
          </a:xfrm>
        </p:grpSpPr>
        <p:sp>
          <p:nvSpPr>
            <p:cNvPr id="197" name="Shape 197"/>
            <p:cNvSpPr/>
            <p:nvPr/>
          </p:nvSpPr>
          <p:spPr>
            <a:xfrm>
              <a:off x="0" y="0"/>
              <a:ext cx="3409829" cy="1749965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4F81BD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65000" lIns="65000" rIns="65000" tIns="6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0" y="481029"/>
              <a:ext cx="3409830" cy="7879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Align reads</a:t>
              </a: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GB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bowtie2</a:t>
              </a:r>
            </a:p>
          </p:txBody>
        </p:sp>
      </p:grpSp>
      <p:grpSp>
        <p:nvGrpSpPr>
          <p:cNvPr id="199" name="Shape 199"/>
          <p:cNvGrpSpPr/>
          <p:nvPr/>
        </p:nvGrpSpPr>
        <p:grpSpPr>
          <a:xfrm>
            <a:off x="476061" y="4490723"/>
            <a:ext cx="2597332" cy="1230446"/>
            <a:chOff x="0" y="0"/>
            <a:chExt cx="3409830" cy="1749965"/>
          </a:xfrm>
        </p:grpSpPr>
        <p:sp>
          <p:nvSpPr>
            <p:cNvPr id="200" name="Shape 200"/>
            <p:cNvSpPr/>
            <p:nvPr/>
          </p:nvSpPr>
          <p:spPr>
            <a:xfrm>
              <a:off x="0" y="0"/>
              <a:ext cx="3409829" cy="1749965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4F81BD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65000" lIns="65000" rIns="65000" tIns="6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0" y="481029"/>
              <a:ext cx="3409830" cy="7879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Identify InDel sites</a:t>
              </a: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GB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GATK</a:t>
              </a:r>
            </a:p>
          </p:txBody>
        </p:sp>
      </p:grpSp>
      <p:grpSp>
        <p:nvGrpSpPr>
          <p:cNvPr id="202" name="Shape 202"/>
          <p:cNvGrpSpPr/>
          <p:nvPr/>
        </p:nvGrpSpPr>
        <p:grpSpPr>
          <a:xfrm>
            <a:off x="3654334" y="4490723"/>
            <a:ext cx="2597333" cy="1230446"/>
            <a:chOff x="0" y="0"/>
            <a:chExt cx="3409830" cy="1749965"/>
          </a:xfrm>
        </p:grpSpPr>
        <p:sp>
          <p:nvSpPr>
            <p:cNvPr id="203" name="Shape 203"/>
            <p:cNvSpPr/>
            <p:nvPr/>
          </p:nvSpPr>
          <p:spPr>
            <a:xfrm>
              <a:off x="0" y="0"/>
              <a:ext cx="3409829" cy="1749965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4F81BD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65000" lIns="65000" rIns="65000" tIns="6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0" y="481029"/>
              <a:ext cx="3409830" cy="7879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Realign InDels</a:t>
              </a: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GB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GATK</a:t>
              </a:r>
            </a:p>
          </p:txBody>
        </p:sp>
      </p:grpSp>
      <p:grpSp>
        <p:nvGrpSpPr>
          <p:cNvPr id="205" name="Shape 205"/>
          <p:cNvGrpSpPr/>
          <p:nvPr/>
        </p:nvGrpSpPr>
        <p:grpSpPr>
          <a:xfrm>
            <a:off x="6832607" y="2096390"/>
            <a:ext cx="2597333" cy="1230446"/>
            <a:chOff x="0" y="0"/>
            <a:chExt cx="3409830" cy="1749965"/>
          </a:xfrm>
        </p:grpSpPr>
        <p:sp>
          <p:nvSpPr>
            <p:cNvPr id="206" name="Shape 206"/>
            <p:cNvSpPr/>
            <p:nvPr/>
          </p:nvSpPr>
          <p:spPr>
            <a:xfrm>
              <a:off x="0" y="0"/>
              <a:ext cx="3409829" cy="1749965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4F81BD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65000" lIns="65000" rIns="65000" tIns="6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0" y="481029"/>
              <a:ext cx="3409830" cy="7879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Sort and remove duplicates</a:t>
              </a: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GB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samtools</a:t>
              </a:r>
            </a:p>
          </p:txBody>
        </p:sp>
      </p:grpSp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1332" y="4238478"/>
            <a:ext cx="2679879" cy="1734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15409" y="3322637"/>
            <a:ext cx="6467680" cy="118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37248" y="4997162"/>
            <a:ext cx="599021" cy="21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58975" y="5000537"/>
            <a:ext cx="609872" cy="210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69897" y="2603271"/>
            <a:ext cx="598948" cy="21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37246" y="2606206"/>
            <a:ext cx="609872" cy="210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tandardWhite">
  <a:themeElements>
    <a:clrScheme name="Default Design 1">
      <a:dk1>
        <a:srgbClr val="000000"/>
      </a:dk1>
      <a:lt1>
        <a:srgbClr val="FFFFFF"/>
      </a:lt1>
      <a:dk2>
        <a:srgbClr val="003C69"/>
      </a:dk2>
      <a:lt2>
        <a:srgbClr val="808080"/>
      </a:lt2>
      <a:accent1>
        <a:srgbClr val="1C598C"/>
      </a:accent1>
      <a:accent2>
        <a:srgbClr val="4386AF"/>
      </a:accent2>
      <a:accent3>
        <a:srgbClr val="FFFFFF"/>
      </a:accent3>
      <a:accent4>
        <a:srgbClr val="000000"/>
      </a:accent4>
      <a:accent5>
        <a:srgbClr val="ABB5C5"/>
      </a:accent5>
      <a:accent6>
        <a:srgbClr val="3C799E"/>
      </a:accent6>
      <a:hlink>
        <a:srgbClr val="92BCD6"/>
      </a:hlink>
      <a:folHlink>
        <a:srgbClr val="C5DB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